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2" r:id="rId2"/>
    <p:sldId id="313" r:id="rId3"/>
    <p:sldId id="298" r:id="rId4"/>
  </p:sldIdLst>
  <p:sldSz cx="12746038" cy="6858000"/>
  <p:notesSz cx="6797675" cy="987425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8">
          <p15:clr>
            <a:srgbClr val="A4A3A4"/>
          </p15:clr>
        </p15:guide>
        <p15:guide id="2" pos="42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9900"/>
    <a:srgbClr val="00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3" autoAdjust="0"/>
    <p:restoredTop sz="85440" autoAdjust="0"/>
  </p:normalViewPr>
  <p:slideViewPr>
    <p:cSldViewPr snapToGrid="0">
      <p:cViewPr varScale="1">
        <p:scale>
          <a:sx n="84" d="100"/>
          <a:sy n="84" d="100"/>
        </p:scale>
        <p:origin x="339" y="51"/>
      </p:cViewPr>
      <p:guideLst>
        <p:guide orient="horz" pos="1158"/>
        <p:guide pos="4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-41275" y="741363"/>
            <a:ext cx="68802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noProof="0" smtClean="0"/>
              <a:t>Click to edit Master text styles</a:t>
            </a:r>
          </a:p>
          <a:p>
            <a:pPr lvl="1"/>
            <a:r>
              <a:rPr lang="el-GR" altLang="en-US" noProof="0" smtClean="0"/>
              <a:t>Second level</a:t>
            </a:r>
          </a:p>
          <a:p>
            <a:pPr lvl="2"/>
            <a:r>
              <a:rPr lang="el-GR" altLang="en-US" noProof="0" smtClean="0"/>
              <a:t>Third level</a:t>
            </a:r>
          </a:p>
          <a:p>
            <a:pPr lvl="3"/>
            <a:r>
              <a:rPr lang="el-GR" altLang="en-US" noProof="0" smtClean="0"/>
              <a:t>Fourth level</a:t>
            </a:r>
          </a:p>
          <a:p>
            <a:pPr lvl="4"/>
            <a:r>
              <a:rPr lang="el-GR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6E9B24FF-AE70-42E2-9DE5-B6180FEBD18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2D4F57-C78A-4C13-8DE2-937CE2E33CA7}" type="slidenum">
              <a:rPr lang="el-GR" altLang="en-US" b="0" smtClean="0"/>
              <a:pPr/>
              <a:t>2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AA1C5F-844D-4396-B946-8E421E707126}" type="slidenum">
              <a:rPr lang="el-GR" altLang="en-US" b="0" smtClean="0"/>
              <a:pPr/>
              <a:t>3</a:t>
            </a:fld>
            <a:endParaRPr lang="el-GR" altLang="en-US" b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850" y="1122363"/>
            <a:ext cx="955833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3850" y="3602038"/>
            <a:ext cx="955833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B0759-710B-42A5-BE04-013DDAD8CBB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8314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800F7-2BF0-4586-AFD0-32DEF2EE8F4F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8986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2425" y="274638"/>
            <a:ext cx="28670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588" y="274638"/>
            <a:ext cx="84534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10B6-5D4D-43A4-9372-C51CDFE6518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97429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6CAD5-BE13-4C0B-8FE9-0AA5FFC0EED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7691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50" y="1709738"/>
            <a:ext cx="1099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0" y="4589463"/>
            <a:ext cx="1099343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8E819-937E-47D0-9E86-552C3BA266D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764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588" y="1600200"/>
            <a:ext cx="56594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8425" y="1600200"/>
            <a:ext cx="566102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EBFA-60D8-4374-9D5F-D26460C08CF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0341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365125"/>
            <a:ext cx="1099343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88" y="1681163"/>
            <a:ext cx="5392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505075"/>
            <a:ext cx="5392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3188" y="1681163"/>
            <a:ext cx="54181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3188" y="2505075"/>
            <a:ext cx="54181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04A38-D59C-4B8C-986F-03EC335F0617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1882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D98C-56F1-4415-B184-673C2B9317B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4805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43430-7A32-4AE8-A386-1AE689180A8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32146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F39D-39D5-4BCD-997B-38839C00256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4624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6C699-D82D-48E1-9B21-9EDAF159AB10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5153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6588" y="274638"/>
            <a:ext cx="114728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588" y="1600200"/>
            <a:ext cx="1147286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6588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4513" y="6245225"/>
            <a:ext cx="40370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34475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060D6658-E5A0-4943-B954-92ADB29F3E7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#_P183_ends_before"/><Relationship Id="rId3" Type="http://schemas.openxmlformats.org/officeDocument/2006/relationships/hyperlink" Target="#_P173_starts_before"/><Relationship Id="rId7" Type="http://schemas.openxmlformats.org/officeDocument/2006/relationships/hyperlink" Target="#_P182_ends_before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#_P176_starts_before"/><Relationship Id="rId5" Type="http://schemas.openxmlformats.org/officeDocument/2006/relationships/hyperlink" Target="#_P175_starts_before"/><Relationship Id="rId10" Type="http://schemas.openxmlformats.org/officeDocument/2006/relationships/hyperlink" Target="#_P185_ends_before"/><Relationship Id="rId4" Type="http://schemas.openxmlformats.org/officeDocument/2006/relationships/hyperlink" Target="#_P174_starts_before"/><Relationship Id="rId9" Type="http://schemas.openxmlformats.org/officeDocument/2006/relationships/hyperlink" Target="#_P184_ends_befor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 Event</a:t>
            </a:r>
            <a:endParaRPr lang="en-GB" altLang="en-US" sz="1800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83813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 </a:t>
            </a:r>
            <a:endParaRPr lang="en-GB" altLang="en-US" sz="1800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104313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2225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E28 Conceptual Thing</a:t>
            </a:r>
            <a:endParaRPr lang="en-GB" altLang="en-US" sz="1800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E63 Beginning of Existence</a:t>
            </a:r>
            <a:endParaRPr lang="en-GB" altLang="en-US" sz="1800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E64 End of Existence</a:t>
            </a:r>
            <a:endParaRPr lang="en-GB" altLang="en-US" sz="1800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2700" y="-61913"/>
            <a:ext cx="26733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Spacetime Volume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4099" name="Text Box 4"/>
          <p:cNvSpPr txBox="1">
            <a:spLocks noChangeAspect="1" noChangeArrowheads="1"/>
          </p:cNvSpPr>
          <p:nvPr/>
        </p:nvSpPr>
        <p:spPr bwMode="auto">
          <a:xfrm>
            <a:off x="376238" y="1385888"/>
            <a:ext cx="1314450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E53 Place </a:t>
            </a:r>
            <a:endParaRPr lang="en-GB" altLang="en-US" sz="1800"/>
          </a:p>
        </p:txBody>
      </p:sp>
      <p:sp>
        <p:nvSpPr>
          <p:cNvPr id="4100" name="Text Box 17"/>
          <p:cNvSpPr txBox="1">
            <a:spLocks noChangeAspect="1" noChangeArrowheads="1"/>
          </p:cNvSpPr>
          <p:nvPr/>
        </p:nvSpPr>
        <p:spPr bwMode="auto">
          <a:xfrm>
            <a:off x="10310813" y="1377950"/>
            <a:ext cx="1743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 Span</a:t>
            </a:r>
            <a:endParaRPr lang="en-GB" altLang="en-US" sz="1800"/>
          </a:p>
        </p:txBody>
      </p:sp>
      <p:sp>
        <p:nvSpPr>
          <p:cNvPr id="4101" name="Text Box 25"/>
          <p:cNvSpPr txBox="1">
            <a:spLocks noChangeAspect="1" noChangeArrowheads="1"/>
          </p:cNvSpPr>
          <p:nvPr/>
        </p:nvSpPr>
        <p:spPr bwMode="auto">
          <a:xfrm>
            <a:off x="7259638" y="2508250"/>
            <a:ext cx="2251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E2 Temporal Entity</a:t>
            </a:r>
            <a:endParaRPr lang="en-GB" altLang="en-US" sz="1800"/>
          </a:p>
        </p:txBody>
      </p:sp>
      <p:sp>
        <p:nvSpPr>
          <p:cNvPr id="4102" name="Text Box 15"/>
          <p:cNvSpPr txBox="1">
            <a:spLocks noChangeAspect="1" noChangeArrowheads="1"/>
          </p:cNvSpPr>
          <p:nvPr/>
        </p:nvSpPr>
        <p:spPr bwMode="auto">
          <a:xfrm>
            <a:off x="4700588" y="1377950"/>
            <a:ext cx="2746375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E92 Spacetime Volume</a:t>
            </a:r>
            <a:endParaRPr lang="en-GB" altLang="en-US" sz="1800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7662863" y="1320800"/>
            <a:ext cx="2470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P160 has temporal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temporal projection of)</a:t>
            </a:r>
            <a:endParaRPr lang="en-GB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7415213" y="1228725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05" name="Text Box 24"/>
          <p:cNvSpPr txBox="1">
            <a:spLocks noChangeArrowheads="1"/>
          </p:cNvSpPr>
          <p:nvPr/>
        </p:nvSpPr>
        <p:spPr bwMode="auto">
          <a:xfrm>
            <a:off x="9975850" y="1201738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06" name="AutoShape 6"/>
          <p:cNvCxnSpPr>
            <a:cxnSpLocks noChangeShapeType="1"/>
            <a:stCxn id="4102" idx="3"/>
            <a:endCxn id="4100" idx="1"/>
          </p:cNvCxnSpPr>
          <p:nvPr/>
        </p:nvCxnSpPr>
        <p:spPr bwMode="auto">
          <a:xfrm>
            <a:off x="7446963" y="1547813"/>
            <a:ext cx="2863850" cy="4762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" name="Line 2"/>
          <p:cNvSpPr>
            <a:spLocks noChangeShapeType="1"/>
          </p:cNvSpPr>
          <p:nvPr/>
        </p:nvSpPr>
        <p:spPr bwMode="auto">
          <a:xfrm rot="16200000" flipV="1">
            <a:off x="6951663" y="3681413"/>
            <a:ext cx="166370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"/>
          <p:cNvSpPr>
            <a:spLocks noChangeShapeType="1"/>
          </p:cNvSpPr>
          <p:nvPr/>
        </p:nvSpPr>
        <p:spPr bwMode="auto">
          <a:xfrm rot="16200000" flipV="1">
            <a:off x="5694363" y="3117850"/>
            <a:ext cx="2801937" cy="476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09" name="AutoShape 62"/>
          <p:cNvCxnSpPr>
            <a:cxnSpLocks noChangeShapeType="1"/>
            <a:stCxn id="4101" idx="3"/>
            <a:endCxn id="4100" idx="2"/>
          </p:cNvCxnSpPr>
          <p:nvPr/>
        </p:nvCxnSpPr>
        <p:spPr bwMode="auto">
          <a:xfrm flipV="1">
            <a:off x="9510713" y="1727200"/>
            <a:ext cx="1671637" cy="9556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Text Box 63"/>
          <p:cNvSpPr txBox="1">
            <a:spLocks noChangeArrowheads="1"/>
          </p:cNvSpPr>
          <p:nvPr/>
        </p:nvSpPr>
        <p:spPr bwMode="auto">
          <a:xfrm>
            <a:off x="9740900" y="2444750"/>
            <a:ext cx="15636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P4 has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is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11" name="Text Box 64"/>
          <p:cNvSpPr txBox="1">
            <a:spLocks noChangeArrowheads="1"/>
          </p:cNvSpPr>
          <p:nvPr/>
        </p:nvSpPr>
        <p:spPr bwMode="auto">
          <a:xfrm>
            <a:off x="10748963" y="17589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12" name="Text Box 64"/>
          <p:cNvSpPr txBox="1">
            <a:spLocks noChangeArrowheads="1"/>
          </p:cNvSpPr>
          <p:nvPr/>
        </p:nvSpPr>
        <p:spPr bwMode="auto">
          <a:xfrm>
            <a:off x="9493250" y="26590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13" name="AutoShape 6"/>
          <p:cNvCxnSpPr>
            <a:cxnSpLocks noChangeShapeType="1"/>
            <a:stCxn id="4102" idx="1"/>
            <a:endCxn id="4099" idx="3"/>
          </p:cNvCxnSpPr>
          <p:nvPr/>
        </p:nvCxnSpPr>
        <p:spPr bwMode="auto">
          <a:xfrm flipH="1">
            <a:off x="1690688" y="1549400"/>
            <a:ext cx="3009900" cy="79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1976438" y="1314450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161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has spatial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spatial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170363" y="150415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1719262" y="1531145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17" name="AutoShape 6"/>
          <p:cNvCxnSpPr>
            <a:cxnSpLocks noChangeShapeType="1"/>
            <a:stCxn id="4126" idx="1"/>
          </p:cNvCxnSpPr>
          <p:nvPr/>
        </p:nvCxnSpPr>
        <p:spPr bwMode="auto">
          <a:xfrm rot="10800000">
            <a:off x="652463" y="1719263"/>
            <a:ext cx="6113462" cy="2976562"/>
          </a:xfrm>
          <a:prstGeom prst="bentConnector3">
            <a:avLst>
              <a:gd name="adj1" fmla="val 9997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8" name="Text Box 15"/>
          <p:cNvSpPr txBox="1">
            <a:spLocks noChangeAspect="1" noChangeArrowheads="1"/>
          </p:cNvSpPr>
          <p:nvPr/>
        </p:nvSpPr>
        <p:spPr bwMode="auto">
          <a:xfrm>
            <a:off x="2613025" y="2508250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</a:t>
            </a:r>
            <a:r>
              <a:rPr lang="en-US" altLang="en-US" sz="1200"/>
              <a:t> </a:t>
            </a:r>
            <a:endParaRPr lang="en-GB" altLang="en-US" sz="1200"/>
          </a:p>
        </p:txBody>
      </p:sp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1331913" y="4465638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340475" y="44481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296863" y="1776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2" name="AutoShape 6"/>
          <p:cNvCxnSpPr>
            <a:cxnSpLocks noChangeShapeType="1"/>
            <a:stCxn id="4118" idx="1"/>
            <a:endCxn id="4127" idx="2"/>
          </p:cNvCxnSpPr>
          <p:nvPr/>
        </p:nvCxnSpPr>
        <p:spPr bwMode="auto">
          <a:xfrm rot="10800000">
            <a:off x="1328738" y="1727200"/>
            <a:ext cx="1284287" cy="95091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3" name="Text Box 26"/>
          <p:cNvSpPr txBox="1">
            <a:spLocks noChangeArrowheads="1"/>
          </p:cNvSpPr>
          <p:nvPr/>
        </p:nvSpPr>
        <p:spPr bwMode="auto">
          <a:xfrm>
            <a:off x="1257300" y="2447925"/>
            <a:ext cx="1412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P156 occupies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Arial" panose="020B0604020202020204" pitchFamily="34" charset="0"/>
              </a:rPr>
              <a:t>(is occupied by)</a:t>
            </a:r>
            <a:endParaRPr lang="en-GB" altLang="en-US" sz="12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24" name="Text Box 57"/>
          <p:cNvSpPr txBox="1">
            <a:spLocks noChangeArrowheads="1"/>
          </p:cNvSpPr>
          <p:nvPr/>
        </p:nvSpPr>
        <p:spPr bwMode="auto">
          <a:xfrm>
            <a:off x="2225675" y="22717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301750" y="18018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6" name="Text Box 19"/>
          <p:cNvSpPr txBox="1">
            <a:spLocks noChangeAspect="1" noChangeArrowheads="1"/>
          </p:cNvSpPr>
          <p:nvPr/>
        </p:nvSpPr>
        <p:spPr bwMode="auto">
          <a:xfrm>
            <a:off x="6765925" y="4521200"/>
            <a:ext cx="1298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E4 Period </a:t>
            </a:r>
            <a:endParaRPr lang="en-GB" altLang="en-US" sz="1800"/>
          </a:p>
        </p:txBody>
      </p:sp>
      <p:sp>
        <p:nvSpPr>
          <p:cNvPr id="4127" name="Text Box 24"/>
          <p:cNvSpPr txBox="1">
            <a:spLocks noChangeArrowheads="1"/>
          </p:cNvSpPr>
          <p:nvPr/>
        </p:nvSpPr>
        <p:spPr bwMode="auto">
          <a:xfrm>
            <a:off x="1081088" y="1452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8" name="AutoShape 6"/>
          <p:cNvCxnSpPr>
            <a:cxnSpLocks noChangeShapeType="1"/>
            <a:stCxn id="4118" idx="3"/>
            <a:endCxn id="4102" idx="2"/>
          </p:cNvCxnSpPr>
          <p:nvPr/>
        </p:nvCxnSpPr>
        <p:spPr bwMode="auto">
          <a:xfrm flipV="1">
            <a:off x="4932363" y="1719263"/>
            <a:ext cx="1141412" cy="95885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9" name="Rectangle 9"/>
          <p:cNvSpPr>
            <a:spLocks noChangeArrowheads="1"/>
          </p:cNvSpPr>
          <p:nvPr/>
        </p:nvSpPr>
        <p:spPr bwMode="auto">
          <a:xfrm>
            <a:off x="4873625" y="2439988"/>
            <a:ext cx="130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Pxxx defines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defined by)</a:t>
            </a:r>
          </a:p>
        </p:txBody>
      </p:sp>
      <p:sp>
        <p:nvSpPr>
          <p:cNvPr id="4130" name="Text Box 24"/>
          <p:cNvSpPr txBox="1">
            <a:spLocks noChangeArrowheads="1"/>
          </p:cNvSpPr>
          <p:nvPr/>
        </p:nvSpPr>
        <p:spPr bwMode="auto">
          <a:xfrm>
            <a:off x="4802188" y="22336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5676900" y="1774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32" name="AutoShape 62"/>
          <p:cNvCxnSpPr>
            <a:cxnSpLocks noChangeShapeType="1"/>
            <a:stCxn id="4126" idx="3"/>
          </p:cNvCxnSpPr>
          <p:nvPr/>
        </p:nvCxnSpPr>
        <p:spPr bwMode="auto">
          <a:xfrm flipV="1">
            <a:off x="8064500" y="1727200"/>
            <a:ext cx="3641725" cy="2968625"/>
          </a:xfrm>
          <a:prstGeom prst="bentConnector3">
            <a:avLst>
              <a:gd name="adj1" fmla="val 99907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3" name="Text Box 40"/>
          <p:cNvSpPr txBox="1">
            <a:spLocks noChangeArrowheads="1"/>
          </p:cNvSpPr>
          <p:nvPr/>
        </p:nvSpPr>
        <p:spPr bwMode="auto">
          <a:xfrm>
            <a:off x="8050213" y="4429125"/>
            <a:ext cx="25527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cs typeface="Times New Roman" panose="02020603050405020304" pitchFamily="18" charset="0"/>
              </a:rPr>
              <a:t>“P160 is equivalent to P4”</a:t>
            </a:r>
            <a:endParaRPr lang="en-GB" altLang="en-US" sz="14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4" name="Line 5"/>
          <p:cNvSpPr>
            <a:spLocks noChangeShapeType="1"/>
          </p:cNvSpPr>
          <p:nvPr/>
        </p:nvSpPr>
        <p:spPr bwMode="auto">
          <a:xfrm rot="5400000" flipH="1">
            <a:off x="5312569" y="2621756"/>
            <a:ext cx="1860550" cy="142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68"/>
          <p:cNvSpPr txBox="1">
            <a:spLocks noChangeAspect="1" noChangeArrowheads="1"/>
          </p:cNvSpPr>
          <p:nvPr/>
        </p:nvSpPr>
        <p:spPr bwMode="auto">
          <a:xfrm>
            <a:off x="5283200" y="3567113"/>
            <a:ext cx="160972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E93 Presence</a:t>
            </a:r>
            <a:endParaRPr lang="en-GB" altLang="en-US" sz="1800"/>
          </a:p>
        </p:txBody>
      </p:sp>
      <p:cxnSp>
        <p:nvCxnSpPr>
          <p:cNvPr id="4136" name="AutoShape 13"/>
          <p:cNvCxnSpPr>
            <a:cxnSpLocks noChangeShapeType="1"/>
            <a:endCxn id="4135" idx="3"/>
          </p:cNvCxnSpPr>
          <p:nvPr/>
        </p:nvCxnSpPr>
        <p:spPr bwMode="auto">
          <a:xfrm rot="10800000" flipV="1">
            <a:off x="6892925" y="1727200"/>
            <a:ext cx="4422775" cy="2009775"/>
          </a:xfrm>
          <a:prstGeom prst="bentConnector3">
            <a:avLst>
              <a:gd name="adj1" fmla="val 56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" name="Text Box 64"/>
          <p:cNvSpPr txBox="1">
            <a:spLocks noChangeArrowheads="1"/>
          </p:cNvSpPr>
          <p:nvPr/>
        </p:nvSpPr>
        <p:spPr bwMode="auto">
          <a:xfrm>
            <a:off x="7102475" y="34702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8" name="Text Box 97"/>
          <p:cNvSpPr txBox="1">
            <a:spLocks noChangeArrowheads="1"/>
          </p:cNvSpPr>
          <p:nvPr/>
        </p:nvSpPr>
        <p:spPr bwMode="auto">
          <a:xfrm>
            <a:off x="11253788" y="17621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9" name="Text Box 40"/>
          <p:cNvSpPr txBox="1">
            <a:spLocks noChangeArrowheads="1"/>
          </p:cNvSpPr>
          <p:nvPr/>
        </p:nvSpPr>
        <p:spPr bwMode="auto">
          <a:xfrm>
            <a:off x="9051925" y="3487738"/>
            <a:ext cx="287813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   P164 during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(was time-span of)</a:t>
            </a:r>
            <a:endParaRPr lang="en-GB" altLang="en-US" sz="13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40" name="Rectangle 11"/>
          <p:cNvSpPr>
            <a:spLocks noChangeArrowheads="1"/>
          </p:cNvSpPr>
          <p:nvPr/>
        </p:nvSpPr>
        <p:spPr bwMode="auto">
          <a:xfrm>
            <a:off x="3233738" y="3509963"/>
            <a:ext cx="2006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195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was a presence of</a:t>
            </a:r>
          </a:p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1" name="AutoShape 6"/>
          <p:cNvCxnSpPr>
            <a:cxnSpLocks noChangeShapeType="1"/>
            <a:stCxn id="4135" idx="1"/>
          </p:cNvCxnSpPr>
          <p:nvPr/>
        </p:nvCxnSpPr>
        <p:spPr bwMode="auto">
          <a:xfrm rot="10800000">
            <a:off x="3205163" y="2849563"/>
            <a:ext cx="2078037" cy="887412"/>
          </a:xfrm>
          <a:prstGeom prst="bentConnector3">
            <a:avLst>
              <a:gd name="adj1" fmla="val 10001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2" name="Text Box 57"/>
          <p:cNvSpPr txBox="1">
            <a:spLocks noChangeArrowheads="1"/>
          </p:cNvSpPr>
          <p:nvPr/>
        </p:nvSpPr>
        <p:spPr bwMode="auto">
          <a:xfrm>
            <a:off x="3236913" y="28241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3" name="Text Box 57"/>
          <p:cNvSpPr txBox="1">
            <a:spLocks noChangeArrowheads="1"/>
          </p:cNvSpPr>
          <p:nvPr/>
        </p:nvSpPr>
        <p:spPr bwMode="auto">
          <a:xfrm>
            <a:off x="4957763" y="333375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1688" y="3519488"/>
            <a:ext cx="2266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P157  is at rest relative to</a:t>
            </a:r>
          </a:p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(provides reference space for) </a:t>
            </a:r>
            <a:endParaRPr lang="en-US" sz="105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5" name="AutoShape 6"/>
          <p:cNvCxnSpPr>
            <a:cxnSpLocks noChangeShapeType="1"/>
            <a:endCxn id="4099" idx="2"/>
          </p:cNvCxnSpPr>
          <p:nvPr/>
        </p:nvCxnSpPr>
        <p:spPr bwMode="auto">
          <a:xfrm rot="5400000" flipH="1">
            <a:off x="1393032" y="1367631"/>
            <a:ext cx="1117600" cy="1836737"/>
          </a:xfrm>
          <a:prstGeom prst="bentConnector3">
            <a:avLst>
              <a:gd name="adj1" fmla="val -79875"/>
            </a:avLst>
          </a:prstGeom>
          <a:noFill/>
          <a:ln w="25400">
            <a:solidFill>
              <a:schemeClr val="tx1"/>
            </a:solidFill>
            <a:round/>
            <a:headEnd type="triangl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6" name="Text Box 57"/>
          <p:cNvSpPr txBox="1">
            <a:spLocks noChangeArrowheads="1"/>
          </p:cNvSpPr>
          <p:nvPr/>
        </p:nvSpPr>
        <p:spPr bwMode="auto">
          <a:xfrm>
            <a:off x="2430463" y="284480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677863" y="17748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48" name="Straight Arrow Connector 34"/>
          <p:cNvCxnSpPr>
            <a:cxnSpLocks noChangeShapeType="1"/>
          </p:cNvCxnSpPr>
          <p:nvPr/>
        </p:nvCxnSpPr>
        <p:spPr bwMode="auto">
          <a:xfrm flipV="1">
            <a:off x="6588125" y="1727200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Rectangle 11"/>
          <p:cNvSpPr>
            <a:spLocks noChangeArrowheads="1"/>
          </p:cNvSpPr>
          <p:nvPr/>
        </p:nvSpPr>
        <p:spPr bwMode="auto">
          <a:xfrm rot="5400000">
            <a:off x="5685631" y="2463007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4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47630"/>
              <a:gd name="adj2" fmla="val 43488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5327859" y="495081"/>
            <a:ext cx="3863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P132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spatiotemporally </a:t>
            </a: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overlaps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with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      P133 is spatiotemporally separated from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4271964" y="1228726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6009483" y="105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9957593" y="5021262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1"/>
          <p:cNvSpPr txBox="1">
            <a:spLocks noChangeArrowheads="1"/>
          </p:cNvSpPr>
          <p:nvPr/>
        </p:nvSpPr>
        <p:spPr bwMode="auto">
          <a:xfrm>
            <a:off x="10537031" y="4867275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67" name="AutoShape 70"/>
          <p:cNvCxnSpPr>
            <a:cxnSpLocks noChangeShapeType="1"/>
            <a:endCxn id="68" idx="1"/>
          </p:cNvCxnSpPr>
          <p:nvPr/>
        </p:nvCxnSpPr>
        <p:spPr bwMode="auto">
          <a:xfrm flipV="1">
            <a:off x="9965531" y="5551487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TextBox 57"/>
          <p:cNvSpPr txBox="1">
            <a:spLocks noChangeArrowheads="1"/>
          </p:cNvSpPr>
          <p:nvPr/>
        </p:nvSpPr>
        <p:spPr bwMode="auto">
          <a:xfrm>
            <a:off x="10541793" y="5397500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V="1">
            <a:off x="9956006" y="5314950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Box 60"/>
          <p:cNvSpPr txBox="1">
            <a:spLocks noChangeArrowheads="1"/>
          </p:cNvSpPr>
          <p:nvPr/>
        </p:nvSpPr>
        <p:spPr bwMode="auto">
          <a:xfrm>
            <a:off x="10560843" y="5145087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2"/>
          <p:cNvSpPr txBox="1">
            <a:spLocks noChangeAspect="1" noChangeArrowheads="1"/>
          </p:cNvSpPr>
          <p:nvPr/>
        </p:nvSpPr>
        <p:spPr bwMode="auto">
          <a:xfrm>
            <a:off x="10420350" y="2647950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E61 Time Primitive</a:t>
            </a:r>
            <a:endParaRPr lang="en-GB" altLang="en-US" sz="1800"/>
          </a:p>
        </p:txBody>
      </p:sp>
      <p:cxnSp>
        <p:nvCxnSpPr>
          <p:cNvPr id="6148" name="AutoShape 13"/>
          <p:cNvCxnSpPr>
            <a:cxnSpLocks noChangeShapeType="1"/>
            <a:stCxn id="6180" idx="1"/>
            <a:endCxn id="6193" idx="3"/>
          </p:cNvCxnSpPr>
          <p:nvPr/>
        </p:nvCxnSpPr>
        <p:spPr bwMode="auto">
          <a:xfrm flipH="1" flipV="1">
            <a:off x="5024438" y="2832100"/>
            <a:ext cx="2216150" cy="15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5247693" y="2578100"/>
            <a:ext cx="156485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P4 has time-span</a:t>
            </a:r>
            <a:r>
              <a:rPr lang="en-GB" altLang="en-US" dirty="0"/>
              <a:t> </a:t>
            </a:r>
            <a:endParaRPr lang="en-US" altLang="en-US" dirty="0"/>
          </a:p>
          <a:p>
            <a:r>
              <a:rPr lang="en-GB" altLang="en-US" dirty="0"/>
              <a:t>(</a:t>
            </a:r>
            <a:r>
              <a:rPr lang="en-US" altLang="en-US" dirty="0"/>
              <a:t>is time-span</a:t>
            </a:r>
            <a:r>
              <a:rPr lang="en-GB" altLang="en-US" dirty="0"/>
              <a:t> </a:t>
            </a:r>
            <a:r>
              <a:rPr lang="en-US" altLang="en-US" dirty="0"/>
              <a:t>of</a:t>
            </a:r>
            <a:r>
              <a:rPr lang="en-GB" altLang="en-US" dirty="0"/>
              <a:t>)</a:t>
            </a:r>
          </a:p>
        </p:txBody>
      </p:sp>
      <p:sp>
        <p:nvSpPr>
          <p:cNvPr id="6150" name="Text Box 19"/>
          <p:cNvSpPr txBox="1">
            <a:spLocks noChangeArrowheads="1"/>
          </p:cNvSpPr>
          <p:nvPr/>
        </p:nvSpPr>
        <p:spPr bwMode="auto">
          <a:xfrm>
            <a:off x="9119344" y="3040063"/>
            <a:ext cx="21114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P82 at some </a:t>
            </a:r>
            <a:r>
              <a:rPr lang="el-GR" altLang="en-US" dirty="0"/>
              <a:t> </a:t>
            </a:r>
            <a:r>
              <a:rPr lang="en-US" altLang="en-US" dirty="0"/>
              <a:t>time within</a:t>
            </a:r>
            <a:endParaRPr lang="en-GB" altLang="en-US" dirty="0"/>
          </a:p>
        </p:txBody>
      </p:sp>
      <p:sp>
        <p:nvSpPr>
          <p:cNvPr id="6151" name="Text Box 20"/>
          <p:cNvSpPr txBox="1">
            <a:spLocks noChangeArrowheads="1"/>
          </p:cNvSpPr>
          <p:nvPr/>
        </p:nvSpPr>
        <p:spPr bwMode="auto">
          <a:xfrm>
            <a:off x="9034989" y="2109788"/>
            <a:ext cx="21563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P81 ongoing </a:t>
            </a:r>
            <a:r>
              <a:rPr lang="el-GR" altLang="en-US" dirty="0"/>
              <a:t> </a:t>
            </a:r>
            <a:r>
              <a:rPr lang="en-US" altLang="en-US" dirty="0"/>
              <a:t>throughout</a:t>
            </a:r>
            <a:r>
              <a:rPr lang="en-GB" altLang="en-US" dirty="0"/>
              <a:t> </a:t>
            </a:r>
            <a:endParaRPr lang="en-US" altLang="en-US" dirty="0"/>
          </a:p>
        </p:txBody>
      </p:sp>
      <p:sp>
        <p:nvSpPr>
          <p:cNvPr id="6153" name="Text Box 35"/>
          <p:cNvSpPr txBox="1">
            <a:spLocks noChangeAspect="1" noChangeArrowheads="1"/>
          </p:cNvSpPr>
          <p:nvPr/>
        </p:nvSpPr>
        <p:spPr bwMode="auto">
          <a:xfrm>
            <a:off x="4152900" y="4062413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E3 Condition State</a:t>
            </a:r>
            <a:endParaRPr lang="en-GB" altLang="en-US" sz="1800"/>
          </a:p>
        </p:txBody>
      </p:sp>
      <p:cxnSp>
        <p:nvCxnSpPr>
          <p:cNvPr id="6155" name="AutoShape 37"/>
          <p:cNvCxnSpPr>
            <a:cxnSpLocks noChangeShapeType="1"/>
            <a:stCxn id="6181" idx="1"/>
            <a:endCxn id="6181" idx="0"/>
          </p:cNvCxnSpPr>
          <p:nvPr/>
        </p:nvCxnSpPr>
        <p:spPr bwMode="auto">
          <a:xfrm rot="10800000" flipH="1">
            <a:off x="2305049" y="4062413"/>
            <a:ext cx="585787" cy="174625"/>
          </a:xfrm>
          <a:prstGeom prst="curvedConnector4">
            <a:avLst>
              <a:gd name="adj1" fmla="val -276745"/>
              <a:gd name="adj2" fmla="val 23090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1100746" y="357341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P9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cxnSp>
        <p:nvCxnSpPr>
          <p:cNvPr id="6160" name="AutoShape 44"/>
          <p:cNvCxnSpPr>
            <a:cxnSpLocks noChangeShapeType="1"/>
            <a:stCxn id="6180" idx="1"/>
            <a:endCxn id="6180" idx="0"/>
          </p:cNvCxnSpPr>
          <p:nvPr/>
        </p:nvCxnSpPr>
        <p:spPr bwMode="auto">
          <a:xfrm rot="10800000" flipH="1">
            <a:off x="7240588" y="2673350"/>
            <a:ext cx="877887" cy="174625"/>
          </a:xfrm>
          <a:prstGeom prst="curvedConnector4">
            <a:avLst>
              <a:gd name="adj1" fmla="val -60481"/>
              <a:gd name="adj2" fmla="val 39454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1" name="Text Box 45"/>
          <p:cNvSpPr txBox="1">
            <a:spLocks noChangeArrowheads="1"/>
          </p:cNvSpPr>
          <p:nvPr/>
        </p:nvSpPr>
        <p:spPr bwMode="auto">
          <a:xfrm>
            <a:off x="6680994" y="1931988"/>
            <a:ext cx="138211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altLang="en-US" dirty="0"/>
              <a:t>P86 falls within</a:t>
            </a:r>
          </a:p>
          <a:p>
            <a:pPr algn="ctr">
              <a:spcAft>
                <a:spcPts val="600"/>
              </a:spcAft>
            </a:pPr>
            <a:r>
              <a:rPr lang="en-US" altLang="en-US" dirty="0"/>
              <a:t>(contains)</a:t>
            </a:r>
            <a:endParaRPr lang="en-GB" altLang="en-US" dirty="0"/>
          </a:p>
        </p:txBody>
      </p:sp>
      <p:cxnSp>
        <p:nvCxnSpPr>
          <p:cNvPr id="6162" name="AutoShape 46"/>
          <p:cNvCxnSpPr>
            <a:cxnSpLocks noChangeShapeType="1"/>
            <a:stCxn id="6153" idx="3"/>
            <a:endCxn id="6153" idx="0"/>
          </p:cNvCxnSpPr>
          <p:nvPr/>
        </p:nvCxnSpPr>
        <p:spPr bwMode="auto">
          <a:xfrm flipH="1" flipV="1">
            <a:off x="5227638" y="4062413"/>
            <a:ext cx="1074737" cy="174625"/>
          </a:xfrm>
          <a:prstGeom prst="curvedConnector4">
            <a:avLst>
              <a:gd name="adj1" fmla="val -128803"/>
              <a:gd name="adj2" fmla="val 23090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3" name="Text Box 47"/>
          <p:cNvSpPr txBox="1">
            <a:spLocks noChangeArrowheads="1"/>
          </p:cNvSpPr>
          <p:nvPr/>
        </p:nvSpPr>
        <p:spPr bwMode="auto">
          <a:xfrm>
            <a:off x="5818715" y="356205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P5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sp>
        <p:nvSpPr>
          <p:cNvPr id="6164" name="Text Box 50"/>
          <p:cNvSpPr txBox="1">
            <a:spLocks noChangeArrowheads="1"/>
          </p:cNvSpPr>
          <p:nvPr/>
        </p:nvSpPr>
        <p:spPr bwMode="auto">
          <a:xfrm>
            <a:off x="4937125" y="2790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5" name="Text Box 51"/>
          <p:cNvSpPr txBox="1">
            <a:spLocks noChangeArrowheads="1"/>
          </p:cNvSpPr>
          <p:nvPr/>
        </p:nvSpPr>
        <p:spPr bwMode="auto">
          <a:xfrm>
            <a:off x="6864350" y="2792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6" name="Text Box 52"/>
          <p:cNvSpPr txBox="1">
            <a:spLocks noChangeArrowheads="1"/>
          </p:cNvSpPr>
          <p:nvPr/>
        </p:nvSpPr>
        <p:spPr bwMode="auto">
          <a:xfrm>
            <a:off x="5153904" y="3630349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67" name="Text Box 53"/>
          <p:cNvSpPr txBox="1">
            <a:spLocks noChangeArrowheads="1"/>
          </p:cNvSpPr>
          <p:nvPr/>
        </p:nvSpPr>
        <p:spPr bwMode="auto">
          <a:xfrm>
            <a:off x="6340476" y="4217194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0" name="Text Box 56"/>
          <p:cNvSpPr txBox="1">
            <a:spLocks noChangeArrowheads="1"/>
          </p:cNvSpPr>
          <p:nvPr/>
        </p:nvSpPr>
        <p:spPr bwMode="auto">
          <a:xfrm>
            <a:off x="2479674" y="36464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1" name="Text Box 57"/>
          <p:cNvSpPr txBox="1">
            <a:spLocks noChangeArrowheads="1"/>
          </p:cNvSpPr>
          <p:nvPr/>
        </p:nvSpPr>
        <p:spPr bwMode="auto">
          <a:xfrm>
            <a:off x="1841499" y="41814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2" name="Text Box 60"/>
          <p:cNvSpPr txBox="1">
            <a:spLocks noChangeArrowheads="1"/>
          </p:cNvSpPr>
          <p:nvPr/>
        </p:nvSpPr>
        <p:spPr bwMode="auto">
          <a:xfrm>
            <a:off x="7964488" y="22129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3" name="Text Box 61"/>
          <p:cNvSpPr txBox="1">
            <a:spLocks noChangeArrowheads="1"/>
          </p:cNvSpPr>
          <p:nvPr/>
        </p:nvSpPr>
        <p:spPr bwMode="auto">
          <a:xfrm>
            <a:off x="6369050" y="2214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4" name="Text Box 63"/>
          <p:cNvSpPr txBox="1">
            <a:spLocks noChangeArrowheads="1"/>
          </p:cNvSpPr>
          <p:nvPr/>
        </p:nvSpPr>
        <p:spPr bwMode="auto">
          <a:xfrm>
            <a:off x="8459788" y="29702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5" name="Text Box 64"/>
          <p:cNvSpPr txBox="1">
            <a:spLocks noChangeArrowheads="1"/>
          </p:cNvSpPr>
          <p:nvPr/>
        </p:nvSpPr>
        <p:spPr bwMode="auto">
          <a:xfrm>
            <a:off x="8447088" y="24066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6" name="Text Box 65"/>
          <p:cNvSpPr txBox="1">
            <a:spLocks noChangeArrowheads="1"/>
          </p:cNvSpPr>
          <p:nvPr/>
        </p:nvSpPr>
        <p:spPr bwMode="auto">
          <a:xfrm>
            <a:off x="11420475" y="2333625"/>
            <a:ext cx="549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7" name="Text Box 67"/>
          <p:cNvSpPr txBox="1">
            <a:spLocks noChangeArrowheads="1"/>
          </p:cNvSpPr>
          <p:nvPr/>
        </p:nvSpPr>
        <p:spPr bwMode="auto">
          <a:xfrm>
            <a:off x="11447463" y="3046413"/>
            <a:ext cx="466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80" name="Text Box 72"/>
          <p:cNvSpPr txBox="1">
            <a:spLocks noChangeAspect="1" noChangeArrowheads="1"/>
          </p:cNvSpPr>
          <p:nvPr/>
        </p:nvSpPr>
        <p:spPr bwMode="auto">
          <a:xfrm>
            <a:off x="7240588" y="2673350"/>
            <a:ext cx="17557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6181" name="Text Box 34"/>
          <p:cNvSpPr txBox="1">
            <a:spLocks noChangeAspect="1" noChangeArrowheads="1"/>
          </p:cNvSpPr>
          <p:nvPr/>
        </p:nvSpPr>
        <p:spPr bwMode="auto">
          <a:xfrm>
            <a:off x="2305049" y="4062413"/>
            <a:ext cx="117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6182" name="Text Box 78"/>
          <p:cNvSpPr txBox="1">
            <a:spLocks noChangeAspect="1" noChangeArrowheads="1"/>
          </p:cNvSpPr>
          <p:nvPr/>
        </p:nvSpPr>
        <p:spPr bwMode="auto">
          <a:xfrm>
            <a:off x="10750550" y="3562350"/>
            <a:ext cx="18192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E54 Dimension</a:t>
            </a:r>
            <a:endParaRPr lang="en-GB" altLang="en-US" sz="1800"/>
          </a:p>
        </p:txBody>
      </p:sp>
      <p:cxnSp>
        <p:nvCxnSpPr>
          <p:cNvPr id="6183" name="AutoShape 80"/>
          <p:cNvCxnSpPr>
            <a:cxnSpLocks noChangeShapeType="1"/>
          </p:cNvCxnSpPr>
          <p:nvPr/>
        </p:nvCxnSpPr>
        <p:spPr bwMode="auto">
          <a:xfrm rot="16200000">
            <a:off x="10123488" y="1314450"/>
            <a:ext cx="25400" cy="2663825"/>
          </a:xfrm>
          <a:prstGeom prst="bentConnector3">
            <a:avLst>
              <a:gd name="adj1" fmla="val 100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84" name="Text Box 95"/>
          <p:cNvSpPr txBox="1">
            <a:spLocks noChangeArrowheads="1"/>
          </p:cNvSpPr>
          <p:nvPr/>
        </p:nvSpPr>
        <p:spPr bwMode="auto">
          <a:xfrm>
            <a:off x="8754093" y="3457575"/>
            <a:ext cx="164500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/>
              <a:t>P191 had duration</a:t>
            </a:r>
          </a:p>
          <a:p>
            <a:r>
              <a:rPr lang="en-GB" altLang="en-US" dirty="0"/>
              <a:t>(was duration of)</a:t>
            </a:r>
            <a:endParaRPr lang="el-GR" altLang="en-US" dirty="0"/>
          </a:p>
        </p:txBody>
      </p:sp>
      <p:cxnSp>
        <p:nvCxnSpPr>
          <p:cNvPr id="6185" name="AutoShape 96"/>
          <p:cNvCxnSpPr>
            <a:cxnSpLocks noChangeShapeType="1"/>
          </p:cNvCxnSpPr>
          <p:nvPr/>
        </p:nvCxnSpPr>
        <p:spPr bwMode="auto">
          <a:xfrm rot="5400000" flipH="1" flipV="1">
            <a:off x="10139363" y="1677987"/>
            <a:ext cx="25400" cy="2663825"/>
          </a:xfrm>
          <a:prstGeom prst="bentConnector3">
            <a:avLst>
              <a:gd name="adj1" fmla="val -1235412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87" name="AutoShape 13"/>
          <p:cNvCxnSpPr>
            <a:cxnSpLocks noChangeShapeType="1"/>
            <a:stCxn id="6182" idx="1"/>
            <a:endCxn id="6174" idx="2"/>
          </p:cNvCxnSpPr>
          <p:nvPr/>
        </p:nvCxnSpPr>
        <p:spPr bwMode="auto">
          <a:xfrm rot="10800000">
            <a:off x="8707438" y="3244850"/>
            <a:ext cx="2043112" cy="4921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93" name="Text Box 15"/>
          <p:cNvSpPr txBox="1">
            <a:spLocks noChangeAspect="1" noChangeArrowheads="1"/>
          </p:cNvSpPr>
          <p:nvPr/>
        </p:nvSpPr>
        <p:spPr bwMode="auto">
          <a:xfrm>
            <a:off x="2582863" y="2657475"/>
            <a:ext cx="244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E2 Temporal Entity  </a:t>
            </a:r>
            <a:endParaRPr lang="en-GB" altLang="en-US" sz="1800"/>
          </a:p>
        </p:txBody>
      </p:sp>
      <p:sp>
        <p:nvSpPr>
          <p:cNvPr id="6194" name="Text Box 63"/>
          <p:cNvSpPr txBox="1">
            <a:spLocks noChangeArrowheads="1"/>
          </p:cNvSpPr>
          <p:nvPr/>
        </p:nvSpPr>
        <p:spPr bwMode="auto">
          <a:xfrm>
            <a:off x="10333038" y="370840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0" y="0"/>
            <a:ext cx="348499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>
                <a:solidFill>
                  <a:schemeClr val="accent2"/>
                </a:solidFill>
              </a:rPr>
              <a:t>Temporal </a:t>
            </a:r>
            <a:r>
              <a:rPr lang="en-US" altLang="en-US" sz="2200" dirty="0">
                <a:solidFill>
                  <a:schemeClr val="accent2"/>
                </a:solidFill>
              </a:rPr>
              <a:t>INFORMATION</a:t>
            </a:r>
            <a:endParaRPr lang="en-GB" altLang="en-US" sz="2200" dirty="0">
              <a:solidFill>
                <a:schemeClr val="accent2"/>
              </a:solidFill>
            </a:endParaRPr>
          </a:p>
        </p:txBody>
      </p:sp>
      <p:cxnSp>
        <p:nvCxnSpPr>
          <p:cNvPr id="57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629026" y="2832100"/>
            <a:ext cx="349250" cy="12700"/>
          </a:xfrm>
          <a:prstGeom prst="curvedConnector5">
            <a:avLst>
              <a:gd name="adj1" fmla="val -65455"/>
              <a:gd name="adj2" fmla="val 24062496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453038" y="884844"/>
            <a:ext cx="567014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GB" dirty="0">
                <a:hlinkClick r:id="rId3" action="ppaction://hlinkfile"/>
              </a:rPr>
              <a:t>P173</a:t>
            </a:r>
            <a:r>
              <a:rPr lang="en-GB" dirty="0"/>
              <a:t> starts before or at the end of (ends with or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4" action="ppaction://hlinkfile"/>
              </a:rPr>
              <a:t>P174</a:t>
            </a:r>
            <a:r>
              <a:rPr lang="en-GB" dirty="0"/>
              <a:t> starts before (starts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5" action="ppaction://hlinkfile"/>
              </a:rPr>
              <a:t>P175</a:t>
            </a:r>
            <a:r>
              <a:rPr lang="en-GB" dirty="0"/>
              <a:t> starts before or with the start of (starts with or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6" action="ppaction://hlinkfile"/>
              </a:rPr>
              <a:t>P176</a:t>
            </a:r>
            <a:r>
              <a:rPr lang="en-GB" dirty="0"/>
              <a:t> starts before the start of (starts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7" action="ppaction://hlinkfile"/>
              </a:rPr>
              <a:t>P182</a:t>
            </a:r>
            <a:r>
              <a:rPr lang="en-GB" dirty="0"/>
              <a:t> ends before or at the start of (starts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8" action="ppaction://hlinkfile"/>
              </a:rPr>
              <a:t>P183</a:t>
            </a:r>
            <a:r>
              <a:rPr lang="en-GB" dirty="0"/>
              <a:t> ends before the start of (starts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9" action="ppaction://hlinkfile"/>
              </a:rPr>
              <a:t>P184</a:t>
            </a:r>
            <a:r>
              <a:rPr lang="en-GB" dirty="0"/>
              <a:t> ends before or with the end of (ends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10" action="ppaction://hlinkfile"/>
              </a:rPr>
              <a:t>P185</a:t>
            </a:r>
            <a:r>
              <a:rPr lang="en-GB" dirty="0"/>
              <a:t> ends before the end of (ends after the end of)</a:t>
            </a:r>
            <a:endParaRPr lang="en-GB" altLang="en-US" dirty="0"/>
          </a:p>
        </p:txBody>
      </p:sp>
      <p:cxnSp>
        <p:nvCxnSpPr>
          <p:cNvPr id="63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629026" y="2832100"/>
            <a:ext cx="349250" cy="12700"/>
          </a:xfrm>
          <a:prstGeom prst="curvedConnector5">
            <a:avLst>
              <a:gd name="adj1" fmla="val -65455"/>
              <a:gd name="adj2" fmla="val 20162496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2905917" y="3006724"/>
            <a:ext cx="1147850" cy="1009650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22"/>
          <p:cNvSpPr>
            <a:spLocks noChangeShapeType="1"/>
          </p:cNvSpPr>
          <p:nvPr/>
        </p:nvSpPr>
        <p:spPr bwMode="auto">
          <a:xfrm flipH="1" flipV="1">
            <a:off x="4225216" y="3019425"/>
            <a:ext cx="846845" cy="1042988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Text Box 61"/>
          <p:cNvSpPr txBox="1">
            <a:spLocks noChangeArrowheads="1"/>
          </p:cNvSpPr>
          <p:nvPr/>
        </p:nvSpPr>
        <p:spPr bwMode="auto">
          <a:xfrm>
            <a:off x="2386411" y="2413000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2" name="Text Box 61"/>
          <p:cNvSpPr txBox="1">
            <a:spLocks noChangeArrowheads="1"/>
          </p:cNvSpPr>
          <p:nvPr/>
        </p:nvSpPr>
        <p:spPr bwMode="auto">
          <a:xfrm>
            <a:off x="2362992" y="2976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3" name="Text Box 14"/>
          <p:cNvSpPr txBox="1">
            <a:spLocks noChangeArrowheads="1"/>
          </p:cNvSpPr>
          <p:nvPr/>
        </p:nvSpPr>
        <p:spPr bwMode="auto">
          <a:xfrm>
            <a:off x="637039" y="2652325"/>
            <a:ext cx="6944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……….</a:t>
            </a:r>
            <a:endParaRPr lang="en-GB" altLang="en-US" dirty="0"/>
          </a:p>
        </p:txBody>
      </p:sp>
      <p:sp>
        <p:nvSpPr>
          <p:cNvPr id="74" name="Line 67"/>
          <p:cNvSpPr>
            <a:spLocks noChangeShapeType="1"/>
          </p:cNvSpPr>
          <p:nvPr/>
        </p:nvSpPr>
        <p:spPr bwMode="auto">
          <a:xfrm>
            <a:off x="10204450" y="4378285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TextBox 1"/>
          <p:cNvSpPr txBox="1">
            <a:spLocks noChangeArrowheads="1"/>
          </p:cNvSpPr>
          <p:nvPr/>
        </p:nvSpPr>
        <p:spPr bwMode="auto">
          <a:xfrm>
            <a:off x="10783888" y="4224298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76" name="AutoShape 70"/>
          <p:cNvCxnSpPr>
            <a:cxnSpLocks noChangeShapeType="1"/>
            <a:endCxn id="77" idx="1"/>
          </p:cNvCxnSpPr>
          <p:nvPr/>
        </p:nvCxnSpPr>
        <p:spPr bwMode="auto">
          <a:xfrm flipV="1">
            <a:off x="10212388" y="4908510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7" name="TextBox 57"/>
          <p:cNvSpPr txBox="1">
            <a:spLocks noChangeArrowheads="1"/>
          </p:cNvSpPr>
          <p:nvPr/>
        </p:nvSpPr>
        <p:spPr bwMode="auto">
          <a:xfrm>
            <a:off x="10788650" y="4754523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78" name="Line 67"/>
          <p:cNvSpPr>
            <a:spLocks noChangeShapeType="1"/>
          </p:cNvSpPr>
          <p:nvPr/>
        </p:nvSpPr>
        <p:spPr bwMode="auto">
          <a:xfrm flipV="1">
            <a:off x="10202863" y="4671973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10807700" y="4502110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80" name="AutoShape 44"/>
          <p:cNvCxnSpPr>
            <a:cxnSpLocks noChangeShapeType="1"/>
            <a:stCxn id="6181" idx="3"/>
            <a:endCxn id="6181" idx="2"/>
          </p:cNvCxnSpPr>
          <p:nvPr/>
        </p:nvCxnSpPr>
        <p:spPr bwMode="auto">
          <a:xfrm flipH="1">
            <a:off x="2890837" y="4237038"/>
            <a:ext cx="585787" cy="174625"/>
          </a:xfrm>
          <a:prstGeom prst="curvedConnector4">
            <a:avLst>
              <a:gd name="adj1" fmla="val -39024"/>
              <a:gd name="adj2" fmla="val 387024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6"/>
          <p:cNvSpPr/>
          <p:nvPr/>
        </p:nvSpPr>
        <p:spPr>
          <a:xfrm>
            <a:off x="1734198" y="4601022"/>
            <a:ext cx="1257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</a:t>
            </a:r>
            <a:endParaRPr lang="en-US" sz="1200" b="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200" b="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contains)</a:t>
            </a:r>
            <a:endParaRPr lang="en-US" sz="1200" b="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5" name="AutoShape 70"/>
          <p:cNvCxnSpPr>
            <a:cxnSpLocks noChangeShapeType="1"/>
            <a:endCxn id="86" idx="1"/>
          </p:cNvCxnSpPr>
          <p:nvPr/>
        </p:nvCxnSpPr>
        <p:spPr bwMode="auto">
          <a:xfrm flipV="1">
            <a:off x="10228472" y="5117609"/>
            <a:ext cx="576262" cy="1686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TextBox 57"/>
          <p:cNvSpPr txBox="1">
            <a:spLocks noChangeArrowheads="1"/>
          </p:cNvSpPr>
          <p:nvPr/>
        </p:nvSpPr>
        <p:spPr bwMode="auto">
          <a:xfrm>
            <a:off x="10804734" y="4963720"/>
            <a:ext cx="15760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 dirty="0" smtClean="0"/>
              <a:t>inherited property</a:t>
            </a:r>
            <a:endParaRPr lang="en-US" altLang="en-US" sz="14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73087</TotalTime>
  <Words>500</Words>
  <Application>Microsoft Office PowerPoint</Application>
  <PresentationFormat>Custom</PresentationFormat>
  <Paragraphs>150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Martin Doerr</cp:lastModifiedBy>
  <cp:revision>807</cp:revision>
  <cp:lastPrinted>2019-05-08T09:19:03Z</cp:lastPrinted>
  <dcterms:created xsi:type="dcterms:W3CDTF">2009-01-13T10:44:39Z</dcterms:created>
  <dcterms:modified xsi:type="dcterms:W3CDTF">2020-01-20T18:11:34Z</dcterms:modified>
</cp:coreProperties>
</file>