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12" r:id="rId2"/>
    <p:sldId id="313" r:id="rId3"/>
    <p:sldId id="298" r:id="rId4"/>
    <p:sldId id="315" r:id="rId5"/>
  </p:sldIdLst>
  <p:sldSz cx="12746038" cy="6858000"/>
  <p:notesSz cx="6797675" cy="987425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8">
          <p15:clr>
            <a:srgbClr val="A4A3A4"/>
          </p15:clr>
        </p15:guide>
        <p15:guide id="2" pos="425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009900"/>
    <a:srgbClr val="00CC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3" autoAdjust="0"/>
    <p:restoredTop sz="85440" autoAdjust="0"/>
  </p:normalViewPr>
  <p:slideViewPr>
    <p:cSldViewPr snapToGrid="0">
      <p:cViewPr varScale="1">
        <p:scale>
          <a:sx n="75" d="100"/>
          <a:sy n="75" d="100"/>
        </p:scale>
        <p:origin x="66" y="234"/>
      </p:cViewPr>
      <p:guideLst>
        <p:guide orient="horz" pos="1158"/>
        <p:guide pos="42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41275" y="741363"/>
            <a:ext cx="68802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noProof="0" smtClean="0"/>
              <a:t>Click to edit Master text styles</a:t>
            </a:r>
          </a:p>
          <a:p>
            <a:pPr lvl="1"/>
            <a:r>
              <a:rPr lang="el-GR" altLang="en-US" noProof="0" smtClean="0"/>
              <a:t>Second level</a:t>
            </a:r>
          </a:p>
          <a:p>
            <a:pPr lvl="2"/>
            <a:r>
              <a:rPr lang="el-GR" altLang="en-US" noProof="0" smtClean="0"/>
              <a:t>Third level</a:t>
            </a:r>
          </a:p>
          <a:p>
            <a:pPr lvl="3"/>
            <a:r>
              <a:rPr lang="el-GR" altLang="en-US" noProof="0" smtClean="0"/>
              <a:t>Fourth level</a:t>
            </a:r>
          </a:p>
          <a:p>
            <a:pPr lvl="4"/>
            <a:r>
              <a:rPr lang="el-GR" alt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6E9B24FF-AE70-42E2-9DE5-B6180FEBD186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2D4F57-C78A-4C13-8DE2-937CE2E33CA7}" type="slidenum">
              <a:rPr lang="el-GR" altLang="en-US" b="0" smtClean="0"/>
              <a:pPr/>
              <a:t>2</a:t>
            </a:fld>
            <a:endParaRPr lang="el-GR" altLang="en-US" b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7AA1C5F-844D-4396-B946-8E421E707126}" type="slidenum">
              <a:rPr lang="el-GR" altLang="en-US" b="0" smtClean="0"/>
              <a:pPr/>
              <a:t>3</a:t>
            </a:fld>
            <a:endParaRPr lang="el-GR" altLang="en-US" b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9B24FF-AE70-42E2-9DE5-B6180FEBD186}" type="slidenum">
              <a:rPr lang="el-GR" altLang="en-US" smtClean="0"/>
              <a:pPr>
                <a:defRPr/>
              </a:pPr>
              <a:t>4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669447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3850" y="1122363"/>
            <a:ext cx="955833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3850" y="3602038"/>
            <a:ext cx="955833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B0759-710B-42A5-BE04-013DDAD8CBB1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183142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800F7-2BF0-4586-AFD0-32DEF2EE8F4F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289861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42425" y="274638"/>
            <a:ext cx="286702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6588" y="274638"/>
            <a:ext cx="84534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210B6-5D4D-43A4-9372-C51CDFE65185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974295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6CAD5-BE13-4C0B-8FE9-0AA5FFC0EED1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176918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9950" y="1709738"/>
            <a:ext cx="1099343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0" y="4589463"/>
            <a:ext cx="10993438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8E819-937E-47D0-9E86-552C3BA266DE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1764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6588" y="1600200"/>
            <a:ext cx="5659437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48425" y="1600200"/>
            <a:ext cx="5661025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1EBFA-60D8-4374-9D5F-D26460C08CF8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203417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365125"/>
            <a:ext cx="10993437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888" y="1681163"/>
            <a:ext cx="5392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7888" y="2505075"/>
            <a:ext cx="5392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3188" y="1681163"/>
            <a:ext cx="54181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3188" y="2505075"/>
            <a:ext cx="54181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04A38-D59C-4B8C-986F-03EC335F0617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11882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3D98C-56F1-4415-B184-673C2B9317B6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648056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43430-7A32-4AE8-A386-1AE689180A8E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32146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457200"/>
            <a:ext cx="41116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138" y="987425"/>
            <a:ext cx="64531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8" y="2057400"/>
            <a:ext cx="41116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8F39D-39D5-4BCD-997B-38839C00256D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446245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457200"/>
            <a:ext cx="41116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18138" y="987425"/>
            <a:ext cx="64531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8" y="2057400"/>
            <a:ext cx="41116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6C699-D82D-48E1-9B21-9EDAF159AB10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151539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6588" y="274638"/>
            <a:ext cx="114728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6588" y="1600200"/>
            <a:ext cx="1147286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text styles</a:t>
            </a:r>
          </a:p>
          <a:p>
            <a:pPr lvl="1"/>
            <a:r>
              <a:rPr lang="el-GR" altLang="en-US" smtClean="0"/>
              <a:t>Second level</a:t>
            </a:r>
          </a:p>
          <a:p>
            <a:pPr lvl="2"/>
            <a:r>
              <a:rPr lang="el-GR" altLang="en-US" smtClean="0"/>
              <a:t>Third level</a:t>
            </a:r>
          </a:p>
          <a:p>
            <a:pPr lvl="3"/>
            <a:r>
              <a:rPr lang="el-GR" altLang="en-US" smtClean="0"/>
              <a:t>Fourth level</a:t>
            </a:r>
          </a:p>
          <a:p>
            <a:pPr lvl="4"/>
            <a:r>
              <a:rPr lang="el-GR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6588" y="6245225"/>
            <a:ext cx="29749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4513" y="6245225"/>
            <a:ext cx="40370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34475" y="6245225"/>
            <a:ext cx="29749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060D6658-E5A0-4943-B954-92ADB29F3E7D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#_P183_ends_before"/><Relationship Id="rId3" Type="http://schemas.openxmlformats.org/officeDocument/2006/relationships/hyperlink" Target="#_P173_starts_before"/><Relationship Id="rId7" Type="http://schemas.openxmlformats.org/officeDocument/2006/relationships/hyperlink" Target="#_P182_ends_before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#_P176_starts_before"/><Relationship Id="rId5" Type="http://schemas.openxmlformats.org/officeDocument/2006/relationships/hyperlink" Target="#_P175_starts_before"/><Relationship Id="rId10" Type="http://schemas.openxmlformats.org/officeDocument/2006/relationships/hyperlink" Target="#_P185_ends_before"/><Relationship Id="rId4" Type="http://schemas.openxmlformats.org/officeDocument/2006/relationships/hyperlink" Target="#_P174_starts_before"/><Relationship Id="rId9" Type="http://schemas.openxmlformats.org/officeDocument/2006/relationships/hyperlink" Target="#_P184_ends_before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7"/>
          <p:cNvSpPr>
            <a:spLocks noChangeShapeType="1"/>
          </p:cNvSpPr>
          <p:nvPr/>
        </p:nvSpPr>
        <p:spPr bwMode="auto">
          <a:xfrm flipH="1" flipV="1">
            <a:off x="10125075" y="4062413"/>
            <a:ext cx="1160463" cy="1577975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Line 67"/>
          <p:cNvSpPr>
            <a:spLocks noChangeShapeType="1"/>
          </p:cNvSpPr>
          <p:nvPr/>
        </p:nvSpPr>
        <p:spPr bwMode="auto">
          <a:xfrm flipV="1">
            <a:off x="4059238" y="4081463"/>
            <a:ext cx="1036637" cy="330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Line 67"/>
          <p:cNvSpPr>
            <a:spLocks noChangeShapeType="1"/>
          </p:cNvSpPr>
          <p:nvPr/>
        </p:nvSpPr>
        <p:spPr bwMode="auto">
          <a:xfrm flipV="1">
            <a:off x="4195763" y="4081463"/>
            <a:ext cx="1454150" cy="10350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67"/>
          <p:cNvSpPr>
            <a:spLocks noChangeShapeType="1"/>
          </p:cNvSpPr>
          <p:nvPr/>
        </p:nvSpPr>
        <p:spPr bwMode="auto">
          <a:xfrm flipV="1">
            <a:off x="9324975" y="4065588"/>
            <a:ext cx="800100" cy="15748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3"/>
          <p:cNvSpPr txBox="1">
            <a:spLocks noChangeAspect="1" noChangeArrowheads="1"/>
          </p:cNvSpPr>
          <p:nvPr/>
        </p:nvSpPr>
        <p:spPr bwMode="auto">
          <a:xfrm flipH="1">
            <a:off x="8653463" y="56435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E39 Actor</a:t>
            </a:r>
            <a:endParaRPr lang="en-GB" altLang="en-US" sz="1800"/>
          </a:p>
        </p:txBody>
      </p:sp>
      <p:sp>
        <p:nvSpPr>
          <p:cNvPr id="3079" name="Text Box 47"/>
          <p:cNvSpPr txBox="1">
            <a:spLocks noChangeAspect="1" noChangeArrowheads="1"/>
          </p:cNvSpPr>
          <p:nvPr/>
        </p:nvSpPr>
        <p:spPr bwMode="auto">
          <a:xfrm flipH="1">
            <a:off x="1062038" y="1208088"/>
            <a:ext cx="1104900" cy="36830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Type</a:t>
            </a:r>
            <a:endParaRPr lang="en-GB" altLang="en-US" sz="1800"/>
          </a:p>
        </p:txBody>
      </p:sp>
      <p:sp>
        <p:nvSpPr>
          <p:cNvPr id="3080" name="Text Box 47"/>
          <p:cNvSpPr txBox="1">
            <a:spLocks noChangeAspect="1" noChangeArrowheads="1"/>
          </p:cNvSpPr>
          <p:nvPr/>
        </p:nvSpPr>
        <p:spPr bwMode="auto">
          <a:xfrm flipH="1">
            <a:off x="9104313" y="28241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Place</a:t>
            </a:r>
            <a:endParaRPr lang="en-GB" altLang="en-US" sz="1800"/>
          </a:p>
        </p:txBody>
      </p:sp>
      <p:sp>
        <p:nvSpPr>
          <p:cNvPr id="3081" name="Text Box 10"/>
          <p:cNvSpPr txBox="1">
            <a:spLocks noChangeAspect="1" noChangeArrowheads="1"/>
          </p:cNvSpPr>
          <p:nvPr/>
        </p:nvSpPr>
        <p:spPr bwMode="auto">
          <a:xfrm>
            <a:off x="9102725" y="1217613"/>
            <a:ext cx="2089150" cy="36988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E41 Appellation  </a:t>
            </a:r>
            <a:endParaRPr lang="en-GB" altLang="en-US" sz="1800"/>
          </a:p>
        </p:txBody>
      </p:sp>
      <p:sp>
        <p:nvSpPr>
          <p:cNvPr id="3082" name="Rectangle 56"/>
          <p:cNvSpPr>
            <a:spLocks noChangeArrowheads="1"/>
          </p:cNvSpPr>
          <p:nvPr/>
        </p:nvSpPr>
        <p:spPr bwMode="auto">
          <a:xfrm>
            <a:off x="2738438" y="1125538"/>
            <a:ext cx="144938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P2 is type of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cxnSp>
        <p:nvCxnSpPr>
          <p:cNvPr id="3083" name="AutoShape 70"/>
          <p:cNvCxnSpPr>
            <a:cxnSpLocks noChangeShapeType="1"/>
            <a:stCxn id="3097" idx="3"/>
            <a:endCxn id="3096" idx="3"/>
          </p:cNvCxnSpPr>
          <p:nvPr/>
        </p:nvCxnSpPr>
        <p:spPr bwMode="auto">
          <a:xfrm flipH="1">
            <a:off x="2168525" y="2189163"/>
            <a:ext cx="2389188" cy="9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70"/>
          <p:cNvCxnSpPr>
            <a:cxnSpLocks noChangeShapeType="1"/>
            <a:stCxn id="3089" idx="3"/>
            <a:endCxn id="3081" idx="1"/>
          </p:cNvCxnSpPr>
          <p:nvPr/>
        </p:nvCxnSpPr>
        <p:spPr bwMode="auto">
          <a:xfrm flipV="1">
            <a:off x="6559550" y="1401763"/>
            <a:ext cx="2543175" cy="47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6892925" y="1133475"/>
            <a:ext cx="1801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P1 is identified by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(identifies)</a:t>
            </a:r>
            <a:endParaRPr lang="en-GB" altLang="en-US" sz="14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56"/>
          <p:cNvSpPr>
            <a:spLocks noChangeArrowheads="1"/>
          </p:cNvSpPr>
          <p:nvPr/>
        </p:nvSpPr>
        <p:spPr bwMode="auto">
          <a:xfrm>
            <a:off x="2471738" y="1905000"/>
            <a:ext cx="2244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P4 has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endParaRPr lang="en-US" altLang="en-US" sz="14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</a:t>
            </a:r>
            <a:r>
              <a:rPr lang="en-US" altLang="en-US" sz="1400">
                <a:latin typeface="Tahoma" panose="020B0604030504040204" pitchFamily="34" charset="0"/>
              </a:rPr>
              <a:t>is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r>
              <a:rPr lang="en-US" altLang="en-US" sz="1400">
                <a:latin typeface="Tahoma" panose="020B0604030504040204" pitchFamily="34" charset="0"/>
              </a:rPr>
              <a:t>of</a:t>
            </a:r>
            <a:r>
              <a:rPr lang="en-GB" altLang="en-US" sz="1400">
                <a:latin typeface="Tahoma" panose="020B0604030504040204" pitchFamily="34" charset="0"/>
              </a:rPr>
              <a:t>)</a:t>
            </a:r>
          </a:p>
        </p:txBody>
      </p:sp>
      <p:sp>
        <p:nvSpPr>
          <p:cNvPr id="3087" name="Text Box 9"/>
          <p:cNvSpPr txBox="1">
            <a:spLocks noChangeAspect="1" noChangeArrowheads="1"/>
          </p:cNvSpPr>
          <p:nvPr/>
        </p:nvSpPr>
        <p:spPr bwMode="auto">
          <a:xfrm flipH="1">
            <a:off x="5110163" y="3698875"/>
            <a:ext cx="1082675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 Event</a:t>
            </a:r>
            <a:endParaRPr lang="en-GB" altLang="en-US" sz="1800"/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10183813" y="5640388"/>
            <a:ext cx="2319337" cy="36988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E18 Physical Thing </a:t>
            </a:r>
            <a:endParaRPr lang="en-GB" altLang="en-US" sz="1800"/>
          </a:p>
        </p:txBody>
      </p:sp>
      <p:sp>
        <p:nvSpPr>
          <p:cNvPr id="3089" name="Text Box 10"/>
          <p:cNvSpPr txBox="1">
            <a:spLocks noChangeAspect="1" noChangeArrowheads="1"/>
          </p:cNvSpPr>
          <p:nvPr/>
        </p:nvSpPr>
        <p:spPr bwMode="auto">
          <a:xfrm>
            <a:off x="4743450" y="1222375"/>
            <a:ext cx="181610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E1 CRM Entity</a:t>
            </a:r>
            <a:endParaRPr lang="en-GB" altLang="en-US" sz="1800"/>
          </a:p>
        </p:txBody>
      </p:sp>
      <p:sp>
        <p:nvSpPr>
          <p:cNvPr id="3090" name="Line 67"/>
          <p:cNvSpPr>
            <a:spLocks noChangeShapeType="1"/>
          </p:cNvSpPr>
          <p:nvPr/>
        </p:nvSpPr>
        <p:spPr bwMode="auto">
          <a:xfrm flipH="1" flipV="1">
            <a:off x="10274300" y="4071938"/>
            <a:ext cx="839788" cy="636587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91" name="AutoShape 70"/>
          <p:cNvCxnSpPr>
            <a:cxnSpLocks noChangeShapeType="1"/>
            <a:stCxn id="3109" idx="1"/>
            <a:endCxn id="3080" idx="3"/>
          </p:cNvCxnSpPr>
          <p:nvPr/>
        </p:nvCxnSpPr>
        <p:spPr bwMode="auto">
          <a:xfrm flipV="1">
            <a:off x="6237288" y="3013075"/>
            <a:ext cx="2867025" cy="19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2" name="AutoShape 70"/>
          <p:cNvCxnSpPr>
            <a:cxnSpLocks noChangeShapeType="1"/>
            <a:stCxn id="3087" idx="1"/>
            <a:endCxn id="3098" idx="3"/>
          </p:cNvCxnSpPr>
          <p:nvPr/>
        </p:nvCxnSpPr>
        <p:spPr bwMode="auto">
          <a:xfrm flipV="1">
            <a:off x="6192838" y="3881438"/>
            <a:ext cx="2911475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93" name="Text Box 31"/>
          <p:cNvSpPr txBox="1">
            <a:spLocks noChangeArrowheads="1"/>
          </p:cNvSpPr>
          <p:nvPr/>
        </p:nvSpPr>
        <p:spPr bwMode="auto">
          <a:xfrm flipH="1">
            <a:off x="6726238" y="3382963"/>
            <a:ext cx="1979612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P12 occurred in the presence of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present at)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4" name="Text Box 52"/>
          <p:cNvSpPr txBox="1">
            <a:spLocks noChangeArrowheads="1"/>
          </p:cNvSpPr>
          <p:nvPr/>
        </p:nvSpPr>
        <p:spPr bwMode="auto">
          <a:xfrm flipH="1">
            <a:off x="6842125" y="2765425"/>
            <a:ext cx="14747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rIns="1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P7 took place 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(witnessed)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5" name="Line 67"/>
          <p:cNvSpPr>
            <a:spLocks noChangeShapeType="1"/>
          </p:cNvSpPr>
          <p:nvPr/>
        </p:nvSpPr>
        <p:spPr bwMode="auto">
          <a:xfrm flipH="1" flipV="1">
            <a:off x="5651500" y="1570038"/>
            <a:ext cx="0" cy="6286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54"/>
          <p:cNvSpPr txBox="1">
            <a:spLocks noChangeAspect="1" noChangeArrowheads="1"/>
          </p:cNvSpPr>
          <p:nvPr/>
        </p:nvSpPr>
        <p:spPr bwMode="auto">
          <a:xfrm>
            <a:off x="409575" y="2012950"/>
            <a:ext cx="175895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3097" name="Text Box 65"/>
          <p:cNvSpPr txBox="1">
            <a:spLocks noChangeAspect="1" noChangeArrowheads="1"/>
          </p:cNvSpPr>
          <p:nvPr/>
        </p:nvSpPr>
        <p:spPr bwMode="auto">
          <a:xfrm flipH="1">
            <a:off x="4557713" y="2000250"/>
            <a:ext cx="2187575" cy="37623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E2 Temporal Entity</a:t>
            </a:r>
            <a:endParaRPr lang="en-GB" altLang="en-US" sz="1800"/>
          </a:p>
        </p:txBody>
      </p:sp>
      <p:sp>
        <p:nvSpPr>
          <p:cNvPr id="3098" name="Text Box 12"/>
          <p:cNvSpPr txBox="1">
            <a:spLocks noChangeAspect="1" noChangeArrowheads="1"/>
          </p:cNvSpPr>
          <p:nvPr/>
        </p:nvSpPr>
        <p:spPr bwMode="auto">
          <a:xfrm flipH="1">
            <a:off x="9104313" y="3692525"/>
            <a:ext cx="2225675" cy="37623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E77 Persistent Item</a:t>
            </a:r>
            <a:endParaRPr lang="en-GB" altLang="en-US" sz="1800"/>
          </a:p>
        </p:txBody>
      </p:sp>
      <p:sp>
        <p:nvSpPr>
          <p:cNvPr id="3099" name="Text Box 48"/>
          <p:cNvSpPr txBox="1">
            <a:spLocks noChangeArrowheads="1"/>
          </p:cNvSpPr>
          <p:nvPr/>
        </p:nvSpPr>
        <p:spPr bwMode="auto">
          <a:xfrm>
            <a:off x="86693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0" name="Text Box 48"/>
          <p:cNvSpPr txBox="1">
            <a:spLocks noChangeArrowheads="1"/>
          </p:cNvSpPr>
          <p:nvPr/>
        </p:nvSpPr>
        <p:spPr bwMode="auto">
          <a:xfrm>
            <a:off x="65865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1" name="Text Box 48"/>
          <p:cNvSpPr txBox="1">
            <a:spLocks noChangeArrowheads="1"/>
          </p:cNvSpPr>
          <p:nvPr/>
        </p:nvSpPr>
        <p:spPr bwMode="auto">
          <a:xfrm>
            <a:off x="2182813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2" name="Text Box 48"/>
          <p:cNvSpPr txBox="1">
            <a:spLocks noChangeArrowheads="1"/>
          </p:cNvSpPr>
          <p:nvPr/>
        </p:nvSpPr>
        <p:spPr bwMode="auto">
          <a:xfrm>
            <a:off x="4251325" y="1108075"/>
            <a:ext cx="523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3" name="Text Box 48"/>
          <p:cNvSpPr txBox="1">
            <a:spLocks noChangeArrowheads="1"/>
          </p:cNvSpPr>
          <p:nvPr/>
        </p:nvSpPr>
        <p:spPr bwMode="auto">
          <a:xfrm>
            <a:off x="2171700" y="19145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4" name="Text Box 48"/>
          <p:cNvSpPr txBox="1">
            <a:spLocks noChangeArrowheads="1"/>
          </p:cNvSpPr>
          <p:nvPr/>
        </p:nvSpPr>
        <p:spPr bwMode="auto">
          <a:xfrm>
            <a:off x="8718550" y="3603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5" name="Text Box 48"/>
          <p:cNvSpPr txBox="1">
            <a:spLocks noChangeArrowheads="1"/>
          </p:cNvSpPr>
          <p:nvPr/>
        </p:nvSpPr>
        <p:spPr bwMode="auto">
          <a:xfrm>
            <a:off x="6184900" y="276383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6" name="Text Box 48"/>
          <p:cNvSpPr txBox="1">
            <a:spLocks noChangeArrowheads="1"/>
          </p:cNvSpPr>
          <p:nvPr/>
        </p:nvSpPr>
        <p:spPr bwMode="auto">
          <a:xfrm>
            <a:off x="4195763" y="1928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7" name="Text Box 48"/>
          <p:cNvSpPr txBox="1">
            <a:spLocks noChangeArrowheads="1"/>
          </p:cNvSpPr>
          <p:nvPr/>
        </p:nvSpPr>
        <p:spPr bwMode="auto">
          <a:xfrm>
            <a:off x="6165850" y="359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8" name="Text Box 48"/>
          <p:cNvSpPr txBox="1">
            <a:spLocks noChangeArrowheads="1"/>
          </p:cNvSpPr>
          <p:nvPr/>
        </p:nvSpPr>
        <p:spPr bwMode="auto">
          <a:xfrm>
            <a:off x="8705850" y="27352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9" name="Text Box 65"/>
          <p:cNvSpPr txBox="1">
            <a:spLocks noChangeAspect="1" noChangeArrowheads="1"/>
          </p:cNvSpPr>
          <p:nvPr/>
        </p:nvSpPr>
        <p:spPr bwMode="auto">
          <a:xfrm flipH="1">
            <a:off x="5065713" y="2847975"/>
            <a:ext cx="1171575" cy="36830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E4 Period</a:t>
            </a:r>
            <a:endParaRPr lang="en-GB" altLang="en-US" sz="1800"/>
          </a:p>
        </p:txBody>
      </p:sp>
      <p:sp>
        <p:nvSpPr>
          <p:cNvPr id="3110" name="Line 67"/>
          <p:cNvSpPr>
            <a:spLocks noChangeShapeType="1"/>
          </p:cNvSpPr>
          <p:nvPr/>
        </p:nvSpPr>
        <p:spPr bwMode="auto">
          <a:xfrm flipH="1" flipV="1">
            <a:off x="5651500" y="2363788"/>
            <a:ext cx="0" cy="4841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Text Box 11"/>
          <p:cNvSpPr txBox="1">
            <a:spLocks noChangeAspect="1" noChangeArrowheads="1"/>
          </p:cNvSpPr>
          <p:nvPr/>
        </p:nvSpPr>
        <p:spPr bwMode="auto">
          <a:xfrm flipH="1">
            <a:off x="10182225" y="4716463"/>
            <a:ext cx="2532063" cy="36830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E28 Conceptual Thing</a:t>
            </a:r>
            <a:endParaRPr lang="en-GB" altLang="en-US" sz="1800"/>
          </a:p>
        </p:txBody>
      </p:sp>
      <p:cxnSp>
        <p:nvCxnSpPr>
          <p:cNvPr id="3112" name="AutoShape 70"/>
          <p:cNvCxnSpPr>
            <a:cxnSpLocks noChangeShapeType="1"/>
            <a:stCxn id="3089" idx="1"/>
            <a:endCxn id="3079" idx="1"/>
          </p:cNvCxnSpPr>
          <p:nvPr/>
        </p:nvCxnSpPr>
        <p:spPr bwMode="auto">
          <a:xfrm flipH="1" flipV="1">
            <a:off x="2166938" y="1392238"/>
            <a:ext cx="2576512" cy="142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3" name="Line 67"/>
          <p:cNvSpPr>
            <a:spLocks noChangeShapeType="1"/>
          </p:cNvSpPr>
          <p:nvPr/>
        </p:nvSpPr>
        <p:spPr bwMode="auto">
          <a:xfrm flipH="1" flipV="1">
            <a:off x="5656263" y="3216275"/>
            <a:ext cx="0" cy="4841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Text Box 13"/>
          <p:cNvSpPr txBox="1">
            <a:spLocks noChangeAspect="1" noChangeArrowheads="1"/>
          </p:cNvSpPr>
          <p:nvPr/>
        </p:nvSpPr>
        <p:spPr bwMode="auto">
          <a:xfrm flipH="1">
            <a:off x="2384425" y="4411663"/>
            <a:ext cx="3136900" cy="36988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E63 Beginning of Existence</a:t>
            </a:r>
            <a:endParaRPr lang="en-GB" altLang="en-US" sz="1800"/>
          </a:p>
        </p:txBody>
      </p:sp>
      <p:sp>
        <p:nvSpPr>
          <p:cNvPr id="3115" name="Text Box 13"/>
          <p:cNvSpPr txBox="1">
            <a:spLocks noChangeAspect="1" noChangeArrowheads="1"/>
          </p:cNvSpPr>
          <p:nvPr/>
        </p:nvSpPr>
        <p:spPr bwMode="auto">
          <a:xfrm flipH="1">
            <a:off x="3070225" y="5064125"/>
            <a:ext cx="2443163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E64 End of Existence</a:t>
            </a:r>
            <a:endParaRPr lang="en-GB" altLang="en-US" sz="1800"/>
          </a:p>
        </p:txBody>
      </p:sp>
      <p:cxnSp>
        <p:nvCxnSpPr>
          <p:cNvPr id="3116" name="Elbow Connector 19"/>
          <p:cNvCxnSpPr>
            <a:cxnSpLocks noChangeShapeType="1"/>
            <a:stCxn id="3114" idx="1"/>
          </p:cNvCxnSpPr>
          <p:nvPr/>
        </p:nvCxnSpPr>
        <p:spPr bwMode="auto">
          <a:xfrm flipV="1">
            <a:off x="5521325" y="4065588"/>
            <a:ext cx="3595688" cy="5302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7" name="Elbow Connector 94"/>
          <p:cNvCxnSpPr>
            <a:cxnSpLocks noChangeShapeType="1"/>
            <a:stCxn id="3115" idx="1"/>
          </p:cNvCxnSpPr>
          <p:nvPr/>
        </p:nvCxnSpPr>
        <p:spPr bwMode="auto">
          <a:xfrm flipV="1">
            <a:off x="5513388" y="4065588"/>
            <a:ext cx="3603625" cy="11842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8" name="Rectangle 43"/>
          <p:cNvSpPr>
            <a:spLocks noChangeArrowheads="1"/>
          </p:cNvSpPr>
          <p:nvPr/>
        </p:nvSpPr>
        <p:spPr bwMode="auto">
          <a:xfrm>
            <a:off x="5710238" y="4330700"/>
            <a:ext cx="3209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P92 brought into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brought into existence by)</a:t>
            </a:r>
          </a:p>
        </p:txBody>
      </p:sp>
      <p:sp>
        <p:nvSpPr>
          <p:cNvPr id="3119" name="Rectangle 46"/>
          <p:cNvSpPr>
            <a:spLocks noChangeArrowheads="1"/>
          </p:cNvSpPr>
          <p:nvPr/>
        </p:nvSpPr>
        <p:spPr bwMode="auto">
          <a:xfrm>
            <a:off x="5710238" y="4986338"/>
            <a:ext cx="30813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P93 took out of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(was taken out of existence by)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5507038" y="43322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1" name="Text Box 48"/>
          <p:cNvSpPr txBox="1">
            <a:spLocks noChangeArrowheads="1"/>
          </p:cNvSpPr>
          <p:nvPr/>
        </p:nvSpPr>
        <p:spPr bwMode="auto">
          <a:xfrm>
            <a:off x="5489575" y="50085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2" name="Text Box 48"/>
          <p:cNvSpPr txBox="1">
            <a:spLocks noChangeArrowheads="1"/>
          </p:cNvSpPr>
          <p:nvPr/>
        </p:nvSpPr>
        <p:spPr bwMode="auto">
          <a:xfrm>
            <a:off x="8739188" y="4341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3" name="Text Box 48"/>
          <p:cNvSpPr txBox="1">
            <a:spLocks noChangeArrowheads="1"/>
          </p:cNvSpPr>
          <p:nvPr/>
        </p:nvSpPr>
        <p:spPr bwMode="auto">
          <a:xfrm>
            <a:off x="8739188" y="5000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4" name="Line 67"/>
          <p:cNvSpPr>
            <a:spLocks noChangeShapeType="1"/>
          </p:cNvSpPr>
          <p:nvPr/>
        </p:nvSpPr>
        <p:spPr bwMode="auto">
          <a:xfrm>
            <a:off x="460375" y="5340350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" name="TextBox 1"/>
          <p:cNvSpPr txBox="1">
            <a:spLocks noChangeArrowheads="1"/>
          </p:cNvSpPr>
          <p:nvPr/>
        </p:nvSpPr>
        <p:spPr bwMode="auto">
          <a:xfrm>
            <a:off x="1039813" y="51863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3126" name="AutoShape 70"/>
          <p:cNvCxnSpPr>
            <a:cxnSpLocks noChangeShapeType="1"/>
            <a:endCxn id="3127" idx="1"/>
          </p:cNvCxnSpPr>
          <p:nvPr/>
        </p:nvCxnSpPr>
        <p:spPr bwMode="auto">
          <a:xfrm flipV="1">
            <a:off x="468313" y="5870575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27" name="TextBox 57"/>
          <p:cNvSpPr txBox="1">
            <a:spLocks noChangeArrowheads="1"/>
          </p:cNvSpPr>
          <p:nvPr/>
        </p:nvSpPr>
        <p:spPr bwMode="auto">
          <a:xfrm>
            <a:off x="1044575" y="5716588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3128" name="Line 67"/>
          <p:cNvSpPr>
            <a:spLocks noChangeShapeType="1"/>
          </p:cNvSpPr>
          <p:nvPr/>
        </p:nvSpPr>
        <p:spPr bwMode="auto">
          <a:xfrm flipV="1">
            <a:off x="458788" y="5634038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9" name="TextBox 60"/>
          <p:cNvSpPr txBox="1">
            <a:spLocks noChangeArrowheads="1"/>
          </p:cNvSpPr>
          <p:nvPr/>
        </p:nvSpPr>
        <p:spPr bwMode="auto">
          <a:xfrm>
            <a:off x="1063625" y="5464175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12700" y="-61913"/>
            <a:ext cx="267335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solidFill>
                  <a:schemeClr val="accent2"/>
                </a:solidFill>
              </a:rPr>
              <a:t>Spacetime Volume</a:t>
            </a:r>
            <a:endParaRPr lang="en-GB" altLang="en-US" sz="2200">
              <a:solidFill>
                <a:schemeClr val="accent2"/>
              </a:solidFill>
            </a:endParaRPr>
          </a:p>
        </p:txBody>
      </p:sp>
      <p:sp>
        <p:nvSpPr>
          <p:cNvPr id="4099" name="Text Box 4"/>
          <p:cNvSpPr txBox="1">
            <a:spLocks noChangeAspect="1" noChangeArrowheads="1"/>
          </p:cNvSpPr>
          <p:nvPr/>
        </p:nvSpPr>
        <p:spPr bwMode="auto">
          <a:xfrm>
            <a:off x="376238" y="1385888"/>
            <a:ext cx="1314450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E53 Place </a:t>
            </a:r>
            <a:endParaRPr lang="en-GB" altLang="en-US" sz="1800"/>
          </a:p>
        </p:txBody>
      </p:sp>
      <p:sp>
        <p:nvSpPr>
          <p:cNvPr id="4100" name="Text Box 17"/>
          <p:cNvSpPr txBox="1">
            <a:spLocks noChangeAspect="1" noChangeArrowheads="1"/>
          </p:cNvSpPr>
          <p:nvPr/>
        </p:nvSpPr>
        <p:spPr bwMode="auto">
          <a:xfrm>
            <a:off x="10310813" y="1377950"/>
            <a:ext cx="17430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E52 Time Span</a:t>
            </a:r>
            <a:endParaRPr lang="en-GB" altLang="en-US" sz="1800"/>
          </a:p>
        </p:txBody>
      </p:sp>
      <p:sp>
        <p:nvSpPr>
          <p:cNvPr id="4101" name="Text Box 25"/>
          <p:cNvSpPr txBox="1">
            <a:spLocks noChangeAspect="1" noChangeArrowheads="1"/>
          </p:cNvSpPr>
          <p:nvPr/>
        </p:nvSpPr>
        <p:spPr bwMode="auto">
          <a:xfrm>
            <a:off x="7259638" y="2508250"/>
            <a:ext cx="22510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E2 Temporal Entity</a:t>
            </a:r>
            <a:endParaRPr lang="en-GB" altLang="en-US" sz="1800"/>
          </a:p>
        </p:txBody>
      </p:sp>
      <p:sp>
        <p:nvSpPr>
          <p:cNvPr id="4102" name="Text Box 15"/>
          <p:cNvSpPr txBox="1">
            <a:spLocks noChangeAspect="1" noChangeArrowheads="1"/>
          </p:cNvSpPr>
          <p:nvPr/>
        </p:nvSpPr>
        <p:spPr bwMode="auto">
          <a:xfrm>
            <a:off x="4700588" y="1377950"/>
            <a:ext cx="2746375" cy="341313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 E92 Spacetime Volume</a:t>
            </a:r>
            <a:endParaRPr lang="en-GB" altLang="en-US" sz="1800"/>
          </a:p>
        </p:txBody>
      </p:sp>
      <p:sp>
        <p:nvSpPr>
          <p:cNvPr id="4103" name="Text Box 40"/>
          <p:cNvSpPr txBox="1">
            <a:spLocks noChangeArrowheads="1"/>
          </p:cNvSpPr>
          <p:nvPr/>
        </p:nvSpPr>
        <p:spPr bwMode="auto">
          <a:xfrm>
            <a:off x="7662863" y="1320800"/>
            <a:ext cx="24701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P160 has temporal projection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(is temporal projection of)</a:t>
            </a:r>
            <a:endParaRPr lang="en-GB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04" name="Text Box 24"/>
          <p:cNvSpPr txBox="1">
            <a:spLocks noChangeArrowheads="1"/>
          </p:cNvSpPr>
          <p:nvPr/>
        </p:nvSpPr>
        <p:spPr bwMode="auto">
          <a:xfrm>
            <a:off x="7415213" y="1228725"/>
            <a:ext cx="49530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05" name="Text Box 24"/>
          <p:cNvSpPr txBox="1">
            <a:spLocks noChangeArrowheads="1"/>
          </p:cNvSpPr>
          <p:nvPr/>
        </p:nvSpPr>
        <p:spPr bwMode="auto">
          <a:xfrm>
            <a:off x="9975850" y="1201738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06" name="AutoShape 6"/>
          <p:cNvCxnSpPr>
            <a:cxnSpLocks noChangeShapeType="1"/>
            <a:stCxn id="4102" idx="3"/>
            <a:endCxn id="4100" idx="1"/>
          </p:cNvCxnSpPr>
          <p:nvPr/>
        </p:nvCxnSpPr>
        <p:spPr bwMode="auto">
          <a:xfrm>
            <a:off x="7446963" y="1547813"/>
            <a:ext cx="2863850" cy="4762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07" name="Line 2"/>
          <p:cNvSpPr>
            <a:spLocks noChangeShapeType="1"/>
          </p:cNvSpPr>
          <p:nvPr/>
        </p:nvSpPr>
        <p:spPr bwMode="auto">
          <a:xfrm rot="16200000" flipV="1">
            <a:off x="6951663" y="3681413"/>
            <a:ext cx="1663700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Line 2"/>
          <p:cNvSpPr>
            <a:spLocks noChangeShapeType="1"/>
          </p:cNvSpPr>
          <p:nvPr/>
        </p:nvSpPr>
        <p:spPr bwMode="auto">
          <a:xfrm rot="16200000" flipV="1">
            <a:off x="5694363" y="3117850"/>
            <a:ext cx="2801937" cy="476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109" name="AutoShape 62"/>
          <p:cNvCxnSpPr>
            <a:cxnSpLocks noChangeShapeType="1"/>
            <a:stCxn id="4101" idx="3"/>
            <a:endCxn id="4100" idx="2"/>
          </p:cNvCxnSpPr>
          <p:nvPr/>
        </p:nvCxnSpPr>
        <p:spPr bwMode="auto">
          <a:xfrm flipV="1">
            <a:off x="9510713" y="1727200"/>
            <a:ext cx="1671637" cy="9556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0" name="Text Box 63"/>
          <p:cNvSpPr txBox="1">
            <a:spLocks noChangeArrowheads="1"/>
          </p:cNvSpPr>
          <p:nvPr/>
        </p:nvSpPr>
        <p:spPr bwMode="auto">
          <a:xfrm>
            <a:off x="9740900" y="2444750"/>
            <a:ext cx="15636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P4 has time-span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is time-span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of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111" name="Text Box 64"/>
          <p:cNvSpPr txBox="1">
            <a:spLocks noChangeArrowheads="1"/>
          </p:cNvSpPr>
          <p:nvPr/>
        </p:nvSpPr>
        <p:spPr bwMode="auto">
          <a:xfrm>
            <a:off x="10748963" y="1758950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12" name="Text Box 64"/>
          <p:cNvSpPr txBox="1">
            <a:spLocks noChangeArrowheads="1"/>
          </p:cNvSpPr>
          <p:nvPr/>
        </p:nvSpPr>
        <p:spPr bwMode="auto">
          <a:xfrm>
            <a:off x="9493250" y="26590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13" name="AutoShape 6"/>
          <p:cNvCxnSpPr>
            <a:cxnSpLocks noChangeShapeType="1"/>
            <a:stCxn id="4102" idx="1"/>
            <a:endCxn id="4099" idx="3"/>
          </p:cNvCxnSpPr>
          <p:nvPr/>
        </p:nvCxnSpPr>
        <p:spPr bwMode="auto">
          <a:xfrm flipH="1">
            <a:off x="1690688" y="1549400"/>
            <a:ext cx="3009900" cy="79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4" name="Text Box 26"/>
          <p:cNvSpPr txBox="1">
            <a:spLocks noChangeArrowheads="1"/>
          </p:cNvSpPr>
          <p:nvPr/>
        </p:nvSpPr>
        <p:spPr bwMode="auto">
          <a:xfrm>
            <a:off x="1976438" y="1314450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161 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has spatial projection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(is spatial projection of)</a:t>
            </a:r>
            <a:endParaRPr lang="en-GB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15" name="Text Box 24"/>
          <p:cNvSpPr txBox="1">
            <a:spLocks noChangeArrowheads="1"/>
          </p:cNvSpPr>
          <p:nvPr/>
        </p:nvSpPr>
        <p:spPr bwMode="auto">
          <a:xfrm>
            <a:off x="4170363" y="1504157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16" name="Text Box 24"/>
          <p:cNvSpPr txBox="1">
            <a:spLocks noChangeArrowheads="1"/>
          </p:cNvSpPr>
          <p:nvPr/>
        </p:nvSpPr>
        <p:spPr bwMode="auto">
          <a:xfrm>
            <a:off x="1719262" y="1531145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4117" name="AutoShape 6"/>
          <p:cNvCxnSpPr>
            <a:cxnSpLocks noChangeShapeType="1"/>
            <a:stCxn id="4126" idx="1"/>
          </p:cNvCxnSpPr>
          <p:nvPr/>
        </p:nvCxnSpPr>
        <p:spPr bwMode="auto">
          <a:xfrm rot="10800000">
            <a:off x="652463" y="1719263"/>
            <a:ext cx="6113462" cy="2976562"/>
          </a:xfrm>
          <a:prstGeom prst="bentConnector3">
            <a:avLst>
              <a:gd name="adj1" fmla="val 99977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8" name="Text Box 15"/>
          <p:cNvSpPr txBox="1">
            <a:spLocks noChangeAspect="1" noChangeArrowheads="1"/>
          </p:cNvSpPr>
          <p:nvPr/>
        </p:nvSpPr>
        <p:spPr bwMode="auto">
          <a:xfrm>
            <a:off x="2613025" y="2508250"/>
            <a:ext cx="2319338" cy="341313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E18 Physical Thing</a:t>
            </a:r>
            <a:r>
              <a:rPr lang="en-US" altLang="en-US" sz="1200"/>
              <a:t> </a:t>
            </a:r>
            <a:endParaRPr lang="en-GB" altLang="en-US" sz="1200"/>
          </a:p>
        </p:txBody>
      </p:sp>
      <p:sp>
        <p:nvSpPr>
          <p:cNvPr id="4119" name="Text Box 5"/>
          <p:cNvSpPr txBox="1">
            <a:spLocks noChangeArrowheads="1"/>
          </p:cNvSpPr>
          <p:nvPr/>
        </p:nvSpPr>
        <p:spPr bwMode="auto">
          <a:xfrm>
            <a:off x="1331913" y="4465638"/>
            <a:ext cx="14716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P7 took place at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(witnessed)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6340475" y="44481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1" name="Text Box 24"/>
          <p:cNvSpPr txBox="1">
            <a:spLocks noChangeArrowheads="1"/>
          </p:cNvSpPr>
          <p:nvPr/>
        </p:nvSpPr>
        <p:spPr bwMode="auto">
          <a:xfrm>
            <a:off x="296863" y="17764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22" name="AutoShape 6"/>
          <p:cNvCxnSpPr>
            <a:cxnSpLocks noChangeShapeType="1"/>
            <a:stCxn id="4118" idx="1"/>
            <a:endCxn id="4127" idx="2"/>
          </p:cNvCxnSpPr>
          <p:nvPr/>
        </p:nvCxnSpPr>
        <p:spPr bwMode="auto">
          <a:xfrm rot="10800000">
            <a:off x="1328738" y="1727200"/>
            <a:ext cx="1284287" cy="950913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23" name="Text Box 26"/>
          <p:cNvSpPr txBox="1">
            <a:spLocks noChangeArrowheads="1"/>
          </p:cNvSpPr>
          <p:nvPr/>
        </p:nvSpPr>
        <p:spPr bwMode="auto">
          <a:xfrm>
            <a:off x="1257300" y="2447925"/>
            <a:ext cx="14128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P156 occupies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Arial" panose="020B0604020202020204" pitchFamily="34" charset="0"/>
              </a:rPr>
              <a:t>(is occupied by)</a:t>
            </a:r>
            <a:endParaRPr lang="en-GB" altLang="en-US" sz="12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24" name="Text Box 57"/>
          <p:cNvSpPr txBox="1">
            <a:spLocks noChangeArrowheads="1"/>
          </p:cNvSpPr>
          <p:nvPr/>
        </p:nvSpPr>
        <p:spPr bwMode="auto">
          <a:xfrm>
            <a:off x="2225675" y="22717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5" name="Text Box 24"/>
          <p:cNvSpPr txBox="1">
            <a:spLocks noChangeArrowheads="1"/>
          </p:cNvSpPr>
          <p:nvPr/>
        </p:nvSpPr>
        <p:spPr bwMode="auto">
          <a:xfrm>
            <a:off x="1301750" y="18018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6" name="Text Box 19"/>
          <p:cNvSpPr txBox="1">
            <a:spLocks noChangeAspect="1" noChangeArrowheads="1"/>
          </p:cNvSpPr>
          <p:nvPr/>
        </p:nvSpPr>
        <p:spPr bwMode="auto">
          <a:xfrm>
            <a:off x="6765925" y="4521200"/>
            <a:ext cx="12985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E4 Period </a:t>
            </a:r>
            <a:endParaRPr lang="en-GB" altLang="en-US" sz="1800"/>
          </a:p>
        </p:txBody>
      </p:sp>
      <p:sp>
        <p:nvSpPr>
          <p:cNvPr id="4127" name="Text Box 24"/>
          <p:cNvSpPr txBox="1">
            <a:spLocks noChangeArrowheads="1"/>
          </p:cNvSpPr>
          <p:nvPr/>
        </p:nvSpPr>
        <p:spPr bwMode="auto">
          <a:xfrm>
            <a:off x="1081088" y="1452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28" name="AutoShape 6"/>
          <p:cNvCxnSpPr>
            <a:cxnSpLocks noChangeShapeType="1"/>
            <a:stCxn id="4118" idx="3"/>
            <a:endCxn id="4102" idx="2"/>
          </p:cNvCxnSpPr>
          <p:nvPr/>
        </p:nvCxnSpPr>
        <p:spPr bwMode="auto">
          <a:xfrm flipV="1">
            <a:off x="4932363" y="1719263"/>
            <a:ext cx="1141412" cy="958850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29" name="Rectangle 9"/>
          <p:cNvSpPr>
            <a:spLocks noChangeArrowheads="1"/>
          </p:cNvSpPr>
          <p:nvPr/>
        </p:nvSpPr>
        <p:spPr bwMode="auto">
          <a:xfrm>
            <a:off x="4873625" y="2439988"/>
            <a:ext cx="13049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Pxxx defines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(is defined by)</a:t>
            </a:r>
          </a:p>
        </p:txBody>
      </p:sp>
      <p:sp>
        <p:nvSpPr>
          <p:cNvPr id="4130" name="Text Box 24"/>
          <p:cNvSpPr txBox="1">
            <a:spLocks noChangeArrowheads="1"/>
          </p:cNvSpPr>
          <p:nvPr/>
        </p:nvSpPr>
        <p:spPr bwMode="auto">
          <a:xfrm>
            <a:off x="4802188" y="22336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1" name="Text Box 57"/>
          <p:cNvSpPr txBox="1">
            <a:spLocks noChangeArrowheads="1"/>
          </p:cNvSpPr>
          <p:nvPr/>
        </p:nvSpPr>
        <p:spPr bwMode="auto">
          <a:xfrm>
            <a:off x="5676900" y="17748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32" name="AutoShape 62"/>
          <p:cNvCxnSpPr>
            <a:cxnSpLocks noChangeShapeType="1"/>
            <a:stCxn id="4126" idx="3"/>
          </p:cNvCxnSpPr>
          <p:nvPr/>
        </p:nvCxnSpPr>
        <p:spPr bwMode="auto">
          <a:xfrm flipV="1">
            <a:off x="8064500" y="1727200"/>
            <a:ext cx="3641725" cy="2968625"/>
          </a:xfrm>
          <a:prstGeom prst="bentConnector3">
            <a:avLst>
              <a:gd name="adj1" fmla="val 99907"/>
            </a:avLst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33" name="Text Box 40"/>
          <p:cNvSpPr txBox="1">
            <a:spLocks noChangeArrowheads="1"/>
          </p:cNvSpPr>
          <p:nvPr/>
        </p:nvSpPr>
        <p:spPr bwMode="auto">
          <a:xfrm>
            <a:off x="8050213" y="4429125"/>
            <a:ext cx="25527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ahoma" panose="020B0604030504040204" pitchFamily="34" charset="0"/>
                <a:cs typeface="Times New Roman" panose="02020603050405020304" pitchFamily="18" charset="0"/>
              </a:rPr>
              <a:t>“P160 is equivalent to P4”</a:t>
            </a:r>
            <a:endParaRPr lang="en-GB" altLang="en-US" sz="14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34" name="Line 5"/>
          <p:cNvSpPr>
            <a:spLocks noChangeShapeType="1"/>
          </p:cNvSpPr>
          <p:nvPr/>
        </p:nvSpPr>
        <p:spPr bwMode="auto">
          <a:xfrm rot="5400000" flipH="1">
            <a:off x="5312569" y="2621756"/>
            <a:ext cx="1860550" cy="142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5" name="Text Box 68"/>
          <p:cNvSpPr txBox="1">
            <a:spLocks noChangeAspect="1" noChangeArrowheads="1"/>
          </p:cNvSpPr>
          <p:nvPr/>
        </p:nvSpPr>
        <p:spPr bwMode="auto">
          <a:xfrm>
            <a:off x="5283200" y="3567113"/>
            <a:ext cx="1609725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E93 Presence</a:t>
            </a:r>
            <a:endParaRPr lang="en-GB" altLang="en-US" sz="1800"/>
          </a:p>
        </p:txBody>
      </p:sp>
      <p:cxnSp>
        <p:nvCxnSpPr>
          <p:cNvPr id="4136" name="AutoShape 13"/>
          <p:cNvCxnSpPr>
            <a:cxnSpLocks noChangeShapeType="1"/>
            <a:endCxn id="4135" idx="3"/>
          </p:cNvCxnSpPr>
          <p:nvPr/>
        </p:nvCxnSpPr>
        <p:spPr bwMode="auto">
          <a:xfrm rot="10800000" flipV="1">
            <a:off x="6892925" y="1727200"/>
            <a:ext cx="4422775" cy="2009775"/>
          </a:xfrm>
          <a:prstGeom prst="bentConnector3">
            <a:avLst>
              <a:gd name="adj1" fmla="val 56"/>
            </a:avLst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37" name="Text Box 64"/>
          <p:cNvSpPr txBox="1">
            <a:spLocks noChangeArrowheads="1"/>
          </p:cNvSpPr>
          <p:nvPr/>
        </p:nvSpPr>
        <p:spPr bwMode="auto">
          <a:xfrm>
            <a:off x="7102475" y="34702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8" name="Text Box 97"/>
          <p:cNvSpPr txBox="1">
            <a:spLocks noChangeArrowheads="1"/>
          </p:cNvSpPr>
          <p:nvPr/>
        </p:nvSpPr>
        <p:spPr bwMode="auto">
          <a:xfrm>
            <a:off x="11253788" y="176212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9" name="Text Box 40"/>
          <p:cNvSpPr txBox="1">
            <a:spLocks noChangeArrowheads="1"/>
          </p:cNvSpPr>
          <p:nvPr/>
        </p:nvSpPr>
        <p:spPr bwMode="auto">
          <a:xfrm>
            <a:off x="9051925" y="3487738"/>
            <a:ext cx="2878138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>
                <a:latin typeface="Tahoma" panose="020B0604030504040204" pitchFamily="34" charset="0"/>
                <a:cs typeface="Times New Roman" panose="02020603050405020304" pitchFamily="18" charset="0"/>
              </a:rPr>
              <a:t>   P164 during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>
                <a:latin typeface="Tahoma" panose="020B0604030504040204" pitchFamily="34" charset="0"/>
                <a:cs typeface="Times New Roman" panose="02020603050405020304" pitchFamily="18" charset="0"/>
              </a:rPr>
              <a:t>(was time-span of)</a:t>
            </a:r>
            <a:endParaRPr lang="en-GB" altLang="en-US" sz="13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40" name="Rectangle 11"/>
          <p:cNvSpPr>
            <a:spLocks noChangeArrowheads="1"/>
          </p:cNvSpPr>
          <p:nvPr/>
        </p:nvSpPr>
        <p:spPr bwMode="auto">
          <a:xfrm>
            <a:off x="3233738" y="3509963"/>
            <a:ext cx="20066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195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was a presence of</a:t>
            </a:r>
          </a:p>
          <a:p>
            <a:pPr algn="ctr"/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41" name="AutoShape 6"/>
          <p:cNvCxnSpPr>
            <a:cxnSpLocks noChangeShapeType="1"/>
            <a:stCxn id="4135" idx="1"/>
          </p:cNvCxnSpPr>
          <p:nvPr/>
        </p:nvCxnSpPr>
        <p:spPr bwMode="auto">
          <a:xfrm rot="10800000">
            <a:off x="3205163" y="2849563"/>
            <a:ext cx="2078037" cy="887412"/>
          </a:xfrm>
          <a:prstGeom prst="bentConnector3">
            <a:avLst>
              <a:gd name="adj1" fmla="val 100014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2" name="Text Box 57"/>
          <p:cNvSpPr txBox="1">
            <a:spLocks noChangeArrowheads="1"/>
          </p:cNvSpPr>
          <p:nvPr/>
        </p:nvSpPr>
        <p:spPr bwMode="auto">
          <a:xfrm>
            <a:off x="3236913" y="28241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43" name="Text Box 57"/>
          <p:cNvSpPr txBox="1">
            <a:spLocks noChangeArrowheads="1"/>
          </p:cNvSpPr>
          <p:nvPr/>
        </p:nvSpPr>
        <p:spPr bwMode="auto">
          <a:xfrm>
            <a:off x="4957763" y="3333750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01688" y="3519488"/>
            <a:ext cx="226695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050" dirty="0">
                <a:latin typeface="Tahoma" panose="020B0604030504040204" pitchFamily="34" charset="0"/>
                <a:cs typeface="Times New Roman" panose="02020603050405020304" pitchFamily="18" charset="0"/>
              </a:rPr>
              <a:t>P157  is at rest relative to</a:t>
            </a:r>
          </a:p>
          <a:p>
            <a:pPr algn="ctr">
              <a:defRPr/>
            </a:pPr>
            <a:r>
              <a:rPr lang="en-GB" sz="1050" dirty="0">
                <a:latin typeface="Tahoma" panose="020B0604030504040204" pitchFamily="34" charset="0"/>
                <a:cs typeface="Times New Roman" panose="02020603050405020304" pitchFamily="18" charset="0"/>
              </a:rPr>
              <a:t>(provides reference space for) </a:t>
            </a:r>
            <a:endParaRPr lang="en-US" sz="105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45" name="AutoShape 6"/>
          <p:cNvCxnSpPr>
            <a:cxnSpLocks noChangeShapeType="1"/>
            <a:endCxn id="4099" idx="2"/>
          </p:cNvCxnSpPr>
          <p:nvPr/>
        </p:nvCxnSpPr>
        <p:spPr bwMode="auto">
          <a:xfrm rot="5400000" flipH="1">
            <a:off x="1393032" y="1367631"/>
            <a:ext cx="1117600" cy="1836737"/>
          </a:xfrm>
          <a:prstGeom prst="bentConnector3">
            <a:avLst>
              <a:gd name="adj1" fmla="val -79875"/>
            </a:avLst>
          </a:prstGeom>
          <a:noFill/>
          <a:ln w="25400">
            <a:solidFill>
              <a:schemeClr val="tx1"/>
            </a:solidFill>
            <a:round/>
            <a:headEnd type="triangl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6" name="Text Box 57"/>
          <p:cNvSpPr txBox="1">
            <a:spLocks noChangeArrowheads="1"/>
          </p:cNvSpPr>
          <p:nvPr/>
        </p:nvSpPr>
        <p:spPr bwMode="auto">
          <a:xfrm>
            <a:off x="2430463" y="2844800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47" name="Text Box 64"/>
          <p:cNvSpPr txBox="1">
            <a:spLocks noChangeArrowheads="1"/>
          </p:cNvSpPr>
          <p:nvPr/>
        </p:nvSpPr>
        <p:spPr bwMode="auto">
          <a:xfrm>
            <a:off x="677863" y="177482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48" name="Straight Arrow Connector 34"/>
          <p:cNvCxnSpPr>
            <a:cxnSpLocks noChangeShapeType="1"/>
          </p:cNvCxnSpPr>
          <p:nvPr/>
        </p:nvCxnSpPr>
        <p:spPr bwMode="auto">
          <a:xfrm flipV="1">
            <a:off x="6588125" y="1727200"/>
            <a:ext cx="0" cy="18319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9" name="Rectangle 11"/>
          <p:cNvSpPr>
            <a:spLocks noChangeArrowheads="1"/>
          </p:cNvSpPr>
          <p:nvPr/>
        </p:nvSpPr>
        <p:spPr bwMode="auto">
          <a:xfrm rot="5400000">
            <a:off x="5685631" y="2463007"/>
            <a:ext cx="1857375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100">
                <a:latin typeface="Tahoma" panose="020B0604030504040204" pitchFamily="34" charset="0"/>
                <a:cs typeface="Times New Roman" panose="02020603050405020304" pitchFamily="18" charset="0"/>
              </a:rPr>
              <a:t>P166 was a presence of</a:t>
            </a:r>
          </a:p>
          <a:p>
            <a:pPr algn="ctr"/>
            <a:r>
              <a:rPr lang="en-GB" altLang="en-US" sz="110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1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4" name="AutoShape 44"/>
          <p:cNvCxnSpPr>
            <a:cxnSpLocks noChangeShapeType="1"/>
            <a:stCxn id="4102" idx="1"/>
            <a:endCxn id="4102" idx="0"/>
          </p:cNvCxnSpPr>
          <p:nvPr/>
        </p:nvCxnSpPr>
        <p:spPr bwMode="auto">
          <a:xfrm rot="10800000" flipH="1">
            <a:off x="4700588" y="1377951"/>
            <a:ext cx="1373188" cy="170657"/>
          </a:xfrm>
          <a:prstGeom prst="curvedConnector4">
            <a:avLst>
              <a:gd name="adj1" fmla="val -52717"/>
              <a:gd name="adj2" fmla="val 434882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7"/>
          <p:cNvSpPr/>
          <p:nvPr/>
        </p:nvSpPr>
        <p:spPr>
          <a:xfrm>
            <a:off x="5327859" y="495081"/>
            <a:ext cx="38635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P10 falls within (contains)</a:t>
            </a:r>
          </a:p>
          <a:p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     P132 </a:t>
            </a:r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spatiotemporally </a:t>
            </a:r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overlaps </a:t>
            </a:r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with</a:t>
            </a:r>
          </a:p>
          <a:p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           P133 is spatiotemporally separated from</a:t>
            </a:r>
            <a:endParaRPr 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Text Box 57"/>
          <p:cNvSpPr txBox="1">
            <a:spLocks noChangeArrowheads="1"/>
          </p:cNvSpPr>
          <p:nvPr/>
        </p:nvSpPr>
        <p:spPr bwMode="auto">
          <a:xfrm>
            <a:off x="4271964" y="1228726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4" name="Text Box 57"/>
          <p:cNvSpPr txBox="1">
            <a:spLocks noChangeArrowheads="1"/>
          </p:cNvSpPr>
          <p:nvPr/>
        </p:nvSpPr>
        <p:spPr bwMode="auto">
          <a:xfrm>
            <a:off x="6009483" y="105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5" name="Line 67"/>
          <p:cNvSpPr>
            <a:spLocks noChangeShapeType="1"/>
          </p:cNvSpPr>
          <p:nvPr/>
        </p:nvSpPr>
        <p:spPr bwMode="auto">
          <a:xfrm>
            <a:off x="9957593" y="5021262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TextBox 1"/>
          <p:cNvSpPr txBox="1">
            <a:spLocks noChangeArrowheads="1"/>
          </p:cNvSpPr>
          <p:nvPr/>
        </p:nvSpPr>
        <p:spPr bwMode="auto">
          <a:xfrm>
            <a:off x="10537031" y="4867275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67" name="AutoShape 70"/>
          <p:cNvCxnSpPr>
            <a:cxnSpLocks noChangeShapeType="1"/>
            <a:endCxn id="68" idx="1"/>
          </p:cNvCxnSpPr>
          <p:nvPr/>
        </p:nvCxnSpPr>
        <p:spPr bwMode="auto">
          <a:xfrm flipV="1">
            <a:off x="9965531" y="5551487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8" name="TextBox 57"/>
          <p:cNvSpPr txBox="1">
            <a:spLocks noChangeArrowheads="1"/>
          </p:cNvSpPr>
          <p:nvPr/>
        </p:nvSpPr>
        <p:spPr bwMode="auto">
          <a:xfrm>
            <a:off x="10541793" y="5397500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69" name="Line 67"/>
          <p:cNvSpPr>
            <a:spLocks noChangeShapeType="1"/>
          </p:cNvSpPr>
          <p:nvPr/>
        </p:nvSpPr>
        <p:spPr bwMode="auto">
          <a:xfrm flipV="1">
            <a:off x="9956006" y="5314950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Box 60"/>
          <p:cNvSpPr txBox="1">
            <a:spLocks noChangeArrowheads="1"/>
          </p:cNvSpPr>
          <p:nvPr/>
        </p:nvSpPr>
        <p:spPr bwMode="auto">
          <a:xfrm>
            <a:off x="10560843" y="5145087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  <p:cxnSp>
        <p:nvCxnSpPr>
          <p:cNvPr id="71" name="AutoShape 44"/>
          <p:cNvCxnSpPr>
            <a:cxnSpLocks noChangeShapeType="1"/>
            <a:stCxn id="4102" idx="1"/>
            <a:endCxn id="4102" idx="0"/>
          </p:cNvCxnSpPr>
          <p:nvPr/>
        </p:nvCxnSpPr>
        <p:spPr bwMode="auto">
          <a:xfrm rot="10800000" flipH="1">
            <a:off x="4700588" y="1377951"/>
            <a:ext cx="1373188" cy="170657"/>
          </a:xfrm>
          <a:prstGeom prst="curvedConnector4">
            <a:avLst>
              <a:gd name="adj1" fmla="val -35607"/>
              <a:gd name="adj2" fmla="val 419999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2" name="Text Box 14"/>
          <p:cNvSpPr txBox="1">
            <a:spLocks noChangeArrowheads="1"/>
          </p:cNvSpPr>
          <p:nvPr/>
        </p:nvSpPr>
        <p:spPr bwMode="auto">
          <a:xfrm>
            <a:off x="3887306" y="1006903"/>
            <a:ext cx="38664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GB" altLang="en-US" dirty="0" smtClean="0"/>
              <a:t>….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12"/>
          <p:cNvSpPr txBox="1">
            <a:spLocks noChangeAspect="1" noChangeArrowheads="1"/>
          </p:cNvSpPr>
          <p:nvPr/>
        </p:nvSpPr>
        <p:spPr bwMode="auto">
          <a:xfrm>
            <a:off x="10420350" y="2647950"/>
            <a:ext cx="21494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E61 Time Primitive</a:t>
            </a:r>
            <a:endParaRPr lang="en-GB" altLang="en-US" sz="1800"/>
          </a:p>
        </p:txBody>
      </p:sp>
      <p:cxnSp>
        <p:nvCxnSpPr>
          <p:cNvPr id="6148" name="AutoShape 13"/>
          <p:cNvCxnSpPr>
            <a:cxnSpLocks noChangeShapeType="1"/>
            <a:stCxn id="6180" idx="1"/>
            <a:endCxn id="6193" idx="3"/>
          </p:cNvCxnSpPr>
          <p:nvPr/>
        </p:nvCxnSpPr>
        <p:spPr bwMode="auto">
          <a:xfrm flipH="1" flipV="1">
            <a:off x="5024438" y="2832100"/>
            <a:ext cx="2216150" cy="158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49" name="Text Box 14"/>
          <p:cNvSpPr txBox="1">
            <a:spLocks noChangeArrowheads="1"/>
          </p:cNvSpPr>
          <p:nvPr/>
        </p:nvSpPr>
        <p:spPr bwMode="auto">
          <a:xfrm>
            <a:off x="5247693" y="2578100"/>
            <a:ext cx="1564851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P4 has time-span</a:t>
            </a:r>
            <a:r>
              <a:rPr lang="en-GB" altLang="en-US" dirty="0"/>
              <a:t> </a:t>
            </a:r>
            <a:endParaRPr lang="en-US" altLang="en-US" dirty="0"/>
          </a:p>
          <a:p>
            <a:r>
              <a:rPr lang="en-GB" altLang="en-US" dirty="0"/>
              <a:t>(</a:t>
            </a:r>
            <a:r>
              <a:rPr lang="en-US" altLang="en-US" dirty="0"/>
              <a:t>is time-span</a:t>
            </a:r>
            <a:r>
              <a:rPr lang="en-GB" altLang="en-US" dirty="0"/>
              <a:t> </a:t>
            </a:r>
            <a:r>
              <a:rPr lang="en-US" altLang="en-US" dirty="0"/>
              <a:t>of</a:t>
            </a:r>
            <a:r>
              <a:rPr lang="en-GB" altLang="en-US" dirty="0"/>
              <a:t>)</a:t>
            </a:r>
          </a:p>
        </p:txBody>
      </p:sp>
      <p:sp>
        <p:nvSpPr>
          <p:cNvPr id="6150" name="Text Box 19"/>
          <p:cNvSpPr txBox="1">
            <a:spLocks noChangeArrowheads="1"/>
          </p:cNvSpPr>
          <p:nvPr/>
        </p:nvSpPr>
        <p:spPr bwMode="auto">
          <a:xfrm>
            <a:off x="9119344" y="3078163"/>
            <a:ext cx="211147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P82 at some </a:t>
            </a:r>
            <a:r>
              <a:rPr lang="el-GR" altLang="en-US" dirty="0"/>
              <a:t> </a:t>
            </a:r>
            <a:r>
              <a:rPr lang="en-US" altLang="en-US" dirty="0"/>
              <a:t>time within</a:t>
            </a:r>
            <a:endParaRPr lang="en-GB" altLang="en-US" dirty="0"/>
          </a:p>
        </p:txBody>
      </p:sp>
      <p:sp>
        <p:nvSpPr>
          <p:cNvPr id="6151" name="Text Box 20"/>
          <p:cNvSpPr txBox="1">
            <a:spLocks noChangeArrowheads="1"/>
          </p:cNvSpPr>
          <p:nvPr/>
        </p:nvSpPr>
        <p:spPr bwMode="auto">
          <a:xfrm>
            <a:off x="9034989" y="2154238"/>
            <a:ext cx="215636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P81 ongoing </a:t>
            </a:r>
            <a:r>
              <a:rPr lang="el-GR" altLang="en-US" dirty="0"/>
              <a:t> </a:t>
            </a:r>
            <a:r>
              <a:rPr lang="en-US" altLang="en-US" dirty="0"/>
              <a:t>throughout</a:t>
            </a:r>
            <a:r>
              <a:rPr lang="en-GB" altLang="en-US" dirty="0"/>
              <a:t> </a:t>
            </a:r>
            <a:endParaRPr lang="en-US" altLang="en-US" dirty="0"/>
          </a:p>
        </p:txBody>
      </p:sp>
      <p:sp>
        <p:nvSpPr>
          <p:cNvPr id="6153" name="Text Box 35"/>
          <p:cNvSpPr txBox="1">
            <a:spLocks noChangeAspect="1" noChangeArrowheads="1"/>
          </p:cNvSpPr>
          <p:nvPr/>
        </p:nvSpPr>
        <p:spPr bwMode="auto">
          <a:xfrm>
            <a:off x="4152900" y="4062413"/>
            <a:ext cx="21494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E3 Condition State</a:t>
            </a:r>
            <a:endParaRPr lang="en-GB" altLang="en-US" sz="1800"/>
          </a:p>
        </p:txBody>
      </p:sp>
      <p:cxnSp>
        <p:nvCxnSpPr>
          <p:cNvPr id="6155" name="AutoShape 37"/>
          <p:cNvCxnSpPr>
            <a:cxnSpLocks noChangeShapeType="1"/>
            <a:stCxn id="6181" idx="1"/>
            <a:endCxn id="6181" idx="0"/>
          </p:cNvCxnSpPr>
          <p:nvPr/>
        </p:nvCxnSpPr>
        <p:spPr bwMode="auto">
          <a:xfrm rot="10800000" flipH="1">
            <a:off x="2305049" y="4062413"/>
            <a:ext cx="585787" cy="174625"/>
          </a:xfrm>
          <a:prstGeom prst="curvedConnector4">
            <a:avLst>
              <a:gd name="adj1" fmla="val -276745"/>
              <a:gd name="adj2" fmla="val 230907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56" name="Text Box 38"/>
          <p:cNvSpPr txBox="1">
            <a:spLocks noChangeArrowheads="1"/>
          </p:cNvSpPr>
          <p:nvPr/>
        </p:nvSpPr>
        <p:spPr bwMode="auto">
          <a:xfrm>
            <a:off x="1100746" y="3573411"/>
            <a:ext cx="1335622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P9 consists of</a:t>
            </a:r>
          </a:p>
          <a:p>
            <a:r>
              <a:rPr lang="en-US" altLang="en-US" dirty="0"/>
              <a:t>(forms part of)</a:t>
            </a:r>
            <a:endParaRPr lang="en-GB" altLang="en-US" dirty="0"/>
          </a:p>
        </p:txBody>
      </p:sp>
      <p:cxnSp>
        <p:nvCxnSpPr>
          <p:cNvPr id="6160" name="AutoShape 44"/>
          <p:cNvCxnSpPr>
            <a:cxnSpLocks noChangeShapeType="1"/>
            <a:stCxn id="6180" idx="1"/>
            <a:endCxn id="6180" idx="0"/>
          </p:cNvCxnSpPr>
          <p:nvPr/>
        </p:nvCxnSpPr>
        <p:spPr bwMode="auto">
          <a:xfrm rot="10800000" flipH="1">
            <a:off x="7240588" y="2673350"/>
            <a:ext cx="877887" cy="174625"/>
          </a:xfrm>
          <a:prstGeom prst="curvedConnector4">
            <a:avLst>
              <a:gd name="adj1" fmla="val -60481"/>
              <a:gd name="adj2" fmla="val 394542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61" name="Text Box 45"/>
          <p:cNvSpPr txBox="1">
            <a:spLocks noChangeArrowheads="1"/>
          </p:cNvSpPr>
          <p:nvPr/>
        </p:nvSpPr>
        <p:spPr bwMode="auto">
          <a:xfrm>
            <a:off x="6680994" y="1931988"/>
            <a:ext cx="1382110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altLang="en-US" dirty="0"/>
              <a:t>P86 falls within</a:t>
            </a:r>
          </a:p>
          <a:p>
            <a:pPr algn="ctr">
              <a:spcAft>
                <a:spcPts val="600"/>
              </a:spcAft>
            </a:pPr>
            <a:r>
              <a:rPr lang="en-US" altLang="en-US" dirty="0"/>
              <a:t>(contains)</a:t>
            </a:r>
            <a:endParaRPr lang="en-GB" altLang="en-US" dirty="0"/>
          </a:p>
        </p:txBody>
      </p:sp>
      <p:cxnSp>
        <p:nvCxnSpPr>
          <p:cNvPr id="6162" name="AutoShape 46"/>
          <p:cNvCxnSpPr>
            <a:cxnSpLocks noChangeShapeType="1"/>
            <a:stCxn id="6153" idx="3"/>
            <a:endCxn id="6153" idx="0"/>
          </p:cNvCxnSpPr>
          <p:nvPr/>
        </p:nvCxnSpPr>
        <p:spPr bwMode="auto">
          <a:xfrm flipH="1" flipV="1">
            <a:off x="5227638" y="4062413"/>
            <a:ext cx="1074737" cy="174625"/>
          </a:xfrm>
          <a:prstGeom prst="curvedConnector4">
            <a:avLst>
              <a:gd name="adj1" fmla="val -128803"/>
              <a:gd name="adj2" fmla="val 230909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63" name="Text Box 47"/>
          <p:cNvSpPr txBox="1">
            <a:spLocks noChangeArrowheads="1"/>
          </p:cNvSpPr>
          <p:nvPr/>
        </p:nvSpPr>
        <p:spPr bwMode="auto">
          <a:xfrm>
            <a:off x="5818715" y="3562051"/>
            <a:ext cx="1335622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P5 consists of</a:t>
            </a:r>
          </a:p>
          <a:p>
            <a:r>
              <a:rPr lang="en-US" altLang="en-US" dirty="0"/>
              <a:t>(forms part of)</a:t>
            </a:r>
            <a:endParaRPr lang="en-GB" altLang="en-US" dirty="0"/>
          </a:p>
        </p:txBody>
      </p:sp>
      <p:sp>
        <p:nvSpPr>
          <p:cNvPr id="6164" name="Text Box 50"/>
          <p:cNvSpPr txBox="1">
            <a:spLocks noChangeArrowheads="1"/>
          </p:cNvSpPr>
          <p:nvPr/>
        </p:nvSpPr>
        <p:spPr bwMode="auto">
          <a:xfrm>
            <a:off x="4937125" y="27908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65" name="Text Box 51"/>
          <p:cNvSpPr txBox="1">
            <a:spLocks noChangeArrowheads="1"/>
          </p:cNvSpPr>
          <p:nvPr/>
        </p:nvSpPr>
        <p:spPr bwMode="auto">
          <a:xfrm>
            <a:off x="6864350" y="27924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66" name="Text Box 52"/>
          <p:cNvSpPr txBox="1">
            <a:spLocks noChangeArrowheads="1"/>
          </p:cNvSpPr>
          <p:nvPr/>
        </p:nvSpPr>
        <p:spPr bwMode="auto">
          <a:xfrm>
            <a:off x="5153904" y="3630349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67" name="Text Box 53"/>
          <p:cNvSpPr txBox="1">
            <a:spLocks noChangeArrowheads="1"/>
          </p:cNvSpPr>
          <p:nvPr/>
        </p:nvSpPr>
        <p:spPr bwMode="auto">
          <a:xfrm>
            <a:off x="6340476" y="4217194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0" name="Text Box 56"/>
          <p:cNvSpPr txBox="1">
            <a:spLocks noChangeArrowheads="1"/>
          </p:cNvSpPr>
          <p:nvPr/>
        </p:nvSpPr>
        <p:spPr bwMode="auto">
          <a:xfrm>
            <a:off x="2479674" y="36464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1" name="Text Box 57"/>
          <p:cNvSpPr txBox="1">
            <a:spLocks noChangeArrowheads="1"/>
          </p:cNvSpPr>
          <p:nvPr/>
        </p:nvSpPr>
        <p:spPr bwMode="auto">
          <a:xfrm>
            <a:off x="1841499" y="41814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2" name="Text Box 60"/>
          <p:cNvSpPr txBox="1">
            <a:spLocks noChangeArrowheads="1"/>
          </p:cNvSpPr>
          <p:nvPr/>
        </p:nvSpPr>
        <p:spPr bwMode="auto">
          <a:xfrm>
            <a:off x="7964488" y="22129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3" name="Text Box 61"/>
          <p:cNvSpPr txBox="1">
            <a:spLocks noChangeArrowheads="1"/>
          </p:cNvSpPr>
          <p:nvPr/>
        </p:nvSpPr>
        <p:spPr bwMode="auto">
          <a:xfrm>
            <a:off x="6369050" y="2214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4" name="Text Box 63"/>
          <p:cNvSpPr txBox="1">
            <a:spLocks noChangeArrowheads="1"/>
          </p:cNvSpPr>
          <p:nvPr/>
        </p:nvSpPr>
        <p:spPr bwMode="auto">
          <a:xfrm>
            <a:off x="8459788" y="29702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1200">
                <a:latin typeface="Tahoma" panose="020B0604030504040204" pitchFamily="34" charset="0"/>
              </a:rPr>
              <a:t>1</a:t>
            </a:r>
            <a:r>
              <a:rPr lang="en-US" altLang="en-US" sz="1200">
                <a:latin typeface="Tahoma" panose="020B0604030504040204" pitchFamily="34" charset="0"/>
              </a:rPr>
              <a:t>,</a:t>
            </a:r>
            <a:r>
              <a:rPr lang="el-GR" altLang="en-US" sz="1200">
                <a:latin typeface="Tahoma" panose="020B0604030504040204" pitchFamily="34" charset="0"/>
              </a:rPr>
              <a:t>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5" name="Text Box 64"/>
          <p:cNvSpPr txBox="1">
            <a:spLocks noChangeArrowheads="1"/>
          </p:cNvSpPr>
          <p:nvPr/>
        </p:nvSpPr>
        <p:spPr bwMode="auto">
          <a:xfrm>
            <a:off x="8447088" y="2406650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6" name="Text Box 65"/>
          <p:cNvSpPr txBox="1">
            <a:spLocks noChangeArrowheads="1"/>
          </p:cNvSpPr>
          <p:nvPr/>
        </p:nvSpPr>
        <p:spPr bwMode="auto">
          <a:xfrm>
            <a:off x="11420475" y="2333625"/>
            <a:ext cx="5492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7" name="Text Box 67"/>
          <p:cNvSpPr txBox="1">
            <a:spLocks noChangeArrowheads="1"/>
          </p:cNvSpPr>
          <p:nvPr/>
        </p:nvSpPr>
        <p:spPr bwMode="auto">
          <a:xfrm>
            <a:off x="11447463" y="3046413"/>
            <a:ext cx="466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80" name="Text Box 72"/>
          <p:cNvSpPr txBox="1">
            <a:spLocks noChangeAspect="1" noChangeArrowheads="1"/>
          </p:cNvSpPr>
          <p:nvPr/>
        </p:nvSpPr>
        <p:spPr bwMode="auto">
          <a:xfrm>
            <a:off x="7240588" y="2673350"/>
            <a:ext cx="17557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6181" name="Text Box 34"/>
          <p:cNvSpPr txBox="1">
            <a:spLocks noChangeAspect="1" noChangeArrowheads="1"/>
          </p:cNvSpPr>
          <p:nvPr/>
        </p:nvSpPr>
        <p:spPr bwMode="auto">
          <a:xfrm>
            <a:off x="2305049" y="4062413"/>
            <a:ext cx="11715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E4 Period</a:t>
            </a:r>
            <a:endParaRPr lang="en-GB" altLang="en-US" sz="1800"/>
          </a:p>
        </p:txBody>
      </p:sp>
      <p:sp>
        <p:nvSpPr>
          <p:cNvPr id="6182" name="Text Box 78"/>
          <p:cNvSpPr txBox="1">
            <a:spLocks noChangeAspect="1" noChangeArrowheads="1"/>
          </p:cNvSpPr>
          <p:nvPr/>
        </p:nvSpPr>
        <p:spPr bwMode="auto">
          <a:xfrm>
            <a:off x="10750550" y="3562350"/>
            <a:ext cx="18192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E54 Dimension</a:t>
            </a:r>
            <a:endParaRPr lang="en-GB" altLang="en-US" sz="1800"/>
          </a:p>
        </p:txBody>
      </p:sp>
      <p:cxnSp>
        <p:nvCxnSpPr>
          <p:cNvPr id="6183" name="AutoShape 80"/>
          <p:cNvCxnSpPr>
            <a:cxnSpLocks noChangeShapeType="1"/>
          </p:cNvCxnSpPr>
          <p:nvPr/>
        </p:nvCxnSpPr>
        <p:spPr bwMode="auto">
          <a:xfrm rot="16200000">
            <a:off x="10123488" y="1314450"/>
            <a:ext cx="25400" cy="2663825"/>
          </a:xfrm>
          <a:prstGeom prst="bentConnector3">
            <a:avLst>
              <a:gd name="adj1" fmla="val 100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84" name="Text Box 95"/>
          <p:cNvSpPr txBox="1">
            <a:spLocks noChangeArrowheads="1"/>
          </p:cNvSpPr>
          <p:nvPr/>
        </p:nvSpPr>
        <p:spPr bwMode="auto">
          <a:xfrm>
            <a:off x="8754093" y="3457575"/>
            <a:ext cx="164500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GB" altLang="en-US" dirty="0"/>
              <a:t>P191 had duration</a:t>
            </a:r>
          </a:p>
          <a:p>
            <a:r>
              <a:rPr lang="en-GB" altLang="en-US" dirty="0"/>
              <a:t>(was duration of)</a:t>
            </a:r>
            <a:endParaRPr lang="el-GR" altLang="en-US" dirty="0"/>
          </a:p>
        </p:txBody>
      </p:sp>
      <p:cxnSp>
        <p:nvCxnSpPr>
          <p:cNvPr id="6185" name="AutoShape 96"/>
          <p:cNvCxnSpPr>
            <a:cxnSpLocks noChangeShapeType="1"/>
          </p:cNvCxnSpPr>
          <p:nvPr/>
        </p:nvCxnSpPr>
        <p:spPr bwMode="auto">
          <a:xfrm rot="5400000" flipH="1" flipV="1">
            <a:off x="10139363" y="1677987"/>
            <a:ext cx="25400" cy="2663825"/>
          </a:xfrm>
          <a:prstGeom prst="bentConnector3">
            <a:avLst>
              <a:gd name="adj1" fmla="val -1235412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87" name="AutoShape 13"/>
          <p:cNvCxnSpPr>
            <a:cxnSpLocks noChangeShapeType="1"/>
            <a:stCxn id="6182" idx="1"/>
            <a:endCxn id="6174" idx="2"/>
          </p:cNvCxnSpPr>
          <p:nvPr/>
        </p:nvCxnSpPr>
        <p:spPr bwMode="auto">
          <a:xfrm rot="10800000">
            <a:off x="8707438" y="3244850"/>
            <a:ext cx="2043112" cy="4921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93" name="Text Box 15"/>
          <p:cNvSpPr txBox="1">
            <a:spLocks noChangeAspect="1" noChangeArrowheads="1"/>
          </p:cNvSpPr>
          <p:nvPr/>
        </p:nvSpPr>
        <p:spPr bwMode="auto">
          <a:xfrm>
            <a:off x="2582863" y="2657475"/>
            <a:ext cx="24415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 E2 Temporal Entity  </a:t>
            </a:r>
            <a:endParaRPr lang="en-GB" altLang="en-US" sz="1800"/>
          </a:p>
        </p:txBody>
      </p:sp>
      <p:sp>
        <p:nvSpPr>
          <p:cNvPr id="6194" name="Text Box 63"/>
          <p:cNvSpPr txBox="1">
            <a:spLocks noChangeArrowheads="1"/>
          </p:cNvSpPr>
          <p:nvPr/>
        </p:nvSpPr>
        <p:spPr bwMode="auto">
          <a:xfrm>
            <a:off x="10333038" y="3708400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1200">
                <a:latin typeface="Tahoma" panose="020B0604030504040204" pitchFamily="34" charset="0"/>
              </a:rPr>
              <a:t>1</a:t>
            </a:r>
            <a:r>
              <a:rPr lang="en-US" altLang="en-US" sz="1200">
                <a:latin typeface="Tahoma" panose="020B0604030504040204" pitchFamily="34" charset="0"/>
              </a:rPr>
              <a:t>,</a:t>
            </a:r>
            <a:r>
              <a:rPr lang="el-GR" altLang="en-US" sz="1200">
                <a:latin typeface="Tahoma" panose="020B0604030504040204" pitchFamily="34" charset="0"/>
              </a:rPr>
              <a:t>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53" name="Text Box 2"/>
          <p:cNvSpPr txBox="1">
            <a:spLocks noChangeArrowheads="1"/>
          </p:cNvSpPr>
          <p:nvPr/>
        </p:nvSpPr>
        <p:spPr bwMode="auto">
          <a:xfrm>
            <a:off x="0" y="0"/>
            <a:ext cx="348499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 smtClean="0">
                <a:solidFill>
                  <a:schemeClr val="accent2"/>
                </a:solidFill>
              </a:rPr>
              <a:t>Temporal </a:t>
            </a:r>
            <a:r>
              <a:rPr lang="en-US" altLang="en-US" sz="2200" dirty="0">
                <a:solidFill>
                  <a:schemeClr val="accent2"/>
                </a:solidFill>
              </a:rPr>
              <a:t>INFORMATION</a:t>
            </a:r>
            <a:endParaRPr lang="en-GB" altLang="en-US" sz="2200" dirty="0">
              <a:solidFill>
                <a:schemeClr val="accent2"/>
              </a:solidFill>
            </a:endParaRPr>
          </a:p>
        </p:txBody>
      </p:sp>
      <p:cxnSp>
        <p:nvCxnSpPr>
          <p:cNvPr id="57" name="AutoShape 37"/>
          <p:cNvCxnSpPr>
            <a:cxnSpLocks noChangeShapeType="1"/>
            <a:stCxn id="6193" idx="2"/>
            <a:endCxn id="6193" idx="0"/>
          </p:cNvCxnSpPr>
          <p:nvPr/>
        </p:nvCxnSpPr>
        <p:spPr bwMode="auto">
          <a:xfrm rot="5400000" flipH="1">
            <a:off x="3629026" y="2832100"/>
            <a:ext cx="349250" cy="12700"/>
          </a:xfrm>
          <a:prstGeom prst="curvedConnector5">
            <a:avLst>
              <a:gd name="adj1" fmla="val -65455"/>
              <a:gd name="adj2" fmla="val 24062496"/>
              <a:gd name="adj3" fmla="val 165455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" name="Text Box 45"/>
          <p:cNvSpPr txBox="1">
            <a:spLocks noChangeArrowheads="1"/>
          </p:cNvSpPr>
          <p:nvPr/>
        </p:nvSpPr>
        <p:spPr bwMode="auto">
          <a:xfrm>
            <a:off x="453038" y="884844"/>
            <a:ext cx="567014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pPr algn="l">
              <a:spcAft>
                <a:spcPts val="0"/>
              </a:spcAft>
            </a:pPr>
            <a:r>
              <a:rPr lang="en-GB" dirty="0">
                <a:hlinkClick r:id="rId3" action="ppaction://hlinkfile"/>
              </a:rPr>
              <a:t>P173</a:t>
            </a:r>
            <a:r>
              <a:rPr lang="en-GB" dirty="0"/>
              <a:t> starts before or at the end of (ends with or after the start of) </a:t>
            </a:r>
          </a:p>
          <a:p>
            <a:pPr algn="l">
              <a:spcAft>
                <a:spcPts val="0"/>
              </a:spcAft>
            </a:pPr>
            <a:r>
              <a:rPr lang="en-GB" dirty="0">
                <a:hlinkClick r:id="rId4" action="ppaction://hlinkfile"/>
              </a:rPr>
              <a:t>P174</a:t>
            </a:r>
            <a:r>
              <a:rPr lang="en-GB" dirty="0"/>
              <a:t> starts before (starts after the start of) </a:t>
            </a:r>
          </a:p>
          <a:p>
            <a:pPr algn="l">
              <a:spcAft>
                <a:spcPts val="0"/>
              </a:spcAft>
            </a:pPr>
            <a:r>
              <a:rPr lang="en-GB" dirty="0">
                <a:hlinkClick r:id="rId5" action="ppaction://hlinkfile"/>
              </a:rPr>
              <a:t>P175</a:t>
            </a:r>
            <a:r>
              <a:rPr lang="en-GB" dirty="0"/>
              <a:t> starts before or with the start of (starts with or after the start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6" action="ppaction://hlinkfile"/>
              </a:rPr>
              <a:t>P176</a:t>
            </a:r>
            <a:r>
              <a:rPr lang="en-GB" dirty="0"/>
              <a:t> starts before the start of (starts after the start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7" action="ppaction://hlinkfile"/>
              </a:rPr>
              <a:t>P182</a:t>
            </a:r>
            <a:r>
              <a:rPr lang="en-GB" dirty="0"/>
              <a:t> ends before or at the start of (starts with or after the end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8" action="ppaction://hlinkfile"/>
              </a:rPr>
              <a:t>P183</a:t>
            </a:r>
            <a:r>
              <a:rPr lang="en-GB" dirty="0"/>
              <a:t> ends before the start of (starts after the end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9" action="ppaction://hlinkfile"/>
              </a:rPr>
              <a:t>P184</a:t>
            </a:r>
            <a:r>
              <a:rPr lang="en-GB" dirty="0"/>
              <a:t> ends before or with the end of (ends with or after the end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10" action="ppaction://hlinkfile"/>
              </a:rPr>
              <a:t>P185</a:t>
            </a:r>
            <a:r>
              <a:rPr lang="en-GB" dirty="0"/>
              <a:t> ends before the end of (ends after the end of)</a:t>
            </a:r>
            <a:endParaRPr lang="en-GB" altLang="en-US" dirty="0"/>
          </a:p>
        </p:txBody>
      </p:sp>
      <p:cxnSp>
        <p:nvCxnSpPr>
          <p:cNvPr id="63" name="AutoShape 37"/>
          <p:cNvCxnSpPr>
            <a:cxnSpLocks noChangeShapeType="1"/>
            <a:stCxn id="6193" idx="2"/>
            <a:endCxn id="6193" idx="0"/>
          </p:cNvCxnSpPr>
          <p:nvPr/>
        </p:nvCxnSpPr>
        <p:spPr bwMode="auto">
          <a:xfrm rot="5400000" flipH="1">
            <a:off x="3629026" y="2832100"/>
            <a:ext cx="349250" cy="12700"/>
          </a:xfrm>
          <a:prstGeom prst="curvedConnector5">
            <a:avLst>
              <a:gd name="adj1" fmla="val -65455"/>
              <a:gd name="adj2" fmla="val 20162496"/>
              <a:gd name="adj3" fmla="val 165455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" name="Line 22"/>
          <p:cNvSpPr>
            <a:spLocks noChangeShapeType="1"/>
          </p:cNvSpPr>
          <p:nvPr/>
        </p:nvSpPr>
        <p:spPr bwMode="auto">
          <a:xfrm flipV="1">
            <a:off x="2905917" y="3006724"/>
            <a:ext cx="1147850" cy="1009650"/>
          </a:xfrm>
          <a:prstGeom prst="line">
            <a:avLst/>
          </a:prstGeom>
          <a:noFill/>
          <a:ln w="5715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Line 22"/>
          <p:cNvSpPr>
            <a:spLocks noChangeShapeType="1"/>
          </p:cNvSpPr>
          <p:nvPr/>
        </p:nvSpPr>
        <p:spPr bwMode="auto">
          <a:xfrm flipH="1" flipV="1">
            <a:off x="4225216" y="3019425"/>
            <a:ext cx="846845" cy="1042988"/>
          </a:xfrm>
          <a:prstGeom prst="line">
            <a:avLst/>
          </a:prstGeom>
          <a:noFill/>
          <a:ln w="5715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Text Box 61"/>
          <p:cNvSpPr txBox="1">
            <a:spLocks noChangeArrowheads="1"/>
          </p:cNvSpPr>
          <p:nvPr/>
        </p:nvSpPr>
        <p:spPr bwMode="auto">
          <a:xfrm>
            <a:off x="2386411" y="2413000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72" name="Text Box 61"/>
          <p:cNvSpPr txBox="1">
            <a:spLocks noChangeArrowheads="1"/>
          </p:cNvSpPr>
          <p:nvPr/>
        </p:nvSpPr>
        <p:spPr bwMode="auto">
          <a:xfrm>
            <a:off x="2362992" y="2976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73" name="Text Box 14"/>
          <p:cNvSpPr txBox="1">
            <a:spLocks noChangeArrowheads="1"/>
          </p:cNvSpPr>
          <p:nvPr/>
        </p:nvSpPr>
        <p:spPr bwMode="auto">
          <a:xfrm>
            <a:off x="637039" y="2652325"/>
            <a:ext cx="69442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GB" altLang="en-US" dirty="0" smtClean="0"/>
              <a:t>……….</a:t>
            </a:r>
            <a:endParaRPr lang="en-GB" altLang="en-US" dirty="0"/>
          </a:p>
        </p:txBody>
      </p:sp>
      <p:sp>
        <p:nvSpPr>
          <p:cNvPr id="74" name="Line 67"/>
          <p:cNvSpPr>
            <a:spLocks noChangeShapeType="1"/>
          </p:cNvSpPr>
          <p:nvPr/>
        </p:nvSpPr>
        <p:spPr bwMode="auto">
          <a:xfrm>
            <a:off x="10204450" y="4378285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TextBox 1"/>
          <p:cNvSpPr txBox="1">
            <a:spLocks noChangeArrowheads="1"/>
          </p:cNvSpPr>
          <p:nvPr/>
        </p:nvSpPr>
        <p:spPr bwMode="auto">
          <a:xfrm>
            <a:off x="10783888" y="4224298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76" name="AutoShape 70"/>
          <p:cNvCxnSpPr>
            <a:cxnSpLocks noChangeShapeType="1"/>
            <a:endCxn id="77" idx="1"/>
          </p:cNvCxnSpPr>
          <p:nvPr/>
        </p:nvCxnSpPr>
        <p:spPr bwMode="auto">
          <a:xfrm flipV="1">
            <a:off x="10212388" y="4908510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7" name="TextBox 57"/>
          <p:cNvSpPr txBox="1">
            <a:spLocks noChangeArrowheads="1"/>
          </p:cNvSpPr>
          <p:nvPr/>
        </p:nvSpPr>
        <p:spPr bwMode="auto">
          <a:xfrm>
            <a:off x="10788650" y="4754523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78" name="Line 67"/>
          <p:cNvSpPr>
            <a:spLocks noChangeShapeType="1"/>
          </p:cNvSpPr>
          <p:nvPr/>
        </p:nvSpPr>
        <p:spPr bwMode="auto">
          <a:xfrm flipV="1">
            <a:off x="10202863" y="4671973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TextBox 60"/>
          <p:cNvSpPr txBox="1">
            <a:spLocks noChangeArrowheads="1"/>
          </p:cNvSpPr>
          <p:nvPr/>
        </p:nvSpPr>
        <p:spPr bwMode="auto">
          <a:xfrm>
            <a:off x="10807700" y="4502110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  <p:cxnSp>
        <p:nvCxnSpPr>
          <p:cNvPr id="80" name="AutoShape 44"/>
          <p:cNvCxnSpPr>
            <a:cxnSpLocks noChangeShapeType="1"/>
            <a:stCxn id="6181" idx="3"/>
            <a:endCxn id="6181" idx="2"/>
          </p:cNvCxnSpPr>
          <p:nvPr/>
        </p:nvCxnSpPr>
        <p:spPr bwMode="auto">
          <a:xfrm flipH="1">
            <a:off x="2890837" y="4237038"/>
            <a:ext cx="585787" cy="174625"/>
          </a:xfrm>
          <a:prstGeom prst="curvedConnector4">
            <a:avLst>
              <a:gd name="adj1" fmla="val -39024"/>
              <a:gd name="adj2" fmla="val 387024"/>
            </a:avLst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6"/>
          <p:cNvSpPr/>
          <p:nvPr/>
        </p:nvSpPr>
        <p:spPr>
          <a:xfrm>
            <a:off x="1734198" y="4601022"/>
            <a:ext cx="12575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200" b="0" dirty="0">
                <a:latin typeface="Tahoma" panose="020B0604030504040204" pitchFamily="34" charset="0"/>
                <a:cs typeface="Times New Roman" panose="02020603050405020304" pitchFamily="18" charset="0"/>
              </a:rPr>
              <a:t>P10 falls within </a:t>
            </a:r>
            <a:endParaRPr lang="en-US" sz="1200" b="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1200" b="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1200" b="0" dirty="0">
                <a:latin typeface="Tahoma" panose="020B0604030504040204" pitchFamily="34" charset="0"/>
                <a:cs typeface="Times New Roman" panose="02020603050405020304" pitchFamily="18" charset="0"/>
              </a:rPr>
              <a:t>contains)</a:t>
            </a:r>
          </a:p>
        </p:txBody>
      </p:sp>
      <p:cxnSp>
        <p:nvCxnSpPr>
          <p:cNvPr id="85" name="AutoShape 70"/>
          <p:cNvCxnSpPr>
            <a:cxnSpLocks noChangeShapeType="1"/>
            <a:endCxn id="86" idx="1"/>
          </p:cNvCxnSpPr>
          <p:nvPr/>
        </p:nvCxnSpPr>
        <p:spPr bwMode="auto">
          <a:xfrm flipV="1">
            <a:off x="10228472" y="5117609"/>
            <a:ext cx="576262" cy="1686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6" name="TextBox 57"/>
          <p:cNvSpPr txBox="1">
            <a:spLocks noChangeArrowheads="1"/>
          </p:cNvSpPr>
          <p:nvPr/>
        </p:nvSpPr>
        <p:spPr bwMode="auto">
          <a:xfrm>
            <a:off x="10804734" y="4963720"/>
            <a:ext cx="157607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 dirty="0" smtClean="0"/>
              <a:t>inherited property</a:t>
            </a:r>
            <a:endParaRPr lang="en-US" altLang="en-US" sz="14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265" name="AutoShape 25"/>
          <p:cNvCxnSpPr>
            <a:cxnSpLocks noChangeShapeType="1"/>
            <a:stCxn id="8236" idx="2"/>
            <a:endCxn id="134" idx="2"/>
          </p:cNvCxnSpPr>
          <p:nvPr/>
        </p:nvCxnSpPr>
        <p:spPr bwMode="auto">
          <a:xfrm rot="5400000" flipH="1">
            <a:off x="8720227" y="486712"/>
            <a:ext cx="17861" cy="3552782"/>
          </a:xfrm>
          <a:prstGeom prst="bentConnector3">
            <a:avLst>
              <a:gd name="adj1" fmla="val -1279884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66" name="AutoShape 25"/>
          <p:cNvCxnSpPr>
            <a:cxnSpLocks noChangeShapeType="1"/>
            <a:stCxn id="8236" idx="0"/>
            <a:endCxn id="134" idx="0"/>
          </p:cNvCxnSpPr>
          <p:nvPr/>
        </p:nvCxnSpPr>
        <p:spPr bwMode="auto">
          <a:xfrm rot="16200000" flipH="1" flipV="1">
            <a:off x="8706179" y="176989"/>
            <a:ext cx="45958" cy="3552782"/>
          </a:xfrm>
          <a:prstGeom prst="bentConnector3">
            <a:avLst>
              <a:gd name="adj1" fmla="val -497411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5" name="Text Box 64"/>
          <p:cNvSpPr txBox="1">
            <a:spLocks noChangeArrowheads="1"/>
          </p:cNvSpPr>
          <p:nvPr/>
        </p:nvSpPr>
        <p:spPr bwMode="auto">
          <a:xfrm>
            <a:off x="7630569" y="2228869"/>
            <a:ext cx="226696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 P171 at some place within</a:t>
            </a:r>
            <a:endParaRPr lang="el-GR" altLang="en-US" dirty="0"/>
          </a:p>
        </p:txBody>
      </p:sp>
      <p:sp>
        <p:nvSpPr>
          <p:cNvPr id="8200" name="Text Box 11"/>
          <p:cNvSpPr txBox="1">
            <a:spLocks noChangeAspect="1" noChangeArrowheads="1"/>
          </p:cNvSpPr>
          <p:nvPr/>
        </p:nvSpPr>
        <p:spPr bwMode="auto">
          <a:xfrm>
            <a:off x="10297786" y="3085563"/>
            <a:ext cx="1177681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lnSpc>
                <a:spcPct val="90000"/>
              </a:lnSpc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E39 </a:t>
            </a:r>
            <a:r>
              <a:rPr lang="en-US" altLang="en-US" dirty="0" smtClean="0"/>
              <a:t>Actor</a:t>
            </a:r>
            <a:endParaRPr lang="en-GB" altLang="en-US" dirty="0"/>
          </a:p>
        </p:txBody>
      </p:sp>
      <p:sp>
        <p:nvSpPr>
          <p:cNvPr id="8217" name="Text Box 2"/>
          <p:cNvSpPr txBox="1">
            <a:spLocks noChangeArrowheads="1"/>
          </p:cNvSpPr>
          <p:nvPr/>
        </p:nvSpPr>
        <p:spPr bwMode="auto">
          <a:xfrm>
            <a:off x="0" y="-80963"/>
            <a:ext cx="3394075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solidFill>
                  <a:schemeClr val="accent2"/>
                </a:solidFill>
              </a:rPr>
              <a:t>SPATIAL INFORMATION</a:t>
            </a:r>
            <a:endParaRPr lang="en-GB" altLang="en-US" sz="2200">
              <a:solidFill>
                <a:schemeClr val="accent2"/>
              </a:solidFill>
            </a:endParaRPr>
          </a:p>
        </p:txBody>
      </p:sp>
      <p:sp>
        <p:nvSpPr>
          <p:cNvPr id="8221" name="Text Box 14"/>
          <p:cNvSpPr txBox="1">
            <a:spLocks noChangeArrowheads="1"/>
          </p:cNvSpPr>
          <p:nvPr/>
        </p:nvSpPr>
        <p:spPr bwMode="auto">
          <a:xfrm>
            <a:off x="6866615" y="3008805"/>
            <a:ext cx="320516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 dirty="0">
                <a:latin typeface="Tahoma" panose="020B0604030504040204" pitchFamily="34" charset="0"/>
                <a:cs typeface="Times New Roman" panose="02020603050405020304" pitchFamily="18" charset="0"/>
              </a:rPr>
              <a:t>P74 </a:t>
            </a:r>
            <a:r>
              <a:rPr lang="en-US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has current or former residence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(</a:t>
            </a:r>
            <a:r>
              <a:rPr lang="en-US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is current or former residence</a:t>
            </a:r>
            <a:r>
              <a:rPr lang="en-GB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of</a:t>
            </a:r>
            <a:r>
              <a:rPr lang="en-GB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222" name="Text Box 53"/>
          <p:cNvSpPr txBox="1">
            <a:spLocks noChangeArrowheads="1"/>
          </p:cNvSpPr>
          <p:nvPr/>
        </p:nvSpPr>
        <p:spPr bwMode="auto">
          <a:xfrm>
            <a:off x="5550627" y="2219730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8232" name="AutoShape 25"/>
          <p:cNvCxnSpPr>
            <a:cxnSpLocks noChangeShapeType="1"/>
            <a:stCxn id="151" idx="0"/>
            <a:endCxn id="29" idx="2"/>
          </p:cNvCxnSpPr>
          <p:nvPr/>
        </p:nvCxnSpPr>
        <p:spPr bwMode="auto">
          <a:xfrm rot="16200000" flipV="1">
            <a:off x="1930272" y="1594524"/>
            <a:ext cx="809480" cy="2170845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36" name="Text Box 15"/>
          <p:cNvSpPr txBox="1">
            <a:spLocks noChangeAspect="1" noChangeArrowheads="1"/>
          </p:cNvSpPr>
          <p:nvPr/>
        </p:nvSpPr>
        <p:spPr bwMode="auto">
          <a:xfrm>
            <a:off x="9354567" y="1930401"/>
            <a:ext cx="2301963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lnSpc>
                <a:spcPct val="90000"/>
              </a:lnSpc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E94 </a:t>
            </a:r>
            <a:r>
              <a:rPr lang="en-US" altLang="en-US" dirty="0"/>
              <a:t>Space</a:t>
            </a:r>
            <a:r>
              <a:rPr lang="el-GR" altLang="en-US" dirty="0"/>
              <a:t> </a:t>
            </a:r>
            <a:r>
              <a:rPr lang="en-US" altLang="en-US" dirty="0"/>
              <a:t>Primitive</a:t>
            </a:r>
            <a:endParaRPr lang="en-GB" altLang="en-US" dirty="0"/>
          </a:p>
        </p:txBody>
      </p:sp>
      <p:sp>
        <p:nvSpPr>
          <p:cNvPr id="8237" name="Text Box 26"/>
          <p:cNvSpPr txBox="1">
            <a:spLocks noChangeArrowheads="1"/>
          </p:cNvSpPr>
          <p:nvPr/>
        </p:nvSpPr>
        <p:spPr bwMode="auto">
          <a:xfrm>
            <a:off x="7697891" y="1436924"/>
            <a:ext cx="205537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P168 place is defined by</a:t>
            </a:r>
          </a:p>
          <a:p>
            <a:r>
              <a:rPr lang="en-US" altLang="en-US" dirty="0"/>
              <a:t>(defines place)</a:t>
            </a:r>
            <a:endParaRPr lang="en-GB" altLang="en-US" dirty="0"/>
          </a:p>
        </p:txBody>
      </p:sp>
      <p:sp>
        <p:nvSpPr>
          <p:cNvPr id="8238" name="Text Box 62"/>
          <p:cNvSpPr txBox="1">
            <a:spLocks noChangeArrowheads="1"/>
          </p:cNvSpPr>
          <p:nvPr/>
        </p:nvSpPr>
        <p:spPr bwMode="auto">
          <a:xfrm>
            <a:off x="10138081" y="1437698"/>
            <a:ext cx="4762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8239" name="Text Box 64"/>
          <p:cNvSpPr txBox="1">
            <a:spLocks noChangeArrowheads="1"/>
          </p:cNvSpPr>
          <p:nvPr/>
        </p:nvSpPr>
        <p:spPr bwMode="auto">
          <a:xfrm>
            <a:off x="7638933" y="2471757"/>
            <a:ext cx="132119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 P172 contains</a:t>
            </a:r>
            <a:endParaRPr lang="el-GR" altLang="en-US" dirty="0"/>
          </a:p>
        </p:txBody>
      </p:sp>
      <p:sp>
        <p:nvSpPr>
          <p:cNvPr id="8262" name="Rectangle 11"/>
          <p:cNvSpPr>
            <a:spLocks noChangeArrowheads="1"/>
          </p:cNvSpPr>
          <p:nvPr/>
        </p:nvSpPr>
        <p:spPr bwMode="auto">
          <a:xfrm>
            <a:off x="4423509" y="868743"/>
            <a:ext cx="222048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P189 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approximates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P89 falls </a:t>
            </a: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within</a:t>
            </a:r>
            <a:r>
              <a:rPr lang="el-GR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(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contains</a:t>
            </a:r>
            <a:r>
              <a:rPr lang="el-GR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</a:rPr>
              <a:t>P122 borders with</a:t>
            </a:r>
            <a:endParaRPr lang="el-GR" altLang="en-US" sz="1200" dirty="0">
              <a:latin typeface="Tahoma" panose="020B0604030504040204" pitchFamily="34" charset="0"/>
            </a:endParaRPr>
          </a:p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</a:rPr>
              <a:t>P121 overlaps </a:t>
            </a:r>
            <a:r>
              <a:rPr lang="en-US" altLang="en-US" sz="1200" dirty="0" smtClean="0">
                <a:latin typeface="Tahoma" panose="020B0604030504040204" pitchFamily="34" charset="0"/>
              </a:rPr>
              <a:t>with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0" name="Text Box 62"/>
          <p:cNvSpPr txBox="1">
            <a:spLocks noChangeArrowheads="1"/>
          </p:cNvSpPr>
          <p:nvPr/>
        </p:nvSpPr>
        <p:spPr bwMode="auto">
          <a:xfrm>
            <a:off x="6979893" y="1436924"/>
            <a:ext cx="4762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1" name="Text Box 53"/>
          <p:cNvSpPr txBox="1">
            <a:spLocks noChangeArrowheads="1"/>
          </p:cNvSpPr>
          <p:nvPr/>
        </p:nvSpPr>
        <p:spPr bwMode="auto">
          <a:xfrm>
            <a:off x="7036594" y="2471757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2" name="Text Box 53"/>
          <p:cNvSpPr txBox="1">
            <a:spLocks noChangeArrowheads="1"/>
          </p:cNvSpPr>
          <p:nvPr/>
        </p:nvSpPr>
        <p:spPr bwMode="auto">
          <a:xfrm>
            <a:off x="7021857" y="2257928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3" name="Text Box 53"/>
          <p:cNvSpPr txBox="1">
            <a:spLocks noChangeArrowheads="1"/>
          </p:cNvSpPr>
          <p:nvPr/>
        </p:nvSpPr>
        <p:spPr bwMode="auto">
          <a:xfrm>
            <a:off x="10075728" y="2257928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4" name="Text Box 53"/>
          <p:cNvSpPr txBox="1">
            <a:spLocks noChangeArrowheads="1"/>
          </p:cNvSpPr>
          <p:nvPr/>
        </p:nvSpPr>
        <p:spPr bwMode="auto">
          <a:xfrm>
            <a:off x="10075728" y="2454556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9" name="Text Box 19"/>
          <p:cNvSpPr txBox="1">
            <a:spLocks noChangeAspect="1" noChangeArrowheads="1"/>
          </p:cNvSpPr>
          <p:nvPr/>
        </p:nvSpPr>
        <p:spPr bwMode="auto">
          <a:xfrm>
            <a:off x="662864" y="1933575"/>
            <a:ext cx="1173449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E4 Period</a:t>
            </a:r>
            <a:endParaRPr lang="en-GB" altLang="en-US" sz="1800" dirty="0"/>
          </a:p>
        </p:txBody>
      </p: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2294778" y="1863092"/>
            <a:ext cx="14716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P7 took place at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(witnessed)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Arrow Connector 18"/>
          <p:cNvCxnSpPr>
            <a:stCxn id="29" idx="3"/>
            <a:endCxn id="8233" idx="1"/>
          </p:cNvCxnSpPr>
          <p:nvPr/>
        </p:nvCxnSpPr>
        <p:spPr bwMode="auto">
          <a:xfrm>
            <a:off x="1836313" y="2104391"/>
            <a:ext cx="3796137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" name="Text Box 15"/>
          <p:cNvSpPr txBox="1">
            <a:spLocks noChangeAspect="1" noChangeArrowheads="1"/>
          </p:cNvSpPr>
          <p:nvPr/>
        </p:nvSpPr>
        <p:spPr bwMode="auto">
          <a:xfrm>
            <a:off x="2813890" y="3071194"/>
            <a:ext cx="2319338" cy="341313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E18 Physical Thing</a:t>
            </a:r>
            <a:r>
              <a:rPr lang="en-US" altLang="en-US" sz="1200"/>
              <a:t> </a:t>
            </a:r>
            <a:endParaRPr lang="en-GB" altLang="en-US" sz="1200"/>
          </a:p>
        </p:txBody>
      </p:sp>
      <p:sp>
        <p:nvSpPr>
          <p:cNvPr id="60" name="Text Box 14"/>
          <p:cNvSpPr txBox="1">
            <a:spLocks noChangeAspect="1" noChangeArrowheads="1"/>
          </p:cNvSpPr>
          <p:nvPr/>
        </p:nvSpPr>
        <p:spPr bwMode="auto">
          <a:xfrm>
            <a:off x="1907321" y="4290409"/>
            <a:ext cx="2301875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lnSpc>
                <a:spcPct val="90000"/>
              </a:lnSpc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E19 Physical Object</a:t>
            </a:r>
            <a:endParaRPr lang="en-GB" altLang="en-US" dirty="0"/>
          </a:p>
        </p:txBody>
      </p:sp>
      <p:sp>
        <p:nvSpPr>
          <p:cNvPr id="61" name="Text Box 64"/>
          <p:cNvSpPr txBox="1">
            <a:spLocks noChangeArrowheads="1"/>
          </p:cNvSpPr>
          <p:nvPr/>
        </p:nvSpPr>
        <p:spPr bwMode="auto">
          <a:xfrm>
            <a:off x="3847634" y="3418857"/>
            <a:ext cx="2494593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buFontTx/>
              <a:buNone/>
              <a:defRPr sz="13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 P53  has former or current </a:t>
            </a:r>
          </a:p>
          <a:p>
            <a:r>
              <a:rPr lang="en-US" altLang="en-US" dirty="0" smtClean="0"/>
              <a:t>location (</a:t>
            </a:r>
            <a:r>
              <a:rPr lang="en-US" altLang="en-US" dirty="0"/>
              <a:t>is former or </a:t>
            </a:r>
            <a:endParaRPr lang="en-US" altLang="en-US" dirty="0" smtClean="0"/>
          </a:p>
          <a:p>
            <a:r>
              <a:rPr lang="en-US" altLang="en-US" dirty="0" smtClean="0"/>
              <a:t>current </a:t>
            </a:r>
            <a:r>
              <a:rPr lang="en-US" altLang="en-US" dirty="0"/>
              <a:t>location of)</a:t>
            </a:r>
            <a:endParaRPr lang="el-GR" altLang="en-US" dirty="0"/>
          </a:p>
        </p:txBody>
      </p:sp>
      <p:sp>
        <p:nvSpPr>
          <p:cNvPr id="65" name="Text Box 5"/>
          <p:cNvSpPr txBox="1">
            <a:spLocks noChangeArrowheads="1"/>
          </p:cNvSpPr>
          <p:nvPr/>
        </p:nvSpPr>
        <p:spPr bwMode="auto">
          <a:xfrm>
            <a:off x="1233970" y="2449506"/>
            <a:ext cx="224933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P7 took place </a:t>
            </a: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on or within </a:t>
            </a:r>
            <a:endParaRPr lang="en-US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(witnessed)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3" name="Text Box 14"/>
          <p:cNvSpPr txBox="1">
            <a:spLocks noChangeAspect="1" noChangeArrowheads="1"/>
          </p:cNvSpPr>
          <p:nvPr/>
        </p:nvSpPr>
        <p:spPr bwMode="auto">
          <a:xfrm>
            <a:off x="10313853" y="4265029"/>
            <a:ext cx="1045209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E9 Move</a:t>
            </a:r>
            <a:endParaRPr lang="en-GB" altLang="en-US" sz="1800" dirty="0"/>
          </a:p>
        </p:txBody>
      </p:sp>
      <p:cxnSp>
        <p:nvCxnSpPr>
          <p:cNvPr id="87" name="AutoShape 25"/>
          <p:cNvCxnSpPr>
            <a:cxnSpLocks noChangeShapeType="1"/>
            <a:stCxn id="169" idx="2"/>
            <a:endCxn id="59" idx="2"/>
          </p:cNvCxnSpPr>
          <p:nvPr/>
        </p:nvCxnSpPr>
        <p:spPr bwMode="auto">
          <a:xfrm rot="5400000">
            <a:off x="4536543" y="1707344"/>
            <a:ext cx="1142179" cy="2268146"/>
          </a:xfrm>
          <a:prstGeom prst="bentConnector3">
            <a:avLst>
              <a:gd name="adj1" fmla="val 141696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9" name="Line 73"/>
          <p:cNvSpPr>
            <a:spLocks noChangeShapeType="1"/>
          </p:cNvSpPr>
          <p:nvPr/>
        </p:nvSpPr>
        <p:spPr bwMode="auto">
          <a:xfrm flipH="1" flipV="1">
            <a:off x="3549650" y="3412507"/>
            <a:ext cx="6350" cy="877902"/>
          </a:xfrm>
          <a:prstGeom prst="line">
            <a:avLst/>
          </a:prstGeom>
          <a:noFill/>
          <a:ln w="5715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0" name="AutoShape 25"/>
          <p:cNvCxnSpPr>
            <a:cxnSpLocks noChangeShapeType="1"/>
            <a:stCxn id="141" idx="2"/>
            <a:endCxn id="8200" idx="1"/>
          </p:cNvCxnSpPr>
          <p:nvPr/>
        </p:nvCxnSpPr>
        <p:spPr bwMode="auto">
          <a:xfrm rot="16200000" flipH="1">
            <a:off x="8047355" y="1005947"/>
            <a:ext cx="979701" cy="3521162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1" name="Text Box 53"/>
          <p:cNvSpPr txBox="1">
            <a:spLocks noChangeArrowheads="1"/>
          </p:cNvSpPr>
          <p:nvPr/>
        </p:nvSpPr>
        <p:spPr bwMode="auto">
          <a:xfrm>
            <a:off x="3182309" y="3084687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  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158" name="AutoShape 25"/>
          <p:cNvCxnSpPr>
            <a:cxnSpLocks noChangeShapeType="1"/>
            <a:stCxn id="130" idx="2"/>
            <a:endCxn id="59" idx="0"/>
          </p:cNvCxnSpPr>
          <p:nvPr/>
        </p:nvCxnSpPr>
        <p:spPr bwMode="auto">
          <a:xfrm rot="5400000">
            <a:off x="4561149" y="1689088"/>
            <a:ext cx="794516" cy="1969696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2" name="Text Box 59"/>
          <p:cNvSpPr txBox="1">
            <a:spLocks noChangeArrowheads="1"/>
          </p:cNvSpPr>
          <p:nvPr/>
        </p:nvSpPr>
        <p:spPr bwMode="auto">
          <a:xfrm>
            <a:off x="4063954" y="2452933"/>
            <a:ext cx="203934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0"/>
              </a:spcAft>
              <a:buFontTx/>
              <a:buNone/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P59 has section</a:t>
            </a:r>
          </a:p>
          <a:p>
            <a:r>
              <a:rPr lang="en-US" altLang="en-US" dirty="0"/>
              <a:t>(is located on or within)</a:t>
            </a:r>
            <a:endParaRPr lang="el-GR" altLang="en-US" dirty="0"/>
          </a:p>
        </p:txBody>
      </p:sp>
      <p:cxnSp>
        <p:nvCxnSpPr>
          <p:cNvPr id="172" name="AutoShape 25"/>
          <p:cNvCxnSpPr>
            <a:cxnSpLocks noChangeShapeType="1"/>
            <a:stCxn id="8233" idx="2"/>
            <a:endCxn id="60" idx="3"/>
          </p:cNvCxnSpPr>
          <p:nvPr/>
        </p:nvCxnSpPr>
        <p:spPr bwMode="auto">
          <a:xfrm rot="5400000">
            <a:off x="4223454" y="2260950"/>
            <a:ext cx="2185858" cy="2214373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6" name="Text Box 53"/>
          <p:cNvSpPr txBox="1">
            <a:spLocks noChangeArrowheads="1"/>
          </p:cNvSpPr>
          <p:nvPr/>
        </p:nvSpPr>
        <p:spPr bwMode="auto">
          <a:xfrm>
            <a:off x="4421118" y="4345929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  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178" name="Text Box 54"/>
          <p:cNvSpPr txBox="1">
            <a:spLocks noChangeArrowheads="1"/>
          </p:cNvSpPr>
          <p:nvPr/>
        </p:nvSpPr>
        <p:spPr bwMode="auto">
          <a:xfrm>
            <a:off x="4156758" y="4203118"/>
            <a:ext cx="232307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buFontTx/>
              <a:buNone/>
              <a:defRPr sz="13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 P55 has current location </a:t>
            </a:r>
          </a:p>
          <a:p>
            <a:r>
              <a:rPr lang="en-US" altLang="en-US" dirty="0"/>
              <a:t>(currently holds)</a:t>
            </a:r>
            <a:endParaRPr lang="el-GR" altLang="en-US" dirty="0"/>
          </a:p>
        </p:txBody>
      </p:sp>
      <p:sp>
        <p:nvSpPr>
          <p:cNvPr id="180" name="Text Box 53"/>
          <p:cNvSpPr txBox="1">
            <a:spLocks noChangeArrowheads="1"/>
          </p:cNvSpPr>
          <p:nvPr/>
        </p:nvSpPr>
        <p:spPr bwMode="auto">
          <a:xfrm>
            <a:off x="3944852" y="2833237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186" name="Text Box 53"/>
          <p:cNvSpPr txBox="1">
            <a:spLocks noChangeArrowheads="1"/>
          </p:cNvSpPr>
          <p:nvPr/>
        </p:nvSpPr>
        <p:spPr bwMode="auto">
          <a:xfrm>
            <a:off x="3606378" y="3414368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187" name="Text Box 53"/>
          <p:cNvSpPr txBox="1">
            <a:spLocks noChangeArrowheads="1"/>
          </p:cNvSpPr>
          <p:nvPr/>
        </p:nvSpPr>
        <p:spPr bwMode="auto">
          <a:xfrm flipH="1">
            <a:off x="5876949" y="2315930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grpSp>
        <p:nvGrpSpPr>
          <p:cNvPr id="8225" name="Group 8224"/>
          <p:cNvGrpSpPr/>
          <p:nvPr/>
        </p:nvGrpSpPr>
        <p:grpSpPr>
          <a:xfrm>
            <a:off x="5632449" y="1933575"/>
            <a:ext cx="1582238" cy="343103"/>
            <a:chOff x="6121399" y="1317625"/>
            <a:chExt cx="1582238" cy="343103"/>
          </a:xfrm>
        </p:grpSpPr>
        <p:sp>
          <p:nvSpPr>
            <p:cNvPr id="8233" name="Text Box 18"/>
            <p:cNvSpPr txBox="1">
              <a:spLocks noChangeAspect="1" noChangeArrowheads="1"/>
            </p:cNvSpPr>
            <p:nvPr/>
          </p:nvSpPr>
          <p:spPr bwMode="auto">
            <a:xfrm>
              <a:off x="6121400" y="1317625"/>
              <a:ext cx="1582237" cy="341632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54000" rIns="54000">
              <a:spAutoFit/>
            </a:bodyPr>
            <a:lstStyle>
              <a:defPPr>
                <a:defRPr lang="el-GR"/>
              </a:defPPr>
              <a:lvl1pPr algn="ctr">
                <a:lnSpc>
                  <a:spcPct val="90000"/>
                </a:lnSpc>
                <a:buFontTx/>
                <a:buNone/>
                <a:defRPr sz="1800"/>
              </a:lvl1pPr>
              <a:lvl2pPr marL="742950" indent="-285750">
                <a:spcBef>
                  <a:spcPct val="20000"/>
                </a:spcBef>
                <a:buChar char="–"/>
                <a:defRPr sz="2800"/>
              </a:lvl2pPr>
              <a:lvl3pPr marL="1143000" indent="-228600">
                <a:spcBef>
                  <a:spcPct val="20000"/>
                </a:spcBef>
                <a:buChar char="•"/>
                <a:defRPr sz="2400"/>
              </a:lvl3pPr>
              <a:lvl4pPr marL="1600200" indent="-228600">
                <a:spcBef>
                  <a:spcPct val="20000"/>
                </a:spcBef>
                <a:buChar char="–"/>
                <a:defRPr sz="2000"/>
              </a:lvl4pPr>
              <a:lvl5pPr marL="2057400" indent="-228600">
                <a:spcBef>
                  <a:spcPct val="20000"/>
                </a:spcBef>
                <a:buChar char="»"/>
                <a:defRPr sz="2000"/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9pPr>
            </a:lstStyle>
            <a:p>
              <a:r>
                <a:rPr lang="en-US" altLang="en-US" dirty="0"/>
                <a:t>E53 Place</a:t>
              </a:r>
              <a:endParaRPr lang="en-GB" altLang="en-US" dirty="0"/>
            </a:p>
          </p:txBody>
        </p:sp>
        <p:cxnSp>
          <p:nvCxnSpPr>
            <p:cNvPr id="39" name="AutoShape 45"/>
            <p:cNvCxnSpPr>
              <a:cxnSpLocks noChangeShapeType="1"/>
              <a:stCxn id="8233" idx="1"/>
              <a:endCxn id="8233" idx="0"/>
            </p:cNvCxnSpPr>
            <p:nvPr/>
          </p:nvCxnSpPr>
          <p:spPr bwMode="auto">
            <a:xfrm rot="10800000" flipH="1">
              <a:off x="6121399" y="1317625"/>
              <a:ext cx="791119" cy="170816"/>
            </a:xfrm>
            <a:prstGeom prst="curvedConnector4">
              <a:avLst>
                <a:gd name="adj1" fmla="val -170967"/>
                <a:gd name="adj2" fmla="val 233828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30" name="Text Box 53"/>
            <p:cNvSpPr txBox="1">
              <a:spLocks noChangeArrowheads="1"/>
            </p:cNvSpPr>
            <p:nvPr/>
          </p:nvSpPr>
          <p:spPr bwMode="auto">
            <a:xfrm>
              <a:off x="6194080" y="1382915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34" name="Text Box 53"/>
            <p:cNvSpPr txBox="1">
              <a:spLocks noChangeArrowheads="1"/>
            </p:cNvSpPr>
            <p:nvPr/>
          </p:nvSpPr>
          <p:spPr bwMode="auto">
            <a:xfrm>
              <a:off x="7203592" y="1360409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41" name="Text Box 53"/>
            <p:cNvSpPr txBox="1">
              <a:spLocks noChangeArrowheads="1"/>
            </p:cNvSpPr>
            <p:nvPr/>
          </p:nvSpPr>
          <p:spPr bwMode="auto">
            <a:xfrm>
              <a:off x="7027449" y="1382915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69" name="Text Box 53"/>
            <p:cNvSpPr txBox="1">
              <a:spLocks noChangeArrowheads="1"/>
            </p:cNvSpPr>
            <p:nvPr/>
          </p:nvSpPr>
          <p:spPr bwMode="auto">
            <a:xfrm>
              <a:off x="6492530" y="1376565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88" name="Text Box 53"/>
            <p:cNvSpPr txBox="1">
              <a:spLocks noChangeArrowheads="1"/>
            </p:cNvSpPr>
            <p:nvPr/>
          </p:nvSpPr>
          <p:spPr bwMode="auto">
            <a:xfrm>
              <a:off x="6860692" y="1360409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</p:grpSp>
      <p:cxnSp>
        <p:nvCxnSpPr>
          <p:cNvPr id="190" name="AutoShape 25"/>
          <p:cNvCxnSpPr>
            <a:cxnSpLocks noChangeShapeType="1"/>
            <a:stCxn id="188" idx="2"/>
            <a:endCxn id="73" idx="1"/>
          </p:cNvCxnSpPr>
          <p:nvPr/>
        </p:nvCxnSpPr>
        <p:spPr bwMode="auto">
          <a:xfrm rot="16200000" flipH="1">
            <a:off x="7371024" y="1493015"/>
            <a:ext cx="2181673" cy="3703986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" name="AutoShape 25"/>
          <p:cNvCxnSpPr>
            <a:cxnSpLocks noChangeShapeType="1"/>
            <a:stCxn id="60" idx="2"/>
            <a:endCxn id="73" idx="2"/>
          </p:cNvCxnSpPr>
          <p:nvPr/>
        </p:nvCxnSpPr>
        <p:spPr bwMode="auto">
          <a:xfrm rot="5400000" flipH="1" flipV="1">
            <a:off x="6934828" y="730091"/>
            <a:ext cx="25060" cy="7778199"/>
          </a:xfrm>
          <a:prstGeom prst="bentConnector3">
            <a:avLst>
              <a:gd name="adj1" fmla="val -1495020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41" name="Rectangle 8240"/>
          <p:cNvSpPr/>
          <p:nvPr/>
        </p:nvSpPr>
        <p:spPr>
          <a:xfrm>
            <a:off x="6850098" y="4126881"/>
            <a:ext cx="3074880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1300" dirty="0">
                <a:latin typeface="Tahoma" panose="020B0604030504040204" pitchFamily="34" charset="0"/>
                <a:cs typeface="Times New Roman" panose="02020603050405020304" pitchFamily="18" charset="0"/>
              </a:rPr>
              <a:t>P26 moved to (was destination of)</a:t>
            </a:r>
            <a:endParaRPr lang="en-US" sz="13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242" name="Rectangle 8241"/>
          <p:cNvSpPr/>
          <p:nvPr/>
        </p:nvSpPr>
        <p:spPr>
          <a:xfrm>
            <a:off x="6848855" y="4435845"/>
            <a:ext cx="2842445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1300" dirty="0">
                <a:latin typeface="Tahoma" panose="020B0604030504040204" pitchFamily="34" charset="0"/>
                <a:cs typeface="Times New Roman" panose="02020603050405020304" pitchFamily="18" charset="0"/>
              </a:rPr>
              <a:t>P27 moved from (was origin of)</a:t>
            </a:r>
            <a:endParaRPr lang="en-US" sz="13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243" name="Rectangle 8242"/>
          <p:cNvSpPr/>
          <p:nvPr/>
        </p:nvSpPr>
        <p:spPr>
          <a:xfrm>
            <a:off x="5979543" y="4770224"/>
            <a:ext cx="116249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1300" dirty="0">
                <a:latin typeface="Tahoma" panose="020B0604030504040204" pitchFamily="34" charset="0"/>
                <a:cs typeface="Times New Roman" panose="02020603050405020304" pitchFamily="18" charset="0"/>
              </a:rPr>
              <a:t>P25 </a:t>
            </a:r>
            <a:r>
              <a:rPr lang="en-GB" sz="13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moved</a:t>
            </a:r>
          </a:p>
          <a:p>
            <a:pPr algn="ctr"/>
            <a:r>
              <a:rPr lang="en-GB" sz="13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GB" sz="1300" dirty="0">
                <a:latin typeface="Tahoma" panose="020B0604030504040204" pitchFamily="34" charset="0"/>
                <a:cs typeface="Times New Roman" panose="02020603050405020304" pitchFamily="18" charset="0"/>
              </a:rPr>
              <a:t>moved by)</a:t>
            </a:r>
            <a:endParaRPr lang="en-US" sz="13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5" name="Text Box 53"/>
          <p:cNvSpPr txBox="1">
            <a:spLocks noChangeArrowheads="1"/>
          </p:cNvSpPr>
          <p:nvPr/>
        </p:nvSpPr>
        <p:spPr bwMode="auto">
          <a:xfrm flipH="1">
            <a:off x="2675125" y="4638815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6" name="Text Box 53"/>
          <p:cNvSpPr txBox="1">
            <a:spLocks noChangeArrowheads="1"/>
          </p:cNvSpPr>
          <p:nvPr/>
        </p:nvSpPr>
        <p:spPr bwMode="auto">
          <a:xfrm flipH="1">
            <a:off x="10790971" y="4582039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7" name="Text Box 53"/>
          <p:cNvSpPr txBox="1">
            <a:spLocks noChangeArrowheads="1"/>
          </p:cNvSpPr>
          <p:nvPr/>
        </p:nvSpPr>
        <p:spPr bwMode="auto">
          <a:xfrm flipH="1">
            <a:off x="9864135" y="4391729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8" name="Text Box 53"/>
          <p:cNvSpPr txBox="1">
            <a:spLocks noChangeArrowheads="1"/>
          </p:cNvSpPr>
          <p:nvPr/>
        </p:nvSpPr>
        <p:spPr bwMode="auto">
          <a:xfrm flipH="1">
            <a:off x="9850581" y="4170622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9" name="Text Box 53"/>
          <p:cNvSpPr txBox="1">
            <a:spLocks noChangeArrowheads="1"/>
          </p:cNvSpPr>
          <p:nvPr/>
        </p:nvSpPr>
        <p:spPr bwMode="auto">
          <a:xfrm flipH="1">
            <a:off x="6550138" y="4142270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0" name="Text Box 53"/>
          <p:cNvSpPr txBox="1">
            <a:spLocks noChangeArrowheads="1"/>
          </p:cNvSpPr>
          <p:nvPr/>
        </p:nvSpPr>
        <p:spPr bwMode="auto">
          <a:xfrm flipH="1">
            <a:off x="6538040" y="4391728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7" name="Text Box 53"/>
          <p:cNvSpPr txBox="1">
            <a:spLocks noChangeArrowheads="1"/>
          </p:cNvSpPr>
          <p:nvPr/>
        </p:nvSpPr>
        <p:spPr bwMode="auto">
          <a:xfrm flipH="1">
            <a:off x="1779742" y="2047615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8" name="Text Box 53"/>
          <p:cNvSpPr txBox="1">
            <a:spLocks noChangeArrowheads="1"/>
          </p:cNvSpPr>
          <p:nvPr/>
        </p:nvSpPr>
        <p:spPr bwMode="auto">
          <a:xfrm>
            <a:off x="5093557" y="2080145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9" name="Text Box 53"/>
          <p:cNvSpPr txBox="1">
            <a:spLocks noChangeArrowheads="1"/>
          </p:cNvSpPr>
          <p:nvPr/>
        </p:nvSpPr>
        <p:spPr bwMode="auto">
          <a:xfrm>
            <a:off x="5099937" y="1832866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0" name="Text Box 53"/>
          <p:cNvSpPr txBox="1">
            <a:spLocks noChangeArrowheads="1"/>
          </p:cNvSpPr>
          <p:nvPr/>
        </p:nvSpPr>
        <p:spPr bwMode="auto">
          <a:xfrm>
            <a:off x="6167739" y="1574451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1" name="Text Box 53"/>
          <p:cNvSpPr txBox="1">
            <a:spLocks noChangeArrowheads="1"/>
          </p:cNvSpPr>
          <p:nvPr/>
        </p:nvSpPr>
        <p:spPr bwMode="auto">
          <a:xfrm>
            <a:off x="9883212" y="3206101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2" name="Text Box 53"/>
          <p:cNvSpPr txBox="1">
            <a:spLocks noChangeArrowheads="1"/>
          </p:cNvSpPr>
          <p:nvPr/>
        </p:nvSpPr>
        <p:spPr bwMode="auto">
          <a:xfrm>
            <a:off x="6657227" y="3237801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3" name="Text Box 53"/>
          <p:cNvSpPr txBox="1">
            <a:spLocks noChangeArrowheads="1"/>
          </p:cNvSpPr>
          <p:nvPr/>
        </p:nvSpPr>
        <p:spPr bwMode="auto">
          <a:xfrm>
            <a:off x="889489" y="2264119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4" name="Text Box 53"/>
          <p:cNvSpPr txBox="1">
            <a:spLocks noChangeArrowheads="1"/>
          </p:cNvSpPr>
          <p:nvPr/>
        </p:nvSpPr>
        <p:spPr bwMode="auto">
          <a:xfrm>
            <a:off x="3030584" y="2747016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5" name="Text Box 53"/>
          <p:cNvSpPr txBox="1">
            <a:spLocks noChangeArrowheads="1"/>
          </p:cNvSpPr>
          <p:nvPr/>
        </p:nvSpPr>
        <p:spPr bwMode="auto">
          <a:xfrm>
            <a:off x="4190182" y="4435845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6" name="Text Box 53"/>
          <p:cNvSpPr txBox="1">
            <a:spLocks noChangeArrowheads="1"/>
          </p:cNvSpPr>
          <p:nvPr/>
        </p:nvSpPr>
        <p:spPr bwMode="auto">
          <a:xfrm>
            <a:off x="6089998" y="4416467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58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73354</TotalTime>
  <Words>673</Words>
  <Application>Microsoft Office PowerPoint</Application>
  <PresentationFormat>Custom</PresentationFormat>
  <Paragraphs>218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Tahoma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forth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ics</dc:creator>
  <cp:lastModifiedBy>Martin Doerr</cp:lastModifiedBy>
  <cp:revision>821</cp:revision>
  <cp:lastPrinted>2019-05-08T09:19:03Z</cp:lastPrinted>
  <dcterms:created xsi:type="dcterms:W3CDTF">2009-01-13T10:44:39Z</dcterms:created>
  <dcterms:modified xsi:type="dcterms:W3CDTF">2020-01-21T18:11:44Z</dcterms:modified>
</cp:coreProperties>
</file>