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8" r:id="rId3"/>
    <p:sldId id="283" r:id="rId4"/>
    <p:sldId id="257" r:id="rId5"/>
    <p:sldId id="272" r:id="rId6"/>
    <p:sldId id="295" r:id="rId7"/>
    <p:sldId id="296" r:id="rId8"/>
    <p:sldId id="297" r:id="rId9"/>
    <p:sldId id="271" r:id="rId10"/>
    <p:sldId id="258" r:id="rId11"/>
    <p:sldId id="262" r:id="rId12"/>
    <p:sldId id="264" r:id="rId13"/>
    <p:sldId id="265" r:id="rId14"/>
    <p:sldId id="266" r:id="rId15"/>
    <p:sldId id="279" r:id="rId16"/>
    <p:sldId id="267" r:id="rId17"/>
    <p:sldId id="268" r:id="rId18"/>
    <p:sldId id="269" r:id="rId19"/>
    <p:sldId id="275" r:id="rId20"/>
    <p:sldId id="276" r:id="rId21"/>
    <p:sldId id="282" r:id="rId22"/>
    <p:sldId id="284" r:id="rId23"/>
    <p:sldId id="285" r:id="rId24"/>
    <p:sldId id="286" r:id="rId25"/>
    <p:sldId id="291" r:id="rId26"/>
    <p:sldId id="292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7" d="100"/>
          <a:sy n="77" d="100"/>
        </p:scale>
        <p:origin x="-45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114572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339608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44757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380695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511223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0418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959842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67817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0952356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2509743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749365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DF97-DB42-474B-973E-6ECBA9CF4FFA}" type="datetimeFigureOut">
              <a:rPr lang="de-DE" smtClean="0"/>
              <a:pPr/>
              <a:t>19.05.2015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46EA-6CD8-4E57-A5CB-FD4C64BF0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0123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esichter-des-dka.gnm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ojektdb.gnm.de/medienarchiv-tafelmalerei/" TargetMode="External"/><Relationship Id="rId4" Type="http://schemas.openxmlformats.org/officeDocument/2006/relationships/hyperlink" Target="http://www.patrimonium.ne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33650" y="365125"/>
            <a:ext cx="8820150" cy="1325563"/>
          </a:xfrm>
        </p:spPr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smtClean="0"/>
              <a:t>Wissenschaftliche Kommunikations-Infrastruktur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Workshop</a:t>
            </a:r>
          </a:p>
          <a:p>
            <a:pPr marL="0" indent="0" algn="ctr">
              <a:buNone/>
            </a:pPr>
            <a:r>
              <a:rPr lang="de-DE" dirty="0" smtClean="0"/>
              <a:t>CIDOC CRM SIG Meeting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Germanisches Nationalmuseum, Nürnberg</a:t>
            </a:r>
          </a:p>
          <a:p>
            <a:pPr marL="0" indent="0" algn="ctr">
              <a:buNone/>
            </a:pPr>
            <a:r>
              <a:rPr lang="de-DE" smtClean="0"/>
              <a:t>May </a:t>
            </a:r>
            <a:r>
              <a:rPr lang="de-DE" smtClean="0"/>
              <a:t>19, </a:t>
            </a:r>
            <a:r>
              <a:rPr lang="de-DE" dirty="0" smtClean="0"/>
              <a:t>2015</a:t>
            </a:r>
          </a:p>
        </p:txBody>
      </p:sp>
      <p:pic>
        <p:nvPicPr>
          <p:cNvPr id="4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5926432"/>
            <a:ext cx="4124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Mark </a:t>
            </a:r>
            <a:r>
              <a:rPr lang="de-DE" smtClean="0"/>
              <a:t>Fichtner</a:t>
            </a:r>
            <a:endParaRPr lang="de-DE"/>
          </a:p>
          <a:p>
            <a:r>
              <a:rPr lang="de-DE"/>
              <a:t>Germanisches Nationalmuseum </a:t>
            </a:r>
            <a:r>
              <a:rPr lang="de-DE" smtClean="0"/>
              <a:t>Nürnberg</a:t>
            </a:r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3157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B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3975"/>
            <a:ext cx="65373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7485133" y="1825625"/>
            <a:ext cx="38686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err="1" smtClean="0"/>
              <a:t>WissKI</a:t>
            </a:r>
            <a:r>
              <a:rPr lang="de-DE" smtClean="0"/>
              <a:t> </a:t>
            </a:r>
            <a:r>
              <a:rPr lang="de-DE" err="1" smtClean="0"/>
              <a:t>is</a:t>
            </a:r>
            <a:r>
              <a:rPr lang="de-DE" smtClean="0"/>
              <a:t>…</a:t>
            </a:r>
          </a:p>
          <a:p>
            <a:r>
              <a:rPr lang="de-DE" smtClean="0"/>
              <a:t>a </a:t>
            </a:r>
            <a:r>
              <a:rPr lang="de-DE" err="1" smtClean="0"/>
              <a:t>module</a:t>
            </a:r>
            <a:r>
              <a:rPr lang="de-DE" smtClean="0"/>
              <a:t> </a:t>
            </a:r>
            <a:r>
              <a:rPr lang="de-DE" err="1" smtClean="0"/>
              <a:t>set</a:t>
            </a:r>
            <a:r>
              <a:rPr lang="de-DE" smtClean="0"/>
              <a:t> </a:t>
            </a:r>
            <a:r>
              <a:rPr lang="de-DE" err="1" smtClean="0"/>
              <a:t>for</a:t>
            </a:r>
            <a:r>
              <a:rPr lang="de-DE" smtClean="0"/>
              <a:t> </a:t>
            </a:r>
            <a:r>
              <a:rPr lang="de-DE" err="1" smtClean="0"/>
              <a:t>the</a:t>
            </a:r>
            <a:r>
              <a:rPr lang="de-DE" smtClean="0"/>
              <a:t> CMS </a:t>
            </a:r>
            <a:r>
              <a:rPr lang="de-DE" err="1" smtClean="0"/>
              <a:t>Drupal</a:t>
            </a:r>
            <a:endParaRPr lang="de-DE" smtClean="0"/>
          </a:p>
          <a:p>
            <a:r>
              <a:rPr lang="de-DE" err="1" smtClean="0"/>
              <a:t>storing</a:t>
            </a:r>
            <a:r>
              <a:rPr lang="de-DE" smtClean="0"/>
              <a:t> </a:t>
            </a:r>
            <a:r>
              <a:rPr lang="de-DE" err="1" smtClean="0"/>
              <a:t>its</a:t>
            </a:r>
            <a:r>
              <a:rPr lang="de-DE" smtClean="0"/>
              <a:t> </a:t>
            </a:r>
            <a:r>
              <a:rPr lang="de-DE" err="1" smtClean="0"/>
              <a:t>data</a:t>
            </a:r>
            <a:r>
              <a:rPr lang="de-DE" smtClean="0"/>
              <a:t> in a </a:t>
            </a:r>
            <a:r>
              <a:rPr lang="de-DE" err="1" smtClean="0"/>
              <a:t>triple</a:t>
            </a:r>
            <a:r>
              <a:rPr lang="de-DE" smtClean="0"/>
              <a:t> </a:t>
            </a:r>
            <a:r>
              <a:rPr lang="de-DE" err="1" smtClean="0"/>
              <a:t>store</a:t>
            </a:r>
            <a:endParaRPr lang="de-DE" smtClean="0"/>
          </a:p>
          <a:p>
            <a:r>
              <a:rPr lang="de-DE" err="1" smtClean="0"/>
              <a:t>using</a:t>
            </a:r>
            <a:r>
              <a:rPr lang="de-DE" smtClean="0"/>
              <a:t> all </a:t>
            </a:r>
            <a:r>
              <a:rPr lang="de-DE" err="1" smtClean="0"/>
              <a:t>features</a:t>
            </a:r>
            <a:r>
              <a:rPr lang="de-DE" smtClean="0"/>
              <a:t> </a:t>
            </a:r>
            <a:r>
              <a:rPr lang="de-DE" err="1" smtClean="0"/>
              <a:t>that</a:t>
            </a:r>
            <a:r>
              <a:rPr lang="de-DE" smtClean="0"/>
              <a:t> </a:t>
            </a:r>
            <a:r>
              <a:rPr lang="de-DE" err="1" smtClean="0"/>
              <a:t>drupal</a:t>
            </a:r>
            <a:r>
              <a:rPr lang="de-DE" smtClean="0"/>
              <a:t> </a:t>
            </a:r>
            <a:r>
              <a:rPr lang="de-DE" err="1" smtClean="0"/>
              <a:t>provides</a:t>
            </a:r>
            <a:r>
              <a:rPr lang="de-DE" smtClean="0"/>
              <a:t> e.g. </a:t>
            </a:r>
            <a:r>
              <a:rPr lang="de-DE" err="1" smtClean="0"/>
              <a:t>user</a:t>
            </a:r>
            <a:r>
              <a:rPr lang="de-DE" smtClean="0"/>
              <a:t> </a:t>
            </a:r>
            <a:r>
              <a:rPr lang="de-DE" err="1" smtClean="0"/>
              <a:t>management</a:t>
            </a:r>
            <a:r>
              <a:rPr lang="de-DE" smtClean="0"/>
              <a:t>, web </a:t>
            </a:r>
            <a:r>
              <a:rPr lang="de-DE" err="1" smtClean="0"/>
              <a:t>pages</a:t>
            </a:r>
            <a:r>
              <a:rPr lang="de-DE" smtClean="0"/>
              <a:t>, </a:t>
            </a:r>
            <a:r>
              <a:rPr lang="de-DE" err="1" smtClean="0"/>
              <a:t>forums</a:t>
            </a:r>
            <a:r>
              <a:rPr lang="de-DE" smtClean="0"/>
              <a:t>, </a:t>
            </a:r>
            <a:r>
              <a:rPr lang="de-DE" err="1" smtClean="0"/>
              <a:t>wysiwyg</a:t>
            </a:r>
            <a:r>
              <a:rPr lang="de-DE" smtClean="0"/>
              <a:t> </a:t>
            </a:r>
            <a:r>
              <a:rPr lang="de-DE" err="1" smtClean="0"/>
              <a:t>editors</a:t>
            </a:r>
            <a:r>
              <a:rPr lang="de-DE" smtClean="0"/>
              <a:t>, …</a:t>
            </a:r>
          </a:p>
          <a:p>
            <a:endParaRPr lang="de-DE" smtClean="0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0124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Form </a:t>
            </a:r>
            <a:r>
              <a:rPr lang="de-DE" err="1" smtClean="0"/>
              <a:t>based</a:t>
            </a:r>
            <a:r>
              <a:rPr lang="de-DE" smtClean="0"/>
              <a:t> </a:t>
            </a:r>
            <a:r>
              <a:rPr lang="de-DE" err="1" smtClean="0"/>
              <a:t>data</a:t>
            </a:r>
            <a:r>
              <a:rPr lang="de-DE" smtClean="0"/>
              <a:t> </a:t>
            </a:r>
            <a:r>
              <a:rPr lang="de-DE" err="1" smtClean="0"/>
              <a:t>acquisition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000" y="1313656"/>
            <a:ext cx="8766000" cy="48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3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Text </a:t>
            </a:r>
            <a:r>
              <a:rPr lang="de-DE" err="1" smtClean="0"/>
              <a:t>based</a:t>
            </a:r>
            <a:r>
              <a:rPr lang="de-DE" smtClean="0"/>
              <a:t> </a:t>
            </a:r>
            <a:r>
              <a:rPr lang="de-DE" err="1" smtClean="0"/>
              <a:t>data</a:t>
            </a:r>
            <a:r>
              <a:rPr lang="de-DE" smtClean="0"/>
              <a:t> </a:t>
            </a:r>
            <a:r>
              <a:rPr lang="de-DE" err="1" smtClean="0"/>
              <a:t>acquisition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000" y="1313656"/>
            <a:ext cx="8766000" cy="49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04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Data </a:t>
            </a:r>
            <a:r>
              <a:rPr lang="de-DE" err="1" smtClean="0"/>
              <a:t>presentation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000" y="1313656"/>
            <a:ext cx="8766000" cy="50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29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OWL/XML in </a:t>
            </a:r>
            <a:r>
              <a:rPr lang="de-DE" err="1" smtClean="0"/>
              <a:t>the</a:t>
            </a:r>
            <a:r>
              <a:rPr lang="de-DE" smtClean="0"/>
              <a:t> </a:t>
            </a:r>
            <a:r>
              <a:rPr lang="de-DE" err="1"/>
              <a:t>t</a:t>
            </a:r>
            <a:r>
              <a:rPr lang="de-DE" err="1" smtClean="0"/>
              <a:t>riplestore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000" y="1313656"/>
            <a:ext cx="8766000" cy="50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37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Navigation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platzhalt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" r="366"/>
          <a:stretch>
            <a:fillRect/>
          </a:stretch>
        </p:blipFill>
        <p:spPr>
          <a:xfrm>
            <a:off x="1866000" y="1313656"/>
            <a:ext cx="846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83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err="1" smtClean="0"/>
              <a:t>Full</a:t>
            </a:r>
            <a:r>
              <a:rPr lang="de-DE" smtClean="0"/>
              <a:t>-text </a:t>
            </a:r>
            <a:r>
              <a:rPr lang="de-DE" err="1" smtClean="0"/>
              <a:t>search</a:t>
            </a:r>
            <a:r>
              <a:rPr lang="de-DE" smtClean="0"/>
              <a:t> </a:t>
            </a:r>
            <a:r>
              <a:rPr lang="de-DE" err="1" smtClean="0"/>
              <a:t>and</a:t>
            </a:r>
            <a:r>
              <a:rPr lang="de-DE" smtClean="0"/>
              <a:t> </a:t>
            </a:r>
            <a:r>
              <a:rPr lang="de-DE" err="1" smtClean="0"/>
              <a:t>detailed</a:t>
            </a:r>
            <a:r>
              <a:rPr lang="de-DE" smtClean="0"/>
              <a:t> </a:t>
            </a:r>
            <a:r>
              <a:rPr lang="de-DE" err="1" smtClean="0"/>
              <a:t>search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000" y="1690688"/>
            <a:ext cx="8766000" cy="40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93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Zoom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000" y="1610566"/>
            <a:ext cx="8766000" cy="47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42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Annotation </a:t>
            </a:r>
            <a:r>
              <a:rPr lang="de-DE" err="1" smtClean="0"/>
              <a:t>of</a:t>
            </a:r>
            <a:r>
              <a:rPr lang="de-DE" smtClean="0"/>
              <a:t> </a:t>
            </a:r>
            <a:r>
              <a:rPr lang="de-DE" err="1" smtClean="0"/>
              <a:t>texts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000" y="1690688"/>
            <a:ext cx="8766000" cy="38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59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Auto-</a:t>
            </a:r>
            <a:r>
              <a:rPr lang="de-DE" err="1" smtClean="0"/>
              <a:t>complete</a:t>
            </a:r>
            <a:r>
              <a:rPr lang="de-DE" smtClean="0"/>
              <a:t> in </a:t>
            </a:r>
            <a:r>
              <a:rPr lang="de-DE" err="1" smtClean="0"/>
              <a:t>textfields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platzhalter 6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" r="366"/>
          <a:stretch>
            <a:fillRect/>
          </a:stretch>
        </p:blipFill>
        <p:spPr>
          <a:xfrm>
            <a:off x="1866000" y="1313656"/>
            <a:ext cx="8460000" cy="52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3252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 smtClean="0"/>
              <a:t>WissKI</a:t>
            </a:r>
            <a:r>
              <a:rPr lang="de-DE" dirty="0" smtClean="0"/>
              <a:t> = </a:t>
            </a:r>
            <a:r>
              <a:rPr lang="de-DE" dirty="0" smtClean="0"/>
              <a:t>Wissenschaftliche KommunikationsInfrastruktur</a:t>
            </a:r>
            <a:endParaRPr lang="de-DE" dirty="0" smtClean="0"/>
          </a:p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/>
              <a:t>DFG (LIS) 2009 – 2011 </a:t>
            </a:r>
            <a:r>
              <a:rPr lang="de-DE" dirty="0" smtClean="0"/>
              <a:t>(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2012</a:t>
            </a:r>
            <a:r>
              <a:rPr lang="de-DE" dirty="0" smtClean="0"/>
              <a:t>)</a:t>
            </a:r>
          </a:p>
          <a:p>
            <a:r>
              <a:rPr lang="de-DE" dirty="0" smtClean="0"/>
              <a:t>Second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DFG </a:t>
            </a:r>
            <a:r>
              <a:rPr lang="de-DE" dirty="0" smtClean="0"/>
              <a:t>(LIS) 2014-2015</a:t>
            </a:r>
          </a:p>
          <a:p>
            <a:r>
              <a:rPr lang="de-DE" dirty="0" err="1" smtClean="0"/>
              <a:t>Projectpartners</a:t>
            </a:r>
            <a:endParaRPr lang="de-DE" dirty="0" smtClean="0"/>
          </a:p>
          <a:p>
            <a:pPr lvl="1"/>
            <a:r>
              <a:rPr lang="de-DE" sz="2800" dirty="0" smtClean="0"/>
              <a:t>Friedrich-Alexander-Universität Erlangen-Nürnberg (FAU), Lehrstuhl für Informatik 8: Künstliche Intelligenz (Prof. Dr. Günther </a:t>
            </a:r>
            <a:r>
              <a:rPr lang="de-DE" sz="2800" dirty="0" err="1" smtClean="0"/>
              <a:t>Görz</a:t>
            </a:r>
            <a:r>
              <a:rPr lang="de-DE" sz="2800" dirty="0" smtClean="0"/>
              <a:t>)</a:t>
            </a:r>
          </a:p>
          <a:p>
            <a:pPr lvl="1"/>
            <a:r>
              <a:rPr lang="de-DE" sz="2800" dirty="0" smtClean="0"/>
              <a:t>Germanisches Nationalmuseum (GNM) Nürnberg, Referat für Museums- und Kulturinformatik (Dr. Siegfried Krause)</a:t>
            </a:r>
          </a:p>
          <a:p>
            <a:pPr lvl="1"/>
            <a:r>
              <a:rPr lang="de-DE" sz="2800" dirty="0" smtClean="0"/>
              <a:t>Zoologisches Forschungsmuseum Alexander </a:t>
            </a:r>
            <a:r>
              <a:rPr lang="de-DE" sz="2800" dirty="0" err="1" smtClean="0"/>
              <a:t>Koenig</a:t>
            </a:r>
            <a:r>
              <a:rPr lang="de-DE" sz="2800" dirty="0" smtClean="0"/>
              <a:t> (ZFMK) Bonn, </a:t>
            </a:r>
            <a:r>
              <a:rPr lang="de-DE" sz="2800" dirty="0" err="1" smtClean="0"/>
              <a:t>Biodiversitätsinformatik</a:t>
            </a:r>
            <a:r>
              <a:rPr lang="de-DE" sz="2800" dirty="0" smtClean="0"/>
              <a:t> (Dr. Karl-Heinz Lampe </a:t>
            </a:r>
            <a:r>
              <a:rPr lang="de-DE" sz="2800" dirty="0" smtClean="0">
                <a:cs typeface="Arial"/>
              </a:rPr>
              <a:t>†, Dr. Peter Grobe</a:t>
            </a:r>
            <a:r>
              <a:rPr lang="de-DE" sz="2800" dirty="0" smtClean="0"/>
              <a:t>)</a:t>
            </a:r>
          </a:p>
          <a:p>
            <a:endParaRPr lang="de-DE" dirty="0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742155"/>
            <a:ext cx="169545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27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err="1" smtClean="0"/>
              <a:t>Automatic</a:t>
            </a:r>
            <a:r>
              <a:rPr lang="de-DE" smtClean="0"/>
              <a:t> </a:t>
            </a:r>
            <a:r>
              <a:rPr lang="de-DE" err="1" smtClean="0"/>
              <a:t>linking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platzhalter 12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" r="366"/>
          <a:stretch>
            <a:fillRect/>
          </a:stretch>
        </p:blipFill>
        <p:spPr>
          <a:xfrm>
            <a:off x="1866000" y="1313656"/>
            <a:ext cx="8460000" cy="52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270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err="1" smtClean="0"/>
              <a:t>Use</a:t>
            </a:r>
            <a:r>
              <a:rPr lang="de-DE" smtClean="0"/>
              <a:t> </a:t>
            </a:r>
            <a:r>
              <a:rPr lang="de-DE" err="1" smtClean="0"/>
              <a:t>cases</a:t>
            </a:r>
            <a:r>
              <a:rPr lang="de-DE" smtClean="0"/>
              <a:t> </a:t>
            </a:r>
            <a:r>
              <a:rPr lang="de-DE" err="1" smtClean="0"/>
              <a:t>for</a:t>
            </a:r>
            <a:r>
              <a:rPr lang="de-DE" smtClean="0"/>
              <a:t> </a:t>
            </a:r>
            <a:r>
              <a:rPr lang="de-DE" err="1" smtClean="0"/>
              <a:t>the</a:t>
            </a:r>
            <a:r>
              <a:rPr lang="de-DE" smtClean="0"/>
              <a:t> </a:t>
            </a:r>
            <a:r>
              <a:rPr lang="de-DE" err="1" smtClean="0"/>
              <a:t>WissKI</a:t>
            </a:r>
            <a:r>
              <a:rPr lang="de-DE" smtClean="0"/>
              <a:t> System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838200" y="1683697"/>
            <a:ext cx="2046914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Virtual </a:t>
            </a:r>
            <a:r>
              <a:rPr lang="de-DE" dirty="0" err="1" smtClean="0">
                <a:solidFill>
                  <a:schemeClr val="tx1"/>
                </a:solidFill>
              </a:rPr>
              <a:t>research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environment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research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projects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73753" y="3348605"/>
            <a:ext cx="2046914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Exhibition </a:t>
            </a:r>
            <a:r>
              <a:rPr lang="de-DE" dirty="0" err="1" smtClean="0">
                <a:solidFill>
                  <a:schemeClr val="tx1"/>
                </a:solidFill>
              </a:rPr>
              <a:t>preparation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planning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306885" y="5252906"/>
            <a:ext cx="2046914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Virtual </a:t>
            </a:r>
            <a:r>
              <a:rPr lang="de-DE" err="1" smtClean="0">
                <a:solidFill>
                  <a:schemeClr val="tx1"/>
                </a:solidFill>
              </a:rPr>
              <a:t>exhibition</a:t>
            </a:r>
            <a:r>
              <a:rPr lang="de-DE" smtClean="0">
                <a:solidFill>
                  <a:schemeClr val="tx1"/>
                </a:solidFill>
              </a:rPr>
              <a:t> &amp; </a:t>
            </a:r>
            <a:r>
              <a:rPr lang="de-DE" err="1" smtClean="0">
                <a:solidFill>
                  <a:schemeClr val="tx1"/>
                </a:solidFill>
              </a:rPr>
              <a:t>presentation</a:t>
            </a:r>
            <a:r>
              <a:rPr lang="de-DE" smtClean="0">
                <a:solidFill>
                  <a:schemeClr val="tx1"/>
                </a:solidFill>
              </a:rPr>
              <a:t> </a:t>
            </a:r>
            <a:r>
              <a:rPr lang="de-DE" err="1" smtClean="0">
                <a:solidFill>
                  <a:schemeClr val="tx1"/>
                </a:solidFill>
              </a:rPr>
              <a:t>system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18547" y="1690688"/>
            <a:ext cx="9006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In </a:t>
            </a:r>
            <a:r>
              <a:rPr lang="de-DE" err="1" smtClean="0"/>
              <a:t>use</a:t>
            </a:r>
            <a:r>
              <a:rPr lang="de-DE" smtClean="0"/>
              <a:t> at: Germanisches Nationalmuseum, Zoologisches Forschungsmuseum Alexander </a:t>
            </a:r>
            <a:r>
              <a:rPr lang="de-DE" err="1" smtClean="0"/>
              <a:t>Koenig</a:t>
            </a:r>
            <a:endParaRPr lang="de-DE" smtClean="0"/>
          </a:p>
          <a:p>
            <a:r>
              <a:rPr lang="de-DE"/>
              <a:t>	</a:t>
            </a:r>
            <a:r>
              <a:rPr lang="de-DE" smtClean="0"/>
              <a:t>University </a:t>
            </a:r>
            <a:r>
              <a:rPr lang="de-DE" err="1" smtClean="0"/>
              <a:t>of</a:t>
            </a:r>
            <a:r>
              <a:rPr lang="de-DE" smtClean="0"/>
              <a:t> Erlangen-</a:t>
            </a:r>
            <a:r>
              <a:rPr lang="de-DE" err="1" smtClean="0"/>
              <a:t>Nuernberg</a:t>
            </a:r>
            <a:r>
              <a:rPr lang="de-DE" smtClean="0"/>
              <a:t>, GCDH Göttingen, Herder Institut, </a:t>
            </a:r>
          </a:p>
          <a:p>
            <a:r>
              <a:rPr lang="de-DE"/>
              <a:t>	</a:t>
            </a:r>
            <a:r>
              <a:rPr lang="de-DE" smtClean="0"/>
              <a:t>Bayerische Akademie der Wissenschaften, Deutsches Museum, ... 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308874" y="3348605"/>
            <a:ext cx="3021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In </a:t>
            </a:r>
            <a:r>
              <a:rPr lang="de-DE" err="1" smtClean="0"/>
              <a:t>use</a:t>
            </a:r>
            <a:r>
              <a:rPr lang="de-DE" smtClean="0"/>
              <a:t> at: </a:t>
            </a:r>
            <a:r>
              <a:rPr lang="de-DE" err="1" smtClean="0"/>
              <a:t>Henlein</a:t>
            </a:r>
            <a:r>
              <a:rPr lang="de-DE"/>
              <a:t> Exhibition    </a:t>
            </a:r>
            <a:endParaRPr lang="de-DE" smtClean="0"/>
          </a:p>
          <a:p>
            <a:r>
              <a:rPr lang="de-DE" smtClean="0"/>
              <a:t>	</a:t>
            </a:r>
            <a:r>
              <a:rPr lang="de-DE"/>
              <a:t>Monster </a:t>
            </a:r>
            <a:r>
              <a:rPr lang="de-DE" smtClean="0"/>
              <a:t>Exhibition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976833" y="5258694"/>
            <a:ext cx="7839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/>
              <a:t>: Gesichter des DKA </a:t>
            </a:r>
            <a:r>
              <a:rPr lang="de-DE" dirty="0">
                <a:hlinkClick r:id="rId3"/>
              </a:rPr>
              <a:t>http://gesichter-des-dka.gnm.de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r>
              <a:rPr lang="de-DE" dirty="0"/>
              <a:t>	Patrimonium.net   </a:t>
            </a:r>
            <a:r>
              <a:rPr lang="de-DE" dirty="0">
                <a:hlinkClick r:id="rId4"/>
              </a:rPr>
              <a:t>http://www.patrimonium.net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r>
              <a:rPr lang="de-DE" dirty="0"/>
              <a:t>	Medienarchiv         </a:t>
            </a:r>
            <a:r>
              <a:rPr lang="de-DE" dirty="0">
                <a:hlinkClick r:id="rId5"/>
              </a:rPr>
              <a:t>http://projektdb.gnm.de/medienarchiv-tafelmalerei</a:t>
            </a:r>
            <a:r>
              <a:rPr lang="de-DE" dirty="0" smtClean="0">
                <a:hlinkClick r:id="rId5"/>
              </a:rPr>
              <a:t>/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229209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 animBg="1"/>
      <p:bldP spid="8" grpId="0" build="allAtOnce" animBg="1"/>
      <p:bldP spid="4" grpId="0" build="allAtOnce"/>
      <p:bldP spid="10" grpId="0" build="allAtOnce"/>
      <p:bldP spid="1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200" y="365125"/>
            <a:ext cx="8607599" cy="1325563"/>
          </a:xfrm>
        </p:spPr>
        <p:txBody>
          <a:bodyPr/>
          <a:lstStyle/>
          <a:p>
            <a:r>
              <a:rPr lang="de-DE" smtClean="0"/>
              <a:t>in Progress - </a:t>
            </a:r>
            <a:r>
              <a:rPr lang="de-DE" b="1" smtClean="0"/>
              <a:t>Updates</a:t>
            </a:r>
            <a:endParaRPr lang="de-DE" b="1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mtClean="0"/>
          </a:p>
          <a:p>
            <a:pPr marL="0" indent="0">
              <a:buNone/>
            </a:pPr>
            <a:r>
              <a:rPr lang="de-DE" smtClean="0"/>
              <a:t> </a:t>
            </a:r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773587"/>
            <a:ext cx="19080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011" y="4210335"/>
            <a:ext cx="1991189" cy="81606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169200" y="4356755"/>
            <a:ext cx="787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ISO </a:t>
            </a:r>
            <a:r>
              <a:rPr lang="de-DE" sz="2800" smtClean="0"/>
              <a:t>21127:2014 + </a:t>
            </a:r>
            <a:r>
              <a:rPr lang="de-DE" sz="2800" err="1" smtClean="0"/>
              <a:t>recent</a:t>
            </a:r>
            <a:r>
              <a:rPr lang="de-DE" sz="2800" smtClean="0"/>
              <a:t> </a:t>
            </a:r>
            <a:r>
              <a:rPr lang="de-DE" sz="2800" err="1" smtClean="0"/>
              <a:t>Draft</a:t>
            </a:r>
            <a:r>
              <a:rPr lang="de-DE" sz="2800" smtClean="0"/>
              <a:t> Versions</a:t>
            </a:r>
            <a:endParaRPr lang="de-DE" sz="280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010" y="3279832"/>
            <a:ext cx="975445" cy="48772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173605" y="3262083"/>
            <a:ext cx="225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Version 5.6</a:t>
            </a:r>
            <a:endParaRPr lang="de-DE" sz="28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44479"/>
            <a:ext cx="3404115" cy="152423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475919" y="2144984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smtClean="0"/>
              <a:t>Version 7</a:t>
            </a: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xmlns="" val="4182453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enhance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endParaRPr lang="de-DE" dirty="0" smtClean="0"/>
          </a:p>
          <a:p>
            <a:r>
              <a:rPr lang="de-DE" dirty="0" err="1" smtClean="0"/>
              <a:t>text</a:t>
            </a:r>
            <a:endParaRPr lang="de-DE" dirty="0" smtClean="0"/>
          </a:p>
          <a:p>
            <a:r>
              <a:rPr lang="de-DE" dirty="0" err="1" smtClean="0"/>
              <a:t>images</a:t>
            </a:r>
            <a:endParaRPr lang="de-DE" dirty="0" smtClean="0"/>
          </a:p>
          <a:p>
            <a:r>
              <a:rPr lang="de-DE" dirty="0" err="1" smtClean="0"/>
              <a:t>files</a:t>
            </a:r>
            <a:endParaRPr lang="de-DE" dirty="0" smtClean="0"/>
          </a:p>
          <a:p>
            <a:r>
              <a:rPr lang="de-DE" dirty="0" err="1" smtClean="0"/>
              <a:t>maps</a:t>
            </a:r>
            <a:endParaRPr lang="de-DE" dirty="0" smtClean="0"/>
          </a:p>
          <a:p>
            <a:r>
              <a:rPr lang="de-DE" dirty="0" err="1" smtClean="0"/>
              <a:t>colors</a:t>
            </a:r>
            <a:endParaRPr lang="de-DE" dirty="0" smtClean="0"/>
          </a:p>
          <a:p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references</a:t>
            </a:r>
            <a:endParaRPr lang="de-DE" dirty="0" smtClean="0"/>
          </a:p>
          <a:p>
            <a:r>
              <a:rPr lang="de-DE" dirty="0" smtClean="0"/>
              <a:t>...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773587"/>
            <a:ext cx="19080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746200" y="365125"/>
            <a:ext cx="8607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in Progress </a:t>
            </a:r>
            <a:r>
              <a:rPr lang="de-DE" smtClean="0"/>
              <a:t>- </a:t>
            </a:r>
            <a:r>
              <a:rPr lang="de-DE" b="1"/>
              <a:t>Fields API</a:t>
            </a:r>
          </a:p>
        </p:txBody>
      </p:sp>
    </p:spTree>
    <p:extLst>
      <p:ext uri="{BB962C8B-B14F-4D97-AF65-F5344CB8AC3E}">
        <p14:creationId xmlns:p14="http://schemas.microsoft.com/office/powerpoint/2010/main" xmlns="" val="3352725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mtClean="0"/>
              <a:t>easier access to your knowledge via</a:t>
            </a:r>
          </a:p>
          <a:p>
            <a:r>
              <a:rPr lang="de-DE" smtClean="0"/>
              <a:t>ready-to-use domain ontologies</a:t>
            </a:r>
          </a:p>
          <a:p>
            <a:r>
              <a:rPr lang="de-DE" smtClean="0"/>
              <a:t>path templates</a:t>
            </a:r>
          </a:p>
          <a:p>
            <a:r>
              <a:rPr lang="de-DE" smtClean="0"/>
              <a:t>GUI/form templates</a:t>
            </a:r>
          </a:p>
          <a:p>
            <a:r>
              <a:rPr lang="de-DE" smtClean="0"/>
              <a:t>query patterns</a:t>
            </a:r>
          </a:p>
          <a:p>
            <a:r>
              <a:rPr lang="de-DE" smtClean="0"/>
              <a:t>experience reports and best practices gathered by the competence centre</a:t>
            </a:r>
          </a:p>
          <a:p>
            <a:pPr marL="0" indent="0">
              <a:buNone/>
            </a:pPr>
            <a:endParaRPr lang="de-DE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773587"/>
            <a:ext cx="19080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746200" y="365125"/>
            <a:ext cx="8607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in Progress </a:t>
            </a:r>
            <a:r>
              <a:rPr lang="de-DE" smtClean="0"/>
              <a:t>- </a:t>
            </a:r>
            <a:r>
              <a:rPr lang="de-DE" b="1" smtClean="0"/>
              <a:t>Templates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600792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updates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endParaRPr lang="de-DE" dirty="0" smtClean="0"/>
          </a:p>
          <a:p>
            <a:r>
              <a:rPr lang="de-DE" dirty="0" err="1" smtClean="0"/>
              <a:t>recurring</a:t>
            </a:r>
            <a:r>
              <a:rPr lang="de-DE" dirty="0" smtClean="0"/>
              <a:t> </a:t>
            </a:r>
            <a:r>
              <a:rPr lang="de-DE" dirty="0" err="1" smtClean="0"/>
              <a:t>updates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ontology</a:t>
            </a:r>
            <a:endParaRPr lang="de-DE" dirty="0" smtClean="0"/>
          </a:p>
          <a:p>
            <a:r>
              <a:rPr lang="de-DE" dirty="0" err="1" smtClean="0"/>
              <a:t>enhanced</a:t>
            </a:r>
            <a:r>
              <a:rPr lang="de-DE" dirty="0" smtClean="0"/>
              <a:t> </a:t>
            </a:r>
            <a:r>
              <a:rPr lang="de-DE" dirty="0" err="1" smtClean="0"/>
              <a:t>Drupal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(Fields API, </a:t>
            </a:r>
            <a:r>
              <a:rPr lang="de-DE" dirty="0" err="1" smtClean="0"/>
              <a:t>Themes</a:t>
            </a:r>
            <a:r>
              <a:rPr lang="de-DE" dirty="0" smtClean="0"/>
              <a:t>, </a:t>
            </a:r>
            <a:r>
              <a:rPr lang="de-DE" dirty="0" err="1" smtClean="0"/>
              <a:t>entityreference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(</a:t>
            </a:r>
            <a:r>
              <a:rPr lang="de-DE" dirty="0" err="1" smtClean="0"/>
              <a:t>reasoning</a:t>
            </a:r>
            <a:r>
              <a:rPr lang="de-DE" dirty="0" smtClean="0"/>
              <a:t>,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maintenace</a:t>
            </a:r>
            <a:r>
              <a:rPr lang="de-DE" dirty="0" smtClean="0"/>
              <a:t>)</a:t>
            </a:r>
          </a:p>
          <a:p>
            <a:r>
              <a:rPr lang="de-DE" b="1" dirty="0" smtClean="0"/>
              <a:t>easy </a:t>
            </a:r>
            <a:r>
              <a:rPr lang="de-DE" b="1" dirty="0" err="1" smtClean="0"/>
              <a:t>start</a:t>
            </a:r>
            <a:r>
              <a:rPr lang="de-DE" b="1" dirty="0" smtClean="0"/>
              <a:t> </a:t>
            </a:r>
            <a:r>
              <a:rPr lang="de-DE" b="1" dirty="0" err="1" smtClean="0"/>
              <a:t>thanks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templates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best</a:t>
            </a:r>
            <a:r>
              <a:rPr lang="de-DE" b="1" dirty="0" smtClean="0"/>
              <a:t> </a:t>
            </a:r>
            <a:r>
              <a:rPr lang="de-DE" b="1" dirty="0" err="1" smtClean="0"/>
              <a:t>practices</a:t>
            </a:r>
            <a:endParaRPr lang="de-DE" b="1" dirty="0" smtClean="0"/>
          </a:p>
          <a:p>
            <a:r>
              <a:rPr lang="de-DE" b="1" dirty="0" err="1" smtClean="0"/>
              <a:t>user</a:t>
            </a:r>
            <a:r>
              <a:rPr lang="de-DE" b="1" dirty="0" smtClean="0"/>
              <a:t> </a:t>
            </a:r>
            <a:r>
              <a:rPr lang="de-DE" b="1" dirty="0" err="1" smtClean="0"/>
              <a:t>support</a:t>
            </a:r>
            <a:endParaRPr lang="de-DE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773587"/>
            <a:ext cx="19080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746200" y="365125"/>
            <a:ext cx="8607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 </a:t>
            </a:r>
            <a:r>
              <a:rPr lang="de-DE" smtClean="0"/>
              <a:t>- Conclusion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21686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mtClean="0"/>
              <a:t>remember: WissKI is open source</a:t>
            </a:r>
          </a:p>
          <a:p>
            <a:r>
              <a:rPr lang="de-DE" smtClean="0"/>
              <a:t>free to achieve</a:t>
            </a:r>
          </a:p>
          <a:p>
            <a:r>
              <a:rPr lang="de-DE" smtClean="0"/>
              <a:t>free to use</a:t>
            </a:r>
          </a:p>
          <a:p>
            <a:r>
              <a:rPr lang="de-DE" smtClean="0"/>
              <a:t>feel free to contribute</a:t>
            </a:r>
          </a:p>
          <a:p>
            <a:r>
              <a:rPr lang="de-DE" smtClean="0"/>
              <a:t>WissKI is available via </a:t>
            </a:r>
          </a:p>
          <a:p>
            <a:pPr lvl="1"/>
            <a:r>
              <a:rPr lang="de-DE" smtClean="0"/>
              <a:t>wiss-ki.eu </a:t>
            </a:r>
          </a:p>
          <a:p>
            <a:pPr lvl="1"/>
            <a:r>
              <a:rPr lang="de-DE" smtClean="0"/>
              <a:t>and on GitHub</a:t>
            </a:r>
          </a:p>
          <a:p>
            <a:r>
              <a:rPr lang="de-DE" smtClean="0"/>
              <a:t>WissKI² will be available soon</a:t>
            </a:r>
          </a:p>
          <a:p>
            <a:endParaRPr lang="de-DE"/>
          </a:p>
        </p:txBody>
      </p:sp>
      <p:pic>
        <p:nvPicPr>
          <p:cNvPr id="8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76817" y="741256"/>
            <a:ext cx="19080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792627" y="704739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smtClean="0"/>
              <a:t>and</a:t>
            </a:r>
            <a:endParaRPr lang="de-DE" sz="3600" b="1"/>
          </a:p>
        </p:txBody>
      </p:sp>
      <p:sp>
        <p:nvSpPr>
          <p:cNvPr id="12" name="Textfeld 11"/>
          <p:cNvSpPr txBox="1"/>
          <p:nvPr/>
        </p:nvSpPr>
        <p:spPr>
          <a:xfrm>
            <a:off x="5972433" y="642734"/>
            <a:ext cx="3078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smtClean="0"/>
              <a:t> - where to buy</a:t>
            </a:r>
            <a:endParaRPr lang="de-DE" sz="3600" b="1"/>
          </a:p>
        </p:txBody>
      </p:sp>
    </p:spTree>
    <p:extLst>
      <p:ext uri="{BB962C8B-B14F-4D97-AF65-F5344CB8AC3E}">
        <p14:creationId xmlns:p14="http://schemas.microsoft.com/office/powerpoint/2010/main" xmlns="" val="2618099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917" y="571499"/>
            <a:ext cx="10210800" cy="628650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16200000">
            <a:off x="6901251" y="1817945"/>
            <a:ext cx="10060459" cy="349164"/>
          </a:xfrm>
        </p:spPr>
        <p:txBody>
          <a:bodyPr>
            <a:normAutofit/>
          </a:bodyPr>
          <a:lstStyle/>
          <a:p>
            <a:r>
              <a:rPr lang="de-DE" sz="1400" dirty="0"/>
              <a:t>http://tw.rpi.edu/weblog/wp-content/uploads/2010/11/ISWCTagCloudNew.png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983" y="6125261"/>
            <a:ext cx="16954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611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WissKI</a:t>
            </a:r>
            <a:r>
              <a:rPr lang="de-DE" smtClean="0"/>
              <a:t> </a:t>
            </a:r>
            <a:r>
              <a:rPr lang="de-DE" err="1" smtClean="0"/>
              <a:t>is</a:t>
            </a:r>
            <a:r>
              <a:rPr lang="de-DE" smtClean="0"/>
              <a:t> …</a:t>
            </a:r>
          </a:p>
          <a:p>
            <a:r>
              <a:rPr lang="de-DE" smtClean="0"/>
              <a:t>a </a:t>
            </a:r>
            <a:r>
              <a:rPr lang="de-DE" err="1" smtClean="0"/>
              <a:t>virtual</a:t>
            </a:r>
            <a:r>
              <a:rPr lang="de-DE" smtClean="0"/>
              <a:t> </a:t>
            </a:r>
            <a:r>
              <a:rPr lang="de-DE" err="1" smtClean="0"/>
              <a:t>research</a:t>
            </a:r>
            <a:r>
              <a:rPr lang="de-DE" smtClean="0"/>
              <a:t> </a:t>
            </a:r>
            <a:r>
              <a:rPr lang="de-DE" err="1" smtClean="0"/>
              <a:t>environment</a:t>
            </a:r>
            <a:r>
              <a:rPr lang="de-DE" smtClean="0"/>
              <a:t> </a:t>
            </a:r>
            <a:r>
              <a:rPr lang="de-DE" err="1" smtClean="0"/>
              <a:t>for</a:t>
            </a:r>
            <a:r>
              <a:rPr lang="de-DE" smtClean="0"/>
              <a:t> </a:t>
            </a:r>
            <a:r>
              <a:rPr lang="de-DE" err="1" smtClean="0"/>
              <a:t>scientific</a:t>
            </a:r>
            <a:r>
              <a:rPr lang="de-DE" smtClean="0"/>
              <a:t> </a:t>
            </a:r>
            <a:r>
              <a:rPr lang="de-DE" err="1" smtClean="0"/>
              <a:t>research</a:t>
            </a:r>
            <a:r>
              <a:rPr lang="de-DE" smtClean="0"/>
              <a:t> </a:t>
            </a:r>
            <a:r>
              <a:rPr lang="de-DE" err="1" smtClean="0"/>
              <a:t>data</a:t>
            </a:r>
            <a:endParaRPr lang="de-DE" smtClean="0"/>
          </a:p>
          <a:p>
            <a:r>
              <a:rPr lang="de-DE" err="1" smtClean="0"/>
              <a:t>based</a:t>
            </a:r>
            <a:r>
              <a:rPr lang="de-DE" smtClean="0"/>
              <a:t> on </a:t>
            </a:r>
            <a:r>
              <a:rPr lang="de-DE" err="1" smtClean="0"/>
              <a:t>idea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</a:t>
            </a:r>
            <a:r>
              <a:rPr lang="de-DE" err="1" smtClean="0"/>
              <a:t>the</a:t>
            </a:r>
            <a:r>
              <a:rPr lang="de-DE" smtClean="0"/>
              <a:t> Wiki </a:t>
            </a:r>
          </a:p>
          <a:p>
            <a:r>
              <a:rPr lang="de-DE" err="1" smtClean="0"/>
              <a:t>accessible</a:t>
            </a:r>
            <a:r>
              <a:rPr lang="de-DE" smtClean="0"/>
              <a:t> online via web </a:t>
            </a:r>
            <a:r>
              <a:rPr lang="de-DE" err="1" smtClean="0"/>
              <a:t>browser</a:t>
            </a:r>
            <a:r>
              <a:rPr lang="de-DE" smtClean="0"/>
              <a:t> </a:t>
            </a:r>
            <a:r>
              <a:rPr lang="de-DE" err="1" smtClean="0"/>
              <a:t>from</a:t>
            </a:r>
            <a:r>
              <a:rPr lang="de-DE" smtClean="0"/>
              <a:t> </a:t>
            </a:r>
            <a:r>
              <a:rPr lang="de-DE" err="1" smtClean="0"/>
              <a:t>everywhere</a:t>
            </a:r>
            <a:endParaRPr lang="de-DE" smtClean="0"/>
          </a:p>
          <a:p>
            <a:r>
              <a:rPr lang="de-DE" smtClean="0"/>
              <a:t>Open Source </a:t>
            </a:r>
            <a:r>
              <a:rPr lang="de-DE" err="1" smtClean="0"/>
              <a:t>and</a:t>
            </a:r>
            <a:r>
              <a:rPr lang="de-DE" smtClean="0"/>
              <a:t> </a:t>
            </a:r>
            <a:r>
              <a:rPr lang="de-DE" err="1" smtClean="0"/>
              <a:t>free</a:t>
            </a:r>
            <a:r>
              <a:rPr lang="de-DE" smtClean="0"/>
              <a:t> </a:t>
            </a:r>
            <a:r>
              <a:rPr lang="de-DE" err="1" smtClean="0"/>
              <a:t>for</a:t>
            </a:r>
            <a:r>
              <a:rPr lang="de-DE" smtClean="0"/>
              <a:t> </a:t>
            </a:r>
            <a:r>
              <a:rPr lang="de-DE" err="1" smtClean="0"/>
              <a:t>download</a:t>
            </a:r>
            <a:endParaRPr lang="de-DE" smtClean="0"/>
          </a:p>
          <a:p>
            <a:pPr marL="457200" lvl="1" indent="0">
              <a:buNone/>
            </a:pPr>
            <a:r>
              <a:rPr lang="de-DE" smtClean="0"/>
              <a:t>			</a:t>
            </a:r>
          </a:p>
          <a:p>
            <a:pPr marL="457200" lvl="1" indent="0">
              <a:buNone/>
            </a:pPr>
            <a:r>
              <a:rPr lang="de-DE"/>
              <a:t>	</a:t>
            </a:r>
            <a:r>
              <a:rPr lang="de-DE" smtClean="0"/>
              <a:t>http://wiss-ki.eu 		http://www.facebook.com/wisskiproject</a:t>
            </a:r>
          </a:p>
          <a:p>
            <a:endParaRPr lang="de-DE" smtClean="0"/>
          </a:p>
          <a:p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27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err="1" smtClean="0"/>
              <a:t>Characteristics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</a:t>
            </a:r>
            <a:r>
              <a:rPr lang="de-DE" err="1" smtClean="0"/>
              <a:t>the</a:t>
            </a:r>
            <a:r>
              <a:rPr lang="de-DE" smtClean="0"/>
              <a:t> </a:t>
            </a:r>
            <a:r>
              <a:rPr lang="de-DE" err="1" smtClean="0"/>
              <a:t>systems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endParaRPr lang="de-DE" smtClean="0"/>
          </a:p>
          <a:p>
            <a:r>
              <a:rPr lang="de-DE" err="1" smtClean="0"/>
              <a:t>Compatible</a:t>
            </a:r>
            <a:r>
              <a:rPr lang="de-DE" smtClean="0"/>
              <a:t> </a:t>
            </a:r>
            <a:r>
              <a:rPr lang="de-DE" err="1" smtClean="0"/>
              <a:t>to</a:t>
            </a:r>
            <a:r>
              <a:rPr lang="de-DE" smtClean="0"/>
              <a:t> ISO 21127 (CIDOC CRM)</a:t>
            </a:r>
          </a:p>
          <a:p>
            <a:r>
              <a:rPr lang="de-DE" smtClean="0"/>
              <a:t>Modular, easy </a:t>
            </a:r>
            <a:r>
              <a:rPr lang="de-DE" err="1" smtClean="0"/>
              <a:t>adjustable</a:t>
            </a:r>
            <a:r>
              <a:rPr lang="de-DE"/>
              <a:t> </a:t>
            </a:r>
            <a:r>
              <a:rPr lang="de-DE" err="1" smtClean="0"/>
              <a:t>and</a:t>
            </a:r>
            <a:r>
              <a:rPr lang="de-DE" smtClean="0"/>
              <a:t> </a:t>
            </a:r>
            <a:r>
              <a:rPr lang="de-DE" err="1" smtClean="0"/>
              <a:t>customizable</a:t>
            </a:r>
            <a:endParaRPr lang="de-DE" smtClean="0"/>
          </a:p>
          <a:p>
            <a:r>
              <a:rPr lang="de-DE" smtClean="0"/>
              <a:t>A </a:t>
            </a:r>
            <a:r>
              <a:rPr lang="de-DE" err="1" smtClean="0"/>
              <a:t>lot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</a:t>
            </a:r>
            <a:r>
              <a:rPr lang="de-DE" err="1" smtClean="0"/>
              <a:t>interfaces</a:t>
            </a:r>
            <a:endParaRPr lang="de-DE" smtClean="0"/>
          </a:p>
          <a:p>
            <a:r>
              <a:rPr lang="de-DE" smtClean="0"/>
              <a:t>Support </a:t>
            </a:r>
            <a:r>
              <a:rPr lang="de-DE" err="1" smtClean="0"/>
              <a:t>for</a:t>
            </a:r>
            <a:r>
              <a:rPr lang="de-DE" smtClean="0"/>
              <a:t> </a:t>
            </a:r>
            <a:r>
              <a:rPr lang="de-DE" err="1" smtClean="0"/>
              <a:t>usage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</a:t>
            </a:r>
            <a:r>
              <a:rPr lang="de-DE" err="1" smtClean="0"/>
              <a:t>authority</a:t>
            </a:r>
            <a:r>
              <a:rPr lang="de-DE" smtClean="0"/>
              <a:t> </a:t>
            </a:r>
            <a:r>
              <a:rPr lang="de-DE" err="1" smtClean="0"/>
              <a:t>files</a:t>
            </a:r>
            <a:r>
              <a:rPr lang="de-DE" smtClean="0"/>
              <a:t> like Getty TGN </a:t>
            </a:r>
            <a:r>
              <a:rPr lang="de-DE" err="1" smtClean="0"/>
              <a:t>and</a:t>
            </a:r>
            <a:r>
              <a:rPr lang="de-DE" smtClean="0"/>
              <a:t> PND</a:t>
            </a:r>
          </a:p>
          <a:p>
            <a:r>
              <a:rPr lang="de-DE" smtClean="0"/>
              <a:t>Ideal </a:t>
            </a:r>
            <a:r>
              <a:rPr lang="de-DE" err="1" smtClean="0"/>
              <a:t>system</a:t>
            </a:r>
            <a:r>
              <a:rPr lang="de-DE" smtClean="0"/>
              <a:t> für </a:t>
            </a:r>
            <a:r>
              <a:rPr lang="de-DE" err="1" smtClean="0"/>
              <a:t>Linked</a:t>
            </a:r>
            <a:r>
              <a:rPr lang="de-DE" smtClean="0"/>
              <a:t> Open Data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8369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</a:t>
            </a:r>
            <a:r>
              <a:rPr lang="de-DE" dirty="0" smtClean="0"/>
              <a:t> Data Modelling</a:t>
            </a:r>
            <a:endParaRPr lang="de-DE" dirty="0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5527021" y="3370687"/>
            <a:ext cx="540000" cy="54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11" descr="C:\Users\hohmann\Forschung\Vorträge\130508_münchen_dmb\pics\per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794" y="3460687"/>
            <a:ext cx="376454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</p:pic>
      <p:cxnSp>
        <p:nvCxnSpPr>
          <p:cNvPr id="6" name="Gerade Verbindung mit Pfeil 5"/>
          <p:cNvCxnSpPr/>
          <p:nvPr/>
        </p:nvCxnSpPr>
        <p:spPr>
          <a:xfrm flipH="1">
            <a:off x="6203324" y="3654285"/>
            <a:ext cx="85673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7154562" y="3521676"/>
            <a:ext cx="1495168" cy="308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239263" y="5931243"/>
            <a:ext cx="10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Nürnberg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121610" y="3488725"/>
            <a:ext cx="156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Albrecht Dürer</a:t>
            </a:r>
            <a:endParaRPr lang="de-DE" dirty="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7232865" y="4585218"/>
            <a:ext cx="540000" cy="54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8" descr="C:\Users\hohmann\Forschung\Vorträge\130508_münchen_dmb\pics\ereign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929" y="4675218"/>
            <a:ext cx="423871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</p:pic>
      <p:sp>
        <p:nvSpPr>
          <p:cNvPr id="14" name="Ellipse 13"/>
          <p:cNvSpPr>
            <a:spLocks noChangeAspect="1"/>
          </p:cNvSpPr>
          <p:nvPr/>
        </p:nvSpPr>
        <p:spPr>
          <a:xfrm>
            <a:off x="9035621" y="458521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3" descr="C:\Users\hohmann\Forschung\Vorträge\130508_münchen_dmb\pics\ze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5133" y="4675218"/>
            <a:ext cx="360977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sp>
        <p:nvSpPr>
          <p:cNvPr id="16" name="Ellipse 15"/>
          <p:cNvSpPr>
            <a:spLocks noChangeAspect="1"/>
          </p:cNvSpPr>
          <p:nvPr/>
        </p:nvSpPr>
        <p:spPr>
          <a:xfrm>
            <a:off x="1874659" y="3370687"/>
            <a:ext cx="540000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9" descr="C:\Users\hohmann\Forschung\Vorträge\130508_münchen_dmb\pics\objek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312" y="3460687"/>
            <a:ext cx="35269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  <p:sp>
        <p:nvSpPr>
          <p:cNvPr id="18" name="Ellipse 17"/>
          <p:cNvSpPr>
            <a:spLocks noChangeAspect="1"/>
          </p:cNvSpPr>
          <p:nvPr/>
        </p:nvSpPr>
        <p:spPr>
          <a:xfrm>
            <a:off x="3772762" y="337068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8" descr="C:\Users\hohmann\Forschung\Vorträge\130508_münchen_dmb\pics\ereign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826" y="3460687"/>
            <a:ext cx="423871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sp>
        <p:nvSpPr>
          <p:cNvPr id="20" name="Ellipse 19"/>
          <p:cNvSpPr>
            <a:spLocks noChangeAspect="1"/>
          </p:cNvSpPr>
          <p:nvPr/>
        </p:nvSpPr>
        <p:spPr>
          <a:xfrm>
            <a:off x="3774204" y="199909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13" descr="C:\Users\hohmann\Forschung\Vorträge\130508_münchen_dmb\pics\ze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715" y="2089097"/>
            <a:ext cx="360977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sp>
        <p:nvSpPr>
          <p:cNvPr id="22" name="Ellipse 21"/>
          <p:cNvSpPr>
            <a:spLocks noChangeAspect="1"/>
          </p:cNvSpPr>
          <p:nvPr/>
        </p:nvSpPr>
        <p:spPr>
          <a:xfrm>
            <a:off x="5527021" y="458521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Picture 10" descr="C:\Users\hohmann\Forschung\Vorträge\130508_münchen_dmb\pics\o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416" y="4675218"/>
            <a:ext cx="225211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cxnSp>
        <p:nvCxnSpPr>
          <p:cNvPr id="24" name="Gerade Verbindung mit Pfeil 23"/>
          <p:cNvCxnSpPr/>
          <p:nvPr/>
        </p:nvCxnSpPr>
        <p:spPr>
          <a:xfrm flipH="1" flipV="1">
            <a:off x="6161356" y="3869879"/>
            <a:ext cx="1014705" cy="730942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6207440" y="4830504"/>
            <a:ext cx="85673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7966220" y="4834623"/>
            <a:ext cx="85673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>
            <a:spLocks noChangeAspect="1"/>
          </p:cNvSpPr>
          <p:nvPr/>
        </p:nvSpPr>
        <p:spPr>
          <a:xfrm>
            <a:off x="9035621" y="5707320"/>
            <a:ext cx="540000" cy="54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11" descr="C:\Users\hohmann\Forschung\Vorträge\130508_münchen_dmb\pics\per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7394" y="5797320"/>
            <a:ext cx="376454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</p:pic>
      <p:cxnSp>
        <p:nvCxnSpPr>
          <p:cNvPr id="29" name="Gerade Verbindung mit Pfeil 28"/>
          <p:cNvCxnSpPr/>
          <p:nvPr/>
        </p:nvCxnSpPr>
        <p:spPr>
          <a:xfrm flipH="1" flipV="1">
            <a:off x="7870707" y="5060246"/>
            <a:ext cx="1014705" cy="730942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5793206" y="5208624"/>
            <a:ext cx="196" cy="628266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033318" y="5960076"/>
            <a:ext cx="1495168" cy="308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4447844" y="3873996"/>
            <a:ext cx="1014705" cy="730942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4522793" y="3640136"/>
            <a:ext cx="85673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2661042" y="3644254"/>
            <a:ext cx="85673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4055022" y="2654895"/>
            <a:ext cx="196" cy="628266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>
            <a:spLocks noChangeAspect="1"/>
          </p:cNvSpPr>
          <p:nvPr/>
        </p:nvSpPr>
        <p:spPr>
          <a:xfrm>
            <a:off x="3773205" y="462005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12" descr="C:\Users\hohmann\Forschung\Vorträge\130508_münchen_dmb\pics\quel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707" y="4710051"/>
            <a:ext cx="360997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cxnSp>
        <p:nvCxnSpPr>
          <p:cNvPr id="40" name="Gerade Verbindung mit Pfeil 39"/>
          <p:cNvCxnSpPr/>
          <p:nvPr/>
        </p:nvCxnSpPr>
        <p:spPr>
          <a:xfrm flipH="1">
            <a:off x="4059141" y="3956474"/>
            <a:ext cx="196" cy="628266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1400432" y="4749115"/>
            <a:ext cx="1495168" cy="308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499285" y="4712043"/>
            <a:ext cx="13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Self-portrait</a:t>
            </a:r>
            <a:endParaRPr lang="de-DE" dirty="0"/>
          </a:p>
        </p:txBody>
      </p:sp>
      <p:cxnSp>
        <p:nvCxnSpPr>
          <p:cNvPr id="47" name="Gerade Verbindung mit Pfeil 46"/>
          <p:cNvCxnSpPr/>
          <p:nvPr/>
        </p:nvCxnSpPr>
        <p:spPr>
          <a:xfrm flipH="1">
            <a:off x="2143845" y="4030615"/>
            <a:ext cx="196" cy="628266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4" grpId="0" animBg="1"/>
      <p:bldP spid="14" grpId="1" animBg="1"/>
      <p:bldP spid="16" grpId="0" animBg="1"/>
      <p:bldP spid="18" grpId="0" animBg="1"/>
      <p:bldP spid="20" grpId="0" animBg="1"/>
      <p:bldP spid="22" grpId="0" animBg="1"/>
      <p:bldP spid="22" grpId="1" animBg="1"/>
      <p:bldP spid="27" grpId="0" animBg="1"/>
      <p:bldP spid="27" grpId="1" animBg="1"/>
      <p:bldP spid="32" grpId="0" animBg="1"/>
      <p:bldP spid="32" grpId="1" animBg="1"/>
      <p:bldP spid="38" grpId="0" animBg="1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Pathbuilder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Mark\Pictures\pathbuil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558" y="1863870"/>
            <a:ext cx="9784101" cy="44873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</a:t>
            </a:r>
            <a:r>
              <a:rPr lang="de-DE" dirty="0" smtClean="0"/>
              <a:t> Data Modelling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2" descr="C:\Users\hohmann\Dropbox\Forschung\Vorträge\110906_sibiu_wisski\pics\Object - Albrecht Dürer_131512730606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7" t="1865" r="2090" b="2401"/>
          <a:stretch/>
        </p:blipFill>
        <p:spPr bwMode="auto">
          <a:xfrm>
            <a:off x="1914183" y="1720002"/>
            <a:ext cx="2871818" cy="486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k\Pictures\dür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373" y="1729966"/>
            <a:ext cx="4029075" cy="29908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6429751" y="4261213"/>
            <a:ext cx="3240000" cy="432000"/>
          </a:xfrm>
          <a:prstGeom prst="rect">
            <a:avLst/>
          </a:prstGeom>
          <a:noFill/>
          <a:ln w="12700">
            <a:solidFill>
              <a:srgbClr val="C03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C0372C"/>
                </a:solidFill>
                <a:latin typeface="CorpoS" charset="0"/>
              </a:rPr>
              <a:t>Nürnberg</a:t>
            </a:r>
          </a:p>
        </p:txBody>
      </p:sp>
      <p:sp>
        <p:nvSpPr>
          <p:cNvPr id="9" name="Rechteck 8"/>
          <p:cNvSpPr/>
          <p:nvPr/>
        </p:nvSpPr>
        <p:spPr>
          <a:xfrm>
            <a:off x="6380325" y="2001061"/>
            <a:ext cx="3240000" cy="432000"/>
          </a:xfrm>
          <a:prstGeom prst="rect">
            <a:avLst/>
          </a:prstGeom>
          <a:noFill/>
          <a:ln w="12700">
            <a:solidFill>
              <a:srgbClr val="C03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rgbClr val="C0372C"/>
                </a:solidFill>
                <a:latin typeface="CorpoS" charset="0"/>
              </a:rPr>
              <a:t>Albrecht Dürer</a:t>
            </a:r>
          </a:p>
        </p:txBody>
      </p:sp>
      <p:sp>
        <p:nvSpPr>
          <p:cNvPr id="10" name="Rechteck 9"/>
          <p:cNvSpPr/>
          <p:nvPr/>
        </p:nvSpPr>
        <p:spPr>
          <a:xfrm>
            <a:off x="1688872" y="4166478"/>
            <a:ext cx="3240000" cy="432000"/>
          </a:xfrm>
          <a:prstGeom prst="rect">
            <a:avLst/>
          </a:prstGeom>
          <a:noFill/>
          <a:ln w="12700">
            <a:solidFill>
              <a:srgbClr val="C03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C0372C"/>
                </a:solidFill>
                <a:latin typeface="CorpoS" charset="0"/>
              </a:rPr>
              <a:t>Nürnberg</a:t>
            </a:r>
          </a:p>
        </p:txBody>
      </p:sp>
      <p:sp>
        <p:nvSpPr>
          <p:cNvPr id="11" name="Rechteck 10"/>
          <p:cNvSpPr/>
          <p:nvPr/>
        </p:nvSpPr>
        <p:spPr>
          <a:xfrm>
            <a:off x="1688875" y="3389137"/>
            <a:ext cx="3240000" cy="432000"/>
          </a:xfrm>
          <a:prstGeom prst="rect">
            <a:avLst/>
          </a:prstGeom>
          <a:noFill/>
          <a:ln w="12700">
            <a:solidFill>
              <a:srgbClr val="C03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rgbClr val="C0372C"/>
                </a:solidFill>
                <a:latin typeface="CorpoS" charset="0"/>
              </a:rPr>
              <a:t>Albrecht Dürer</a:t>
            </a:r>
          </a:p>
        </p:txBody>
      </p:sp>
      <p:cxnSp>
        <p:nvCxnSpPr>
          <p:cNvPr id="12" name="Gerade Verbindung mit Pfeil 11"/>
          <p:cNvCxnSpPr>
            <a:stCxn id="11" idx="3"/>
            <a:endCxn id="9" idx="2"/>
          </p:cNvCxnSpPr>
          <p:nvPr/>
        </p:nvCxnSpPr>
        <p:spPr>
          <a:xfrm flipV="1">
            <a:off x="4928875" y="2433061"/>
            <a:ext cx="3071450" cy="1172076"/>
          </a:xfrm>
          <a:prstGeom prst="straightConnector1">
            <a:avLst/>
          </a:prstGeom>
          <a:ln w="12700">
            <a:solidFill>
              <a:srgbClr val="C319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0" idx="3"/>
            <a:endCxn id="8" idx="1"/>
          </p:cNvCxnSpPr>
          <p:nvPr/>
        </p:nvCxnSpPr>
        <p:spPr>
          <a:xfrm>
            <a:off x="4928872" y="4382478"/>
            <a:ext cx="1500879" cy="94735"/>
          </a:xfrm>
          <a:prstGeom prst="straightConnector1">
            <a:avLst/>
          </a:prstGeom>
          <a:ln w="12700">
            <a:solidFill>
              <a:srgbClr val="C319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6074" y="365125"/>
            <a:ext cx="8467725" cy="1325563"/>
          </a:xfrm>
        </p:spPr>
        <p:txBody>
          <a:bodyPr/>
          <a:lstStyle/>
          <a:p>
            <a:r>
              <a:rPr lang="de-DE" smtClean="0"/>
              <a:t>System- </a:t>
            </a:r>
            <a:r>
              <a:rPr lang="de-DE" err="1" smtClean="0"/>
              <a:t>and</a:t>
            </a:r>
            <a:r>
              <a:rPr lang="de-DE" smtClean="0"/>
              <a:t> </a:t>
            </a:r>
            <a:r>
              <a:rPr lang="de-DE"/>
              <a:t>D</a:t>
            </a:r>
            <a:r>
              <a:rPr lang="de-DE" smtClean="0"/>
              <a:t>atamodel</a:t>
            </a:r>
            <a:endParaRPr lang="de-DE"/>
          </a:p>
        </p:txBody>
      </p:sp>
      <p:pic>
        <p:nvPicPr>
          <p:cNvPr id="2050" name="Picture 2" descr="http://wiss-ki.eu/sites/default/files/wissk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155"/>
            <a:ext cx="1695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IB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418" y="1313656"/>
            <a:ext cx="7777163" cy="54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32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Benutzerdefiniert</PresentationFormat>
  <Paragraphs>108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Office Theme</vt:lpstr>
      <vt:lpstr> </vt:lpstr>
      <vt:lpstr>Folie 2</vt:lpstr>
      <vt:lpstr>Folie 3</vt:lpstr>
      <vt:lpstr>Folie 4</vt:lpstr>
      <vt:lpstr>Characteristics of the systems</vt:lpstr>
      <vt:lpstr>Semantic Data Modelling</vt:lpstr>
      <vt:lpstr>Semantic Pathbuilder</vt:lpstr>
      <vt:lpstr>Semantic Data Modelling</vt:lpstr>
      <vt:lpstr>System- and Datamodel</vt:lpstr>
      <vt:lpstr>Folie 10</vt:lpstr>
      <vt:lpstr>Form based data acquisition</vt:lpstr>
      <vt:lpstr>Text based data acquisition</vt:lpstr>
      <vt:lpstr>Data presentation</vt:lpstr>
      <vt:lpstr>OWL/XML in the triplestore</vt:lpstr>
      <vt:lpstr>Navigation</vt:lpstr>
      <vt:lpstr>Full-text search and detailed search</vt:lpstr>
      <vt:lpstr>Zoom</vt:lpstr>
      <vt:lpstr>Annotation of texts</vt:lpstr>
      <vt:lpstr>Auto-complete in textfields</vt:lpstr>
      <vt:lpstr>Automatic linking</vt:lpstr>
      <vt:lpstr>Use cases for the WissKI System</vt:lpstr>
      <vt:lpstr>in Progress - Updates</vt:lpstr>
      <vt:lpstr>Folie 23</vt:lpstr>
      <vt:lpstr>Folie 24</vt:lpstr>
      <vt:lpstr>Folie 25</vt:lpstr>
      <vt:lpstr>Folie 26</vt:lpstr>
    </vt:vector>
  </TitlesOfParts>
  <Company>Germanisches Nationalmuseum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Fichtner, Mark</dc:creator>
  <cp:lastModifiedBy>Mark Fichtner</cp:lastModifiedBy>
  <cp:revision>45</cp:revision>
  <dcterms:created xsi:type="dcterms:W3CDTF">2014-09-18T09:30:29Z</dcterms:created>
  <dcterms:modified xsi:type="dcterms:W3CDTF">2015-05-19T07:32:41Z</dcterms:modified>
</cp:coreProperties>
</file>