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57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6"/>
    <p:restoredTop sz="94681"/>
  </p:normalViewPr>
  <p:slideViewPr>
    <p:cSldViewPr snapToGrid="0" snapToObjects="1">
      <p:cViewPr varScale="1">
        <p:scale>
          <a:sx n="92" d="100"/>
          <a:sy n="92" d="100"/>
        </p:scale>
        <p:origin x="-46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E46132-B661-DC4D-9446-327829E66B09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E6BE90-0283-3B4A-8526-0F5081E6F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818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el-GR" b="1">
                <a:solidFill>
                  <a:srgbClr val="FF0000"/>
                </a:solidFill>
              </a:rPr>
              <a:t>A4 Stratigraphic Genesis</a:t>
            </a:r>
          </a:p>
          <a:p>
            <a:pPr>
              <a:spcBef>
                <a:spcPct val="0"/>
              </a:spcBef>
            </a:pPr>
            <a:endParaRPr lang="en-US" altLang="el-GR" b="1">
              <a:solidFill>
                <a:srgbClr val="292929"/>
              </a:solidFill>
            </a:endParaRPr>
          </a:p>
          <a:p>
            <a:pPr>
              <a:spcBef>
                <a:spcPct val="0"/>
              </a:spcBef>
            </a:pPr>
            <a:r>
              <a:rPr lang="en-US" altLang="el-GR">
                <a:solidFill>
                  <a:srgbClr val="292929"/>
                </a:solidFill>
              </a:rPr>
              <a:t>A process resulting in the displacement of a limited amount of matter which has settled into a relatively stable form, often a deposition, consisting of homogeneous parts. Typology of processes.</a:t>
            </a:r>
            <a:endParaRPr lang="el-GR" altLang="el-GR">
              <a:solidFill>
                <a:srgbClr val="292929"/>
              </a:solidFill>
            </a:endParaRPr>
          </a:p>
          <a:p>
            <a:endParaRPr lang="el-GR" altLang="el-GR"/>
          </a:p>
          <a:p>
            <a:endParaRPr lang="el-GR" altLang="el-GR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25A3D2CE-6B83-7D49-AB4A-195586C3C06A}" type="slidenum">
              <a:rPr lang="en-US" altLang="el-GR" b="0"/>
              <a:pPr/>
              <a:t>3</a:t>
            </a:fld>
            <a:endParaRPr lang="en-US" altLang="el-GR" b="0"/>
          </a:p>
        </p:txBody>
      </p:sp>
    </p:spTree>
    <p:extLst>
      <p:ext uri="{BB962C8B-B14F-4D97-AF65-F5344CB8AC3E}">
        <p14:creationId xmlns:p14="http://schemas.microsoft.com/office/powerpoint/2010/main" val="162645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el-GR" b="1">
                <a:solidFill>
                  <a:srgbClr val="FF0000"/>
                </a:solidFill>
              </a:rPr>
              <a:t>A4 Stratigraphic Genesis</a:t>
            </a:r>
          </a:p>
          <a:p>
            <a:pPr>
              <a:spcBef>
                <a:spcPct val="0"/>
              </a:spcBef>
            </a:pPr>
            <a:endParaRPr lang="en-US" altLang="el-GR" b="1">
              <a:solidFill>
                <a:srgbClr val="292929"/>
              </a:solidFill>
            </a:endParaRPr>
          </a:p>
          <a:p>
            <a:pPr>
              <a:spcBef>
                <a:spcPct val="0"/>
              </a:spcBef>
            </a:pPr>
            <a:r>
              <a:rPr lang="en-US" altLang="el-GR">
                <a:solidFill>
                  <a:srgbClr val="292929"/>
                </a:solidFill>
              </a:rPr>
              <a:t>A process resulting in the displacement of a limited amount of matter which has settled into a relatively stable form, often a deposition, consisting of homogeneous parts. Typology of processes.</a:t>
            </a:r>
            <a:endParaRPr lang="el-GR" altLang="el-GR">
              <a:solidFill>
                <a:srgbClr val="292929"/>
              </a:solidFill>
            </a:endParaRPr>
          </a:p>
          <a:p>
            <a:endParaRPr lang="el-GR" altLang="el-GR"/>
          </a:p>
          <a:p>
            <a:endParaRPr lang="el-GR" altLang="el-GR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25A3D2CE-6B83-7D49-AB4A-195586C3C06A}" type="slidenum">
              <a:rPr lang="en-US" altLang="el-GR" b="0"/>
              <a:pPr/>
              <a:t>4</a:t>
            </a:fld>
            <a:endParaRPr lang="en-US" altLang="el-GR" b="0"/>
          </a:p>
        </p:txBody>
      </p:sp>
    </p:spTree>
    <p:extLst>
      <p:ext uri="{BB962C8B-B14F-4D97-AF65-F5344CB8AC3E}">
        <p14:creationId xmlns:p14="http://schemas.microsoft.com/office/powerpoint/2010/main" val="162645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56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86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3589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82827D-FAD1-0440-A48E-DAA8606169E6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718117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958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543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273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0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106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45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606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368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1A32F-55E4-5540-95E4-9BA459824AAD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787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pic>
        <p:nvPicPr>
          <p:cNvPr id="1025" name="Immagine 8" descr="Macintosh HD:Users:Achille:PIN:CIDOC CRM:CRMarcheo:immagini_CRMArchaeo:crmarchae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903" y="840176"/>
            <a:ext cx="9177147" cy="4888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092888" y="6051123"/>
            <a:ext cx="1061618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nb-NO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Fig. 4: Section drawing with A3 Stratigraphic Interfaces in square brackets [], A2 Stratigraphic Volume Unit in round brackets (), the surfaces S1 and S2 created through A1 Excavation Process Units using different methodologies and an A7 Embedding of a coin.</a:t>
            </a:r>
            <a:endParaRPr kumimoji="0" lang="en-GB" altLang="nb-NO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1885" y="195590"/>
            <a:ext cx="4889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800" dirty="0" err="1" smtClean="0"/>
              <a:t>Figure</a:t>
            </a:r>
            <a:r>
              <a:rPr lang="nb-NO" sz="2800" dirty="0" smtClean="0"/>
              <a:t> 4  from  </a:t>
            </a:r>
            <a:r>
              <a:rPr lang="nb-NO" sz="2800" dirty="0" err="1" smtClean="0"/>
              <a:t>CRMarcheo</a:t>
            </a:r>
            <a:r>
              <a:rPr lang="nb-NO" sz="2800" dirty="0" smtClean="0"/>
              <a:t> 1.4.7</a:t>
            </a:r>
            <a:endParaRPr lang="nb-NO" sz="2800" dirty="0"/>
          </a:p>
        </p:txBody>
      </p:sp>
    </p:spTree>
    <p:extLst>
      <p:ext uri="{BB962C8B-B14F-4D97-AF65-F5344CB8AC3E}">
        <p14:creationId xmlns:p14="http://schemas.microsoft.com/office/powerpoint/2010/main" val="9213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pic>
        <p:nvPicPr>
          <p:cNvPr id="1025" name="Immagine 8" descr="Macintosh HD:Users:Achille:PIN:CIDOC CRM:CRMarcheo:immagini_CRMArchaeo:crmarchae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903" y="840176"/>
            <a:ext cx="9177147" cy="4888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1885" y="148090"/>
            <a:ext cx="52167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800" dirty="0" err="1" smtClean="0"/>
              <a:t>Figure</a:t>
            </a:r>
            <a:r>
              <a:rPr lang="nb-NO" sz="2800" dirty="0" smtClean="0"/>
              <a:t> 4  from  </a:t>
            </a:r>
            <a:r>
              <a:rPr lang="nb-NO" sz="2800" dirty="0" err="1" smtClean="0"/>
              <a:t>CRMarcheo</a:t>
            </a:r>
            <a:r>
              <a:rPr lang="nb-NO" sz="2800" dirty="0" smtClean="0"/>
              <a:t> 1.4.7   </a:t>
            </a:r>
            <a:endParaRPr lang="nb-NO" sz="2800" dirty="0"/>
          </a:p>
        </p:txBody>
      </p:sp>
      <p:sp>
        <p:nvSpPr>
          <p:cNvPr id="6" name="Text Box 11"/>
          <p:cNvSpPr txBox="1">
            <a:spLocks noChangeAspect="1" noChangeArrowheads="1"/>
          </p:cNvSpPr>
          <p:nvPr/>
        </p:nvSpPr>
        <p:spPr bwMode="auto">
          <a:xfrm>
            <a:off x="10177496" y="2841421"/>
            <a:ext cx="1780613" cy="26282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66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 dirty="0" smtClean="0"/>
              <a:t>A10 </a:t>
            </a:r>
            <a:r>
              <a:rPr lang="en-GB" altLang="el-GR" sz="1108" dirty="0"/>
              <a:t>Excavation Interface</a:t>
            </a:r>
          </a:p>
        </p:txBody>
      </p:sp>
      <p:cxnSp>
        <p:nvCxnSpPr>
          <p:cNvPr id="7" name="Straight Arrow Connector 121"/>
          <p:cNvCxnSpPr>
            <a:cxnSpLocks noChangeShapeType="1"/>
            <a:stCxn id="6" idx="0"/>
          </p:cNvCxnSpPr>
          <p:nvPr/>
        </p:nvCxnSpPr>
        <p:spPr bwMode="auto">
          <a:xfrm flipH="1" flipV="1">
            <a:off x="10390909" y="2458192"/>
            <a:ext cx="676894" cy="38322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 Box 11"/>
          <p:cNvSpPr txBox="1">
            <a:spLocks noChangeAspect="1" noChangeArrowheads="1"/>
          </p:cNvSpPr>
          <p:nvPr/>
        </p:nvSpPr>
        <p:spPr bwMode="auto">
          <a:xfrm>
            <a:off x="168879" y="1142528"/>
            <a:ext cx="1780613" cy="26282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66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 dirty="0" smtClean="0"/>
              <a:t>A10 </a:t>
            </a:r>
            <a:r>
              <a:rPr lang="en-GB" altLang="el-GR" sz="1108" dirty="0"/>
              <a:t>Excavation Interface</a:t>
            </a:r>
          </a:p>
        </p:txBody>
      </p:sp>
      <p:cxnSp>
        <p:nvCxnSpPr>
          <p:cNvPr id="11" name="Straight Arrow Connector 121"/>
          <p:cNvCxnSpPr>
            <a:cxnSpLocks noChangeShapeType="1"/>
            <a:stCxn id="10" idx="2"/>
          </p:cNvCxnSpPr>
          <p:nvPr/>
        </p:nvCxnSpPr>
        <p:spPr bwMode="auto">
          <a:xfrm>
            <a:off x="1059186" y="1405357"/>
            <a:ext cx="3049676" cy="143606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TextBox 16"/>
          <p:cNvSpPr txBox="1"/>
          <p:nvPr/>
        </p:nvSpPr>
        <p:spPr>
          <a:xfrm>
            <a:off x="356259" y="5902043"/>
            <a:ext cx="11340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 smtClean="0"/>
              <a:t>Assume</a:t>
            </a:r>
            <a:r>
              <a:rPr lang="nb-NO" dirty="0" smtClean="0"/>
              <a:t> </a:t>
            </a:r>
            <a:r>
              <a:rPr lang="nb-NO" dirty="0" err="1" smtClean="0"/>
              <a:t>that</a:t>
            </a:r>
            <a:r>
              <a:rPr lang="nb-NO" dirty="0" smtClean="0"/>
              <a:t> S2 </a:t>
            </a:r>
            <a:r>
              <a:rPr lang="nb-NO" dirty="0" err="1" smtClean="0"/>
              <a:t>was</a:t>
            </a:r>
            <a:r>
              <a:rPr lang="nb-NO" dirty="0" smtClean="0"/>
              <a:t> </a:t>
            </a:r>
            <a:r>
              <a:rPr lang="nb-NO" dirty="0" err="1" smtClean="0"/>
              <a:t>create</a:t>
            </a:r>
            <a:r>
              <a:rPr lang="nb-NO" dirty="0" smtClean="0"/>
              <a:t>  first, </a:t>
            </a:r>
            <a:r>
              <a:rPr lang="nb-NO" dirty="0" err="1" smtClean="0"/>
              <a:t>that</a:t>
            </a:r>
            <a:r>
              <a:rPr lang="nb-NO" dirty="0" smtClean="0"/>
              <a:t> is a </a:t>
            </a:r>
            <a:r>
              <a:rPr lang="nb-NO" dirty="0" err="1" smtClean="0"/>
              <a:t>mechanical</a:t>
            </a:r>
            <a:r>
              <a:rPr lang="nb-NO" dirty="0" smtClean="0"/>
              <a:t> </a:t>
            </a:r>
            <a:r>
              <a:rPr lang="nb-NO" dirty="0" err="1" smtClean="0"/>
              <a:t>layer</a:t>
            </a:r>
            <a:r>
              <a:rPr lang="nb-NO" dirty="0" smtClean="0"/>
              <a:t> </a:t>
            </a:r>
            <a:r>
              <a:rPr lang="nb-NO" dirty="0" err="1" smtClean="0"/>
              <a:t>cut</a:t>
            </a:r>
            <a:r>
              <a:rPr lang="nb-NO" dirty="0" smtClean="0"/>
              <a:t> </a:t>
            </a:r>
            <a:r>
              <a:rPr lang="nb-NO" dirty="0" err="1" smtClean="0"/>
              <a:t>through</a:t>
            </a:r>
            <a:r>
              <a:rPr lang="nb-NO" dirty="0" smtClean="0"/>
              <a:t> 2, 3, 18 and 19. How do </a:t>
            </a:r>
            <a:r>
              <a:rPr lang="nb-NO" dirty="0" err="1" smtClean="0"/>
              <a:t>we</a:t>
            </a:r>
            <a:r>
              <a:rPr lang="nb-NO" dirty="0" smtClean="0"/>
              <a:t> </a:t>
            </a:r>
            <a:r>
              <a:rPr lang="nb-NO" dirty="0" err="1" smtClean="0"/>
              <a:t>model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relation</a:t>
            </a:r>
            <a:r>
              <a:rPr lang="nb-NO" dirty="0" smtClean="0"/>
              <a:t> </a:t>
            </a:r>
            <a:r>
              <a:rPr lang="nb-NO" dirty="0" err="1" smtClean="0"/>
              <a:t>between</a:t>
            </a:r>
            <a:r>
              <a:rPr lang="nb-NO" dirty="0"/>
              <a:t> </a:t>
            </a:r>
            <a:r>
              <a:rPr lang="nb-NO" dirty="0" smtClean="0"/>
              <a:t>S2 (A10 </a:t>
            </a:r>
            <a:r>
              <a:rPr lang="nb-NO" dirty="0" err="1" smtClean="0"/>
              <a:t>Excavation</a:t>
            </a:r>
            <a:r>
              <a:rPr lang="nb-NO" dirty="0" smtClean="0"/>
              <a:t> Interface) and </a:t>
            </a:r>
            <a:r>
              <a:rPr lang="nb-NO" dirty="0"/>
              <a:t>2, 3, 18 and </a:t>
            </a:r>
            <a:r>
              <a:rPr lang="nb-NO" dirty="0" smtClean="0"/>
              <a:t>19 (A8 </a:t>
            </a:r>
            <a:r>
              <a:rPr lang="nb-NO" dirty="0" err="1" smtClean="0"/>
              <a:t>Stratigraphic</a:t>
            </a:r>
            <a:r>
              <a:rPr lang="nb-NO" dirty="0" smtClean="0"/>
              <a:t> Unit)? A more </a:t>
            </a:r>
            <a:r>
              <a:rPr lang="nb-NO" dirty="0" err="1" smtClean="0"/>
              <a:t>common</a:t>
            </a:r>
            <a:r>
              <a:rPr lang="nb-NO" dirty="0" smtClean="0"/>
              <a:t> </a:t>
            </a:r>
            <a:r>
              <a:rPr lang="nb-NO" dirty="0" err="1" smtClean="0"/>
              <a:t>example</a:t>
            </a:r>
            <a:r>
              <a:rPr lang="nb-NO" dirty="0" smtClean="0"/>
              <a:t> </a:t>
            </a:r>
            <a:r>
              <a:rPr lang="nb-NO" dirty="0" err="1" smtClean="0"/>
              <a:t>would</a:t>
            </a:r>
            <a:r>
              <a:rPr lang="nb-NO" dirty="0" smtClean="0"/>
              <a:t> be a </a:t>
            </a:r>
            <a:r>
              <a:rPr lang="nb-NO" dirty="0" err="1" smtClean="0"/>
              <a:t>vertical</a:t>
            </a:r>
            <a:r>
              <a:rPr lang="nb-NO" dirty="0" smtClean="0"/>
              <a:t> </a:t>
            </a:r>
            <a:r>
              <a:rPr lang="nb-NO" dirty="0" err="1" smtClean="0"/>
              <a:t>profile</a:t>
            </a:r>
            <a:r>
              <a:rPr lang="nb-NO" dirty="0" smtClean="0"/>
              <a:t> </a:t>
            </a:r>
            <a:r>
              <a:rPr lang="nb-NO" dirty="0" err="1" smtClean="0"/>
              <a:t>cut</a:t>
            </a:r>
            <a:r>
              <a:rPr lang="nb-NO" dirty="0" smtClean="0"/>
              <a:t> </a:t>
            </a:r>
            <a:r>
              <a:rPr lang="nb-NO" dirty="0" err="1" smtClean="0"/>
              <a:t>through</a:t>
            </a:r>
            <a:r>
              <a:rPr lang="nb-NO" dirty="0" smtClean="0"/>
              <a:t> </a:t>
            </a:r>
            <a:r>
              <a:rPr lang="nb-NO" dirty="0"/>
              <a:t>2, 3, 18 and 19 </a:t>
            </a:r>
            <a:r>
              <a:rPr lang="nb-NO" dirty="0" smtClean="0"/>
              <a:t> . The </a:t>
            </a:r>
            <a:r>
              <a:rPr lang="nb-NO" dirty="0" err="1" smtClean="0"/>
              <a:t>modelling</a:t>
            </a:r>
            <a:r>
              <a:rPr lang="nb-NO" dirty="0" smtClean="0"/>
              <a:t> </a:t>
            </a:r>
            <a:r>
              <a:rPr lang="nb-NO" dirty="0" err="1" smtClean="0"/>
              <a:t>issue</a:t>
            </a:r>
            <a:r>
              <a:rPr lang="nb-NO" dirty="0" smtClean="0"/>
              <a:t> is </a:t>
            </a:r>
            <a:r>
              <a:rPr lang="nb-NO" dirty="0" err="1" smtClean="0"/>
              <a:t>identical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0766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Curved Connector 50"/>
          <p:cNvCxnSpPr>
            <a:cxnSpLocks noChangeShapeType="1"/>
            <a:stCxn id="54" idx="1"/>
            <a:endCxn id="54" idx="2"/>
          </p:cNvCxnSpPr>
          <p:nvPr/>
        </p:nvCxnSpPr>
        <p:spPr bwMode="auto">
          <a:xfrm rot="10800000" flipH="1" flipV="1">
            <a:off x="8253693" y="4338499"/>
            <a:ext cx="890307" cy="131414"/>
          </a:xfrm>
          <a:prstGeom prst="curvedConnector4">
            <a:avLst>
              <a:gd name="adj1" fmla="val -88701"/>
              <a:gd name="adj2" fmla="val 273954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4" name="Straight Arrow Connector 63"/>
          <p:cNvCxnSpPr>
            <a:cxnSpLocks noChangeShapeType="1"/>
            <a:stCxn id="13349" idx="0"/>
            <a:endCxn id="56" idx="2"/>
          </p:cNvCxnSpPr>
          <p:nvPr/>
        </p:nvCxnSpPr>
        <p:spPr bwMode="auto">
          <a:xfrm flipV="1">
            <a:off x="7882980" y="3401948"/>
            <a:ext cx="3470820" cy="1585122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14" name="Straight Arrow Connector 121"/>
          <p:cNvCxnSpPr>
            <a:cxnSpLocks noChangeShapeType="1"/>
            <a:stCxn id="13317" idx="2"/>
            <a:endCxn id="23571" idx="0"/>
          </p:cNvCxnSpPr>
          <p:nvPr/>
        </p:nvCxnSpPr>
        <p:spPr bwMode="auto">
          <a:xfrm flipH="1">
            <a:off x="7414116" y="2846304"/>
            <a:ext cx="1663699" cy="102813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15" name="Straight Arrow Connector 86"/>
          <p:cNvCxnSpPr>
            <a:cxnSpLocks noChangeShapeType="1"/>
            <a:stCxn id="13333" idx="2"/>
            <a:endCxn id="13319" idx="0"/>
          </p:cNvCxnSpPr>
          <p:nvPr/>
        </p:nvCxnSpPr>
        <p:spPr bwMode="auto">
          <a:xfrm flipH="1">
            <a:off x="4533554" y="2733469"/>
            <a:ext cx="1555852" cy="216091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1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66213" y="889432"/>
            <a:ext cx="7926013" cy="533400"/>
          </a:xfrm>
        </p:spPr>
        <p:txBody>
          <a:bodyPr>
            <a:noAutofit/>
          </a:bodyPr>
          <a:lstStyle/>
          <a:p>
            <a:r>
              <a:rPr lang="en-US" altLang="el-GR" sz="3200" dirty="0"/>
              <a:t>Stratigraphic Genesis and Excavation Genesis </a:t>
            </a:r>
            <a:endParaRPr lang="el-GR" altLang="el-GR" sz="3200" dirty="0"/>
          </a:p>
        </p:txBody>
      </p:sp>
      <p:sp>
        <p:nvSpPr>
          <p:cNvPr id="13317" name="Text Box 11"/>
          <p:cNvSpPr txBox="1">
            <a:spLocks noChangeAspect="1" noChangeArrowheads="1"/>
          </p:cNvSpPr>
          <p:nvPr/>
        </p:nvSpPr>
        <p:spPr bwMode="auto">
          <a:xfrm>
            <a:off x="8088923" y="2583475"/>
            <a:ext cx="1977782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 dirty="0"/>
              <a:t>A1 Excavation Process Unit</a:t>
            </a:r>
            <a:endParaRPr lang="el-GR" altLang="el-GR" sz="1108" dirty="0"/>
          </a:p>
        </p:txBody>
      </p:sp>
      <p:sp>
        <p:nvSpPr>
          <p:cNvPr id="13318" name="Text Box 66"/>
          <p:cNvSpPr txBox="1">
            <a:spLocks noChangeAspect="1" noChangeArrowheads="1"/>
          </p:cNvSpPr>
          <p:nvPr/>
        </p:nvSpPr>
        <p:spPr bwMode="auto">
          <a:xfrm>
            <a:off x="8662378" y="1710106"/>
            <a:ext cx="828430" cy="26282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altLang="el-GR" sz="1108"/>
              <a:t>E7 Activity</a:t>
            </a:r>
          </a:p>
        </p:txBody>
      </p:sp>
      <p:sp>
        <p:nvSpPr>
          <p:cNvPr id="13319" name="Text Box 11"/>
          <p:cNvSpPr txBox="1">
            <a:spLocks noChangeAspect="1" noChangeArrowheads="1"/>
          </p:cNvSpPr>
          <p:nvPr/>
        </p:nvSpPr>
        <p:spPr bwMode="auto">
          <a:xfrm>
            <a:off x="3776297" y="4894387"/>
            <a:ext cx="1514514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 dirty="0"/>
              <a:t>A8 Stratigraphic Unit</a:t>
            </a:r>
          </a:p>
        </p:txBody>
      </p:sp>
      <p:sp>
        <p:nvSpPr>
          <p:cNvPr id="13320" name="Text Box 11"/>
          <p:cNvSpPr txBox="1">
            <a:spLocks noChangeAspect="1" noChangeArrowheads="1"/>
          </p:cNvSpPr>
          <p:nvPr/>
        </p:nvSpPr>
        <p:spPr bwMode="auto">
          <a:xfrm>
            <a:off x="3670894" y="6040314"/>
            <a:ext cx="1828703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 dirty="0"/>
              <a:t>A3 Stratigraphic Interface</a:t>
            </a:r>
          </a:p>
        </p:txBody>
      </p:sp>
      <p:sp>
        <p:nvSpPr>
          <p:cNvPr id="13321" name="Text Box 11"/>
          <p:cNvSpPr txBox="1">
            <a:spLocks noChangeAspect="1" noChangeArrowheads="1"/>
          </p:cNvSpPr>
          <p:nvPr/>
        </p:nvSpPr>
        <p:spPr bwMode="auto">
          <a:xfrm>
            <a:off x="3618036" y="3297117"/>
            <a:ext cx="1828703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 dirty="0"/>
              <a:t>A4 Stratigraphic Genesis </a:t>
            </a:r>
          </a:p>
        </p:txBody>
      </p:sp>
      <p:sp>
        <p:nvSpPr>
          <p:cNvPr id="23562" name="Text Box 15"/>
          <p:cNvSpPr txBox="1">
            <a:spLocks noChangeAspect="1" noChangeArrowheads="1"/>
          </p:cNvSpPr>
          <p:nvPr/>
        </p:nvSpPr>
        <p:spPr bwMode="auto">
          <a:xfrm>
            <a:off x="6014393" y="3206525"/>
            <a:ext cx="1590500" cy="26282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108" dirty="0"/>
              <a:t>S10 Material Substantial</a:t>
            </a:r>
          </a:p>
        </p:txBody>
      </p:sp>
      <p:cxnSp>
        <p:nvCxnSpPr>
          <p:cNvPr id="13323" name="Straight Arrow Connector 86"/>
          <p:cNvCxnSpPr>
            <a:cxnSpLocks noChangeShapeType="1"/>
            <a:stCxn id="13321" idx="2"/>
            <a:endCxn id="13319" idx="0"/>
          </p:cNvCxnSpPr>
          <p:nvPr/>
        </p:nvCxnSpPr>
        <p:spPr bwMode="auto">
          <a:xfrm>
            <a:off x="4532388" y="3559946"/>
            <a:ext cx="1166" cy="133444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24" name="Straight Arrow Connector 93"/>
          <p:cNvCxnSpPr>
            <a:cxnSpLocks noChangeShapeType="1"/>
            <a:stCxn id="13321" idx="3"/>
            <a:endCxn id="23562" idx="1"/>
          </p:cNvCxnSpPr>
          <p:nvPr/>
        </p:nvCxnSpPr>
        <p:spPr bwMode="auto">
          <a:xfrm flipV="1">
            <a:off x="5446739" y="3337939"/>
            <a:ext cx="567655" cy="9059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1" name="Straight Arrow Connector 100"/>
          <p:cNvCxnSpPr>
            <a:cxnSpLocks noChangeShapeType="1"/>
            <a:stCxn id="13319" idx="0"/>
            <a:endCxn id="13337" idx="2"/>
          </p:cNvCxnSpPr>
          <p:nvPr/>
        </p:nvCxnSpPr>
        <p:spPr bwMode="auto">
          <a:xfrm flipH="1" flipV="1">
            <a:off x="2767239" y="4078692"/>
            <a:ext cx="1766315" cy="815695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9" name="Straight Arrow Connector 108"/>
          <p:cNvCxnSpPr>
            <a:cxnSpLocks noChangeShapeType="1"/>
            <a:stCxn id="13317" idx="0"/>
            <a:endCxn id="13318" idx="2"/>
          </p:cNvCxnSpPr>
          <p:nvPr/>
        </p:nvCxnSpPr>
        <p:spPr bwMode="auto">
          <a:xfrm flipH="1" flipV="1">
            <a:off x="9076594" y="1972934"/>
            <a:ext cx="1221" cy="610540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prstDash val="dash"/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71" name="Text Box 20"/>
          <p:cNvSpPr txBox="1">
            <a:spLocks noChangeAspect="1" noChangeArrowheads="1"/>
          </p:cNvSpPr>
          <p:nvPr/>
        </p:nvSpPr>
        <p:spPr bwMode="auto">
          <a:xfrm>
            <a:off x="6671764" y="3874435"/>
            <a:ext cx="1484702" cy="26282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108" dirty="0"/>
              <a:t>S11 Amount of Matter</a:t>
            </a:r>
          </a:p>
        </p:txBody>
      </p:sp>
      <p:cxnSp>
        <p:nvCxnSpPr>
          <p:cNvPr id="115" name="Straight Arrow Connector 114"/>
          <p:cNvCxnSpPr>
            <a:cxnSpLocks noChangeShapeType="1"/>
            <a:stCxn id="23571" idx="0"/>
            <a:endCxn id="23562" idx="2"/>
          </p:cNvCxnSpPr>
          <p:nvPr/>
        </p:nvCxnSpPr>
        <p:spPr bwMode="auto">
          <a:xfrm flipH="1" flipV="1">
            <a:off x="6809643" y="3469354"/>
            <a:ext cx="604472" cy="405081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29" name="Text Box 25"/>
          <p:cNvSpPr txBox="1">
            <a:spLocks noChangeArrowheads="1"/>
          </p:cNvSpPr>
          <p:nvPr/>
        </p:nvSpPr>
        <p:spPr bwMode="auto">
          <a:xfrm>
            <a:off x="7814269" y="2927313"/>
            <a:ext cx="986167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>
                <a:ea typeface="Arial" charset="0"/>
                <a:cs typeface="Arial" charset="0"/>
              </a:rPr>
              <a:t>AP1 produced</a:t>
            </a:r>
          </a:p>
        </p:txBody>
      </p:sp>
      <p:sp>
        <p:nvSpPr>
          <p:cNvPr id="13330" name="Text Box 25"/>
          <p:cNvSpPr txBox="1">
            <a:spLocks noChangeArrowheads="1"/>
          </p:cNvSpPr>
          <p:nvPr/>
        </p:nvSpPr>
        <p:spPr bwMode="auto">
          <a:xfrm>
            <a:off x="3733801" y="3979302"/>
            <a:ext cx="986167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>
                <a:ea typeface="Arial" charset="0"/>
                <a:cs typeface="Arial" charset="0"/>
              </a:rPr>
              <a:t>AP7 produced</a:t>
            </a:r>
          </a:p>
        </p:txBody>
      </p:sp>
      <p:sp>
        <p:nvSpPr>
          <p:cNvPr id="13331" name="Text Box 25"/>
          <p:cNvSpPr txBox="1">
            <a:spLocks noChangeArrowheads="1"/>
          </p:cNvSpPr>
          <p:nvPr/>
        </p:nvSpPr>
        <p:spPr bwMode="auto">
          <a:xfrm>
            <a:off x="5210908" y="3616149"/>
            <a:ext cx="1426994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>
                <a:ea typeface="Arial" charset="0"/>
                <a:cs typeface="Arial" charset="0"/>
              </a:rPr>
              <a:t>AP9  took matter from</a:t>
            </a:r>
          </a:p>
        </p:txBody>
      </p:sp>
      <p:sp>
        <p:nvSpPr>
          <p:cNvPr id="13332" name="Slide Number Placeholder 2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685817" indent="-263776">
              <a:defRPr b="1">
                <a:solidFill>
                  <a:schemeClr val="tx1"/>
                </a:solidFill>
                <a:latin typeface="Arial" charset="0"/>
              </a:defRPr>
            </a:lvl2pPr>
            <a:lvl3pPr marL="1055103" indent="-211021">
              <a:defRPr b="1">
                <a:solidFill>
                  <a:schemeClr val="tx1"/>
                </a:solidFill>
                <a:latin typeface="Arial" charset="0"/>
              </a:defRPr>
            </a:lvl3pPr>
            <a:lvl4pPr marL="1477145" indent="-211021">
              <a:defRPr b="1">
                <a:solidFill>
                  <a:schemeClr val="tx1"/>
                </a:solidFill>
                <a:latin typeface="Arial" charset="0"/>
              </a:defRPr>
            </a:lvl4pPr>
            <a:lvl5pPr marL="1899186" indent="-211021">
              <a:defRPr b="1">
                <a:solidFill>
                  <a:schemeClr val="tx1"/>
                </a:solidFill>
                <a:latin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2FB9F116-4B70-744F-8A0A-E5D884DD9B5C}" type="slidenum">
              <a:rPr lang="en-US" altLang="el-GR" b="0">
                <a:solidFill>
                  <a:schemeClr val="tx2"/>
                </a:solidFill>
              </a:rPr>
              <a:pPr/>
              <a:t>3</a:t>
            </a:fld>
            <a:endParaRPr lang="en-US" altLang="el-GR" b="0" dirty="0">
              <a:solidFill>
                <a:schemeClr val="tx2"/>
              </a:solidFill>
            </a:endParaRPr>
          </a:p>
        </p:txBody>
      </p:sp>
      <p:sp>
        <p:nvSpPr>
          <p:cNvPr id="13333" name="Text Box 11"/>
          <p:cNvSpPr txBox="1">
            <a:spLocks noChangeAspect="1" noChangeArrowheads="1"/>
          </p:cNvSpPr>
          <p:nvPr/>
        </p:nvSpPr>
        <p:spPr bwMode="auto">
          <a:xfrm>
            <a:off x="4848958" y="2470640"/>
            <a:ext cx="2480896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altLang="el-GR" sz="1108"/>
              <a:t>A5 Stratigraphic Modification Event</a:t>
            </a:r>
          </a:p>
        </p:txBody>
      </p:sp>
      <p:sp>
        <p:nvSpPr>
          <p:cNvPr id="28" name="Text Box 15"/>
          <p:cNvSpPr txBox="1">
            <a:spLocks noChangeAspect="1" noChangeArrowheads="1"/>
          </p:cNvSpPr>
          <p:nvPr/>
        </p:nvSpPr>
        <p:spPr bwMode="auto">
          <a:xfrm>
            <a:off x="2489380" y="2414956"/>
            <a:ext cx="1369286" cy="26282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108" dirty="0"/>
              <a:t>S17 Physical Genesis</a:t>
            </a:r>
          </a:p>
        </p:txBody>
      </p:sp>
      <p:cxnSp>
        <p:nvCxnSpPr>
          <p:cNvPr id="29" name="Straight Arrow Connector 28"/>
          <p:cNvCxnSpPr>
            <a:cxnSpLocks noChangeShapeType="1"/>
            <a:stCxn id="13321" idx="0"/>
            <a:endCxn id="28" idx="2"/>
          </p:cNvCxnSpPr>
          <p:nvPr/>
        </p:nvCxnSpPr>
        <p:spPr bwMode="auto">
          <a:xfrm flipH="1" flipV="1">
            <a:off x="3174023" y="2677784"/>
            <a:ext cx="1358364" cy="619332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" name="Straight Arrow Connector 29"/>
          <p:cNvCxnSpPr>
            <a:cxnSpLocks noChangeShapeType="1"/>
            <a:stCxn id="13321" idx="0"/>
            <a:endCxn id="13333" idx="2"/>
          </p:cNvCxnSpPr>
          <p:nvPr/>
        </p:nvCxnSpPr>
        <p:spPr bwMode="auto">
          <a:xfrm flipV="1">
            <a:off x="4532388" y="2733468"/>
            <a:ext cx="1557019" cy="563648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37" name="Text Box 28"/>
          <p:cNvSpPr txBox="1">
            <a:spLocks noChangeAspect="1" noChangeArrowheads="1"/>
          </p:cNvSpPr>
          <p:nvPr/>
        </p:nvSpPr>
        <p:spPr bwMode="auto">
          <a:xfrm>
            <a:off x="2007577" y="3815863"/>
            <a:ext cx="1519324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1108" dirty="0"/>
              <a:t>S20 Physical Feature</a:t>
            </a:r>
          </a:p>
        </p:txBody>
      </p:sp>
      <p:cxnSp>
        <p:nvCxnSpPr>
          <p:cNvPr id="13338" name="Curved Connector 50"/>
          <p:cNvCxnSpPr>
            <a:cxnSpLocks noChangeShapeType="1"/>
            <a:stCxn id="13333" idx="0"/>
            <a:endCxn id="13333" idx="3"/>
          </p:cNvCxnSpPr>
          <p:nvPr/>
        </p:nvCxnSpPr>
        <p:spPr bwMode="auto">
          <a:xfrm rot="16200000" flipH="1">
            <a:off x="6643923" y="1916122"/>
            <a:ext cx="131415" cy="1240448"/>
          </a:xfrm>
          <a:prstGeom prst="curvedConnector4">
            <a:avLst>
              <a:gd name="adj1" fmla="val -173953"/>
              <a:gd name="adj2" fmla="val 118429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39" name="Text Box 25"/>
          <p:cNvSpPr txBox="1">
            <a:spLocks noChangeArrowheads="1"/>
          </p:cNvSpPr>
          <p:nvPr/>
        </p:nvSpPr>
        <p:spPr bwMode="auto">
          <a:xfrm>
            <a:off x="6592767" y="2081630"/>
            <a:ext cx="1933543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>
                <a:ea typeface="Arial" charset="0"/>
                <a:cs typeface="Arial" charset="0"/>
              </a:rPr>
              <a:t>AP13 has stratigraphic relation</a:t>
            </a:r>
          </a:p>
        </p:txBody>
      </p:sp>
      <p:sp>
        <p:nvSpPr>
          <p:cNvPr id="13340" name="Text Box 25"/>
          <p:cNvSpPr txBox="1">
            <a:spLocks noChangeArrowheads="1"/>
          </p:cNvSpPr>
          <p:nvPr/>
        </p:nvSpPr>
        <p:spPr bwMode="auto">
          <a:xfrm>
            <a:off x="4884129" y="4112653"/>
            <a:ext cx="987771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>
                <a:ea typeface="Arial" charset="0"/>
                <a:cs typeface="Arial" charset="0"/>
              </a:rPr>
              <a:t>AP8 disturbed</a:t>
            </a:r>
          </a:p>
        </p:txBody>
      </p:sp>
      <p:cxnSp>
        <p:nvCxnSpPr>
          <p:cNvPr id="65" name="Straight Arrow Connector 64"/>
          <p:cNvCxnSpPr>
            <a:cxnSpLocks noChangeShapeType="1"/>
            <a:stCxn id="13320" idx="0"/>
            <a:endCxn id="13319" idx="2"/>
          </p:cNvCxnSpPr>
          <p:nvPr/>
        </p:nvCxnSpPr>
        <p:spPr bwMode="auto">
          <a:xfrm flipH="1" flipV="1">
            <a:off x="4533555" y="5157215"/>
            <a:ext cx="51691" cy="883098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prstDash val="dash"/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42" name="Text Box 11"/>
          <p:cNvSpPr txBox="1">
            <a:spLocks noChangeAspect="1" noChangeArrowheads="1"/>
          </p:cNvSpPr>
          <p:nvPr/>
        </p:nvSpPr>
        <p:spPr bwMode="auto">
          <a:xfrm>
            <a:off x="1781319" y="5642292"/>
            <a:ext cx="2075565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/>
              <a:t>A2 Stratigraphic Deposit Unit</a:t>
            </a:r>
          </a:p>
        </p:txBody>
      </p:sp>
      <p:cxnSp>
        <p:nvCxnSpPr>
          <p:cNvPr id="70" name="Straight Arrow Connector 69"/>
          <p:cNvCxnSpPr>
            <a:cxnSpLocks noChangeShapeType="1"/>
            <a:stCxn id="13342" idx="0"/>
            <a:endCxn id="13319" idx="2"/>
          </p:cNvCxnSpPr>
          <p:nvPr/>
        </p:nvCxnSpPr>
        <p:spPr bwMode="auto">
          <a:xfrm flipV="1">
            <a:off x="2819102" y="5157215"/>
            <a:ext cx="1714453" cy="485076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prstDash val="dash"/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44" name="Curved Connector 50"/>
          <p:cNvCxnSpPr>
            <a:cxnSpLocks noChangeShapeType="1"/>
            <a:stCxn id="13342" idx="2"/>
            <a:endCxn id="13320" idx="2"/>
          </p:cNvCxnSpPr>
          <p:nvPr/>
        </p:nvCxnSpPr>
        <p:spPr bwMode="auto">
          <a:xfrm rot="16200000" flipH="1">
            <a:off x="3503162" y="5221059"/>
            <a:ext cx="398022" cy="1766144"/>
          </a:xfrm>
          <a:prstGeom prst="curvedConnector3">
            <a:avLst>
              <a:gd name="adj1" fmla="val 157434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45" name="Text Box 25"/>
          <p:cNvSpPr txBox="1">
            <a:spLocks noChangeArrowheads="1"/>
          </p:cNvSpPr>
          <p:nvPr/>
        </p:nvSpPr>
        <p:spPr bwMode="auto">
          <a:xfrm>
            <a:off x="2638738" y="6471189"/>
            <a:ext cx="1311578" cy="234360"/>
          </a:xfrm>
          <a:prstGeom prst="rect">
            <a:avLst/>
          </a:prstGeom>
          <a:solidFill>
            <a:srgbClr val="FF0000"/>
          </a:solidFill>
          <a:ln>
            <a:noFill/>
          </a:ln>
          <a:extLst/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dirty="0">
                <a:ea typeface="Arial" charset="0"/>
                <a:cs typeface="Arial" charset="0"/>
              </a:rPr>
              <a:t>AP12 is confined by</a:t>
            </a:r>
          </a:p>
        </p:txBody>
      </p:sp>
      <p:sp>
        <p:nvSpPr>
          <p:cNvPr id="90" name="Text Box 44"/>
          <p:cNvSpPr txBox="1">
            <a:spLocks noChangeAspect="1" noChangeArrowheads="1"/>
          </p:cNvSpPr>
          <p:nvPr/>
        </p:nvSpPr>
        <p:spPr bwMode="auto">
          <a:xfrm>
            <a:off x="2676383" y="1597271"/>
            <a:ext cx="1007007" cy="26282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108" dirty="0"/>
              <a:t>S18 Alteration</a:t>
            </a:r>
          </a:p>
        </p:txBody>
      </p:sp>
      <p:cxnSp>
        <p:nvCxnSpPr>
          <p:cNvPr id="91" name="Straight Arrow Connector 90"/>
          <p:cNvCxnSpPr>
            <a:cxnSpLocks noChangeShapeType="1"/>
            <a:stCxn id="13333" idx="0"/>
            <a:endCxn id="90" idx="2"/>
          </p:cNvCxnSpPr>
          <p:nvPr/>
        </p:nvCxnSpPr>
        <p:spPr bwMode="auto">
          <a:xfrm flipH="1" flipV="1">
            <a:off x="3179886" y="1860099"/>
            <a:ext cx="2909520" cy="610540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" name="Straight Arrow Connector 96"/>
          <p:cNvCxnSpPr>
            <a:cxnSpLocks noChangeShapeType="1"/>
            <a:stCxn id="28" idx="0"/>
            <a:endCxn id="90" idx="2"/>
          </p:cNvCxnSpPr>
          <p:nvPr/>
        </p:nvCxnSpPr>
        <p:spPr bwMode="auto">
          <a:xfrm flipV="1">
            <a:off x="3174024" y="1860099"/>
            <a:ext cx="5863" cy="554856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49" name="Text Box 11"/>
          <p:cNvSpPr txBox="1">
            <a:spLocks noChangeAspect="1" noChangeArrowheads="1"/>
          </p:cNvSpPr>
          <p:nvPr/>
        </p:nvSpPr>
        <p:spPr bwMode="auto">
          <a:xfrm>
            <a:off x="7103760" y="4987070"/>
            <a:ext cx="1558440" cy="26282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de-DE"/>
            </a:defPPr>
            <a:lvl1pPr algn="ctr">
              <a:defRPr sz="1108"/>
            </a:lvl1pPr>
          </a:lstStyle>
          <a:p>
            <a:r>
              <a:rPr lang="en-GB" altLang="el-GR" dirty="0"/>
              <a:t>S22 Segment of Matter</a:t>
            </a:r>
          </a:p>
        </p:txBody>
      </p:sp>
      <p:sp>
        <p:nvSpPr>
          <p:cNvPr id="13350" name="Text Box 28"/>
          <p:cNvSpPr txBox="1">
            <a:spLocks noChangeAspect="1" noChangeArrowheads="1"/>
          </p:cNvSpPr>
          <p:nvPr/>
        </p:nvSpPr>
        <p:spPr bwMode="auto">
          <a:xfrm>
            <a:off x="5986769" y="6300115"/>
            <a:ext cx="1529862" cy="26282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l-GR" sz="1108"/>
              <a:t>E18 Physical Thing</a:t>
            </a:r>
          </a:p>
        </p:txBody>
      </p:sp>
      <p:cxnSp>
        <p:nvCxnSpPr>
          <p:cNvPr id="13351" name="Straight Arrow Connector 86"/>
          <p:cNvCxnSpPr>
            <a:cxnSpLocks noChangeShapeType="1"/>
            <a:stCxn id="13319" idx="2"/>
            <a:endCxn id="13350" idx="0"/>
          </p:cNvCxnSpPr>
          <p:nvPr/>
        </p:nvCxnSpPr>
        <p:spPr bwMode="auto">
          <a:xfrm>
            <a:off x="4533554" y="5157216"/>
            <a:ext cx="2218146" cy="114289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53" name="Curved Connector 50"/>
          <p:cNvCxnSpPr>
            <a:cxnSpLocks noChangeShapeType="1"/>
            <a:stCxn id="13319" idx="1"/>
            <a:endCxn id="13319" idx="2"/>
          </p:cNvCxnSpPr>
          <p:nvPr/>
        </p:nvCxnSpPr>
        <p:spPr bwMode="auto">
          <a:xfrm rot="10800000" flipH="1" flipV="1">
            <a:off x="3776297" y="5025801"/>
            <a:ext cx="757257" cy="131414"/>
          </a:xfrm>
          <a:prstGeom prst="curvedConnector4">
            <a:avLst>
              <a:gd name="adj1" fmla="val -30188"/>
              <a:gd name="adj2" fmla="val 273954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54" name="Text Box 25"/>
          <p:cNvSpPr txBox="1">
            <a:spLocks noChangeArrowheads="1"/>
          </p:cNvSpPr>
          <p:nvPr/>
        </p:nvSpPr>
        <p:spPr bwMode="auto">
          <a:xfrm>
            <a:off x="1833198" y="4923011"/>
            <a:ext cx="1688283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dirty="0">
                <a:ea typeface="Arial" charset="0"/>
                <a:cs typeface="Arial" charset="0"/>
              </a:rPr>
              <a:t>AP11 has physical relation</a:t>
            </a:r>
          </a:p>
        </p:txBody>
      </p:sp>
      <p:sp>
        <p:nvSpPr>
          <p:cNvPr id="13355" name="Text Box 25"/>
          <p:cNvSpPr txBox="1">
            <a:spLocks noChangeArrowheads="1"/>
          </p:cNvSpPr>
          <p:nvPr/>
        </p:nvSpPr>
        <p:spPr bwMode="auto">
          <a:xfrm>
            <a:off x="5550499" y="5170346"/>
            <a:ext cx="865943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dirty="0" smtClean="0">
                <a:ea typeface="Arial" charset="0"/>
                <a:cs typeface="Arial" charset="0"/>
              </a:rPr>
              <a:t>P9 </a:t>
            </a:r>
            <a:r>
              <a:rPr lang="en-US" altLang="el-GR" sz="923" dirty="0">
                <a:ea typeface="Arial" charset="0"/>
                <a:cs typeface="Arial" charset="0"/>
              </a:rPr>
              <a:t>is part of</a:t>
            </a:r>
          </a:p>
        </p:txBody>
      </p:sp>
      <p:cxnSp>
        <p:nvCxnSpPr>
          <p:cNvPr id="13356" name="Straight Arrow Connector 86"/>
          <p:cNvCxnSpPr>
            <a:cxnSpLocks noChangeShapeType="1"/>
            <a:stCxn id="13319" idx="3"/>
            <a:endCxn id="13349" idx="1"/>
          </p:cNvCxnSpPr>
          <p:nvPr/>
        </p:nvCxnSpPr>
        <p:spPr bwMode="auto">
          <a:xfrm>
            <a:off x="5290811" y="5025802"/>
            <a:ext cx="1812949" cy="9268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57" name="Rectangle 1"/>
          <p:cNvSpPr>
            <a:spLocks noChangeArrowheads="1"/>
          </p:cNvSpPr>
          <p:nvPr/>
        </p:nvSpPr>
        <p:spPr bwMode="auto">
          <a:xfrm>
            <a:off x="1633906" y="2839916"/>
            <a:ext cx="2060331" cy="944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1108" b="0"/>
              <a:t>A process resulting in the displacement of a limited amount of matter which has settled into a relatively stable form</a:t>
            </a:r>
            <a:endParaRPr lang="el-GR" altLang="el-GR" sz="1108" b="0"/>
          </a:p>
        </p:txBody>
      </p:sp>
      <p:sp>
        <p:nvSpPr>
          <p:cNvPr id="54" name="Text Box 11"/>
          <p:cNvSpPr txBox="1">
            <a:spLocks noChangeAspect="1" noChangeArrowheads="1"/>
          </p:cNvSpPr>
          <p:nvPr/>
        </p:nvSpPr>
        <p:spPr bwMode="auto">
          <a:xfrm>
            <a:off x="8253694" y="4207084"/>
            <a:ext cx="1780613" cy="26282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66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 dirty="0" smtClean="0"/>
              <a:t>A10 </a:t>
            </a:r>
            <a:r>
              <a:rPr lang="en-GB" altLang="el-GR" sz="1108" dirty="0"/>
              <a:t>Excavation Interface</a:t>
            </a:r>
          </a:p>
        </p:txBody>
      </p:sp>
      <p:cxnSp>
        <p:nvCxnSpPr>
          <p:cNvPr id="55" name="Straight Arrow Connector 121"/>
          <p:cNvCxnSpPr>
            <a:cxnSpLocks noChangeShapeType="1"/>
            <a:stCxn id="13317" idx="2"/>
            <a:endCxn id="54" idx="0"/>
          </p:cNvCxnSpPr>
          <p:nvPr/>
        </p:nvCxnSpPr>
        <p:spPr bwMode="auto">
          <a:xfrm>
            <a:off x="9077814" y="2846304"/>
            <a:ext cx="66187" cy="136078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8" name="Text Box 25"/>
          <p:cNvSpPr txBox="1">
            <a:spLocks noChangeArrowheads="1"/>
          </p:cNvSpPr>
          <p:nvPr/>
        </p:nvSpPr>
        <p:spPr bwMode="auto">
          <a:xfrm>
            <a:off x="8882435" y="3612412"/>
            <a:ext cx="1441420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defPPr>
              <a:defRPr lang="de-DE"/>
            </a:defPPr>
            <a:lvl1pPr>
              <a:defRPr sz="923" b="1"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b="1">
                <a:latin typeface="Arial" charset="0"/>
              </a:defRPr>
            </a:lvl2pPr>
            <a:lvl3pPr marL="1143000" indent="-228600">
              <a:defRPr b="1">
                <a:latin typeface="Arial" charset="0"/>
              </a:defRPr>
            </a:lvl3pPr>
            <a:lvl4pPr marL="1600200" indent="-228600">
              <a:defRPr b="1">
                <a:latin typeface="Arial" charset="0"/>
              </a:defRPr>
            </a:lvl4pPr>
            <a:lvl5pPr marL="2057400" indent="-228600">
              <a:defRPr b="1"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9pPr>
          </a:lstStyle>
          <a:p>
            <a:r>
              <a:rPr lang="en-US" altLang="el-GR" dirty="0"/>
              <a:t>AP4 produced surface</a:t>
            </a:r>
          </a:p>
        </p:txBody>
      </p:sp>
      <p:sp>
        <p:nvSpPr>
          <p:cNvPr id="13352" name="Text Box 25"/>
          <p:cNvSpPr txBox="1">
            <a:spLocks noChangeArrowheads="1"/>
          </p:cNvSpPr>
          <p:nvPr/>
        </p:nvSpPr>
        <p:spPr bwMode="auto">
          <a:xfrm>
            <a:off x="5677543" y="5890694"/>
            <a:ext cx="1920719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dirty="0">
                <a:ea typeface="Arial" charset="0"/>
                <a:cs typeface="Arial" charset="0"/>
              </a:rPr>
              <a:t>AP24 is or contains remains of</a:t>
            </a:r>
          </a:p>
        </p:txBody>
      </p:sp>
      <p:sp>
        <p:nvSpPr>
          <p:cNvPr id="6" name="Rectangle 5"/>
          <p:cNvSpPr/>
          <p:nvPr/>
        </p:nvSpPr>
        <p:spPr>
          <a:xfrm>
            <a:off x="644384" y="184384"/>
            <a:ext cx="111156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A10 Excavation Interface and its physical relation to A8 Stratigraphic Unit  </a:t>
            </a:r>
            <a:endParaRPr lang="en-US" sz="2800" dirty="0"/>
          </a:p>
        </p:txBody>
      </p:sp>
      <p:sp>
        <p:nvSpPr>
          <p:cNvPr id="63" name="Text Box 25"/>
          <p:cNvSpPr txBox="1">
            <a:spLocks noChangeArrowheads="1"/>
          </p:cNvSpPr>
          <p:nvPr/>
        </p:nvSpPr>
        <p:spPr bwMode="auto">
          <a:xfrm>
            <a:off x="8882435" y="4997354"/>
            <a:ext cx="1345240" cy="23436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 wrap="none" anchor="ctr">
            <a:spAutoFit/>
          </a:bodyPr>
          <a:lstStyle>
            <a:defPPr>
              <a:defRPr lang="de-DE"/>
            </a:defPPr>
            <a:lvl1pPr>
              <a:defRPr sz="923" b="1"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b="1">
                <a:latin typeface="Arial" charset="0"/>
              </a:defRPr>
            </a:lvl2pPr>
            <a:lvl3pPr marL="1143000" indent="-228600">
              <a:defRPr b="1">
                <a:latin typeface="Arial" charset="0"/>
              </a:defRPr>
            </a:lvl3pPr>
            <a:lvl4pPr marL="1600200" indent="-228600">
              <a:defRPr b="1">
                <a:latin typeface="Arial" charset="0"/>
              </a:defRPr>
            </a:lvl4pPr>
            <a:lvl5pPr marL="2057400" indent="-228600">
              <a:defRPr b="1"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9pPr>
          </a:lstStyle>
          <a:p>
            <a:r>
              <a:rPr lang="en-US" altLang="el-GR" dirty="0" smtClean="0"/>
              <a:t>AP22 is confined by</a:t>
            </a:r>
            <a:endParaRPr lang="en-US" altLang="el-GR" dirty="0"/>
          </a:p>
        </p:txBody>
      </p:sp>
      <p:cxnSp>
        <p:nvCxnSpPr>
          <p:cNvPr id="66" name="Curved Connector 50"/>
          <p:cNvCxnSpPr>
            <a:cxnSpLocks noChangeShapeType="1"/>
            <a:stCxn id="13349" idx="3"/>
            <a:endCxn id="54" idx="2"/>
          </p:cNvCxnSpPr>
          <p:nvPr/>
        </p:nvCxnSpPr>
        <p:spPr bwMode="auto">
          <a:xfrm flipV="1">
            <a:off x="8662200" y="4469913"/>
            <a:ext cx="481801" cy="648572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6" name="Text Box 28"/>
          <p:cNvSpPr txBox="1">
            <a:spLocks noChangeAspect="1" noChangeArrowheads="1"/>
          </p:cNvSpPr>
          <p:nvPr/>
        </p:nvSpPr>
        <p:spPr bwMode="auto">
          <a:xfrm>
            <a:off x="10594138" y="3139119"/>
            <a:ext cx="1519324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1108" dirty="0"/>
              <a:t>S20 Physical Feature</a:t>
            </a:r>
          </a:p>
        </p:txBody>
      </p:sp>
      <p:cxnSp>
        <p:nvCxnSpPr>
          <p:cNvPr id="57" name="Straight Arrow Connector 56"/>
          <p:cNvCxnSpPr>
            <a:cxnSpLocks noChangeShapeType="1"/>
            <a:stCxn id="54" idx="3"/>
            <a:endCxn id="56" idx="2"/>
          </p:cNvCxnSpPr>
          <p:nvPr/>
        </p:nvCxnSpPr>
        <p:spPr bwMode="auto">
          <a:xfrm flipV="1">
            <a:off x="10034307" y="3401948"/>
            <a:ext cx="1319493" cy="936551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9" name="Curved Connector 50"/>
          <p:cNvCxnSpPr>
            <a:cxnSpLocks noChangeShapeType="1"/>
            <a:stCxn id="54" idx="1"/>
            <a:endCxn id="13319" idx="3"/>
          </p:cNvCxnSpPr>
          <p:nvPr/>
        </p:nvCxnSpPr>
        <p:spPr bwMode="auto">
          <a:xfrm rot="10800000" flipV="1">
            <a:off x="5290812" y="4338498"/>
            <a:ext cx="2962883" cy="687303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" name="Text Box 25"/>
          <p:cNvSpPr txBox="1">
            <a:spLocks noChangeArrowheads="1"/>
          </p:cNvSpPr>
          <p:nvPr/>
        </p:nvSpPr>
        <p:spPr bwMode="auto">
          <a:xfrm>
            <a:off x="5898856" y="4486539"/>
            <a:ext cx="1721946" cy="234360"/>
          </a:xfrm>
          <a:prstGeom prst="rect">
            <a:avLst/>
          </a:prstGeom>
          <a:solidFill>
            <a:srgbClr val="FF0000"/>
          </a:solidFill>
          <a:ln>
            <a:noFill/>
          </a:ln>
          <a:extLst/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dirty="0" smtClean="0">
                <a:ea typeface="Arial" charset="0"/>
                <a:cs typeface="Arial" charset="0"/>
              </a:rPr>
              <a:t>AP </a:t>
            </a:r>
            <a:r>
              <a:rPr lang="en-US" altLang="el-GR" sz="923" dirty="0" err="1" smtClean="0">
                <a:ea typeface="Arial" charset="0"/>
                <a:cs typeface="Arial" charset="0"/>
              </a:rPr>
              <a:t>yy</a:t>
            </a:r>
            <a:r>
              <a:rPr lang="en-US" altLang="el-GR" sz="923" dirty="0" smtClean="0">
                <a:ea typeface="Arial" charset="0"/>
                <a:cs typeface="Arial" charset="0"/>
              </a:rPr>
              <a:t> </a:t>
            </a:r>
            <a:r>
              <a:rPr lang="en-US" altLang="el-GR" sz="923" dirty="0">
                <a:ea typeface="Arial" charset="0"/>
                <a:cs typeface="Arial" charset="0"/>
              </a:rPr>
              <a:t>has physical relation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16442" y="4168888"/>
            <a:ext cx="3032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?</a:t>
            </a:r>
            <a:endParaRPr lang="nb-NO" sz="2000" b="1" dirty="0"/>
          </a:p>
        </p:txBody>
      </p:sp>
    </p:spTree>
    <p:extLst>
      <p:ext uri="{BB962C8B-B14F-4D97-AF65-F5344CB8AC3E}">
        <p14:creationId xmlns:p14="http://schemas.microsoft.com/office/powerpoint/2010/main" val="27242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Curved Connector 50"/>
          <p:cNvCxnSpPr>
            <a:cxnSpLocks noChangeShapeType="1"/>
            <a:stCxn id="13319" idx="0"/>
            <a:endCxn id="62" idx="3"/>
          </p:cNvCxnSpPr>
          <p:nvPr/>
        </p:nvCxnSpPr>
        <p:spPr bwMode="auto">
          <a:xfrm rot="16200000" flipV="1">
            <a:off x="2722619" y="1794071"/>
            <a:ext cx="3741099" cy="2482919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Curved Connector 16"/>
          <p:cNvCxnSpPr>
            <a:stCxn id="53" idx="3"/>
            <a:endCxn id="23571" idx="2"/>
          </p:cNvCxnSpPr>
          <p:nvPr/>
        </p:nvCxnSpPr>
        <p:spPr>
          <a:xfrm flipV="1">
            <a:off x="2496656" y="1971547"/>
            <a:ext cx="1191689" cy="3925337"/>
          </a:xfrm>
          <a:prstGeom prst="curvedConnector2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19" name="Text Box 11"/>
          <p:cNvSpPr txBox="1">
            <a:spLocks noChangeAspect="1" noChangeArrowheads="1"/>
          </p:cNvSpPr>
          <p:nvPr/>
        </p:nvSpPr>
        <p:spPr bwMode="auto">
          <a:xfrm>
            <a:off x="5077370" y="4906080"/>
            <a:ext cx="1514514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 dirty="0"/>
              <a:t>A8 Stratigraphic Unit</a:t>
            </a:r>
          </a:p>
        </p:txBody>
      </p:sp>
      <p:sp>
        <p:nvSpPr>
          <p:cNvPr id="13320" name="Text Box 11"/>
          <p:cNvSpPr txBox="1">
            <a:spLocks noChangeAspect="1" noChangeArrowheads="1"/>
          </p:cNvSpPr>
          <p:nvPr/>
        </p:nvSpPr>
        <p:spPr bwMode="auto">
          <a:xfrm>
            <a:off x="4005924" y="5762645"/>
            <a:ext cx="1828703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 dirty="0"/>
              <a:t>A3 Stratigraphic Interface</a:t>
            </a:r>
          </a:p>
        </p:txBody>
      </p:sp>
      <p:sp>
        <p:nvSpPr>
          <p:cNvPr id="13321" name="Text Box 11"/>
          <p:cNvSpPr txBox="1">
            <a:spLocks noChangeAspect="1" noChangeArrowheads="1"/>
          </p:cNvSpPr>
          <p:nvPr/>
        </p:nvSpPr>
        <p:spPr bwMode="auto">
          <a:xfrm>
            <a:off x="6296305" y="3501027"/>
            <a:ext cx="1828703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 dirty="0"/>
              <a:t>A4 Stratigraphic Genesis </a:t>
            </a:r>
          </a:p>
        </p:txBody>
      </p:sp>
      <p:cxnSp>
        <p:nvCxnSpPr>
          <p:cNvPr id="13323" name="Straight Arrow Connector 86"/>
          <p:cNvCxnSpPr>
            <a:cxnSpLocks noChangeShapeType="1"/>
            <a:stCxn id="13321" idx="2"/>
            <a:endCxn id="13319" idx="0"/>
          </p:cNvCxnSpPr>
          <p:nvPr/>
        </p:nvCxnSpPr>
        <p:spPr bwMode="auto">
          <a:xfrm flipH="1">
            <a:off x="5834627" y="3763856"/>
            <a:ext cx="1376030" cy="114222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1" name="Straight Arrow Connector 100"/>
          <p:cNvCxnSpPr>
            <a:cxnSpLocks noChangeShapeType="1"/>
            <a:stCxn id="13319" idx="0"/>
            <a:endCxn id="13337" idx="2"/>
          </p:cNvCxnSpPr>
          <p:nvPr/>
        </p:nvCxnSpPr>
        <p:spPr bwMode="auto">
          <a:xfrm flipH="1" flipV="1">
            <a:off x="2498062" y="3435186"/>
            <a:ext cx="3336565" cy="1470894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71" name="Text Box 20"/>
          <p:cNvSpPr txBox="1">
            <a:spLocks noChangeAspect="1" noChangeArrowheads="1"/>
          </p:cNvSpPr>
          <p:nvPr/>
        </p:nvSpPr>
        <p:spPr bwMode="auto">
          <a:xfrm>
            <a:off x="2945994" y="1708718"/>
            <a:ext cx="1484702" cy="26282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108" dirty="0"/>
              <a:t>S11 Amount of Matter</a:t>
            </a:r>
          </a:p>
        </p:txBody>
      </p:sp>
      <p:cxnSp>
        <p:nvCxnSpPr>
          <p:cNvPr id="115" name="Straight Arrow Connector 114"/>
          <p:cNvCxnSpPr>
            <a:cxnSpLocks noChangeShapeType="1"/>
            <a:stCxn id="23571" idx="0"/>
            <a:endCxn id="62" idx="2"/>
          </p:cNvCxnSpPr>
          <p:nvPr/>
        </p:nvCxnSpPr>
        <p:spPr bwMode="auto">
          <a:xfrm flipH="1" flipV="1">
            <a:off x="2556458" y="1296395"/>
            <a:ext cx="1131887" cy="412323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30" name="Text Box 25"/>
          <p:cNvSpPr txBox="1">
            <a:spLocks noChangeArrowheads="1"/>
          </p:cNvSpPr>
          <p:nvPr/>
        </p:nvSpPr>
        <p:spPr bwMode="auto">
          <a:xfrm>
            <a:off x="5921408" y="4148902"/>
            <a:ext cx="986167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>
                <a:ea typeface="Arial" charset="0"/>
                <a:cs typeface="Arial" charset="0"/>
              </a:rPr>
              <a:t>AP7 produced</a:t>
            </a:r>
          </a:p>
        </p:txBody>
      </p:sp>
      <p:sp>
        <p:nvSpPr>
          <p:cNvPr id="13332" name="Slide Number Placeholder 2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685817" indent="-263776">
              <a:defRPr b="1">
                <a:solidFill>
                  <a:schemeClr val="tx1"/>
                </a:solidFill>
                <a:latin typeface="Arial" charset="0"/>
              </a:defRPr>
            </a:lvl2pPr>
            <a:lvl3pPr marL="1055103" indent="-211021">
              <a:defRPr b="1">
                <a:solidFill>
                  <a:schemeClr val="tx1"/>
                </a:solidFill>
                <a:latin typeface="Arial" charset="0"/>
              </a:defRPr>
            </a:lvl3pPr>
            <a:lvl4pPr marL="1477145" indent="-211021">
              <a:defRPr b="1">
                <a:solidFill>
                  <a:schemeClr val="tx1"/>
                </a:solidFill>
                <a:latin typeface="Arial" charset="0"/>
              </a:defRPr>
            </a:lvl4pPr>
            <a:lvl5pPr marL="1899186" indent="-211021">
              <a:defRPr b="1">
                <a:solidFill>
                  <a:schemeClr val="tx1"/>
                </a:solidFill>
                <a:latin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2FB9F116-4B70-744F-8A0A-E5D884DD9B5C}" type="slidenum">
              <a:rPr lang="en-US" altLang="el-GR" b="0">
                <a:solidFill>
                  <a:schemeClr val="tx2"/>
                </a:solidFill>
              </a:rPr>
              <a:pPr/>
              <a:t>4</a:t>
            </a:fld>
            <a:endParaRPr lang="en-US" altLang="el-GR" b="0" dirty="0">
              <a:solidFill>
                <a:schemeClr val="tx2"/>
              </a:solidFill>
            </a:endParaRPr>
          </a:p>
        </p:txBody>
      </p:sp>
      <p:sp>
        <p:nvSpPr>
          <p:cNvPr id="13333" name="Text Box 11"/>
          <p:cNvSpPr txBox="1">
            <a:spLocks noChangeAspect="1" noChangeArrowheads="1"/>
          </p:cNvSpPr>
          <p:nvPr/>
        </p:nvSpPr>
        <p:spPr bwMode="auto">
          <a:xfrm>
            <a:off x="8059922" y="2340234"/>
            <a:ext cx="2480896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altLang="el-GR" sz="1108"/>
              <a:t>A5 Stratigraphic Modification Event</a:t>
            </a:r>
          </a:p>
        </p:txBody>
      </p:sp>
      <p:sp>
        <p:nvSpPr>
          <p:cNvPr id="28" name="Text Box 15"/>
          <p:cNvSpPr txBox="1">
            <a:spLocks noChangeAspect="1" noChangeArrowheads="1"/>
          </p:cNvSpPr>
          <p:nvPr/>
        </p:nvSpPr>
        <p:spPr bwMode="auto">
          <a:xfrm>
            <a:off x="5873718" y="1739620"/>
            <a:ext cx="1369286" cy="26282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108" dirty="0"/>
              <a:t>S17 Physical Genesis</a:t>
            </a:r>
          </a:p>
        </p:txBody>
      </p:sp>
      <p:cxnSp>
        <p:nvCxnSpPr>
          <p:cNvPr id="29" name="Straight Arrow Connector 28"/>
          <p:cNvCxnSpPr>
            <a:cxnSpLocks noChangeShapeType="1"/>
            <a:stCxn id="13321" idx="0"/>
            <a:endCxn id="28" idx="2"/>
          </p:cNvCxnSpPr>
          <p:nvPr/>
        </p:nvCxnSpPr>
        <p:spPr bwMode="auto">
          <a:xfrm flipH="1" flipV="1">
            <a:off x="6558361" y="2002449"/>
            <a:ext cx="652296" cy="1498578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" name="Straight Arrow Connector 29"/>
          <p:cNvCxnSpPr>
            <a:cxnSpLocks noChangeShapeType="1"/>
            <a:stCxn id="13321" idx="0"/>
            <a:endCxn id="13333" idx="2"/>
          </p:cNvCxnSpPr>
          <p:nvPr/>
        </p:nvCxnSpPr>
        <p:spPr bwMode="auto">
          <a:xfrm flipV="1">
            <a:off x="7210657" y="2603063"/>
            <a:ext cx="2089713" cy="897964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37" name="Text Box 28"/>
          <p:cNvSpPr txBox="1">
            <a:spLocks noChangeAspect="1" noChangeArrowheads="1"/>
          </p:cNvSpPr>
          <p:nvPr/>
        </p:nvSpPr>
        <p:spPr bwMode="auto">
          <a:xfrm>
            <a:off x="1540429" y="3172357"/>
            <a:ext cx="1915265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1108" dirty="0"/>
              <a:t>S20 </a:t>
            </a:r>
            <a:r>
              <a:rPr lang="en-US" altLang="el-GR" sz="1108" dirty="0" smtClean="0"/>
              <a:t>Rigid Physical </a:t>
            </a:r>
            <a:r>
              <a:rPr lang="en-US" altLang="el-GR" sz="1108" dirty="0"/>
              <a:t>Feature</a:t>
            </a:r>
          </a:p>
        </p:txBody>
      </p:sp>
      <p:cxnSp>
        <p:nvCxnSpPr>
          <p:cNvPr id="13338" name="Curved Connector 50"/>
          <p:cNvCxnSpPr>
            <a:cxnSpLocks noChangeShapeType="1"/>
            <a:stCxn id="13333" idx="0"/>
            <a:endCxn id="13333" idx="3"/>
          </p:cNvCxnSpPr>
          <p:nvPr/>
        </p:nvCxnSpPr>
        <p:spPr bwMode="auto">
          <a:xfrm rot="16200000" flipH="1">
            <a:off x="9854886" y="1785717"/>
            <a:ext cx="131415" cy="1240448"/>
          </a:xfrm>
          <a:prstGeom prst="curvedConnector4">
            <a:avLst>
              <a:gd name="adj1" fmla="val -173953"/>
              <a:gd name="adj2" fmla="val 118429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39" name="Text Box 25"/>
          <p:cNvSpPr txBox="1">
            <a:spLocks noChangeArrowheads="1"/>
          </p:cNvSpPr>
          <p:nvPr/>
        </p:nvSpPr>
        <p:spPr bwMode="auto">
          <a:xfrm>
            <a:off x="9300370" y="1711175"/>
            <a:ext cx="1933543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dirty="0">
                <a:ea typeface="Arial" charset="0"/>
                <a:cs typeface="Arial" charset="0"/>
              </a:rPr>
              <a:t>AP13 has stratigraphic relation</a:t>
            </a:r>
          </a:p>
        </p:txBody>
      </p:sp>
      <p:sp>
        <p:nvSpPr>
          <p:cNvPr id="13340" name="Text Box 25"/>
          <p:cNvSpPr txBox="1">
            <a:spLocks noChangeArrowheads="1"/>
          </p:cNvSpPr>
          <p:nvPr/>
        </p:nvSpPr>
        <p:spPr bwMode="auto">
          <a:xfrm>
            <a:off x="8245290" y="3991330"/>
            <a:ext cx="987771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dirty="0">
                <a:ea typeface="Arial" charset="0"/>
                <a:cs typeface="Arial" charset="0"/>
              </a:rPr>
              <a:t>AP8 disturbed</a:t>
            </a:r>
          </a:p>
        </p:txBody>
      </p:sp>
      <p:cxnSp>
        <p:nvCxnSpPr>
          <p:cNvPr id="65" name="Straight Arrow Connector 64"/>
          <p:cNvCxnSpPr>
            <a:cxnSpLocks noChangeShapeType="1"/>
            <a:stCxn id="13320" idx="0"/>
            <a:endCxn id="13319" idx="2"/>
          </p:cNvCxnSpPr>
          <p:nvPr/>
        </p:nvCxnSpPr>
        <p:spPr bwMode="auto">
          <a:xfrm flipV="1">
            <a:off x="4920276" y="5168909"/>
            <a:ext cx="914351" cy="593736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prstDash val="dash"/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42" name="Text Box 11"/>
          <p:cNvSpPr txBox="1">
            <a:spLocks noChangeAspect="1" noChangeArrowheads="1"/>
          </p:cNvSpPr>
          <p:nvPr/>
        </p:nvSpPr>
        <p:spPr bwMode="auto">
          <a:xfrm>
            <a:off x="6042641" y="5762646"/>
            <a:ext cx="2067551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 dirty="0"/>
              <a:t>A2 Stratigraphic </a:t>
            </a:r>
            <a:r>
              <a:rPr lang="en-GB" altLang="el-GR" sz="1108" dirty="0" smtClean="0"/>
              <a:t>Volume </a:t>
            </a:r>
            <a:r>
              <a:rPr lang="en-GB" altLang="el-GR" sz="1108" dirty="0"/>
              <a:t>Unit</a:t>
            </a:r>
          </a:p>
        </p:txBody>
      </p:sp>
      <p:cxnSp>
        <p:nvCxnSpPr>
          <p:cNvPr id="70" name="Straight Arrow Connector 69"/>
          <p:cNvCxnSpPr>
            <a:cxnSpLocks noChangeShapeType="1"/>
            <a:stCxn id="13342" idx="0"/>
            <a:endCxn id="13319" idx="2"/>
          </p:cNvCxnSpPr>
          <p:nvPr/>
        </p:nvCxnSpPr>
        <p:spPr bwMode="auto">
          <a:xfrm flipH="1" flipV="1">
            <a:off x="5834627" y="5168909"/>
            <a:ext cx="1241790" cy="593737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prstDash val="dash"/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0" name="Text Box 44"/>
          <p:cNvSpPr txBox="1">
            <a:spLocks noChangeAspect="1" noChangeArrowheads="1"/>
          </p:cNvSpPr>
          <p:nvPr/>
        </p:nvSpPr>
        <p:spPr bwMode="auto">
          <a:xfrm>
            <a:off x="6690117" y="1052556"/>
            <a:ext cx="1007007" cy="26282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108" dirty="0"/>
              <a:t>S18 Alteration</a:t>
            </a:r>
          </a:p>
        </p:txBody>
      </p:sp>
      <p:cxnSp>
        <p:nvCxnSpPr>
          <p:cNvPr id="91" name="Straight Arrow Connector 90"/>
          <p:cNvCxnSpPr>
            <a:cxnSpLocks noChangeShapeType="1"/>
            <a:stCxn id="13333" idx="0"/>
            <a:endCxn id="90" idx="2"/>
          </p:cNvCxnSpPr>
          <p:nvPr/>
        </p:nvCxnSpPr>
        <p:spPr bwMode="auto">
          <a:xfrm flipH="1" flipV="1">
            <a:off x="7193621" y="1315385"/>
            <a:ext cx="2106749" cy="1024849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" name="Straight Arrow Connector 96"/>
          <p:cNvCxnSpPr>
            <a:cxnSpLocks noChangeShapeType="1"/>
            <a:stCxn id="28" idx="0"/>
            <a:endCxn id="90" idx="2"/>
          </p:cNvCxnSpPr>
          <p:nvPr/>
        </p:nvCxnSpPr>
        <p:spPr bwMode="auto">
          <a:xfrm flipV="1">
            <a:off x="6558361" y="1315385"/>
            <a:ext cx="635260" cy="424235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49" name="Text Box 11"/>
          <p:cNvSpPr txBox="1">
            <a:spLocks noChangeAspect="1" noChangeArrowheads="1"/>
          </p:cNvSpPr>
          <p:nvPr/>
        </p:nvSpPr>
        <p:spPr bwMode="auto">
          <a:xfrm>
            <a:off x="3839382" y="2901917"/>
            <a:ext cx="1558440" cy="26282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de-DE"/>
            </a:defPPr>
            <a:lvl1pPr algn="ctr">
              <a:defRPr sz="1108"/>
            </a:lvl1pPr>
          </a:lstStyle>
          <a:p>
            <a:r>
              <a:rPr lang="en-GB" altLang="el-GR" dirty="0"/>
              <a:t>S22 Segment of Matter</a:t>
            </a:r>
          </a:p>
        </p:txBody>
      </p:sp>
      <p:cxnSp>
        <p:nvCxnSpPr>
          <p:cNvPr id="13353" name="Curved Connector 50"/>
          <p:cNvCxnSpPr>
            <a:cxnSpLocks noChangeShapeType="1"/>
            <a:stCxn id="13337" idx="1"/>
            <a:endCxn id="13337" idx="2"/>
          </p:cNvCxnSpPr>
          <p:nvPr/>
        </p:nvCxnSpPr>
        <p:spPr bwMode="auto">
          <a:xfrm rot="10800000" flipH="1" flipV="1">
            <a:off x="1540428" y="3303772"/>
            <a:ext cx="957633" cy="131414"/>
          </a:xfrm>
          <a:prstGeom prst="curvedConnector4">
            <a:avLst>
              <a:gd name="adj1" fmla="val -84635"/>
              <a:gd name="adj2" fmla="val 536014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54" name="Text Box 25"/>
          <p:cNvSpPr txBox="1">
            <a:spLocks noChangeArrowheads="1"/>
          </p:cNvSpPr>
          <p:nvPr/>
        </p:nvSpPr>
        <p:spPr bwMode="auto">
          <a:xfrm>
            <a:off x="116640" y="3564120"/>
            <a:ext cx="1388522" cy="518412"/>
          </a:xfrm>
          <a:prstGeom prst="rect">
            <a:avLst/>
          </a:prstGeom>
          <a:solidFill>
            <a:srgbClr val="FF0000"/>
          </a:solidFill>
          <a:ln>
            <a:noFill/>
          </a:ln>
          <a:extLst/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dirty="0" err="1" smtClean="0">
                <a:ea typeface="Arial" charset="0"/>
                <a:cs typeface="Arial" charset="0"/>
              </a:rPr>
              <a:t>Oxx</a:t>
            </a:r>
            <a:r>
              <a:rPr lang="en-US" altLang="el-GR" sz="923" dirty="0" smtClean="0">
                <a:ea typeface="Arial" charset="0"/>
                <a:cs typeface="Arial" charset="0"/>
              </a:rPr>
              <a:t> </a:t>
            </a:r>
            <a:r>
              <a:rPr lang="en-US" altLang="el-GR" sz="923" dirty="0">
                <a:ea typeface="Arial" charset="0"/>
                <a:cs typeface="Arial" charset="0"/>
              </a:rPr>
              <a:t>has physical </a:t>
            </a:r>
            <a:endParaRPr lang="en-US" altLang="el-GR" sz="923" dirty="0" smtClean="0">
              <a:ea typeface="Arial" charset="0"/>
              <a:cs typeface="Arial" charset="0"/>
            </a:endParaRPr>
          </a:p>
          <a:p>
            <a:r>
              <a:rPr lang="en-US" altLang="el-GR" sz="923" dirty="0" smtClean="0">
                <a:ea typeface="Arial" charset="0"/>
                <a:cs typeface="Arial" charset="0"/>
              </a:rPr>
              <a:t>Relation</a:t>
            </a:r>
          </a:p>
          <a:p>
            <a:r>
              <a:rPr lang="en-US" altLang="el-GR" sz="923" dirty="0" smtClean="0">
                <a:ea typeface="Arial" charset="0"/>
                <a:cs typeface="Arial" charset="0"/>
              </a:rPr>
              <a:t>[was AP11 and </a:t>
            </a:r>
            <a:r>
              <a:rPr lang="en-US" altLang="el-GR" sz="923" dirty="0" err="1" smtClean="0">
                <a:ea typeface="Arial" charset="0"/>
                <a:cs typeface="Arial" charset="0"/>
              </a:rPr>
              <a:t>APyy</a:t>
            </a:r>
            <a:r>
              <a:rPr lang="en-US" altLang="el-GR" sz="923" dirty="0" smtClean="0">
                <a:ea typeface="Arial" charset="0"/>
                <a:cs typeface="Arial" charset="0"/>
              </a:rPr>
              <a:t>]</a:t>
            </a:r>
            <a:endParaRPr lang="en-US" altLang="el-GR" sz="923" dirty="0">
              <a:ea typeface="Arial" charset="0"/>
              <a:cs typeface="Arial" charset="0"/>
            </a:endParaRPr>
          </a:p>
        </p:txBody>
      </p:sp>
      <p:cxnSp>
        <p:nvCxnSpPr>
          <p:cNvPr id="13356" name="Straight Arrow Connector 86"/>
          <p:cNvCxnSpPr>
            <a:cxnSpLocks noChangeShapeType="1"/>
            <a:stCxn id="13319" idx="0"/>
            <a:endCxn id="13349" idx="2"/>
          </p:cNvCxnSpPr>
          <p:nvPr/>
        </p:nvCxnSpPr>
        <p:spPr bwMode="auto">
          <a:xfrm flipH="1" flipV="1">
            <a:off x="4618602" y="3164746"/>
            <a:ext cx="1216025" cy="174133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2" name="Text Box 15"/>
          <p:cNvSpPr txBox="1">
            <a:spLocks noChangeAspect="1" noChangeArrowheads="1"/>
          </p:cNvSpPr>
          <p:nvPr/>
        </p:nvSpPr>
        <p:spPr bwMode="auto">
          <a:xfrm>
            <a:off x="1761208" y="1033566"/>
            <a:ext cx="1590500" cy="26282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108" dirty="0"/>
              <a:t>S10 Material Substantial</a:t>
            </a:r>
          </a:p>
        </p:txBody>
      </p:sp>
      <p:cxnSp>
        <p:nvCxnSpPr>
          <p:cNvPr id="67" name="Curved Connector 50"/>
          <p:cNvCxnSpPr>
            <a:cxnSpLocks noChangeShapeType="1"/>
            <a:stCxn id="13337" idx="1"/>
            <a:endCxn id="62" idx="1"/>
          </p:cNvCxnSpPr>
          <p:nvPr/>
        </p:nvCxnSpPr>
        <p:spPr bwMode="auto">
          <a:xfrm rot="10800000" flipH="1">
            <a:off x="1540428" y="1164982"/>
            <a:ext cx="220779" cy="2138791"/>
          </a:xfrm>
          <a:prstGeom prst="curvedConnector3">
            <a:avLst>
              <a:gd name="adj1" fmla="val -625961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9" name="Text Box 25"/>
          <p:cNvSpPr txBox="1">
            <a:spLocks noChangeArrowheads="1"/>
          </p:cNvSpPr>
          <p:nvPr/>
        </p:nvSpPr>
        <p:spPr bwMode="auto">
          <a:xfrm>
            <a:off x="68409" y="1678290"/>
            <a:ext cx="2135521" cy="376385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dirty="0">
                <a:ea typeface="Arial" charset="0"/>
                <a:cs typeface="Arial" charset="0"/>
              </a:rPr>
              <a:t>O7 confined (was confined </a:t>
            </a:r>
            <a:r>
              <a:rPr lang="en-US" altLang="el-GR" sz="923" dirty="0" smtClean="0">
                <a:ea typeface="Arial" charset="0"/>
                <a:cs typeface="Arial" charset="0"/>
              </a:rPr>
              <a:t>by)</a:t>
            </a:r>
          </a:p>
          <a:p>
            <a:r>
              <a:rPr lang="en-US" altLang="el-GR" sz="923" dirty="0" smtClean="0">
                <a:solidFill>
                  <a:srgbClr val="FF0000"/>
                </a:solidFill>
                <a:ea typeface="Arial" charset="0"/>
                <a:cs typeface="Arial" charset="0"/>
              </a:rPr>
              <a:t>[used instead of AP12 and </a:t>
            </a:r>
            <a:r>
              <a:rPr lang="en-US" altLang="el-GR" sz="923" dirty="0" smtClean="0">
                <a:solidFill>
                  <a:srgbClr val="FF0000"/>
                </a:solidFill>
                <a:ea typeface="Arial" charset="0"/>
                <a:cs typeface="Arial" charset="0"/>
              </a:rPr>
              <a:t>a AP22</a:t>
            </a:r>
            <a:r>
              <a:rPr lang="en-US" altLang="el-GR" sz="923" dirty="0" smtClean="0">
                <a:solidFill>
                  <a:srgbClr val="FF0000"/>
                </a:solidFill>
                <a:ea typeface="Arial" charset="0"/>
                <a:cs typeface="Arial" charset="0"/>
              </a:rPr>
              <a:t>]</a:t>
            </a:r>
            <a:endParaRPr lang="en-US" altLang="el-GR" sz="923" dirty="0">
              <a:solidFill>
                <a:srgbClr val="FF0000"/>
              </a:solidFill>
              <a:ea typeface="Arial" charset="0"/>
              <a:cs typeface="Arial" charset="0"/>
            </a:endParaRPr>
          </a:p>
        </p:txBody>
      </p:sp>
      <p:sp>
        <p:nvSpPr>
          <p:cNvPr id="76" name="Text Box 15"/>
          <p:cNvSpPr txBox="1">
            <a:spLocks noChangeAspect="1" noChangeArrowheads="1"/>
          </p:cNvSpPr>
          <p:nvPr/>
        </p:nvSpPr>
        <p:spPr bwMode="auto">
          <a:xfrm>
            <a:off x="1797388" y="2417609"/>
            <a:ext cx="1401346" cy="26282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108" dirty="0" smtClean="0"/>
              <a:t>E26 </a:t>
            </a:r>
            <a:r>
              <a:rPr lang="en-GB" sz="1108" dirty="0"/>
              <a:t>P</a:t>
            </a:r>
            <a:r>
              <a:rPr lang="en-GB" sz="1108" dirty="0" smtClean="0"/>
              <a:t>hysical Feature</a:t>
            </a:r>
            <a:endParaRPr lang="en-GB" sz="1108" dirty="0"/>
          </a:p>
        </p:txBody>
      </p:sp>
      <p:sp>
        <p:nvSpPr>
          <p:cNvPr id="78" name="Text Box 15"/>
          <p:cNvSpPr txBox="1">
            <a:spLocks noChangeAspect="1" noChangeArrowheads="1"/>
          </p:cNvSpPr>
          <p:nvPr/>
        </p:nvSpPr>
        <p:spPr bwMode="auto">
          <a:xfrm>
            <a:off x="467328" y="2436570"/>
            <a:ext cx="764953" cy="26282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108" dirty="0" smtClean="0"/>
              <a:t>E53 </a:t>
            </a:r>
            <a:r>
              <a:rPr lang="en-GB" sz="1108" dirty="0" err="1" smtClean="0"/>
              <a:t>Placel</a:t>
            </a:r>
            <a:endParaRPr lang="en-GB" sz="1108" dirty="0"/>
          </a:p>
        </p:txBody>
      </p:sp>
      <p:cxnSp>
        <p:nvCxnSpPr>
          <p:cNvPr id="79" name="Straight Arrow Connector 78"/>
          <p:cNvCxnSpPr>
            <a:cxnSpLocks noChangeShapeType="1"/>
            <a:stCxn id="13337" idx="0"/>
            <a:endCxn id="78" idx="2"/>
          </p:cNvCxnSpPr>
          <p:nvPr/>
        </p:nvCxnSpPr>
        <p:spPr bwMode="auto">
          <a:xfrm flipH="1" flipV="1">
            <a:off x="849805" y="2699399"/>
            <a:ext cx="1648257" cy="472958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" name="Straight Arrow Connector 81"/>
          <p:cNvCxnSpPr>
            <a:cxnSpLocks noChangeShapeType="1"/>
            <a:stCxn id="13337" idx="0"/>
            <a:endCxn id="76" idx="2"/>
          </p:cNvCxnSpPr>
          <p:nvPr/>
        </p:nvCxnSpPr>
        <p:spPr bwMode="auto">
          <a:xfrm flipH="1" flipV="1">
            <a:off x="2498061" y="2680438"/>
            <a:ext cx="1" cy="491919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" name="Straight Arrow Connector 84"/>
          <p:cNvCxnSpPr>
            <a:cxnSpLocks noChangeShapeType="1"/>
            <a:stCxn id="76" idx="0"/>
            <a:endCxn id="62" idx="2"/>
          </p:cNvCxnSpPr>
          <p:nvPr/>
        </p:nvCxnSpPr>
        <p:spPr bwMode="auto">
          <a:xfrm flipV="1">
            <a:off x="2498061" y="1296395"/>
            <a:ext cx="58397" cy="1121214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Text Box 11"/>
          <p:cNvSpPr txBox="1">
            <a:spLocks noChangeAspect="1" noChangeArrowheads="1"/>
          </p:cNvSpPr>
          <p:nvPr/>
        </p:nvSpPr>
        <p:spPr bwMode="auto">
          <a:xfrm>
            <a:off x="950247" y="4345361"/>
            <a:ext cx="1780613" cy="26282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66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 dirty="0" smtClean="0"/>
              <a:t>A10 </a:t>
            </a:r>
            <a:r>
              <a:rPr lang="en-GB" altLang="el-GR" sz="1108" dirty="0"/>
              <a:t>Excavation Interface</a:t>
            </a:r>
          </a:p>
        </p:txBody>
      </p:sp>
      <p:cxnSp>
        <p:nvCxnSpPr>
          <p:cNvPr id="93" name="Straight Arrow Connector 92"/>
          <p:cNvCxnSpPr>
            <a:cxnSpLocks noChangeShapeType="1"/>
            <a:stCxn id="92" idx="0"/>
            <a:endCxn id="13337" idx="2"/>
          </p:cNvCxnSpPr>
          <p:nvPr/>
        </p:nvCxnSpPr>
        <p:spPr bwMode="auto">
          <a:xfrm flipV="1">
            <a:off x="1840554" y="3435186"/>
            <a:ext cx="657508" cy="910175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8" name="Curved Connector 50"/>
          <p:cNvCxnSpPr>
            <a:cxnSpLocks noChangeShapeType="1"/>
            <a:stCxn id="13321" idx="1"/>
            <a:endCxn id="62" idx="0"/>
          </p:cNvCxnSpPr>
          <p:nvPr/>
        </p:nvCxnSpPr>
        <p:spPr bwMode="auto">
          <a:xfrm rot="10800000">
            <a:off x="2556459" y="1033566"/>
            <a:ext cx="3739847" cy="2598876"/>
          </a:xfrm>
          <a:prstGeom prst="curvedConnector4">
            <a:avLst>
              <a:gd name="adj1" fmla="val 15196"/>
              <a:gd name="adj2" fmla="val 108796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2" name="Straight Arrow Connector 141"/>
          <p:cNvCxnSpPr>
            <a:cxnSpLocks noChangeShapeType="1"/>
            <a:stCxn id="13349" idx="0"/>
            <a:endCxn id="23571" idx="2"/>
          </p:cNvCxnSpPr>
          <p:nvPr/>
        </p:nvCxnSpPr>
        <p:spPr bwMode="auto">
          <a:xfrm flipH="1" flipV="1">
            <a:off x="3688345" y="1971547"/>
            <a:ext cx="930257" cy="930370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3" name="Text Box 11"/>
          <p:cNvSpPr txBox="1">
            <a:spLocks noChangeAspect="1" noChangeArrowheads="1"/>
          </p:cNvSpPr>
          <p:nvPr/>
        </p:nvSpPr>
        <p:spPr bwMode="auto">
          <a:xfrm>
            <a:off x="518874" y="5765469"/>
            <a:ext cx="1977782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 dirty="0"/>
              <a:t>A1 Excavation Process Unit</a:t>
            </a:r>
            <a:endParaRPr lang="el-GR" altLang="el-GR" sz="1108" dirty="0"/>
          </a:p>
        </p:txBody>
      </p:sp>
      <p:cxnSp>
        <p:nvCxnSpPr>
          <p:cNvPr id="54" name="Straight Arrow Connector 121"/>
          <p:cNvCxnSpPr>
            <a:cxnSpLocks noChangeShapeType="1"/>
            <a:stCxn id="53" idx="3"/>
            <a:endCxn id="13320" idx="1"/>
          </p:cNvCxnSpPr>
          <p:nvPr/>
        </p:nvCxnSpPr>
        <p:spPr bwMode="auto">
          <a:xfrm flipV="1">
            <a:off x="2496656" y="5894060"/>
            <a:ext cx="1509268" cy="282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" name="Straight Arrow Connector 121"/>
          <p:cNvCxnSpPr>
            <a:cxnSpLocks noChangeShapeType="1"/>
            <a:stCxn id="53" idx="0"/>
            <a:endCxn id="92" idx="2"/>
          </p:cNvCxnSpPr>
          <p:nvPr/>
        </p:nvCxnSpPr>
        <p:spPr bwMode="auto">
          <a:xfrm flipV="1">
            <a:off x="1507765" y="4608190"/>
            <a:ext cx="332789" cy="115727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" name="Text Box 25"/>
          <p:cNvSpPr txBox="1">
            <a:spLocks noChangeArrowheads="1"/>
          </p:cNvSpPr>
          <p:nvPr/>
        </p:nvSpPr>
        <p:spPr bwMode="auto">
          <a:xfrm>
            <a:off x="967171" y="5101415"/>
            <a:ext cx="1441420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defPPr>
              <a:defRPr lang="de-DE"/>
            </a:defPPr>
            <a:lvl1pPr>
              <a:defRPr sz="923" b="1"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b="1">
                <a:latin typeface="Arial" charset="0"/>
              </a:defRPr>
            </a:lvl2pPr>
            <a:lvl3pPr marL="1143000" indent="-228600">
              <a:defRPr b="1">
                <a:latin typeface="Arial" charset="0"/>
              </a:defRPr>
            </a:lvl3pPr>
            <a:lvl4pPr marL="1600200" indent="-228600">
              <a:defRPr b="1">
                <a:latin typeface="Arial" charset="0"/>
              </a:defRPr>
            </a:lvl4pPr>
            <a:lvl5pPr marL="2057400" indent="-228600">
              <a:defRPr b="1"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9pPr>
          </a:lstStyle>
          <a:p>
            <a:r>
              <a:rPr lang="en-US" altLang="el-GR" dirty="0"/>
              <a:t>AP4 produced surface</a:t>
            </a:r>
          </a:p>
        </p:txBody>
      </p:sp>
      <p:sp>
        <p:nvSpPr>
          <p:cNvPr id="64" name="Text Box 25"/>
          <p:cNvSpPr txBox="1">
            <a:spLocks noChangeArrowheads="1"/>
          </p:cNvSpPr>
          <p:nvPr/>
        </p:nvSpPr>
        <p:spPr bwMode="auto">
          <a:xfrm>
            <a:off x="2337431" y="6160469"/>
            <a:ext cx="1859805" cy="376385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defPPr>
              <a:defRPr lang="de-DE"/>
            </a:defPPr>
            <a:lvl1pPr>
              <a:defRPr sz="923" b="1"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b="1">
                <a:latin typeface="Arial" charset="0"/>
              </a:defRPr>
            </a:lvl2pPr>
            <a:lvl3pPr marL="1143000" indent="-228600">
              <a:defRPr b="1">
                <a:latin typeface="Arial" charset="0"/>
              </a:defRPr>
            </a:lvl3pPr>
            <a:lvl4pPr marL="1600200" indent="-228600">
              <a:defRPr b="1">
                <a:latin typeface="Arial" charset="0"/>
              </a:defRPr>
            </a:lvl4pPr>
            <a:lvl5pPr marL="2057400" indent="-228600">
              <a:defRPr b="1"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9pPr>
          </a:lstStyle>
          <a:p>
            <a:r>
              <a:rPr lang="en-US" altLang="el-GR" dirty="0"/>
              <a:t>AP6 intended to approximate </a:t>
            </a:r>
            <a:endParaRPr lang="en-US" altLang="el-GR" dirty="0" smtClean="0"/>
          </a:p>
          <a:p>
            <a:r>
              <a:rPr lang="en-US" altLang="el-GR" dirty="0" smtClean="0"/>
              <a:t>(</a:t>
            </a:r>
            <a:r>
              <a:rPr lang="en-US" altLang="el-GR" dirty="0"/>
              <a:t>was approximate)</a:t>
            </a:r>
          </a:p>
        </p:txBody>
      </p:sp>
      <p:sp>
        <p:nvSpPr>
          <p:cNvPr id="66" name="Text Box 28"/>
          <p:cNvSpPr txBox="1">
            <a:spLocks noChangeAspect="1" noChangeArrowheads="1"/>
          </p:cNvSpPr>
          <p:nvPr/>
        </p:nvSpPr>
        <p:spPr bwMode="auto">
          <a:xfrm>
            <a:off x="8038162" y="6524815"/>
            <a:ext cx="1529862" cy="262829"/>
          </a:xfrm>
          <a:prstGeom prst="rect">
            <a:avLst/>
          </a:prstGeom>
          <a:gradFill rotWithShape="1"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FFFFFF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l-GR" sz="1108" b="0" dirty="0"/>
              <a:t>E18 Physical Thing</a:t>
            </a:r>
          </a:p>
        </p:txBody>
      </p:sp>
      <p:cxnSp>
        <p:nvCxnSpPr>
          <p:cNvPr id="68" name="Straight Arrow Connector 86"/>
          <p:cNvCxnSpPr>
            <a:cxnSpLocks noChangeShapeType="1"/>
            <a:stCxn id="13342" idx="2"/>
            <a:endCxn id="66" idx="1"/>
          </p:cNvCxnSpPr>
          <p:nvPr/>
        </p:nvCxnSpPr>
        <p:spPr bwMode="auto">
          <a:xfrm>
            <a:off x="7076417" y="6025475"/>
            <a:ext cx="961745" cy="63075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" name="Text Box 25"/>
          <p:cNvSpPr txBox="1">
            <a:spLocks noChangeArrowheads="1"/>
          </p:cNvSpPr>
          <p:nvPr/>
        </p:nvSpPr>
        <p:spPr bwMode="auto">
          <a:xfrm>
            <a:off x="6496918" y="6187582"/>
            <a:ext cx="1946367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dirty="0">
                <a:ea typeface="Arial" charset="0"/>
                <a:cs typeface="Arial" charset="0"/>
              </a:rPr>
              <a:t>AP21 contains (is contained in)</a:t>
            </a:r>
          </a:p>
        </p:txBody>
      </p:sp>
      <p:sp>
        <p:nvSpPr>
          <p:cNvPr id="72" name="Text Box 11"/>
          <p:cNvSpPr txBox="1">
            <a:spLocks noChangeAspect="1" noChangeArrowheads="1"/>
          </p:cNvSpPr>
          <p:nvPr/>
        </p:nvSpPr>
        <p:spPr bwMode="auto">
          <a:xfrm>
            <a:off x="9300370" y="4854821"/>
            <a:ext cx="1094527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 dirty="0" smtClean="0"/>
              <a:t>A7 Embedding</a:t>
            </a:r>
            <a:endParaRPr lang="en-GB" altLang="el-GR" sz="1108" dirty="0"/>
          </a:p>
        </p:txBody>
      </p:sp>
      <p:cxnSp>
        <p:nvCxnSpPr>
          <p:cNvPr id="73" name="Straight Arrow Connector 86"/>
          <p:cNvCxnSpPr>
            <a:cxnSpLocks noChangeShapeType="1"/>
            <a:stCxn id="66" idx="0"/>
            <a:endCxn id="72" idx="2"/>
          </p:cNvCxnSpPr>
          <p:nvPr/>
        </p:nvCxnSpPr>
        <p:spPr bwMode="auto">
          <a:xfrm flipV="1">
            <a:off x="8803093" y="5117650"/>
            <a:ext cx="1044541" cy="140716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7" name="Text Box 25"/>
          <p:cNvSpPr txBox="1">
            <a:spLocks noChangeArrowheads="1"/>
          </p:cNvSpPr>
          <p:nvPr/>
        </p:nvSpPr>
        <p:spPr bwMode="auto">
          <a:xfrm>
            <a:off x="8658955" y="5635605"/>
            <a:ext cx="2377356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dirty="0">
                <a:ea typeface="Arial" charset="0"/>
                <a:cs typeface="Arial" charset="0"/>
              </a:rPr>
              <a:t>AP18  </a:t>
            </a:r>
            <a:r>
              <a:rPr lang="en-US" altLang="el-GR" sz="923" dirty="0" smtClean="0">
                <a:ea typeface="Arial" charset="0"/>
                <a:cs typeface="Arial" charset="0"/>
              </a:rPr>
              <a:t>is </a:t>
            </a:r>
            <a:r>
              <a:rPr lang="en-US" altLang="el-GR" sz="923" dirty="0">
                <a:ea typeface="Arial" charset="0"/>
                <a:cs typeface="Arial" charset="0"/>
              </a:rPr>
              <a:t>embedding of (is </a:t>
            </a:r>
            <a:r>
              <a:rPr lang="en-US" altLang="el-GR" sz="923" dirty="0" smtClean="0">
                <a:ea typeface="Arial" charset="0"/>
                <a:cs typeface="Arial" charset="0"/>
              </a:rPr>
              <a:t>embedded)</a:t>
            </a:r>
            <a:endParaRPr lang="en-US" altLang="el-GR" sz="923" dirty="0">
              <a:ea typeface="Arial" charset="0"/>
              <a:cs typeface="Arial" charset="0"/>
            </a:endParaRPr>
          </a:p>
        </p:txBody>
      </p:sp>
      <p:cxnSp>
        <p:nvCxnSpPr>
          <p:cNvPr id="80" name="Straight Arrow Connector 86"/>
          <p:cNvCxnSpPr>
            <a:cxnSpLocks noChangeShapeType="1"/>
            <a:stCxn id="72" idx="1"/>
            <a:endCxn id="13342" idx="3"/>
          </p:cNvCxnSpPr>
          <p:nvPr/>
        </p:nvCxnSpPr>
        <p:spPr bwMode="auto">
          <a:xfrm flipH="1">
            <a:off x="8110192" y="4986236"/>
            <a:ext cx="1190178" cy="907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1" name="Text Box 25"/>
          <p:cNvSpPr txBox="1">
            <a:spLocks noChangeArrowheads="1"/>
          </p:cNvSpPr>
          <p:nvPr/>
        </p:nvSpPr>
        <p:spPr bwMode="auto">
          <a:xfrm>
            <a:off x="7293336" y="5124780"/>
            <a:ext cx="1451038" cy="376385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dirty="0">
                <a:ea typeface="Arial" charset="0"/>
                <a:cs typeface="Arial" charset="0"/>
              </a:rPr>
              <a:t>AP19 is embedding in </a:t>
            </a:r>
            <a:endParaRPr lang="en-US" altLang="el-GR" sz="923" dirty="0" smtClean="0">
              <a:ea typeface="Arial" charset="0"/>
              <a:cs typeface="Arial" charset="0"/>
            </a:endParaRPr>
          </a:p>
          <a:p>
            <a:r>
              <a:rPr lang="en-US" altLang="el-GR" sz="923" dirty="0" smtClean="0">
                <a:ea typeface="Arial" charset="0"/>
                <a:cs typeface="Arial" charset="0"/>
              </a:rPr>
              <a:t>(</a:t>
            </a:r>
            <a:r>
              <a:rPr lang="en-US" altLang="el-GR" sz="923" dirty="0">
                <a:ea typeface="Arial" charset="0"/>
                <a:cs typeface="Arial" charset="0"/>
              </a:rPr>
              <a:t>contains embedding</a:t>
            </a:r>
            <a:r>
              <a:rPr lang="en-US" altLang="el-GR" sz="923" dirty="0" smtClean="0">
                <a:ea typeface="Arial" charset="0"/>
                <a:cs typeface="Arial" charset="0"/>
              </a:rPr>
              <a:t>)</a:t>
            </a:r>
            <a:endParaRPr lang="en-US" altLang="el-GR" sz="923" dirty="0">
              <a:ea typeface="Arial" charset="0"/>
              <a:cs typeface="Arial" charset="0"/>
            </a:endParaRPr>
          </a:p>
        </p:txBody>
      </p:sp>
      <p:sp>
        <p:nvSpPr>
          <p:cNvPr id="88" name="Text Box 25"/>
          <p:cNvSpPr txBox="1">
            <a:spLocks noChangeArrowheads="1"/>
          </p:cNvSpPr>
          <p:nvPr/>
        </p:nvSpPr>
        <p:spPr bwMode="auto">
          <a:xfrm>
            <a:off x="2987229" y="4869227"/>
            <a:ext cx="986167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dirty="0">
                <a:ea typeface="Arial" charset="0"/>
                <a:cs typeface="Arial" charset="0"/>
              </a:rPr>
              <a:t>AP1 produced</a:t>
            </a:r>
          </a:p>
        </p:txBody>
      </p:sp>
      <p:sp>
        <p:nvSpPr>
          <p:cNvPr id="13355" name="Text Box 25"/>
          <p:cNvSpPr txBox="1">
            <a:spLocks noChangeArrowheads="1"/>
          </p:cNvSpPr>
          <p:nvPr/>
        </p:nvSpPr>
        <p:spPr bwMode="auto">
          <a:xfrm>
            <a:off x="4385095" y="3872637"/>
            <a:ext cx="865943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dirty="0" smtClean="0">
                <a:ea typeface="Arial" charset="0"/>
                <a:cs typeface="Arial" charset="0"/>
              </a:rPr>
              <a:t>P9 </a:t>
            </a:r>
            <a:r>
              <a:rPr lang="en-US" altLang="el-GR" sz="923" dirty="0">
                <a:ea typeface="Arial" charset="0"/>
                <a:cs typeface="Arial" charset="0"/>
              </a:rPr>
              <a:t>is part of</a:t>
            </a:r>
          </a:p>
        </p:txBody>
      </p:sp>
      <p:cxnSp>
        <p:nvCxnSpPr>
          <p:cNvPr id="145" name="Curved Connector 50"/>
          <p:cNvCxnSpPr>
            <a:cxnSpLocks noChangeShapeType="1"/>
            <a:stCxn id="13333" idx="2"/>
            <a:endCxn id="13319" idx="3"/>
          </p:cNvCxnSpPr>
          <p:nvPr/>
        </p:nvCxnSpPr>
        <p:spPr bwMode="auto">
          <a:xfrm rot="5400000">
            <a:off x="6728911" y="2466036"/>
            <a:ext cx="2434432" cy="2708486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7" name="Text Box 25"/>
          <p:cNvSpPr txBox="1">
            <a:spLocks noChangeArrowheads="1"/>
          </p:cNvSpPr>
          <p:nvPr/>
        </p:nvSpPr>
        <p:spPr bwMode="auto">
          <a:xfrm>
            <a:off x="4973764" y="1018234"/>
            <a:ext cx="1426994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>
                <a:ea typeface="Arial" charset="0"/>
                <a:cs typeface="Arial" charset="0"/>
              </a:rPr>
              <a:t>AP9  took matter from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244994" y="17595"/>
            <a:ext cx="116184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Amendment: </a:t>
            </a:r>
            <a:r>
              <a:rPr lang="en-US" dirty="0" smtClean="0"/>
              <a:t>Drop </a:t>
            </a:r>
            <a:r>
              <a:rPr lang="en-US" altLang="el-GR" dirty="0">
                <a:ea typeface="Arial" charset="0"/>
                <a:cs typeface="Arial" charset="0"/>
              </a:rPr>
              <a:t>AP12 is confined </a:t>
            </a:r>
            <a:r>
              <a:rPr lang="en-US" altLang="el-GR" dirty="0" smtClean="0">
                <a:ea typeface="Arial" charset="0"/>
                <a:cs typeface="Arial" charset="0"/>
              </a:rPr>
              <a:t>by, use O7 </a:t>
            </a:r>
            <a:r>
              <a:rPr lang="en-US" altLang="el-GR" i="1" dirty="0" smtClean="0">
                <a:ea typeface="Arial" charset="0"/>
                <a:cs typeface="Arial" charset="0"/>
              </a:rPr>
              <a:t>confined </a:t>
            </a:r>
            <a:r>
              <a:rPr lang="en-US" altLang="el-GR" i="1" dirty="0">
                <a:ea typeface="Arial" charset="0"/>
                <a:cs typeface="Arial" charset="0"/>
              </a:rPr>
              <a:t>(was confined by</a:t>
            </a:r>
            <a:r>
              <a:rPr lang="en-US" altLang="el-GR" i="1" dirty="0" smtClean="0">
                <a:ea typeface="Arial" charset="0"/>
                <a:cs typeface="Arial" charset="0"/>
              </a:rPr>
              <a:t>).</a:t>
            </a:r>
            <a:r>
              <a:rPr lang="en-US" altLang="el-GR" dirty="0" smtClean="0">
                <a:ea typeface="Arial" charset="0"/>
                <a:cs typeface="Arial" charset="0"/>
              </a:rPr>
              <a:t> </a:t>
            </a:r>
          </a:p>
          <a:p>
            <a:r>
              <a:rPr lang="en-US" altLang="el-GR" dirty="0">
                <a:ea typeface="Arial" charset="0"/>
                <a:cs typeface="Arial" charset="0"/>
              </a:rPr>
              <a:t>M</a:t>
            </a:r>
            <a:r>
              <a:rPr lang="en-US" altLang="el-GR" dirty="0" smtClean="0">
                <a:ea typeface="Arial" charset="0"/>
                <a:cs typeface="Arial" charset="0"/>
              </a:rPr>
              <a:t>ove AP11 </a:t>
            </a:r>
            <a:r>
              <a:rPr lang="en-US" altLang="el-GR" i="1" dirty="0" smtClean="0">
                <a:ea typeface="Arial" charset="0"/>
                <a:cs typeface="Arial" charset="0"/>
              </a:rPr>
              <a:t>has physical relation </a:t>
            </a:r>
            <a:r>
              <a:rPr lang="en-US" altLang="el-GR" dirty="0" smtClean="0">
                <a:ea typeface="Arial" charset="0"/>
                <a:cs typeface="Arial" charset="0"/>
              </a:rPr>
              <a:t>(+ AP11.1) up to </a:t>
            </a:r>
            <a:r>
              <a:rPr lang="en-US" altLang="el-GR" dirty="0" smtClean="0"/>
              <a:t>S20 </a:t>
            </a:r>
            <a:r>
              <a:rPr lang="en-US" altLang="el-GR" dirty="0"/>
              <a:t>Rigid Physical </a:t>
            </a:r>
            <a:r>
              <a:rPr lang="en-US" altLang="el-GR" dirty="0" smtClean="0"/>
              <a:t>Feature as a new </a:t>
            </a:r>
            <a:r>
              <a:rPr lang="en-US" altLang="el-GR" dirty="0" err="1"/>
              <a:t>O</a:t>
            </a:r>
            <a:r>
              <a:rPr lang="en-US" altLang="el-GR" dirty="0" err="1" smtClean="0"/>
              <a:t>xx</a:t>
            </a:r>
            <a:r>
              <a:rPr lang="en-US" altLang="el-GR" dirty="0" smtClean="0"/>
              <a:t> </a:t>
            </a:r>
            <a:r>
              <a:rPr lang="en-US" altLang="el-GR" i="1" dirty="0">
                <a:ea typeface="Arial" charset="0"/>
                <a:cs typeface="Arial" charset="0"/>
              </a:rPr>
              <a:t>has physical relation </a:t>
            </a:r>
            <a:r>
              <a:rPr lang="en-US" altLang="el-GR" i="1" dirty="0" smtClean="0">
                <a:ea typeface="Arial" charset="0"/>
                <a:cs typeface="Arial" charset="0"/>
              </a:rPr>
              <a:t>(+ Oxx.1</a:t>
            </a:r>
            <a:r>
              <a:rPr lang="en-US" altLang="el-GR" i="1" dirty="0" smtClean="0">
                <a:ea typeface="Arial" charset="0"/>
                <a:cs typeface="Arial" charset="0"/>
              </a:rPr>
              <a:t>)</a:t>
            </a:r>
            <a:r>
              <a:rPr lang="en-US" b="1" dirty="0" smtClean="0"/>
              <a:t> </a:t>
            </a:r>
            <a:endParaRPr lang="nb-NO" dirty="0"/>
          </a:p>
        </p:txBody>
      </p:sp>
      <p:sp>
        <p:nvSpPr>
          <p:cNvPr id="74" name="Text Box 25"/>
          <p:cNvSpPr txBox="1">
            <a:spLocks noChangeArrowheads="1"/>
          </p:cNvSpPr>
          <p:nvPr/>
        </p:nvSpPr>
        <p:spPr bwMode="auto">
          <a:xfrm>
            <a:off x="4260480" y="2144811"/>
            <a:ext cx="1319592" cy="376385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dirty="0">
                <a:ea typeface="Arial" charset="0"/>
                <a:cs typeface="Arial" charset="0"/>
              </a:rPr>
              <a:t>AP15 is or contains </a:t>
            </a:r>
            <a:endParaRPr lang="en-US" altLang="el-GR" sz="923" dirty="0" smtClean="0">
              <a:ea typeface="Arial" charset="0"/>
              <a:cs typeface="Arial" charset="0"/>
            </a:endParaRPr>
          </a:p>
          <a:p>
            <a:r>
              <a:rPr lang="en-US" altLang="el-GR" sz="923" dirty="0" smtClean="0">
                <a:ea typeface="Arial" charset="0"/>
                <a:cs typeface="Arial" charset="0"/>
              </a:rPr>
              <a:t>remains </a:t>
            </a:r>
            <a:r>
              <a:rPr lang="en-US" altLang="el-GR" sz="923" dirty="0">
                <a:ea typeface="Arial" charset="0"/>
                <a:cs typeface="Arial" charset="0"/>
              </a:rPr>
              <a:t>of</a:t>
            </a:r>
            <a:endParaRPr lang="en-US" altLang="el-GR" sz="923" dirty="0"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13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7361</TotalTime>
  <Words>520</Words>
  <Application>Microsoft Office PowerPoint</Application>
  <PresentationFormat>Custom</PresentationFormat>
  <Paragraphs>87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Stratigraphic Genesis and Excavation Genesis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gery</dc:creator>
  <cp:lastModifiedBy>emil</cp:lastModifiedBy>
  <cp:revision>41</cp:revision>
  <dcterms:created xsi:type="dcterms:W3CDTF">2017-09-28T11:09:11Z</dcterms:created>
  <dcterms:modified xsi:type="dcterms:W3CDTF">2019-03-06T08:08:36Z</dcterms:modified>
</cp:coreProperties>
</file>