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7" r:id="rId2"/>
    <p:sldId id="328" r:id="rId3"/>
    <p:sldId id="329" r:id="rId4"/>
  </p:sldIdLst>
  <p:sldSz cx="12746038" cy="6858000"/>
  <p:notesSz cx="6797675" cy="987425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DF91"/>
    <a:srgbClr val="91DF9A"/>
    <a:srgbClr val="ABDB77"/>
    <a:srgbClr val="DD697F"/>
    <a:srgbClr val="DED38E"/>
    <a:srgbClr val="FFFFFF"/>
    <a:srgbClr val="BC8160"/>
    <a:srgbClr val="D3C099"/>
    <a:srgbClr val="BB9D61"/>
    <a:srgbClr val="A4D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85440" autoAdjust="0"/>
  </p:normalViewPr>
  <p:slideViewPr>
    <p:cSldViewPr snapToGrid="0">
      <p:cViewPr varScale="1">
        <p:scale>
          <a:sx n="84" d="100"/>
          <a:sy n="84" d="100"/>
        </p:scale>
        <p:origin x="339" y="42"/>
      </p:cViewPr>
      <p:guideLst>
        <p:guide orient="horz" pos="1158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41275" y="741363"/>
            <a:ext cx="6880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1FFDEFE7-B7C5-47DD-9D42-57A37152519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79294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0B66F0-8982-4CC1-8D99-A7270CD629BC}" type="slidenum">
              <a:rPr lang="el-GR" altLang="en-US" b="0" smtClean="0"/>
              <a:pPr/>
              <a:t>1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874927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0B66F0-8982-4CC1-8D99-A7270CD629BC}" type="slidenum">
              <a:rPr lang="el-GR" altLang="en-US" b="0" smtClean="0"/>
              <a:pPr/>
              <a:t>2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3923851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0B66F0-8982-4CC1-8D99-A7270CD629BC}" type="slidenum">
              <a:rPr lang="el-GR" altLang="en-US" b="0" smtClean="0"/>
              <a:pPr/>
              <a:t>3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356859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D912F-3510-4A61-98A4-F7FF2077C99C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8350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6508-8AC2-4C1B-874A-7DD03BBC81A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68928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129CE-0B26-4C5B-9EFF-9874819DB06B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83714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3CB5D-0E16-4115-9881-4B35BA44DB9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7946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A058B-8CB8-4F92-87AF-E1326A4EAEA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1969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21B92-CBF4-4B39-B796-8EA90D2C981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57338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E9448-D9D7-446C-B734-697F173DF0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93724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7FF9B-FE6A-4303-83DB-2E47B132FA1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222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B17E2-F516-417A-A5C2-CC82C6DA246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55949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6D245-88F2-45D8-A9E7-C78C061F54E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7089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07205-C7E1-425C-A0B5-144B99099F8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74897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73A74CB-469B-4653-B535-A740855FE2A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4" name="AutoShape 37"/>
          <p:cNvCxnSpPr>
            <a:cxnSpLocks noChangeShapeType="1"/>
            <a:stCxn id="3152" idx="2"/>
            <a:endCxn id="3156" idx="1"/>
          </p:cNvCxnSpPr>
          <p:nvPr/>
        </p:nvCxnSpPr>
        <p:spPr bwMode="auto">
          <a:xfrm>
            <a:off x="8180388" y="1778000"/>
            <a:ext cx="1516899" cy="214085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5" name="Text Box 44"/>
          <p:cNvSpPr txBox="1">
            <a:spLocks noChangeArrowheads="1"/>
          </p:cNvSpPr>
          <p:nvPr/>
        </p:nvSpPr>
        <p:spPr bwMode="auto">
          <a:xfrm>
            <a:off x="7253288" y="2128838"/>
            <a:ext cx="20320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P100 was death of </a:t>
            </a:r>
            <a:r>
              <a:rPr lang="en-US" altLang="en-US" sz="1400" dirty="0">
                <a:latin typeface="Times New Roman" panose="02020603050405020304" pitchFamily="18" charset="0"/>
              </a:rPr>
              <a:t>(P93)</a:t>
            </a:r>
            <a:r>
              <a:rPr lang="en-US" altLang="en-US" sz="1400" b="0" dirty="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076" name="Picture 20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831750"/>
            <a:ext cx="1727953" cy="16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77" name="AutoShape 37"/>
          <p:cNvCxnSpPr>
            <a:cxnSpLocks noChangeShapeType="1"/>
            <a:stCxn id="3142" idx="1"/>
            <a:endCxn id="3145" idx="2"/>
          </p:cNvCxnSpPr>
          <p:nvPr/>
        </p:nvCxnSpPr>
        <p:spPr bwMode="auto">
          <a:xfrm flipH="1" flipV="1">
            <a:off x="1288257" y="4065588"/>
            <a:ext cx="445293" cy="178669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8" name="Text Box 44"/>
          <p:cNvSpPr txBox="1">
            <a:spLocks noChangeArrowheads="1"/>
          </p:cNvSpPr>
          <p:nvPr/>
        </p:nvSpPr>
        <p:spPr bwMode="auto">
          <a:xfrm>
            <a:off x="1077985" y="4933141"/>
            <a:ext cx="2135188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P108 has produced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079" name="AutoShape 37"/>
          <p:cNvCxnSpPr>
            <a:cxnSpLocks noChangeShapeType="1"/>
          </p:cNvCxnSpPr>
          <p:nvPr/>
        </p:nvCxnSpPr>
        <p:spPr bwMode="auto">
          <a:xfrm flipH="1">
            <a:off x="747713" y="3895725"/>
            <a:ext cx="0" cy="974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0" name="Text Box 44"/>
          <p:cNvSpPr txBox="1">
            <a:spLocks noChangeArrowheads="1"/>
          </p:cNvSpPr>
          <p:nvPr/>
        </p:nvSpPr>
        <p:spPr bwMode="auto">
          <a:xfrm>
            <a:off x="63500" y="4316413"/>
            <a:ext cx="10287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69" name="Text Box 27"/>
          <p:cNvSpPr txBox="1">
            <a:spLocks noChangeArrowheads="1"/>
          </p:cNvSpPr>
          <p:nvPr/>
        </p:nvSpPr>
        <p:spPr bwMode="auto">
          <a:xfrm>
            <a:off x="120650" y="4848225"/>
            <a:ext cx="955675" cy="28566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E55</a:t>
            </a:r>
            <a:r>
              <a:rPr lang="en-US" altLang="en-US" sz="1400" b="0" dirty="0"/>
              <a:t> Type</a:t>
            </a:r>
          </a:p>
        </p:txBody>
      </p:sp>
      <p:sp>
        <p:nvSpPr>
          <p:cNvPr id="3170" name="Text Box 28"/>
          <p:cNvSpPr txBox="1">
            <a:spLocks noChangeArrowheads="1"/>
          </p:cNvSpPr>
          <p:nvPr/>
        </p:nvSpPr>
        <p:spPr bwMode="auto">
          <a:xfrm>
            <a:off x="120650" y="5137689"/>
            <a:ext cx="955675" cy="342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Copy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083" name="Text Box 27"/>
          <p:cNvSpPr txBox="1">
            <a:spLocks noChangeArrowheads="1"/>
          </p:cNvSpPr>
          <p:nvPr/>
        </p:nvSpPr>
        <p:spPr bwMode="auto">
          <a:xfrm>
            <a:off x="7389221" y="4643438"/>
            <a:ext cx="1876425" cy="285750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E67 Birth </a:t>
            </a:r>
            <a:r>
              <a:rPr lang="en-US" altLang="en-US" sz="1400">
                <a:solidFill>
                  <a:schemeClr val="bg1"/>
                </a:solidFill>
              </a:rPr>
              <a:t>(E</a:t>
            </a:r>
            <a:r>
              <a:rPr lang="el-GR" altLang="en-US" sz="1400">
                <a:solidFill>
                  <a:schemeClr val="bg1"/>
                </a:solidFill>
              </a:rPr>
              <a:t>63</a:t>
            </a:r>
            <a:r>
              <a:rPr lang="en-US" altLang="en-US" sz="14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084" name="Text Box 28"/>
          <p:cNvSpPr txBox="1">
            <a:spLocks noChangeArrowheads="1"/>
          </p:cNvSpPr>
          <p:nvPr/>
        </p:nvSpPr>
        <p:spPr bwMode="auto">
          <a:xfrm>
            <a:off x="7389221" y="4929188"/>
            <a:ext cx="1876425" cy="3429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birth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085" name="AutoShape 37"/>
          <p:cNvCxnSpPr>
            <a:cxnSpLocks noChangeShapeType="1"/>
            <a:stCxn id="3083" idx="0"/>
            <a:endCxn id="3156" idx="1"/>
          </p:cNvCxnSpPr>
          <p:nvPr/>
        </p:nvCxnSpPr>
        <p:spPr bwMode="auto">
          <a:xfrm flipV="1">
            <a:off x="8327434" y="3918859"/>
            <a:ext cx="1369853" cy="72457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2" name="AutoShape 37"/>
          <p:cNvCxnSpPr>
            <a:cxnSpLocks noChangeShapeType="1"/>
            <a:stCxn id="3084" idx="3"/>
            <a:endCxn id="3163" idx="1"/>
          </p:cNvCxnSpPr>
          <p:nvPr/>
        </p:nvCxnSpPr>
        <p:spPr bwMode="auto">
          <a:xfrm flipV="1">
            <a:off x="9265646" y="5092896"/>
            <a:ext cx="1557525" cy="774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scene3d>
            <a:camera prst="orthographicFront">
              <a:rot lat="21301143" lon="301140" rev="21573786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7" name="AutoShape 37"/>
          <p:cNvCxnSpPr>
            <a:cxnSpLocks noChangeShapeType="1"/>
            <a:stCxn id="3084" idx="2"/>
            <a:endCxn id="3167" idx="0"/>
          </p:cNvCxnSpPr>
          <p:nvPr/>
        </p:nvCxnSpPr>
        <p:spPr bwMode="auto">
          <a:xfrm flipH="1">
            <a:off x="8322671" y="5272088"/>
            <a:ext cx="4763" cy="7731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7" name="Text Box 27"/>
          <p:cNvSpPr txBox="1">
            <a:spLocks noChangeArrowheads="1"/>
          </p:cNvSpPr>
          <p:nvPr/>
        </p:nvSpPr>
        <p:spPr bwMode="auto">
          <a:xfrm>
            <a:off x="7616234" y="6045200"/>
            <a:ext cx="1414649" cy="28608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8" name="Text Box 28"/>
          <p:cNvSpPr txBox="1">
            <a:spLocks noChangeArrowheads="1"/>
          </p:cNvSpPr>
          <p:nvPr/>
        </p:nvSpPr>
        <p:spPr bwMode="auto">
          <a:xfrm>
            <a:off x="7622397" y="6326218"/>
            <a:ext cx="1414649" cy="3428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1717</a:t>
            </a:r>
          </a:p>
        </p:txBody>
      </p:sp>
      <p:sp>
        <p:nvSpPr>
          <p:cNvPr id="2" name="Text Box 27"/>
          <p:cNvSpPr txBox="1">
            <a:spLocks noChangeArrowheads="1"/>
          </p:cNvSpPr>
          <p:nvPr/>
        </p:nvSpPr>
        <p:spPr bwMode="auto">
          <a:xfrm>
            <a:off x="10840908" y="5743260"/>
            <a:ext cx="1038225" cy="286232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66" name="Text Box 28"/>
          <p:cNvSpPr txBox="1">
            <a:spLocks noChangeArrowheads="1"/>
          </p:cNvSpPr>
          <p:nvPr/>
        </p:nvSpPr>
        <p:spPr bwMode="auto">
          <a:xfrm>
            <a:off x="10840908" y="6008990"/>
            <a:ext cx="1038225" cy="3184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Stendal</a:t>
            </a:r>
          </a:p>
        </p:txBody>
      </p:sp>
      <p:cxnSp>
        <p:nvCxnSpPr>
          <p:cNvPr id="3090" name="AutoShape 37"/>
          <p:cNvCxnSpPr>
            <a:cxnSpLocks noChangeShapeType="1"/>
            <a:stCxn id="3084" idx="2"/>
            <a:endCxn id="3166" idx="1"/>
          </p:cNvCxnSpPr>
          <p:nvPr/>
        </p:nvCxnSpPr>
        <p:spPr bwMode="auto">
          <a:xfrm>
            <a:off x="8327434" y="5272088"/>
            <a:ext cx="2513474" cy="8961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1" name="Text Box 44"/>
          <p:cNvSpPr txBox="1">
            <a:spLocks noChangeArrowheads="1"/>
          </p:cNvSpPr>
          <p:nvPr/>
        </p:nvSpPr>
        <p:spPr bwMode="auto">
          <a:xfrm rot="1205047">
            <a:off x="9168348" y="5530972"/>
            <a:ext cx="1357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" name="Text Box 44"/>
          <p:cNvSpPr txBox="1">
            <a:spLocks noChangeArrowheads="1"/>
          </p:cNvSpPr>
          <p:nvPr/>
        </p:nvSpPr>
        <p:spPr bwMode="auto">
          <a:xfrm>
            <a:off x="7729991" y="5511800"/>
            <a:ext cx="1425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63" name="Text Box 39"/>
          <p:cNvSpPr txBox="1">
            <a:spLocks noChangeArrowheads="1"/>
          </p:cNvSpPr>
          <p:nvPr/>
        </p:nvSpPr>
        <p:spPr bwMode="auto">
          <a:xfrm>
            <a:off x="10823171" y="4930845"/>
            <a:ext cx="1800225" cy="3241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Anna-Maria Meyer</a:t>
            </a:r>
          </a:p>
        </p:txBody>
      </p:sp>
      <p:sp>
        <p:nvSpPr>
          <p:cNvPr id="3164" name="Text Box 38"/>
          <p:cNvSpPr txBox="1">
            <a:spLocks noChangeArrowheads="1"/>
          </p:cNvSpPr>
          <p:nvPr/>
        </p:nvSpPr>
        <p:spPr bwMode="auto">
          <a:xfrm>
            <a:off x="10823171" y="4640583"/>
            <a:ext cx="1800225" cy="284488"/>
          </a:xfrm>
          <a:prstGeom prst="rect">
            <a:avLst/>
          </a:prstGeom>
          <a:solidFill>
            <a:srgbClr val="F5915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E21 Person </a:t>
            </a:r>
            <a:r>
              <a:rPr lang="en-US" altLang="en-US" sz="1400" dirty="0"/>
              <a:t>(E39)</a:t>
            </a:r>
            <a:endParaRPr lang="en-US" altLang="en-US" sz="1400" b="0" dirty="0"/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400" b="0" dirty="0"/>
          </a:p>
        </p:txBody>
      </p:sp>
      <p:sp>
        <p:nvSpPr>
          <p:cNvPr id="3094" name="Text Box 44"/>
          <p:cNvSpPr txBox="1">
            <a:spLocks noChangeArrowheads="1"/>
          </p:cNvSpPr>
          <p:nvPr/>
        </p:nvSpPr>
        <p:spPr bwMode="auto">
          <a:xfrm>
            <a:off x="9209449" y="4763813"/>
            <a:ext cx="18351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stealth" w="lg" len="lg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l-GR" sz="1400" b="0" dirty="0">
                <a:latin typeface="Times New Roman" panose="02020603050405020304" pitchFamily="18" charset="0"/>
              </a:rPr>
              <a:t>P96 by mother </a:t>
            </a:r>
            <a:r>
              <a:rPr lang="en-GB" altLang="el-GR" sz="1400" dirty="0">
                <a:latin typeface="Times New Roman" panose="02020603050405020304" pitchFamily="18" charset="0"/>
              </a:rPr>
              <a:t>(P1</a:t>
            </a:r>
            <a:r>
              <a:rPr lang="el-GR" altLang="el-GR" sz="1400" dirty="0">
                <a:latin typeface="Times New Roman" panose="02020603050405020304" pitchFamily="18" charset="0"/>
              </a:rPr>
              <a:t>2</a:t>
            </a:r>
            <a:r>
              <a:rPr lang="en-GB" altLang="el-GR" sz="1400" dirty="0">
                <a:latin typeface="Times New Roman" panose="02020603050405020304" pitchFamily="18" charset="0"/>
              </a:rPr>
              <a:t>)</a:t>
            </a:r>
            <a:endParaRPr lang="en-US" altLang="en-US" sz="1400" dirty="0">
              <a:latin typeface="Times New Roman" panose="02020603050405020304" pitchFamily="18" charset="0"/>
            </a:endParaRPr>
          </a:p>
        </p:txBody>
      </p:sp>
      <p:cxnSp>
        <p:nvCxnSpPr>
          <p:cNvPr id="3095" name="AutoShape 37"/>
          <p:cNvCxnSpPr>
            <a:cxnSpLocks noChangeShapeType="1"/>
            <a:stCxn id="3143" idx="1"/>
            <a:endCxn id="3162" idx="2"/>
          </p:cNvCxnSpPr>
          <p:nvPr/>
        </p:nvCxnSpPr>
        <p:spPr bwMode="auto">
          <a:xfrm flipH="1" flipV="1">
            <a:off x="3279841" y="2961888"/>
            <a:ext cx="1339891" cy="93706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1" name="Text Box 27"/>
          <p:cNvSpPr txBox="1">
            <a:spLocks noChangeArrowheads="1"/>
          </p:cNvSpPr>
          <p:nvPr/>
        </p:nvSpPr>
        <p:spPr bwMode="auto">
          <a:xfrm>
            <a:off x="2603566" y="2374513"/>
            <a:ext cx="1352550" cy="286232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2" name="Text Box 28"/>
          <p:cNvSpPr txBox="1">
            <a:spLocks noChangeArrowheads="1"/>
          </p:cNvSpPr>
          <p:nvPr/>
        </p:nvSpPr>
        <p:spPr bwMode="auto">
          <a:xfrm>
            <a:off x="2603566" y="2641687"/>
            <a:ext cx="1352550" cy="3202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1755</a:t>
            </a:r>
          </a:p>
        </p:txBody>
      </p:sp>
      <p:cxnSp>
        <p:nvCxnSpPr>
          <p:cNvPr id="3097" name="AutoShape 37"/>
          <p:cNvCxnSpPr>
            <a:cxnSpLocks noChangeShapeType="1"/>
            <a:stCxn id="3143" idx="3"/>
            <a:endCxn id="3156" idx="1"/>
          </p:cNvCxnSpPr>
          <p:nvPr/>
        </p:nvCxnSpPr>
        <p:spPr bwMode="auto">
          <a:xfrm>
            <a:off x="7118243" y="3898949"/>
            <a:ext cx="2579044" cy="1991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8" name="AutoShape 37"/>
          <p:cNvCxnSpPr>
            <a:cxnSpLocks noChangeShapeType="1"/>
            <a:stCxn id="3143" idx="1"/>
            <a:endCxn id="3145" idx="3"/>
          </p:cNvCxnSpPr>
          <p:nvPr/>
        </p:nvCxnSpPr>
        <p:spPr bwMode="auto">
          <a:xfrm flipH="1">
            <a:off x="2157413" y="3898949"/>
            <a:ext cx="2462319" cy="462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9" name="Text Box 27"/>
          <p:cNvSpPr txBox="1">
            <a:spLocks noChangeArrowheads="1"/>
          </p:cNvSpPr>
          <p:nvPr/>
        </p:nvSpPr>
        <p:spPr bwMode="auto">
          <a:xfrm>
            <a:off x="4327525" y="1447800"/>
            <a:ext cx="2282825" cy="286172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>
                <a:solidFill>
                  <a:schemeClr val="bg1"/>
                </a:solidFill>
              </a:rPr>
              <a:t>E65 Creation </a:t>
            </a:r>
            <a:r>
              <a:rPr lang="en-US" altLang="en-US" sz="1400" dirty="0">
                <a:solidFill>
                  <a:schemeClr val="bg1"/>
                </a:solidFill>
              </a:rPr>
              <a:t>(E63)</a:t>
            </a:r>
          </a:p>
        </p:txBody>
      </p:sp>
      <p:sp>
        <p:nvSpPr>
          <p:cNvPr id="3165" name="Text Box 28"/>
          <p:cNvSpPr txBox="1">
            <a:spLocks noChangeArrowheads="1"/>
          </p:cNvSpPr>
          <p:nvPr/>
        </p:nvSpPr>
        <p:spPr bwMode="auto">
          <a:xfrm>
            <a:off x="4327525" y="1736725"/>
            <a:ext cx="2282825" cy="4683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8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l-GR" sz="1400" i="1" kern="800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writes “History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00" name="AutoShape 37"/>
          <p:cNvCxnSpPr>
            <a:cxnSpLocks noChangeShapeType="1"/>
            <a:stCxn id="3159" idx="0"/>
            <a:endCxn id="3158" idx="2"/>
          </p:cNvCxnSpPr>
          <p:nvPr/>
        </p:nvCxnSpPr>
        <p:spPr bwMode="auto">
          <a:xfrm flipV="1">
            <a:off x="5468938" y="752650"/>
            <a:ext cx="7144" cy="695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37"/>
          <p:cNvCxnSpPr>
            <a:cxnSpLocks noChangeShapeType="1"/>
            <a:stCxn id="3165" idx="1"/>
            <a:endCxn id="4" idx="3"/>
          </p:cNvCxnSpPr>
          <p:nvPr/>
        </p:nvCxnSpPr>
        <p:spPr bwMode="auto">
          <a:xfrm flipH="1" flipV="1">
            <a:off x="2654300" y="795895"/>
            <a:ext cx="1673225" cy="11749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2" name="Text Box 44"/>
          <p:cNvSpPr txBox="1">
            <a:spLocks noChangeArrowheads="1"/>
          </p:cNvSpPr>
          <p:nvPr/>
        </p:nvSpPr>
        <p:spPr bwMode="auto">
          <a:xfrm rot="2089412">
            <a:off x="2662238" y="1111250"/>
            <a:ext cx="18430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P94 has created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sp>
        <p:nvSpPr>
          <p:cNvPr id="3157" name="Text Box 27"/>
          <p:cNvSpPr txBox="1">
            <a:spLocks noChangeArrowheads="1"/>
          </p:cNvSpPr>
          <p:nvPr/>
        </p:nvSpPr>
        <p:spPr bwMode="auto">
          <a:xfrm>
            <a:off x="4775200" y="124000"/>
            <a:ext cx="1401763" cy="28594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8" name="Text Box 28"/>
          <p:cNvSpPr txBox="1">
            <a:spLocks noChangeArrowheads="1"/>
          </p:cNvSpPr>
          <p:nvPr/>
        </p:nvSpPr>
        <p:spPr bwMode="auto">
          <a:xfrm>
            <a:off x="4775200" y="409948"/>
            <a:ext cx="140176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1764</a:t>
            </a:r>
          </a:p>
        </p:txBody>
      </p:sp>
      <p:sp>
        <p:nvSpPr>
          <p:cNvPr id="3104" name="Text Box 44"/>
          <p:cNvSpPr txBox="1">
            <a:spLocks noChangeArrowheads="1"/>
          </p:cNvSpPr>
          <p:nvPr/>
        </p:nvSpPr>
        <p:spPr bwMode="auto">
          <a:xfrm>
            <a:off x="4884738" y="946150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05" name="AutoShape 37"/>
          <p:cNvCxnSpPr>
            <a:cxnSpLocks noChangeShapeType="1"/>
            <a:stCxn id="3165" idx="2"/>
            <a:endCxn id="3156" idx="1"/>
          </p:cNvCxnSpPr>
          <p:nvPr/>
        </p:nvCxnSpPr>
        <p:spPr bwMode="auto">
          <a:xfrm>
            <a:off x="5468938" y="2205038"/>
            <a:ext cx="4228349" cy="17138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7" name="Text Box 44"/>
          <p:cNvSpPr txBox="1">
            <a:spLocks noChangeArrowheads="1"/>
          </p:cNvSpPr>
          <p:nvPr/>
        </p:nvSpPr>
        <p:spPr bwMode="auto">
          <a:xfrm>
            <a:off x="7513638" y="4167188"/>
            <a:ext cx="248761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P98 brought into life </a:t>
            </a:r>
            <a:r>
              <a:rPr lang="en-US" altLang="en-US" sz="140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108" name="AutoShape 37"/>
          <p:cNvCxnSpPr>
            <a:cxnSpLocks noChangeShapeType="1"/>
            <a:stCxn id="4" idx="2"/>
            <a:endCxn id="3076" idx="0"/>
          </p:cNvCxnSpPr>
          <p:nvPr/>
        </p:nvCxnSpPr>
        <p:spPr bwMode="auto">
          <a:xfrm flipH="1">
            <a:off x="1283077" y="976076"/>
            <a:ext cx="104398" cy="85567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9" name="Text Box 44"/>
          <p:cNvSpPr txBox="1">
            <a:spLocks noChangeArrowheads="1"/>
          </p:cNvSpPr>
          <p:nvPr/>
        </p:nvSpPr>
        <p:spPr bwMode="auto">
          <a:xfrm>
            <a:off x="577850" y="1109663"/>
            <a:ext cx="1155700" cy="271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27432" bIns="27432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P67</a:t>
            </a:r>
            <a:r>
              <a:rPr lang="en-US" altLang="en-US" sz="1400" b="0" dirty="0">
                <a:latin typeface="Times New Roman" panose="02020603050405020304" pitchFamily="18" charset="0"/>
              </a:rPr>
              <a:t> refers to</a:t>
            </a:r>
          </a:p>
        </p:txBody>
      </p:sp>
      <p:sp>
        <p:nvSpPr>
          <p:cNvPr id="4" name="Text Box 39"/>
          <p:cNvSpPr txBox="1">
            <a:spLocks noChangeArrowheads="1"/>
          </p:cNvSpPr>
          <p:nvPr/>
        </p:nvSpPr>
        <p:spPr bwMode="auto">
          <a:xfrm>
            <a:off x="120650" y="615714"/>
            <a:ext cx="2533650" cy="3603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“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54" name="Text Box 38"/>
          <p:cNvSpPr txBox="1">
            <a:spLocks noChangeArrowheads="1"/>
          </p:cNvSpPr>
          <p:nvPr/>
        </p:nvSpPr>
        <p:spPr bwMode="auto">
          <a:xfrm>
            <a:off x="120650" y="311735"/>
            <a:ext cx="2532798" cy="291640"/>
          </a:xfrm>
          <a:prstGeom prst="rect">
            <a:avLst/>
          </a:prstGeom>
          <a:solidFill>
            <a:srgbClr val="D3C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E73 Information </a:t>
            </a:r>
            <a:r>
              <a:rPr lang="en-US" altLang="en-US" sz="1400" b="0" dirty="0" smtClean="0"/>
              <a:t>Object </a:t>
            </a:r>
            <a:r>
              <a:rPr lang="en-US" altLang="en-US" sz="1400" dirty="0" smtClean="0"/>
              <a:t>(E28)</a:t>
            </a:r>
            <a:endParaRPr lang="en-US" altLang="en-US" sz="1400" dirty="0"/>
          </a:p>
        </p:txBody>
      </p:sp>
      <p:sp>
        <p:nvSpPr>
          <p:cNvPr id="3151" name="Text Box 27"/>
          <p:cNvSpPr txBox="1">
            <a:spLocks noChangeArrowheads="1"/>
          </p:cNvSpPr>
          <p:nvPr/>
        </p:nvSpPr>
        <p:spPr bwMode="auto">
          <a:xfrm>
            <a:off x="7129463" y="1149350"/>
            <a:ext cx="2101850" cy="285948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E69 Death </a:t>
            </a:r>
            <a:r>
              <a:rPr lang="en-US" altLang="en-US" sz="1400">
                <a:solidFill>
                  <a:schemeClr val="bg1"/>
                </a:solidFill>
              </a:rPr>
              <a:t>(E64)</a:t>
            </a:r>
          </a:p>
        </p:txBody>
      </p:sp>
      <p:sp>
        <p:nvSpPr>
          <p:cNvPr id="3152" name="Text Box 28"/>
          <p:cNvSpPr txBox="1">
            <a:spLocks noChangeArrowheads="1"/>
          </p:cNvSpPr>
          <p:nvPr/>
        </p:nvSpPr>
        <p:spPr bwMode="auto">
          <a:xfrm>
            <a:off x="7129463" y="1435298"/>
            <a:ext cx="2101850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death</a:t>
            </a:r>
          </a:p>
        </p:txBody>
      </p:sp>
      <p:sp>
        <p:nvSpPr>
          <p:cNvPr id="3112" name="Text Box 44"/>
          <p:cNvSpPr txBox="1">
            <a:spLocks noChangeArrowheads="1"/>
          </p:cNvSpPr>
          <p:nvPr/>
        </p:nvSpPr>
        <p:spPr bwMode="auto">
          <a:xfrm>
            <a:off x="7583695" y="779463"/>
            <a:ext cx="14716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49" name="Text Box 27"/>
          <p:cNvSpPr txBox="1">
            <a:spLocks noChangeArrowheads="1"/>
          </p:cNvSpPr>
          <p:nvPr/>
        </p:nvSpPr>
        <p:spPr bwMode="auto">
          <a:xfrm>
            <a:off x="7502431" y="124000"/>
            <a:ext cx="1354137" cy="28594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0" name="Text Box 28"/>
          <p:cNvSpPr txBox="1">
            <a:spLocks noChangeArrowheads="1"/>
          </p:cNvSpPr>
          <p:nvPr/>
        </p:nvSpPr>
        <p:spPr bwMode="auto">
          <a:xfrm>
            <a:off x="7502431" y="406431"/>
            <a:ext cx="1354137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1768</a:t>
            </a:r>
          </a:p>
        </p:txBody>
      </p:sp>
      <p:cxnSp>
        <p:nvCxnSpPr>
          <p:cNvPr id="3114" name="AutoShape 37"/>
          <p:cNvCxnSpPr>
            <a:cxnSpLocks noChangeShapeType="1"/>
            <a:stCxn id="3152" idx="3"/>
            <a:endCxn id="3148" idx="1"/>
          </p:cNvCxnSpPr>
          <p:nvPr/>
        </p:nvCxnSpPr>
        <p:spPr bwMode="auto">
          <a:xfrm flipV="1">
            <a:off x="9231313" y="769034"/>
            <a:ext cx="1491267" cy="83761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5" name="Text Box 44"/>
          <p:cNvSpPr txBox="1">
            <a:spLocks noChangeArrowheads="1"/>
          </p:cNvSpPr>
          <p:nvPr/>
        </p:nvSpPr>
        <p:spPr bwMode="auto">
          <a:xfrm>
            <a:off x="9244618" y="491122"/>
            <a:ext cx="1349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147" name="Text Box 27"/>
          <p:cNvSpPr txBox="1">
            <a:spLocks noChangeArrowheads="1"/>
          </p:cNvSpPr>
          <p:nvPr/>
        </p:nvSpPr>
        <p:spPr bwMode="auto">
          <a:xfrm>
            <a:off x="10722580" y="311735"/>
            <a:ext cx="1027113" cy="285948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48" name="Text Box 28"/>
          <p:cNvSpPr txBox="1">
            <a:spLocks noChangeArrowheads="1"/>
          </p:cNvSpPr>
          <p:nvPr/>
        </p:nvSpPr>
        <p:spPr bwMode="auto">
          <a:xfrm>
            <a:off x="10722580" y="597683"/>
            <a:ext cx="102711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Trieste</a:t>
            </a:r>
          </a:p>
        </p:txBody>
      </p:sp>
      <p:cxnSp>
        <p:nvCxnSpPr>
          <p:cNvPr id="3117" name="AutoShape 37"/>
          <p:cNvCxnSpPr>
            <a:cxnSpLocks noChangeShapeType="1"/>
            <a:stCxn id="3151" idx="0"/>
            <a:endCxn id="3150" idx="2"/>
          </p:cNvCxnSpPr>
          <p:nvPr/>
        </p:nvCxnSpPr>
        <p:spPr bwMode="auto">
          <a:xfrm flipH="1" flipV="1">
            <a:off x="8179500" y="749133"/>
            <a:ext cx="888" cy="40021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8" name="Text Box 44"/>
          <p:cNvSpPr txBox="1">
            <a:spLocks noChangeArrowheads="1"/>
          </p:cNvSpPr>
          <p:nvPr/>
        </p:nvSpPr>
        <p:spPr bwMode="auto">
          <a:xfrm rot="1380000">
            <a:off x="6519863" y="2781300"/>
            <a:ext cx="195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P14 carried out by </a:t>
            </a:r>
            <a:r>
              <a:rPr lang="en-US" altLang="en-US" sz="1400">
                <a:latin typeface="Times New Roman" panose="02020603050405020304" pitchFamily="18" charset="0"/>
              </a:rPr>
              <a:t>(P12)</a:t>
            </a:r>
          </a:p>
        </p:txBody>
      </p:sp>
      <p:sp>
        <p:nvSpPr>
          <p:cNvPr id="3145" name="Text Box 39"/>
          <p:cNvSpPr txBox="1">
            <a:spLocks noChangeArrowheads="1"/>
          </p:cNvSpPr>
          <p:nvPr/>
        </p:nvSpPr>
        <p:spPr bwMode="auto">
          <a:xfrm>
            <a:off x="419100" y="374155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43" name="Text Box 28"/>
          <p:cNvSpPr txBox="1">
            <a:spLocks noChangeArrowheads="1"/>
          </p:cNvSpPr>
          <p:nvPr/>
        </p:nvSpPr>
        <p:spPr bwMode="auto">
          <a:xfrm>
            <a:off x="4619732" y="3727547"/>
            <a:ext cx="2498511" cy="34280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dirty="0">
                <a:latin typeface="Arial Narrow" panose="020B0606020202030204" pitchFamily="34" charset="0"/>
              </a:rPr>
              <a:t>sees 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“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”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188" name="Text Box 7"/>
          <p:cNvSpPr txBox="1">
            <a:spLocks noChangeAspect="1" noChangeArrowheads="1"/>
          </p:cNvSpPr>
          <p:nvPr/>
        </p:nvSpPr>
        <p:spPr bwMode="auto">
          <a:xfrm flipH="1">
            <a:off x="4613275" y="3443288"/>
            <a:ext cx="2499634" cy="284162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E5</a:t>
            </a:r>
            <a:r>
              <a:rPr lang="en-US" altLang="en-US" sz="1400" b="0" dirty="0">
                <a:solidFill>
                  <a:schemeClr val="bg1"/>
                </a:solidFill>
                <a:latin typeface="+mn-lt"/>
              </a:rPr>
              <a:t> Event</a:t>
            </a:r>
            <a:endParaRPr lang="en-GB" altLang="en-US" sz="1400" b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21" name="Text Box 44"/>
          <p:cNvSpPr txBox="1">
            <a:spLocks noChangeArrowheads="1"/>
          </p:cNvSpPr>
          <p:nvPr/>
        </p:nvSpPr>
        <p:spPr bwMode="auto">
          <a:xfrm>
            <a:off x="6927850" y="3638550"/>
            <a:ext cx="1760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22" name="Text Box 44"/>
          <p:cNvSpPr txBox="1">
            <a:spLocks noChangeArrowheads="1"/>
          </p:cNvSpPr>
          <p:nvPr/>
        </p:nvSpPr>
        <p:spPr bwMode="auto">
          <a:xfrm>
            <a:off x="2443163" y="3638550"/>
            <a:ext cx="15890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41" name="Text Box 27"/>
          <p:cNvSpPr txBox="1">
            <a:spLocks noChangeArrowheads="1"/>
          </p:cNvSpPr>
          <p:nvPr/>
        </p:nvSpPr>
        <p:spPr bwMode="auto">
          <a:xfrm>
            <a:off x="1733550" y="5305413"/>
            <a:ext cx="2106613" cy="286447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</a:t>
            </a:r>
            <a:r>
              <a:rPr lang="el-GR" altLang="en-US" sz="1400" b="0">
                <a:solidFill>
                  <a:schemeClr val="bg1"/>
                </a:solidFill>
              </a:rPr>
              <a:t>12</a:t>
            </a:r>
            <a:r>
              <a:rPr lang="en-US" altLang="en-US" sz="1400" b="0">
                <a:solidFill>
                  <a:schemeClr val="bg1"/>
                </a:solidFill>
              </a:rPr>
              <a:t> Production </a:t>
            </a:r>
            <a:r>
              <a:rPr lang="en-US" altLang="en-US" sz="1400">
                <a:solidFill>
                  <a:schemeClr val="bg1"/>
                </a:solidFill>
              </a:rPr>
              <a:t>(E63)</a:t>
            </a:r>
          </a:p>
        </p:txBody>
      </p:sp>
      <p:sp>
        <p:nvSpPr>
          <p:cNvPr id="3142" name="Text Box 28"/>
          <p:cNvSpPr txBox="1">
            <a:spLocks noChangeArrowheads="1"/>
          </p:cNvSpPr>
          <p:nvPr/>
        </p:nvSpPr>
        <p:spPr bwMode="auto">
          <a:xfrm>
            <a:off x="1733550" y="5602217"/>
            <a:ext cx="2106613" cy="5001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75"/>
              </a:lnSpc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Roman-commissioned copy of the 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24" name="AutoShape 37"/>
          <p:cNvCxnSpPr>
            <a:cxnSpLocks noChangeShapeType="1"/>
            <a:stCxn id="3142" idx="3"/>
            <a:endCxn id="3134" idx="1"/>
          </p:cNvCxnSpPr>
          <p:nvPr/>
        </p:nvCxnSpPr>
        <p:spPr bwMode="auto">
          <a:xfrm>
            <a:off x="3840163" y="5852278"/>
            <a:ext cx="1579562" cy="74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9" name="Text Box 28"/>
          <p:cNvSpPr txBox="1">
            <a:spLocks noChangeArrowheads="1"/>
          </p:cNvSpPr>
          <p:nvPr/>
        </p:nvSpPr>
        <p:spPr bwMode="auto">
          <a:xfrm>
            <a:off x="4211638" y="6464309"/>
            <a:ext cx="1260475" cy="32384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Hellenistic</a:t>
            </a:r>
          </a:p>
        </p:txBody>
      </p:sp>
      <p:sp>
        <p:nvSpPr>
          <p:cNvPr id="3140" name="Text Box 27"/>
          <p:cNvSpPr txBox="1">
            <a:spLocks noChangeArrowheads="1"/>
          </p:cNvSpPr>
          <p:nvPr/>
        </p:nvSpPr>
        <p:spPr bwMode="auto">
          <a:xfrm>
            <a:off x="4213741" y="6172200"/>
            <a:ext cx="1258372" cy="28447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/>
              <a:t>E55 Type</a:t>
            </a:r>
          </a:p>
        </p:txBody>
      </p:sp>
      <p:sp>
        <p:nvSpPr>
          <p:cNvPr id="3136" name="Text Box 27"/>
          <p:cNvSpPr txBox="1">
            <a:spLocks noChangeArrowheads="1"/>
          </p:cNvSpPr>
          <p:nvPr/>
        </p:nvSpPr>
        <p:spPr bwMode="auto">
          <a:xfrm>
            <a:off x="3038475" y="4292600"/>
            <a:ext cx="1258888" cy="286232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37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Vatican, Rome</a:t>
            </a:r>
          </a:p>
        </p:txBody>
      </p:sp>
      <p:sp>
        <p:nvSpPr>
          <p:cNvPr id="3138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Vatican, Rome</a:t>
            </a:r>
          </a:p>
        </p:txBody>
      </p:sp>
      <p:cxnSp>
        <p:nvCxnSpPr>
          <p:cNvPr id="3127" name="Elbow Connector 131"/>
          <p:cNvCxnSpPr>
            <a:cxnSpLocks noChangeShapeType="1"/>
            <a:endCxn id="3139" idx="3"/>
          </p:cNvCxnSpPr>
          <p:nvPr/>
        </p:nvCxnSpPr>
        <p:spPr bwMode="auto">
          <a:xfrm flipH="1">
            <a:off x="5472113" y="5870575"/>
            <a:ext cx="652462" cy="755650"/>
          </a:xfrm>
          <a:prstGeom prst="bentConnector3">
            <a:avLst>
              <a:gd name="adj1" fmla="val -35051"/>
            </a:avLst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8" name="Text Box 44"/>
          <p:cNvSpPr txBox="1">
            <a:spLocks noChangeArrowheads="1"/>
          </p:cNvSpPr>
          <p:nvPr/>
        </p:nvSpPr>
        <p:spPr bwMode="auto">
          <a:xfrm>
            <a:off x="3778250" y="558006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34" name="Text Box 39"/>
          <p:cNvSpPr txBox="1">
            <a:spLocks noChangeArrowheads="1"/>
          </p:cNvSpPr>
          <p:nvPr/>
        </p:nvSpPr>
        <p:spPr bwMode="auto">
          <a:xfrm>
            <a:off x="5419725" y="569100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35" name="Text Box 38"/>
          <p:cNvSpPr txBox="1">
            <a:spLocks noChangeArrowheads="1"/>
          </p:cNvSpPr>
          <p:nvPr/>
        </p:nvSpPr>
        <p:spPr bwMode="auto">
          <a:xfrm>
            <a:off x="5419725" y="5205413"/>
            <a:ext cx="1738313" cy="480177"/>
          </a:xfrm>
          <a:prstGeom prst="rect">
            <a:avLst/>
          </a:prstGeom>
          <a:solidFill>
            <a:srgbClr val="BC8160">
              <a:alpha val="8588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  <p:sp>
        <p:nvSpPr>
          <p:cNvPr id="3130" name="Text Box 44"/>
          <p:cNvSpPr txBox="1">
            <a:spLocks noChangeArrowheads="1"/>
          </p:cNvSpPr>
          <p:nvPr/>
        </p:nvSpPr>
        <p:spPr bwMode="auto">
          <a:xfrm>
            <a:off x="5759450" y="6248400"/>
            <a:ext cx="1028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31" name="Text Box 44"/>
          <p:cNvSpPr txBox="1">
            <a:spLocks noChangeArrowheads="1"/>
          </p:cNvSpPr>
          <p:nvPr/>
        </p:nvSpPr>
        <p:spPr bwMode="auto">
          <a:xfrm>
            <a:off x="4378325" y="4465638"/>
            <a:ext cx="1439863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</a:t>
            </a:r>
            <a:r>
              <a:rPr lang="el-GR" altLang="en-US" sz="1400" b="0" dirty="0">
                <a:latin typeface="Times New Roman" panose="02020603050405020304" pitchFamily="18" charset="0"/>
              </a:rPr>
              <a:t> </a:t>
            </a:r>
            <a:r>
              <a:rPr lang="en-US" altLang="en-US" sz="1400" b="0" dirty="0">
                <a:latin typeface="Times New Roman" panose="02020603050405020304" pitchFamily="18" charset="0"/>
              </a:rPr>
              <a:t>at</a:t>
            </a:r>
          </a:p>
        </p:txBody>
      </p:sp>
      <p:sp>
        <p:nvSpPr>
          <p:cNvPr id="3132" name="Text Box 44"/>
          <p:cNvSpPr txBox="1">
            <a:spLocks noChangeArrowheads="1"/>
          </p:cNvSpPr>
          <p:nvPr/>
        </p:nvSpPr>
        <p:spPr bwMode="auto">
          <a:xfrm>
            <a:off x="3041650" y="3234779"/>
            <a:ext cx="1446213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33" name="Elbow Connector 148"/>
          <p:cNvCxnSpPr>
            <a:cxnSpLocks noChangeShapeType="1"/>
            <a:stCxn id="3143" idx="2"/>
            <a:endCxn id="3138" idx="3"/>
          </p:cNvCxnSpPr>
          <p:nvPr/>
        </p:nvCxnSpPr>
        <p:spPr bwMode="auto">
          <a:xfrm rot="5400000">
            <a:off x="4743402" y="3624312"/>
            <a:ext cx="679549" cy="157162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1" name="Group 20"/>
          <p:cNvGrpSpPr/>
          <p:nvPr/>
        </p:nvGrpSpPr>
        <p:grpSpPr>
          <a:xfrm>
            <a:off x="9694226" y="1499504"/>
            <a:ext cx="2425578" cy="2596245"/>
            <a:chOff x="9516954" y="1499504"/>
            <a:chExt cx="2602850" cy="2596245"/>
          </a:xfrm>
        </p:grpSpPr>
        <p:pic>
          <p:nvPicPr>
            <p:cNvPr id="3082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84" t="13319" r="7361" b="18068"/>
            <a:stretch>
              <a:fillRect/>
            </a:stretch>
          </p:blipFill>
          <p:spPr bwMode="auto">
            <a:xfrm>
              <a:off x="9516954" y="1499504"/>
              <a:ext cx="2561077" cy="2596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56" name="Text Box 39"/>
            <p:cNvSpPr txBox="1">
              <a:spLocks noChangeArrowheads="1"/>
            </p:cNvSpPr>
            <p:nvPr/>
          </p:nvSpPr>
          <p:spPr bwMode="auto">
            <a:xfrm>
              <a:off x="9520239" y="3756254"/>
              <a:ext cx="2557792" cy="32520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i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Johann-Joachim </a:t>
              </a:r>
              <a:r>
                <a:rPr lang="en-US" altLang="el-GR" sz="1400" i="1" dirty="0" smtClean="0">
                  <a:latin typeface="Arial Narrow" panose="020B0606020202030204" pitchFamily="34" charset="0"/>
                </a:rPr>
                <a:t>Winckelmann</a:t>
              </a:r>
              <a:endParaRPr lang="en-US" altLang="en-US" sz="1400" i="1" dirty="0">
                <a:latin typeface="Arial Narrow" panose="020B0606020202030204" pitchFamily="34" charset="0"/>
              </a:endParaRPr>
            </a:p>
          </p:txBody>
        </p:sp>
        <p:sp>
          <p:nvSpPr>
            <p:cNvPr id="104" name="Text Box 38"/>
            <p:cNvSpPr txBox="1">
              <a:spLocks noChangeArrowheads="1"/>
            </p:cNvSpPr>
            <p:nvPr/>
          </p:nvSpPr>
          <p:spPr bwMode="auto">
            <a:xfrm>
              <a:off x="9562011" y="3496051"/>
              <a:ext cx="2557793" cy="2864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en-US" altLang="en-US" sz="1400" dirty="0"/>
            </a:p>
          </p:txBody>
        </p:sp>
        <p:sp>
          <p:nvSpPr>
            <p:cNvPr id="3155" name="Text Box 38"/>
            <p:cNvSpPr txBox="1">
              <a:spLocks noChangeArrowheads="1"/>
            </p:cNvSpPr>
            <p:nvPr/>
          </p:nvSpPr>
          <p:spPr bwMode="auto">
            <a:xfrm>
              <a:off x="9520238" y="3476625"/>
              <a:ext cx="2557793" cy="286459"/>
            </a:xfrm>
            <a:prstGeom prst="rect">
              <a:avLst/>
            </a:prstGeom>
            <a:solidFill>
              <a:srgbClr val="F5915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400" b="0"/>
                <a:t>E21 Person </a:t>
              </a:r>
              <a:r>
                <a:rPr lang="en-US" altLang="en-US" sz="1400"/>
                <a:t>(E39)</a:t>
              </a:r>
            </a:p>
          </p:txBody>
        </p:sp>
      </p:grpSp>
      <p:sp>
        <p:nvSpPr>
          <p:cNvPr id="106" name="Text Box 38"/>
          <p:cNvSpPr txBox="1">
            <a:spLocks noChangeArrowheads="1"/>
          </p:cNvSpPr>
          <p:nvPr/>
        </p:nvSpPr>
        <p:spPr bwMode="auto">
          <a:xfrm>
            <a:off x="415197" y="3257908"/>
            <a:ext cx="1738313" cy="4801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l-GR" altLang="en-US" sz="1400" dirty="0" smtClean="0">
                <a:solidFill>
                  <a:schemeClr val="bg1"/>
                </a:solidFill>
              </a:rPr>
              <a:t>ρρδγφγγγγγγγγγγγ</a:t>
            </a:r>
            <a:endParaRPr lang="en-US" altLang="en-US" sz="1400" dirty="0">
              <a:solidFill>
                <a:schemeClr val="bg1"/>
              </a:solidFill>
            </a:endParaRPr>
          </a:p>
        </p:txBody>
      </p:sp>
      <p:sp>
        <p:nvSpPr>
          <p:cNvPr id="3146" name="Text Box 38"/>
          <p:cNvSpPr txBox="1">
            <a:spLocks noChangeArrowheads="1"/>
          </p:cNvSpPr>
          <p:nvPr/>
        </p:nvSpPr>
        <p:spPr bwMode="auto">
          <a:xfrm>
            <a:off x="419100" y="3255963"/>
            <a:ext cx="1738313" cy="480177"/>
          </a:xfrm>
          <a:prstGeom prst="rect">
            <a:avLst/>
          </a:prstGeom>
          <a:solidFill>
            <a:srgbClr val="BC8160">
              <a:alpha val="8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4" name="AutoShape 37"/>
          <p:cNvCxnSpPr>
            <a:cxnSpLocks noChangeShapeType="1"/>
            <a:stCxn id="3152" idx="2"/>
            <a:endCxn id="3156" idx="1"/>
          </p:cNvCxnSpPr>
          <p:nvPr/>
        </p:nvCxnSpPr>
        <p:spPr bwMode="auto">
          <a:xfrm>
            <a:off x="8180388" y="1778000"/>
            <a:ext cx="1516899" cy="214085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5" name="Text Box 44"/>
          <p:cNvSpPr txBox="1">
            <a:spLocks noChangeArrowheads="1"/>
          </p:cNvSpPr>
          <p:nvPr/>
        </p:nvSpPr>
        <p:spPr bwMode="auto">
          <a:xfrm>
            <a:off x="7253288" y="2128838"/>
            <a:ext cx="20320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P100 was death of </a:t>
            </a:r>
            <a:r>
              <a:rPr lang="en-US" altLang="en-US" sz="1400" dirty="0">
                <a:latin typeface="Times New Roman" panose="02020603050405020304" pitchFamily="18" charset="0"/>
              </a:rPr>
              <a:t>(P93)</a:t>
            </a:r>
            <a:r>
              <a:rPr lang="en-US" altLang="en-US" sz="1400" b="0" dirty="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076" name="Picture 20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831750"/>
            <a:ext cx="1727953" cy="16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77" name="AutoShape 37"/>
          <p:cNvCxnSpPr>
            <a:cxnSpLocks noChangeShapeType="1"/>
            <a:stCxn id="3142" idx="1"/>
            <a:endCxn id="3145" idx="2"/>
          </p:cNvCxnSpPr>
          <p:nvPr/>
        </p:nvCxnSpPr>
        <p:spPr bwMode="auto">
          <a:xfrm flipH="1" flipV="1">
            <a:off x="1288257" y="4065588"/>
            <a:ext cx="445293" cy="178669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8" name="Text Box 44"/>
          <p:cNvSpPr txBox="1">
            <a:spLocks noChangeArrowheads="1"/>
          </p:cNvSpPr>
          <p:nvPr/>
        </p:nvSpPr>
        <p:spPr bwMode="auto">
          <a:xfrm>
            <a:off x="1077985" y="4933141"/>
            <a:ext cx="2135188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P108 has produced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079" name="AutoShape 37"/>
          <p:cNvCxnSpPr>
            <a:cxnSpLocks noChangeShapeType="1"/>
          </p:cNvCxnSpPr>
          <p:nvPr/>
        </p:nvCxnSpPr>
        <p:spPr bwMode="auto">
          <a:xfrm flipH="1">
            <a:off x="747713" y="3895725"/>
            <a:ext cx="0" cy="974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0" name="Text Box 44"/>
          <p:cNvSpPr txBox="1">
            <a:spLocks noChangeArrowheads="1"/>
          </p:cNvSpPr>
          <p:nvPr/>
        </p:nvSpPr>
        <p:spPr bwMode="auto">
          <a:xfrm>
            <a:off x="63500" y="4316413"/>
            <a:ext cx="10287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69" name="Text Box 27"/>
          <p:cNvSpPr txBox="1">
            <a:spLocks noChangeArrowheads="1"/>
          </p:cNvSpPr>
          <p:nvPr/>
        </p:nvSpPr>
        <p:spPr bwMode="auto">
          <a:xfrm>
            <a:off x="120650" y="4848225"/>
            <a:ext cx="955675" cy="28566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E55</a:t>
            </a:r>
            <a:r>
              <a:rPr lang="en-US" altLang="en-US" sz="1400" b="0" dirty="0"/>
              <a:t> Type</a:t>
            </a:r>
          </a:p>
        </p:txBody>
      </p:sp>
      <p:sp>
        <p:nvSpPr>
          <p:cNvPr id="3170" name="Text Box 28"/>
          <p:cNvSpPr txBox="1">
            <a:spLocks noChangeArrowheads="1"/>
          </p:cNvSpPr>
          <p:nvPr/>
        </p:nvSpPr>
        <p:spPr bwMode="auto">
          <a:xfrm>
            <a:off x="120650" y="5137689"/>
            <a:ext cx="955675" cy="342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Copy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083" name="Text Box 27"/>
          <p:cNvSpPr txBox="1">
            <a:spLocks noChangeArrowheads="1"/>
          </p:cNvSpPr>
          <p:nvPr/>
        </p:nvSpPr>
        <p:spPr bwMode="auto">
          <a:xfrm>
            <a:off x="7389221" y="4643438"/>
            <a:ext cx="1876425" cy="285750"/>
          </a:xfrm>
          <a:prstGeom prst="rect">
            <a:avLst/>
          </a:prstGeom>
          <a:solidFill>
            <a:srgbClr val="DD697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E67 Birth </a:t>
            </a:r>
            <a:r>
              <a:rPr lang="en-US" altLang="en-US" sz="1400">
                <a:solidFill>
                  <a:schemeClr val="bg1"/>
                </a:solidFill>
              </a:rPr>
              <a:t>(E</a:t>
            </a:r>
            <a:r>
              <a:rPr lang="el-GR" altLang="en-US" sz="1400">
                <a:solidFill>
                  <a:schemeClr val="bg1"/>
                </a:solidFill>
              </a:rPr>
              <a:t>63</a:t>
            </a:r>
            <a:r>
              <a:rPr lang="en-US" altLang="en-US" sz="14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084" name="Text Box 28"/>
          <p:cNvSpPr txBox="1">
            <a:spLocks noChangeArrowheads="1"/>
          </p:cNvSpPr>
          <p:nvPr/>
        </p:nvSpPr>
        <p:spPr bwMode="auto">
          <a:xfrm>
            <a:off x="7389221" y="4929188"/>
            <a:ext cx="1876425" cy="3429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birth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085" name="AutoShape 37"/>
          <p:cNvCxnSpPr>
            <a:cxnSpLocks noChangeShapeType="1"/>
            <a:stCxn id="3083" idx="0"/>
            <a:endCxn id="3156" idx="1"/>
          </p:cNvCxnSpPr>
          <p:nvPr/>
        </p:nvCxnSpPr>
        <p:spPr bwMode="auto">
          <a:xfrm flipV="1">
            <a:off x="8327434" y="3918859"/>
            <a:ext cx="1369853" cy="72457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2" name="AutoShape 37"/>
          <p:cNvCxnSpPr>
            <a:cxnSpLocks noChangeShapeType="1"/>
            <a:stCxn id="3084" idx="3"/>
            <a:endCxn id="3163" idx="1"/>
          </p:cNvCxnSpPr>
          <p:nvPr/>
        </p:nvCxnSpPr>
        <p:spPr bwMode="auto">
          <a:xfrm flipV="1">
            <a:off x="9265646" y="5092896"/>
            <a:ext cx="1557525" cy="774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scene3d>
            <a:camera prst="orthographicFront">
              <a:rot lat="21301143" lon="301140" rev="21573786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7" name="AutoShape 37"/>
          <p:cNvCxnSpPr>
            <a:cxnSpLocks noChangeShapeType="1"/>
            <a:stCxn id="3084" idx="2"/>
            <a:endCxn id="3167" idx="0"/>
          </p:cNvCxnSpPr>
          <p:nvPr/>
        </p:nvCxnSpPr>
        <p:spPr bwMode="auto">
          <a:xfrm flipH="1">
            <a:off x="8322671" y="5272088"/>
            <a:ext cx="4763" cy="7731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7" name="Text Box 27"/>
          <p:cNvSpPr txBox="1">
            <a:spLocks noChangeArrowheads="1"/>
          </p:cNvSpPr>
          <p:nvPr/>
        </p:nvSpPr>
        <p:spPr bwMode="auto">
          <a:xfrm>
            <a:off x="7616234" y="6045200"/>
            <a:ext cx="1414649" cy="28608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8" name="Text Box 28"/>
          <p:cNvSpPr txBox="1">
            <a:spLocks noChangeArrowheads="1"/>
          </p:cNvSpPr>
          <p:nvPr/>
        </p:nvSpPr>
        <p:spPr bwMode="auto">
          <a:xfrm>
            <a:off x="7622397" y="6326218"/>
            <a:ext cx="1414649" cy="3428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1717</a:t>
            </a:r>
          </a:p>
        </p:txBody>
      </p:sp>
      <p:sp>
        <p:nvSpPr>
          <p:cNvPr id="2" name="Text Box 27"/>
          <p:cNvSpPr txBox="1">
            <a:spLocks noChangeArrowheads="1"/>
          </p:cNvSpPr>
          <p:nvPr/>
        </p:nvSpPr>
        <p:spPr bwMode="auto">
          <a:xfrm>
            <a:off x="10840908" y="5743260"/>
            <a:ext cx="1038225" cy="286232"/>
          </a:xfrm>
          <a:prstGeom prst="rect">
            <a:avLst/>
          </a:prstGeom>
          <a:solidFill>
            <a:srgbClr val="ADDF9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66" name="Text Box 28"/>
          <p:cNvSpPr txBox="1">
            <a:spLocks noChangeArrowheads="1"/>
          </p:cNvSpPr>
          <p:nvPr/>
        </p:nvSpPr>
        <p:spPr bwMode="auto">
          <a:xfrm>
            <a:off x="10840908" y="6008990"/>
            <a:ext cx="1038225" cy="3184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Stendal</a:t>
            </a:r>
          </a:p>
        </p:txBody>
      </p:sp>
      <p:cxnSp>
        <p:nvCxnSpPr>
          <p:cNvPr id="3090" name="AutoShape 37"/>
          <p:cNvCxnSpPr>
            <a:cxnSpLocks noChangeShapeType="1"/>
            <a:stCxn id="3084" idx="2"/>
            <a:endCxn id="3166" idx="1"/>
          </p:cNvCxnSpPr>
          <p:nvPr/>
        </p:nvCxnSpPr>
        <p:spPr bwMode="auto">
          <a:xfrm>
            <a:off x="8327434" y="5272088"/>
            <a:ext cx="2513474" cy="8961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1" name="Text Box 44"/>
          <p:cNvSpPr txBox="1">
            <a:spLocks noChangeArrowheads="1"/>
          </p:cNvSpPr>
          <p:nvPr/>
        </p:nvSpPr>
        <p:spPr bwMode="auto">
          <a:xfrm rot="1205047">
            <a:off x="9168348" y="5530972"/>
            <a:ext cx="1357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" name="Text Box 44"/>
          <p:cNvSpPr txBox="1">
            <a:spLocks noChangeArrowheads="1"/>
          </p:cNvSpPr>
          <p:nvPr/>
        </p:nvSpPr>
        <p:spPr bwMode="auto">
          <a:xfrm>
            <a:off x="7729991" y="5511800"/>
            <a:ext cx="1425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63" name="Text Box 39"/>
          <p:cNvSpPr txBox="1">
            <a:spLocks noChangeArrowheads="1"/>
          </p:cNvSpPr>
          <p:nvPr/>
        </p:nvSpPr>
        <p:spPr bwMode="auto">
          <a:xfrm>
            <a:off x="10823171" y="4930845"/>
            <a:ext cx="1800225" cy="3241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Anna-Maria Meyer</a:t>
            </a:r>
          </a:p>
        </p:txBody>
      </p:sp>
      <p:sp>
        <p:nvSpPr>
          <p:cNvPr id="3164" name="Text Box 38"/>
          <p:cNvSpPr txBox="1">
            <a:spLocks noChangeArrowheads="1"/>
          </p:cNvSpPr>
          <p:nvPr/>
        </p:nvSpPr>
        <p:spPr bwMode="auto">
          <a:xfrm>
            <a:off x="10823171" y="4640583"/>
            <a:ext cx="1800225" cy="284488"/>
          </a:xfrm>
          <a:prstGeom prst="rect">
            <a:avLst/>
          </a:prstGeom>
          <a:solidFill>
            <a:srgbClr val="F5915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E21 Person </a:t>
            </a:r>
            <a:r>
              <a:rPr lang="en-US" altLang="en-US" sz="1400" dirty="0"/>
              <a:t>(E39)</a:t>
            </a:r>
            <a:endParaRPr lang="en-US" altLang="en-US" sz="1400" b="0" dirty="0"/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400" b="0" dirty="0"/>
          </a:p>
        </p:txBody>
      </p:sp>
      <p:sp>
        <p:nvSpPr>
          <p:cNvPr id="3094" name="Text Box 44"/>
          <p:cNvSpPr txBox="1">
            <a:spLocks noChangeArrowheads="1"/>
          </p:cNvSpPr>
          <p:nvPr/>
        </p:nvSpPr>
        <p:spPr bwMode="auto">
          <a:xfrm>
            <a:off x="9209449" y="4763813"/>
            <a:ext cx="18351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stealth" w="lg" len="lg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l-GR" sz="1400" b="0" dirty="0">
                <a:latin typeface="Times New Roman" panose="02020603050405020304" pitchFamily="18" charset="0"/>
              </a:rPr>
              <a:t>P96 by mother </a:t>
            </a:r>
            <a:r>
              <a:rPr lang="en-GB" altLang="el-GR" sz="1400" dirty="0">
                <a:latin typeface="Times New Roman" panose="02020603050405020304" pitchFamily="18" charset="0"/>
              </a:rPr>
              <a:t>(P1</a:t>
            </a:r>
            <a:r>
              <a:rPr lang="el-GR" altLang="el-GR" sz="1400" dirty="0">
                <a:latin typeface="Times New Roman" panose="02020603050405020304" pitchFamily="18" charset="0"/>
              </a:rPr>
              <a:t>2</a:t>
            </a:r>
            <a:r>
              <a:rPr lang="en-GB" altLang="el-GR" sz="1400" dirty="0">
                <a:latin typeface="Times New Roman" panose="02020603050405020304" pitchFamily="18" charset="0"/>
              </a:rPr>
              <a:t>)</a:t>
            </a:r>
            <a:endParaRPr lang="en-US" altLang="en-US" sz="1400" dirty="0">
              <a:latin typeface="Times New Roman" panose="02020603050405020304" pitchFamily="18" charset="0"/>
            </a:endParaRPr>
          </a:p>
        </p:txBody>
      </p:sp>
      <p:cxnSp>
        <p:nvCxnSpPr>
          <p:cNvPr id="3095" name="AutoShape 37"/>
          <p:cNvCxnSpPr>
            <a:cxnSpLocks noChangeShapeType="1"/>
            <a:stCxn id="3143" idx="1"/>
            <a:endCxn id="3162" idx="2"/>
          </p:cNvCxnSpPr>
          <p:nvPr/>
        </p:nvCxnSpPr>
        <p:spPr bwMode="auto">
          <a:xfrm flipH="1" flipV="1">
            <a:off x="3279841" y="2961888"/>
            <a:ext cx="1339891" cy="93706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1" name="Text Box 27"/>
          <p:cNvSpPr txBox="1">
            <a:spLocks noChangeArrowheads="1"/>
          </p:cNvSpPr>
          <p:nvPr/>
        </p:nvSpPr>
        <p:spPr bwMode="auto">
          <a:xfrm>
            <a:off x="2603566" y="2374513"/>
            <a:ext cx="1352550" cy="286232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2" name="Text Box 28"/>
          <p:cNvSpPr txBox="1">
            <a:spLocks noChangeArrowheads="1"/>
          </p:cNvSpPr>
          <p:nvPr/>
        </p:nvSpPr>
        <p:spPr bwMode="auto">
          <a:xfrm>
            <a:off x="2603566" y="2641687"/>
            <a:ext cx="1352550" cy="3202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1755</a:t>
            </a:r>
          </a:p>
        </p:txBody>
      </p:sp>
      <p:cxnSp>
        <p:nvCxnSpPr>
          <p:cNvPr id="3097" name="AutoShape 37"/>
          <p:cNvCxnSpPr>
            <a:cxnSpLocks noChangeShapeType="1"/>
            <a:stCxn id="3143" idx="3"/>
            <a:endCxn id="3156" idx="1"/>
          </p:cNvCxnSpPr>
          <p:nvPr/>
        </p:nvCxnSpPr>
        <p:spPr bwMode="auto">
          <a:xfrm>
            <a:off x="7118243" y="3898949"/>
            <a:ext cx="2579044" cy="1991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8" name="AutoShape 37"/>
          <p:cNvCxnSpPr>
            <a:cxnSpLocks noChangeShapeType="1"/>
            <a:stCxn id="3143" idx="1"/>
            <a:endCxn id="3145" idx="3"/>
          </p:cNvCxnSpPr>
          <p:nvPr/>
        </p:nvCxnSpPr>
        <p:spPr bwMode="auto">
          <a:xfrm flipH="1">
            <a:off x="2157413" y="3898949"/>
            <a:ext cx="2462319" cy="462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9" name="Text Box 27"/>
          <p:cNvSpPr txBox="1">
            <a:spLocks noChangeArrowheads="1"/>
          </p:cNvSpPr>
          <p:nvPr/>
        </p:nvSpPr>
        <p:spPr bwMode="auto">
          <a:xfrm>
            <a:off x="4327525" y="1447800"/>
            <a:ext cx="2282825" cy="286172"/>
          </a:xfrm>
          <a:prstGeom prst="rect">
            <a:avLst/>
          </a:prstGeom>
          <a:solidFill>
            <a:srgbClr val="DD697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>
                <a:solidFill>
                  <a:schemeClr val="bg1"/>
                </a:solidFill>
              </a:rPr>
              <a:t>E65 Creation </a:t>
            </a:r>
            <a:r>
              <a:rPr lang="en-US" altLang="en-US" sz="1400" dirty="0">
                <a:solidFill>
                  <a:schemeClr val="bg1"/>
                </a:solidFill>
              </a:rPr>
              <a:t>(E63)</a:t>
            </a:r>
          </a:p>
        </p:txBody>
      </p:sp>
      <p:sp>
        <p:nvSpPr>
          <p:cNvPr id="3165" name="Text Box 28"/>
          <p:cNvSpPr txBox="1">
            <a:spLocks noChangeArrowheads="1"/>
          </p:cNvSpPr>
          <p:nvPr/>
        </p:nvSpPr>
        <p:spPr bwMode="auto">
          <a:xfrm>
            <a:off x="4327525" y="1736725"/>
            <a:ext cx="2282825" cy="4683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8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l-GR" sz="1400" i="1" kern="800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writes “History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00" name="AutoShape 37"/>
          <p:cNvCxnSpPr>
            <a:cxnSpLocks noChangeShapeType="1"/>
            <a:stCxn id="3159" idx="0"/>
            <a:endCxn id="3158" idx="2"/>
          </p:cNvCxnSpPr>
          <p:nvPr/>
        </p:nvCxnSpPr>
        <p:spPr bwMode="auto">
          <a:xfrm flipV="1">
            <a:off x="5468938" y="752650"/>
            <a:ext cx="7144" cy="695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37"/>
          <p:cNvCxnSpPr>
            <a:cxnSpLocks noChangeShapeType="1"/>
            <a:stCxn id="3165" idx="1"/>
            <a:endCxn id="4" idx="3"/>
          </p:cNvCxnSpPr>
          <p:nvPr/>
        </p:nvCxnSpPr>
        <p:spPr bwMode="auto">
          <a:xfrm flipH="1" flipV="1">
            <a:off x="2654300" y="795895"/>
            <a:ext cx="1673225" cy="11749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2" name="Text Box 44"/>
          <p:cNvSpPr txBox="1">
            <a:spLocks noChangeArrowheads="1"/>
          </p:cNvSpPr>
          <p:nvPr/>
        </p:nvSpPr>
        <p:spPr bwMode="auto">
          <a:xfrm rot="2089412">
            <a:off x="2662238" y="1111250"/>
            <a:ext cx="18430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P94 has created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sp>
        <p:nvSpPr>
          <p:cNvPr id="3157" name="Text Box 27"/>
          <p:cNvSpPr txBox="1">
            <a:spLocks noChangeArrowheads="1"/>
          </p:cNvSpPr>
          <p:nvPr/>
        </p:nvSpPr>
        <p:spPr bwMode="auto">
          <a:xfrm>
            <a:off x="4775200" y="124000"/>
            <a:ext cx="1401763" cy="28594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8" name="Text Box 28"/>
          <p:cNvSpPr txBox="1">
            <a:spLocks noChangeArrowheads="1"/>
          </p:cNvSpPr>
          <p:nvPr/>
        </p:nvSpPr>
        <p:spPr bwMode="auto">
          <a:xfrm>
            <a:off x="4775200" y="409948"/>
            <a:ext cx="140176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1764</a:t>
            </a:r>
          </a:p>
        </p:txBody>
      </p:sp>
      <p:sp>
        <p:nvSpPr>
          <p:cNvPr id="3104" name="Text Box 44"/>
          <p:cNvSpPr txBox="1">
            <a:spLocks noChangeArrowheads="1"/>
          </p:cNvSpPr>
          <p:nvPr/>
        </p:nvSpPr>
        <p:spPr bwMode="auto">
          <a:xfrm>
            <a:off x="4884738" y="946150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05" name="AutoShape 37"/>
          <p:cNvCxnSpPr>
            <a:cxnSpLocks noChangeShapeType="1"/>
            <a:stCxn id="3165" idx="2"/>
            <a:endCxn id="3156" idx="1"/>
          </p:cNvCxnSpPr>
          <p:nvPr/>
        </p:nvCxnSpPr>
        <p:spPr bwMode="auto">
          <a:xfrm>
            <a:off x="5468938" y="2205038"/>
            <a:ext cx="4228349" cy="17138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7" name="Text Box 44"/>
          <p:cNvSpPr txBox="1">
            <a:spLocks noChangeArrowheads="1"/>
          </p:cNvSpPr>
          <p:nvPr/>
        </p:nvSpPr>
        <p:spPr bwMode="auto">
          <a:xfrm>
            <a:off x="7513638" y="4167188"/>
            <a:ext cx="248761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P98 brought into life </a:t>
            </a:r>
            <a:r>
              <a:rPr lang="en-US" altLang="en-US" sz="140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108" name="AutoShape 37"/>
          <p:cNvCxnSpPr>
            <a:cxnSpLocks noChangeShapeType="1"/>
            <a:stCxn id="4" idx="2"/>
            <a:endCxn id="3076" idx="0"/>
          </p:cNvCxnSpPr>
          <p:nvPr/>
        </p:nvCxnSpPr>
        <p:spPr bwMode="auto">
          <a:xfrm flipH="1">
            <a:off x="1283077" y="976076"/>
            <a:ext cx="104398" cy="85567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9" name="Text Box 44"/>
          <p:cNvSpPr txBox="1">
            <a:spLocks noChangeArrowheads="1"/>
          </p:cNvSpPr>
          <p:nvPr/>
        </p:nvSpPr>
        <p:spPr bwMode="auto">
          <a:xfrm>
            <a:off x="577850" y="1109663"/>
            <a:ext cx="1155700" cy="271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27432" bIns="27432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P67</a:t>
            </a:r>
            <a:r>
              <a:rPr lang="en-US" altLang="en-US" sz="1400" b="0" dirty="0">
                <a:latin typeface="Times New Roman" panose="02020603050405020304" pitchFamily="18" charset="0"/>
              </a:rPr>
              <a:t> refers to</a:t>
            </a:r>
          </a:p>
        </p:txBody>
      </p:sp>
      <p:sp>
        <p:nvSpPr>
          <p:cNvPr id="4" name="Text Box 39"/>
          <p:cNvSpPr txBox="1">
            <a:spLocks noChangeArrowheads="1"/>
          </p:cNvSpPr>
          <p:nvPr/>
        </p:nvSpPr>
        <p:spPr bwMode="auto">
          <a:xfrm>
            <a:off x="120650" y="615714"/>
            <a:ext cx="2533650" cy="3603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“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54" name="Text Box 38"/>
          <p:cNvSpPr txBox="1">
            <a:spLocks noChangeArrowheads="1"/>
          </p:cNvSpPr>
          <p:nvPr/>
        </p:nvSpPr>
        <p:spPr bwMode="auto">
          <a:xfrm>
            <a:off x="120650" y="311735"/>
            <a:ext cx="2532798" cy="291640"/>
          </a:xfrm>
          <a:prstGeom prst="rect">
            <a:avLst/>
          </a:prstGeom>
          <a:solidFill>
            <a:srgbClr val="DED38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E73 Information </a:t>
            </a:r>
            <a:r>
              <a:rPr lang="en-US" altLang="en-US" sz="1400" b="0" dirty="0" smtClean="0"/>
              <a:t>Object </a:t>
            </a:r>
            <a:r>
              <a:rPr lang="en-US" altLang="en-US" sz="1400" dirty="0" smtClean="0"/>
              <a:t>(E28)</a:t>
            </a:r>
            <a:endParaRPr lang="en-US" altLang="en-US" sz="1400" dirty="0"/>
          </a:p>
        </p:txBody>
      </p:sp>
      <p:sp>
        <p:nvSpPr>
          <p:cNvPr id="3151" name="Text Box 27"/>
          <p:cNvSpPr txBox="1">
            <a:spLocks noChangeArrowheads="1"/>
          </p:cNvSpPr>
          <p:nvPr/>
        </p:nvSpPr>
        <p:spPr bwMode="auto">
          <a:xfrm>
            <a:off x="7129463" y="1149350"/>
            <a:ext cx="2101850" cy="285948"/>
          </a:xfrm>
          <a:prstGeom prst="rect">
            <a:avLst/>
          </a:prstGeom>
          <a:solidFill>
            <a:srgbClr val="DD697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E69 Death </a:t>
            </a:r>
            <a:r>
              <a:rPr lang="en-US" altLang="en-US" sz="1400">
                <a:solidFill>
                  <a:schemeClr val="bg1"/>
                </a:solidFill>
              </a:rPr>
              <a:t>(E64)</a:t>
            </a:r>
          </a:p>
        </p:txBody>
      </p:sp>
      <p:sp>
        <p:nvSpPr>
          <p:cNvPr id="3152" name="Text Box 28"/>
          <p:cNvSpPr txBox="1">
            <a:spLocks noChangeArrowheads="1"/>
          </p:cNvSpPr>
          <p:nvPr/>
        </p:nvSpPr>
        <p:spPr bwMode="auto">
          <a:xfrm>
            <a:off x="7129463" y="1435298"/>
            <a:ext cx="2101850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death</a:t>
            </a:r>
          </a:p>
        </p:txBody>
      </p:sp>
      <p:sp>
        <p:nvSpPr>
          <p:cNvPr id="3112" name="Text Box 44"/>
          <p:cNvSpPr txBox="1">
            <a:spLocks noChangeArrowheads="1"/>
          </p:cNvSpPr>
          <p:nvPr/>
        </p:nvSpPr>
        <p:spPr bwMode="auto">
          <a:xfrm>
            <a:off x="7583695" y="779463"/>
            <a:ext cx="14716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49" name="Text Box 27"/>
          <p:cNvSpPr txBox="1">
            <a:spLocks noChangeArrowheads="1"/>
          </p:cNvSpPr>
          <p:nvPr/>
        </p:nvSpPr>
        <p:spPr bwMode="auto">
          <a:xfrm>
            <a:off x="7502431" y="124000"/>
            <a:ext cx="1354137" cy="28594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0" name="Text Box 28"/>
          <p:cNvSpPr txBox="1">
            <a:spLocks noChangeArrowheads="1"/>
          </p:cNvSpPr>
          <p:nvPr/>
        </p:nvSpPr>
        <p:spPr bwMode="auto">
          <a:xfrm>
            <a:off x="7502431" y="406431"/>
            <a:ext cx="1354137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1768</a:t>
            </a:r>
          </a:p>
        </p:txBody>
      </p:sp>
      <p:cxnSp>
        <p:nvCxnSpPr>
          <p:cNvPr id="3114" name="AutoShape 37"/>
          <p:cNvCxnSpPr>
            <a:cxnSpLocks noChangeShapeType="1"/>
            <a:stCxn id="3152" idx="3"/>
            <a:endCxn id="3148" idx="1"/>
          </p:cNvCxnSpPr>
          <p:nvPr/>
        </p:nvCxnSpPr>
        <p:spPr bwMode="auto">
          <a:xfrm flipV="1">
            <a:off x="9231313" y="769034"/>
            <a:ext cx="1491267" cy="83761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5" name="Text Box 44"/>
          <p:cNvSpPr txBox="1">
            <a:spLocks noChangeArrowheads="1"/>
          </p:cNvSpPr>
          <p:nvPr/>
        </p:nvSpPr>
        <p:spPr bwMode="auto">
          <a:xfrm>
            <a:off x="9244618" y="491122"/>
            <a:ext cx="1349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147" name="Text Box 27"/>
          <p:cNvSpPr txBox="1">
            <a:spLocks noChangeArrowheads="1"/>
          </p:cNvSpPr>
          <p:nvPr/>
        </p:nvSpPr>
        <p:spPr bwMode="auto">
          <a:xfrm>
            <a:off x="10722580" y="311735"/>
            <a:ext cx="1027113" cy="285948"/>
          </a:xfrm>
          <a:prstGeom prst="rect">
            <a:avLst/>
          </a:prstGeom>
          <a:solidFill>
            <a:srgbClr val="ADDF9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48" name="Text Box 28"/>
          <p:cNvSpPr txBox="1">
            <a:spLocks noChangeArrowheads="1"/>
          </p:cNvSpPr>
          <p:nvPr/>
        </p:nvSpPr>
        <p:spPr bwMode="auto">
          <a:xfrm>
            <a:off x="10722580" y="597683"/>
            <a:ext cx="102711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Trieste</a:t>
            </a:r>
          </a:p>
        </p:txBody>
      </p:sp>
      <p:cxnSp>
        <p:nvCxnSpPr>
          <p:cNvPr id="3117" name="AutoShape 37"/>
          <p:cNvCxnSpPr>
            <a:cxnSpLocks noChangeShapeType="1"/>
            <a:stCxn id="3151" idx="0"/>
            <a:endCxn id="3150" idx="2"/>
          </p:cNvCxnSpPr>
          <p:nvPr/>
        </p:nvCxnSpPr>
        <p:spPr bwMode="auto">
          <a:xfrm flipH="1" flipV="1">
            <a:off x="8179500" y="749133"/>
            <a:ext cx="888" cy="40021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8" name="Text Box 44"/>
          <p:cNvSpPr txBox="1">
            <a:spLocks noChangeArrowheads="1"/>
          </p:cNvSpPr>
          <p:nvPr/>
        </p:nvSpPr>
        <p:spPr bwMode="auto">
          <a:xfrm rot="1380000">
            <a:off x="6519863" y="2781300"/>
            <a:ext cx="195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P14 carried out by </a:t>
            </a:r>
            <a:r>
              <a:rPr lang="en-US" altLang="en-US" sz="1400">
                <a:latin typeface="Times New Roman" panose="02020603050405020304" pitchFamily="18" charset="0"/>
              </a:rPr>
              <a:t>(P12)</a:t>
            </a:r>
          </a:p>
        </p:txBody>
      </p:sp>
      <p:sp>
        <p:nvSpPr>
          <p:cNvPr id="3145" name="Text Box 39"/>
          <p:cNvSpPr txBox="1">
            <a:spLocks noChangeArrowheads="1"/>
          </p:cNvSpPr>
          <p:nvPr/>
        </p:nvSpPr>
        <p:spPr bwMode="auto">
          <a:xfrm>
            <a:off x="419100" y="374155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43" name="Text Box 28"/>
          <p:cNvSpPr txBox="1">
            <a:spLocks noChangeArrowheads="1"/>
          </p:cNvSpPr>
          <p:nvPr/>
        </p:nvSpPr>
        <p:spPr bwMode="auto">
          <a:xfrm>
            <a:off x="4619732" y="3727547"/>
            <a:ext cx="2498511" cy="34280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dirty="0">
                <a:latin typeface="Arial Narrow" panose="020B0606020202030204" pitchFamily="34" charset="0"/>
              </a:rPr>
              <a:t>sees 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“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”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188" name="Text Box 7"/>
          <p:cNvSpPr txBox="1">
            <a:spLocks noChangeAspect="1" noChangeArrowheads="1"/>
          </p:cNvSpPr>
          <p:nvPr/>
        </p:nvSpPr>
        <p:spPr bwMode="auto">
          <a:xfrm flipH="1">
            <a:off x="4613275" y="3443288"/>
            <a:ext cx="2499634" cy="284162"/>
          </a:xfrm>
          <a:prstGeom prst="rect">
            <a:avLst/>
          </a:prstGeom>
          <a:solidFill>
            <a:srgbClr val="DD697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E5</a:t>
            </a:r>
            <a:r>
              <a:rPr lang="en-US" altLang="en-US" sz="1400" b="0" dirty="0">
                <a:solidFill>
                  <a:schemeClr val="bg1"/>
                </a:solidFill>
                <a:latin typeface="+mn-lt"/>
              </a:rPr>
              <a:t> Event</a:t>
            </a:r>
            <a:endParaRPr lang="en-GB" altLang="en-US" sz="1400" b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21" name="Text Box 44"/>
          <p:cNvSpPr txBox="1">
            <a:spLocks noChangeArrowheads="1"/>
          </p:cNvSpPr>
          <p:nvPr/>
        </p:nvSpPr>
        <p:spPr bwMode="auto">
          <a:xfrm>
            <a:off x="6927850" y="3638550"/>
            <a:ext cx="1760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22" name="Text Box 44"/>
          <p:cNvSpPr txBox="1">
            <a:spLocks noChangeArrowheads="1"/>
          </p:cNvSpPr>
          <p:nvPr/>
        </p:nvSpPr>
        <p:spPr bwMode="auto">
          <a:xfrm>
            <a:off x="2443163" y="3638550"/>
            <a:ext cx="15890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41" name="Text Box 27"/>
          <p:cNvSpPr txBox="1">
            <a:spLocks noChangeArrowheads="1"/>
          </p:cNvSpPr>
          <p:nvPr/>
        </p:nvSpPr>
        <p:spPr bwMode="auto">
          <a:xfrm>
            <a:off x="1733550" y="5305413"/>
            <a:ext cx="2106613" cy="286447"/>
          </a:xfrm>
          <a:prstGeom prst="rect">
            <a:avLst/>
          </a:prstGeom>
          <a:solidFill>
            <a:srgbClr val="DD697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</a:t>
            </a:r>
            <a:r>
              <a:rPr lang="el-GR" altLang="en-US" sz="1400" b="0">
                <a:solidFill>
                  <a:schemeClr val="bg1"/>
                </a:solidFill>
              </a:rPr>
              <a:t>12</a:t>
            </a:r>
            <a:r>
              <a:rPr lang="en-US" altLang="en-US" sz="1400" b="0">
                <a:solidFill>
                  <a:schemeClr val="bg1"/>
                </a:solidFill>
              </a:rPr>
              <a:t> Production </a:t>
            </a:r>
            <a:r>
              <a:rPr lang="en-US" altLang="en-US" sz="1400">
                <a:solidFill>
                  <a:schemeClr val="bg1"/>
                </a:solidFill>
              </a:rPr>
              <a:t>(E63)</a:t>
            </a:r>
          </a:p>
        </p:txBody>
      </p:sp>
      <p:sp>
        <p:nvSpPr>
          <p:cNvPr id="3142" name="Text Box 28"/>
          <p:cNvSpPr txBox="1">
            <a:spLocks noChangeArrowheads="1"/>
          </p:cNvSpPr>
          <p:nvPr/>
        </p:nvSpPr>
        <p:spPr bwMode="auto">
          <a:xfrm>
            <a:off x="1733550" y="5602217"/>
            <a:ext cx="2106613" cy="5001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75"/>
              </a:lnSpc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Roman-commissioned copy of the 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24" name="AutoShape 37"/>
          <p:cNvCxnSpPr>
            <a:cxnSpLocks noChangeShapeType="1"/>
            <a:stCxn id="3142" idx="3"/>
            <a:endCxn id="3134" idx="1"/>
          </p:cNvCxnSpPr>
          <p:nvPr/>
        </p:nvCxnSpPr>
        <p:spPr bwMode="auto">
          <a:xfrm>
            <a:off x="3840163" y="5852278"/>
            <a:ext cx="1579562" cy="74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9" name="Text Box 28"/>
          <p:cNvSpPr txBox="1">
            <a:spLocks noChangeArrowheads="1"/>
          </p:cNvSpPr>
          <p:nvPr/>
        </p:nvSpPr>
        <p:spPr bwMode="auto">
          <a:xfrm>
            <a:off x="4211638" y="6464309"/>
            <a:ext cx="1260475" cy="32384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Hellenistic</a:t>
            </a:r>
          </a:p>
        </p:txBody>
      </p:sp>
      <p:sp>
        <p:nvSpPr>
          <p:cNvPr id="3140" name="Text Box 27"/>
          <p:cNvSpPr txBox="1">
            <a:spLocks noChangeArrowheads="1"/>
          </p:cNvSpPr>
          <p:nvPr/>
        </p:nvSpPr>
        <p:spPr bwMode="auto">
          <a:xfrm>
            <a:off x="4213741" y="6172200"/>
            <a:ext cx="1258372" cy="28447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/>
              <a:t>E55 Type</a:t>
            </a:r>
          </a:p>
        </p:txBody>
      </p:sp>
      <p:sp>
        <p:nvSpPr>
          <p:cNvPr id="3136" name="Text Box 27"/>
          <p:cNvSpPr txBox="1">
            <a:spLocks noChangeArrowheads="1"/>
          </p:cNvSpPr>
          <p:nvPr/>
        </p:nvSpPr>
        <p:spPr bwMode="auto">
          <a:xfrm>
            <a:off x="3038475" y="4292600"/>
            <a:ext cx="1258888" cy="286232"/>
          </a:xfrm>
          <a:prstGeom prst="rect">
            <a:avLst/>
          </a:prstGeom>
          <a:solidFill>
            <a:srgbClr val="ADDF9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37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Vatican, Rome</a:t>
            </a:r>
          </a:p>
        </p:txBody>
      </p:sp>
      <p:sp>
        <p:nvSpPr>
          <p:cNvPr id="3138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Vatican, Rome</a:t>
            </a:r>
          </a:p>
        </p:txBody>
      </p:sp>
      <p:cxnSp>
        <p:nvCxnSpPr>
          <p:cNvPr id="3127" name="Elbow Connector 131"/>
          <p:cNvCxnSpPr>
            <a:cxnSpLocks noChangeShapeType="1"/>
            <a:endCxn id="3139" idx="3"/>
          </p:cNvCxnSpPr>
          <p:nvPr/>
        </p:nvCxnSpPr>
        <p:spPr bwMode="auto">
          <a:xfrm flipH="1">
            <a:off x="5472113" y="5870575"/>
            <a:ext cx="652462" cy="755650"/>
          </a:xfrm>
          <a:prstGeom prst="bentConnector3">
            <a:avLst>
              <a:gd name="adj1" fmla="val -35051"/>
            </a:avLst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8" name="Text Box 44"/>
          <p:cNvSpPr txBox="1">
            <a:spLocks noChangeArrowheads="1"/>
          </p:cNvSpPr>
          <p:nvPr/>
        </p:nvSpPr>
        <p:spPr bwMode="auto">
          <a:xfrm>
            <a:off x="3778250" y="558006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34" name="Text Box 39"/>
          <p:cNvSpPr txBox="1">
            <a:spLocks noChangeArrowheads="1"/>
          </p:cNvSpPr>
          <p:nvPr/>
        </p:nvSpPr>
        <p:spPr bwMode="auto">
          <a:xfrm>
            <a:off x="5419725" y="569100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35" name="Text Box 38"/>
          <p:cNvSpPr txBox="1">
            <a:spLocks noChangeArrowheads="1"/>
          </p:cNvSpPr>
          <p:nvPr/>
        </p:nvSpPr>
        <p:spPr bwMode="auto">
          <a:xfrm>
            <a:off x="5419725" y="5205413"/>
            <a:ext cx="1738313" cy="480177"/>
          </a:xfrm>
          <a:prstGeom prst="rect">
            <a:avLst/>
          </a:prstGeom>
          <a:solidFill>
            <a:srgbClr val="BC8160">
              <a:alpha val="8588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  <p:sp>
        <p:nvSpPr>
          <p:cNvPr id="3130" name="Text Box 44"/>
          <p:cNvSpPr txBox="1">
            <a:spLocks noChangeArrowheads="1"/>
          </p:cNvSpPr>
          <p:nvPr/>
        </p:nvSpPr>
        <p:spPr bwMode="auto">
          <a:xfrm>
            <a:off x="5759450" y="6248400"/>
            <a:ext cx="1028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31" name="Text Box 44"/>
          <p:cNvSpPr txBox="1">
            <a:spLocks noChangeArrowheads="1"/>
          </p:cNvSpPr>
          <p:nvPr/>
        </p:nvSpPr>
        <p:spPr bwMode="auto">
          <a:xfrm>
            <a:off x="4378325" y="4465638"/>
            <a:ext cx="1439863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</a:t>
            </a:r>
            <a:r>
              <a:rPr lang="el-GR" altLang="en-US" sz="1400" b="0" dirty="0">
                <a:latin typeface="Times New Roman" panose="02020603050405020304" pitchFamily="18" charset="0"/>
              </a:rPr>
              <a:t> </a:t>
            </a:r>
            <a:r>
              <a:rPr lang="en-US" altLang="en-US" sz="1400" b="0" dirty="0">
                <a:latin typeface="Times New Roman" panose="02020603050405020304" pitchFamily="18" charset="0"/>
              </a:rPr>
              <a:t>at</a:t>
            </a:r>
          </a:p>
        </p:txBody>
      </p:sp>
      <p:sp>
        <p:nvSpPr>
          <p:cNvPr id="3132" name="Text Box 44"/>
          <p:cNvSpPr txBox="1">
            <a:spLocks noChangeArrowheads="1"/>
          </p:cNvSpPr>
          <p:nvPr/>
        </p:nvSpPr>
        <p:spPr bwMode="auto">
          <a:xfrm>
            <a:off x="3041650" y="3234779"/>
            <a:ext cx="1446213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33" name="Elbow Connector 148"/>
          <p:cNvCxnSpPr>
            <a:cxnSpLocks noChangeShapeType="1"/>
            <a:stCxn id="3143" idx="2"/>
            <a:endCxn id="3138" idx="3"/>
          </p:cNvCxnSpPr>
          <p:nvPr/>
        </p:nvCxnSpPr>
        <p:spPr bwMode="auto">
          <a:xfrm rot="5400000">
            <a:off x="4743402" y="3624312"/>
            <a:ext cx="679549" cy="157162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1" name="Group 20"/>
          <p:cNvGrpSpPr/>
          <p:nvPr/>
        </p:nvGrpSpPr>
        <p:grpSpPr>
          <a:xfrm>
            <a:off x="9694226" y="1499504"/>
            <a:ext cx="2425578" cy="2596245"/>
            <a:chOff x="9516954" y="1499504"/>
            <a:chExt cx="2602850" cy="2596245"/>
          </a:xfrm>
        </p:grpSpPr>
        <p:pic>
          <p:nvPicPr>
            <p:cNvPr id="3082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84" t="13319" r="7361" b="18068"/>
            <a:stretch>
              <a:fillRect/>
            </a:stretch>
          </p:blipFill>
          <p:spPr bwMode="auto">
            <a:xfrm>
              <a:off x="9516954" y="1499504"/>
              <a:ext cx="2561077" cy="2596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56" name="Text Box 39"/>
            <p:cNvSpPr txBox="1">
              <a:spLocks noChangeArrowheads="1"/>
            </p:cNvSpPr>
            <p:nvPr/>
          </p:nvSpPr>
          <p:spPr bwMode="auto">
            <a:xfrm>
              <a:off x="9520239" y="3756254"/>
              <a:ext cx="2557792" cy="32520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i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Johann-Joachim </a:t>
              </a:r>
              <a:r>
                <a:rPr lang="en-US" altLang="el-GR" sz="1400" i="1" dirty="0" smtClean="0">
                  <a:latin typeface="Arial Narrow" panose="020B0606020202030204" pitchFamily="34" charset="0"/>
                </a:rPr>
                <a:t>Winckelmann</a:t>
              </a:r>
              <a:endParaRPr lang="en-US" altLang="en-US" sz="1400" i="1" dirty="0">
                <a:latin typeface="Arial Narrow" panose="020B0606020202030204" pitchFamily="34" charset="0"/>
              </a:endParaRPr>
            </a:p>
          </p:txBody>
        </p:sp>
        <p:sp>
          <p:nvSpPr>
            <p:cNvPr id="104" name="Text Box 38"/>
            <p:cNvSpPr txBox="1">
              <a:spLocks noChangeArrowheads="1"/>
            </p:cNvSpPr>
            <p:nvPr/>
          </p:nvSpPr>
          <p:spPr bwMode="auto">
            <a:xfrm>
              <a:off x="9562011" y="3496051"/>
              <a:ext cx="2557793" cy="2864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en-US" altLang="en-US" sz="1400" dirty="0"/>
            </a:p>
          </p:txBody>
        </p:sp>
        <p:sp>
          <p:nvSpPr>
            <p:cNvPr id="3155" name="Text Box 38"/>
            <p:cNvSpPr txBox="1">
              <a:spLocks noChangeArrowheads="1"/>
            </p:cNvSpPr>
            <p:nvPr/>
          </p:nvSpPr>
          <p:spPr bwMode="auto">
            <a:xfrm>
              <a:off x="9520238" y="3476625"/>
              <a:ext cx="2557793" cy="286459"/>
            </a:xfrm>
            <a:prstGeom prst="rect">
              <a:avLst/>
            </a:prstGeom>
            <a:solidFill>
              <a:srgbClr val="F5915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400" b="0"/>
                <a:t>E21 Person </a:t>
              </a:r>
              <a:r>
                <a:rPr lang="en-US" altLang="en-US" sz="1400"/>
                <a:t>(E39)</a:t>
              </a:r>
            </a:p>
          </p:txBody>
        </p:sp>
      </p:grpSp>
      <p:sp>
        <p:nvSpPr>
          <p:cNvPr id="106" name="Text Box 38"/>
          <p:cNvSpPr txBox="1">
            <a:spLocks noChangeArrowheads="1"/>
          </p:cNvSpPr>
          <p:nvPr/>
        </p:nvSpPr>
        <p:spPr bwMode="auto">
          <a:xfrm>
            <a:off x="415197" y="3257908"/>
            <a:ext cx="1738313" cy="4801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l-GR" altLang="en-US" sz="1400" dirty="0" smtClean="0">
                <a:solidFill>
                  <a:schemeClr val="bg1"/>
                </a:solidFill>
              </a:rPr>
              <a:t>ρρδγφγγγγγγγγγγγ</a:t>
            </a:r>
            <a:endParaRPr lang="en-US" altLang="en-US" sz="1400" dirty="0">
              <a:solidFill>
                <a:schemeClr val="bg1"/>
              </a:solidFill>
            </a:endParaRPr>
          </a:p>
        </p:txBody>
      </p:sp>
      <p:sp>
        <p:nvSpPr>
          <p:cNvPr id="3146" name="Text Box 38"/>
          <p:cNvSpPr txBox="1">
            <a:spLocks noChangeArrowheads="1"/>
          </p:cNvSpPr>
          <p:nvPr/>
        </p:nvSpPr>
        <p:spPr bwMode="auto">
          <a:xfrm>
            <a:off x="419100" y="3255963"/>
            <a:ext cx="1738313" cy="480177"/>
          </a:xfrm>
          <a:prstGeom prst="rect">
            <a:avLst/>
          </a:prstGeom>
          <a:solidFill>
            <a:srgbClr val="BC8160">
              <a:alpha val="8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</p:spTree>
    <p:extLst>
      <p:ext uri="{BB962C8B-B14F-4D97-AF65-F5344CB8AC3E}">
        <p14:creationId xmlns:p14="http://schemas.microsoft.com/office/powerpoint/2010/main" val="315406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4" name="AutoShape 37"/>
          <p:cNvCxnSpPr>
            <a:cxnSpLocks noChangeShapeType="1"/>
            <a:stCxn id="3152" idx="2"/>
            <a:endCxn id="3156" idx="1"/>
          </p:cNvCxnSpPr>
          <p:nvPr/>
        </p:nvCxnSpPr>
        <p:spPr bwMode="auto">
          <a:xfrm>
            <a:off x="8180388" y="1778000"/>
            <a:ext cx="1516899" cy="214085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5" name="Text Box 44"/>
          <p:cNvSpPr txBox="1">
            <a:spLocks noChangeArrowheads="1"/>
          </p:cNvSpPr>
          <p:nvPr/>
        </p:nvSpPr>
        <p:spPr bwMode="auto">
          <a:xfrm>
            <a:off x="7253288" y="2128838"/>
            <a:ext cx="20320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P100 was death of </a:t>
            </a:r>
            <a:r>
              <a:rPr lang="en-US" altLang="en-US" sz="1400" dirty="0">
                <a:latin typeface="Times New Roman" panose="02020603050405020304" pitchFamily="18" charset="0"/>
              </a:rPr>
              <a:t>(P93)</a:t>
            </a:r>
            <a:r>
              <a:rPr lang="en-US" altLang="en-US" sz="1400" b="0" dirty="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076" name="Picture 20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831750"/>
            <a:ext cx="1727953" cy="16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77" name="AutoShape 37"/>
          <p:cNvCxnSpPr>
            <a:cxnSpLocks noChangeShapeType="1"/>
            <a:stCxn id="3142" idx="1"/>
            <a:endCxn id="3145" idx="2"/>
          </p:cNvCxnSpPr>
          <p:nvPr/>
        </p:nvCxnSpPr>
        <p:spPr bwMode="auto">
          <a:xfrm flipH="1" flipV="1">
            <a:off x="1288257" y="4065588"/>
            <a:ext cx="445293" cy="178669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8" name="Text Box 44"/>
          <p:cNvSpPr txBox="1">
            <a:spLocks noChangeArrowheads="1"/>
          </p:cNvSpPr>
          <p:nvPr/>
        </p:nvSpPr>
        <p:spPr bwMode="auto">
          <a:xfrm>
            <a:off x="1077985" y="4933141"/>
            <a:ext cx="2135188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P108 has produced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079" name="AutoShape 37"/>
          <p:cNvCxnSpPr>
            <a:cxnSpLocks noChangeShapeType="1"/>
          </p:cNvCxnSpPr>
          <p:nvPr/>
        </p:nvCxnSpPr>
        <p:spPr bwMode="auto">
          <a:xfrm flipH="1">
            <a:off x="747713" y="3895725"/>
            <a:ext cx="0" cy="974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0" name="Text Box 44"/>
          <p:cNvSpPr txBox="1">
            <a:spLocks noChangeArrowheads="1"/>
          </p:cNvSpPr>
          <p:nvPr/>
        </p:nvSpPr>
        <p:spPr bwMode="auto">
          <a:xfrm>
            <a:off x="63500" y="4316413"/>
            <a:ext cx="10287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69" name="Text Box 27"/>
          <p:cNvSpPr txBox="1">
            <a:spLocks noChangeArrowheads="1"/>
          </p:cNvSpPr>
          <p:nvPr/>
        </p:nvSpPr>
        <p:spPr bwMode="auto">
          <a:xfrm>
            <a:off x="120650" y="4848225"/>
            <a:ext cx="955675" cy="285665"/>
          </a:xfrm>
          <a:prstGeom prst="rect">
            <a:avLst/>
          </a:prstGeom>
          <a:solidFill>
            <a:srgbClr val="FAB56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E55</a:t>
            </a:r>
            <a:r>
              <a:rPr lang="en-US" altLang="en-US" sz="1400" b="0" dirty="0"/>
              <a:t> Type</a:t>
            </a:r>
          </a:p>
        </p:txBody>
      </p:sp>
      <p:sp>
        <p:nvSpPr>
          <p:cNvPr id="3170" name="Text Box 28"/>
          <p:cNvSpPr txBox="1">
            <a:spLocks noChangeArrowheads="1"/>
          </p:cNvSpPr>
          <p:nvPr/>
        </p:nvSpPr>
        <p:spPr bwMode="auto">
          <a:xfrm>
            <a:off x="120650" y="5137689"/>
            <a:ext cx="955675" cy="342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Copy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083" name="Text Box 27"/>
          <p:cNvSpPr txBox="1">
            <a:spLocks noChangeArrowheads="1"/>
          </p:cNvSpPr>
          <p:nvPr/>
        </p:nvSpPr>
        <p:spPr bwMode="auto">
          <a:xfrm>
            <a:off x="7389221" y="4643438"/>
            <a:ext cx="1876425" cy="285750"/>
          </a:xfrm>
          <a:prstGeom prst="rect">
            <a:avLst/>
          </a:prstGeom>
          <a:solidFill>
            <a:srgbClr val="82C3E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E67 Birth </a:t>
            </a:r>
            <a:r>
              <a:rPr lang="en-US" altLang="en-US" sz="1400" dirty="0"/>
              <a:t>(E</a:t>
            </a:r>
            <a:r>
              <a:rPr lang="el-GR" altLang="en-US" sz="1400" dirty="0"/>
              <a:t>63</a:t>
            </a:r>
            <a:r>
              <a:rPr lang="en-US" altLang="en-US" sz="1400" dirty="0"/>
              <a:t>)</a:t>
            </a:r>
          </a:p>
        </p:txBody>
      </p:sp>
      <p:sp>
        <p:nvSpPr>
          <p:cNvPr id="3084" name="Text Box 28"/>
          <p:cNvSpPr txBox="1">
            <a:spLocks noChangeArrowheads="1"/>
          </p:cNvSpPr>
          <p:nvPr/>
        </p:nvSpPr>
        <p:spPr bwMode="auto">
          <a:xfrm>
            <a:off x="7389221" y="4929188"/>
            <a:ext cx="1876425" cy="3429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birth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085" name="AutoShape 37"/>
          <p:cNvCxnSpPr>
            <a:cxnSpLocks noChangeShapeType="1"/>
            <a:stCxn id="3083" idx="0"/>
            <a:endCxn id="3156" idx="1"/>
          </p:cNvCxnSpPr>
          <p:nvPr/>
        </p:nvCxnSpPr>
        <p:spPr bwMode="auto">
          <a:xfrm flipV="1">
            <a:off x="8327434" y="3918859"/>
            <a:ext cx="1369853" cy="72457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2" name="AutoShape 37"/>
          <p:cNvCxnSpPr>
            <a:cxnSpLocks noChangeShapeType="1"/>
            <a:stCxn id="3084" idx="3"/>
            <a:endCxn id="3163" idx="1"/>
          </p:cNvCxnSpPr>
          <p:nvPr/>
        </p:nvCxnSpPr>
        <p:spPr bwMode="auto">
          <a:xfrm flipV="1">
            <a:off x="9265646" y="5092896"/>
            <a:ext cx="1557525" cy="774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scene3d>
            <a:camera prst="orthographicFront">
              <a:rot lat="21301143" lon="301140" rev="21573786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7" name="AutoShape 37"/>
          <p:cNvCxnSpPr>
            <a:cxnSpLocks noChangeShapeType="1"/>
            <a:stCxn id="3084" idx="2"/>
            <a:endCxn id="3167" idx="0"/>
          </p:cNvCxnSpPr>
          <p:nvPr/>
        </p:nvCxnSpPr>
        <p:spPr bwMode="auto">
          <a:xfrm flipH="1">
            <a:off x="8322671" y="5272088"/>
            <a:ext cx="4763" cy="7731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7" name="Text Box 27"/>
          <p:cNvSpPr txBox="1">
            <a:spLocks noChangeArrowheads="1"/>
          </p:cNvSpPr>
          <p:nvPr/>
        </p:nvSpPr>
        <p:spPr bwMode="auto">
          <a:xfrm>
            <a:off x="7616234" y="6045200"/>
            <a:ext cx="1414649" cy="286088"/>
          </a:xfrm>
          <a:prstGeom prst="rect">
            <a:avLst/>
          </a:prstGeom>
          <a:solidFill>
            <a:srgbClr val="86BC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8" name="Text Box 28"/>
          <p:cNvSpPr txBox="1">
            <a:spLocks noChangeArrowheads="1"/>
          </p:cNvSpPr>
          <p:nvPr/>
        </p:nvSpPr>
        <p:spPr bwMode="auto">
          <a:xfrm>
            <a:off x="7622397" y="6326218"/>
            <a:ext cx="1414649" cy="3428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1717</a:t>
            </a:r>
          </a:p>
        </p:txBody>
      </p:sp>
      <p:sp>
        <p:nvSpPr>
          <p:cNvPr id="2" name="Text Box 27"/>
          <p:cNvSpPr txBox="1">
            <a:spLocks noChangeArrowheads="1"/>
          </p:cNvSpPr>
          <p:nvPr/>
        </p:nvSpPr>
        <p:spPr bwMode="auto">
          <a:xfrm>
            <a:off x="10840908" y="5743260"/>
            <a:ext cx="1038225" cy="286232"/>
          </a:xfrm>
          <a:prstGeom prst="rect">
            <a:avLst/>
          </a:prstGeom>
          <a:solidFill>
            <a:srgbClr val="94CC7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66" name="Text Box 28"/>
          <p:cNvSpPr txBox="1">
            <a:spLocks noChangeArrowheads="1"/>
          </p:cNvSpPr>
          <p:nvPr/>
        </p:nvSpPr>
        <p:spPr bwMode="auto">
          <a:xfrm>
            <a:off x="10840908" y="6008990"/>
            <a:ext cx="1038225" cy="3184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Stendal</a:t>
            </a:r>
          </a:p>
        </p:txBody>
      </p:sp>
      <p:cxnSp>
        <p:nvCxnSpPr>
          <p:cNvPr id="3090" name="AutoShape 37"/>
          <p:cNvCxnSpPr>
            <a:cxnSpLocks noChangeShapeType="1"/>
            <a:stCxn id="3084" idx="2"/>
            <a:endCxn id="3166" idx="1"/>
          </p:cNvCxnSpPr>
          <p:nvPr/>
        </p:nvCxnSpPr>
        <p:spPr bwMode="auto">
          <a:xfrm>
            <a:off x="8327434" y="5272088"/>
            <a:ext cx="2513474" cy="8961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1" name="Text Box 44"/>
          <p:cNvSpPr txBox="1">
            <a:spLocks noChangeArrowheads="1"/>
          </p:cNvSpPr>
          <p:nvPr/>
        </p:nvSpPr>
        <p:spPr bwMode="auto">
          <a:xfrm rot="1205047">
            <a:off x="9168348" y="5530972"/>
            <a:ext cx="1357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" name="Text Box 44"/>
          <p:cNvSpPr txBox="1">
            <a:spLocks noChangeArrowheads="1"/>
          </p:cNvSpPr>
          <p:nvPr/>
        </p:nvSpPr>
        <p:spPr bwMode="auto">
          <a:xfrm>
            <a:off x="7729991" y="5511800"/>
            <a:ext cx="1425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63" name="Text Box 39"/>
          <p:cNvSpPr txBox="1">
            <a:spLocks noChangeArrowheads="1"/>
          </p:cNvSpPr>
          <p:nvPr/>
        </p:nvSpPr>
        <p:spPr bwMode="auto">
          <a:xfrm>
            <a:off x="10823171" y="4930845"/>
            <a:ext cx="1800225" cy="324101"/>
          </a:xfrm>
          <a:prstGeom prst="rect">
            <a:avLst/>
          </a:prstGeom>
          <a:solidFill>
            <a:srgbClr val="FEF3B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Anna-Maria Meyer</a:t>
            </a:r>
          </a:p>
        </p:txBody>
      </p:sp>
      <p:sp>
        <p:nvSpPr>
          <p:cNvPr id="3164" name="Text Box 38"/>
          <p:cNvSpPr txBox="1">
            <a:spLocks noChangeArrowheads="1"/>
          </p:cNvSpPr>
          <p:nvPr/>
        </p:nvSpPr>
        <p:spPr bwMode="auto">
          <a:xfrm>
            <a:off x="10823171" y="4640583"/>
            <a:ext cx="1800225" cy="284488"/>
          </a:xfrm>
          <a:prstGeom prst="rect">
            <a:avLst/>
          </a:prstGeom>
          <a:solidFill>
            <a:srgbClr val="FFBDC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E21 Person </a:t>
            </a:r>
            <a:r>
              <a:rPr lang="en-US" altLang="en-US" sz="1400" dirty="0"/>
              <a:t>(E39)</a:t>
            </a:r>
            <a:endParaRPr lang="en-US" altLang="en-US" sz="1400" b="0" dirty="0"/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400" b="0" dirty="0"/>
          </a:p>
        </p:txBody>
      </p:sp>
      <p:sp>
        <p:nvSpPr>
          <p:cNvPr id="3094" name="Text Box 44"/>
          <p:cNvSpPr txBox="1">
            <a:spLocks noChangeArrowheads="1"/>
          </p:cNvSpPr>
          <p:nvPr/>
        </p:nvSpPr>
        <p:spPr bwMode="auto">
          <a:xfrm>
            <a:off x="9209449" y="4763813"/>
            <a:ext cx="18351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stealth" w="lg" len="lg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l-GR" sz="1400" b="0" dirty="0">
                <a:latin typeface="Times New Roman" panose="02020603050405020304" pitchFamily="18" charset="0"/>
              </a:rPr>
              <a:t>P96 by mother </a:t>
            </a:r>
            <a:r>
              <a:rPr lang="en-GB" altLang="el-GR" sz="1400" dirty="0">
                <a:latin typeface="Times New Roman" panose="02020603050405020304" pitchFamily="18" charset="0"/>
              </a:rPr>
              <a:t>(P1</a:t>
            </a:r>
            <a:r>
              <a:rPr lang="el-GR" altLang="el-GR" sz="1400" dirty="0">
                <a:latin typeface="Times New Roman" panose="02020603050405020304" pitchFamily="18" charset="0"/>
              </a:rPr>
              <a:t>2</a:t>
            </a:r>
            <a:r>
              <a:rPr lang="en-GB" altLang="el-GR" sz="1400" dirty="0">
                <a:latin typeface="Times New Roman" panose="02020603050405020304" pitchFamily="18" charset="0"/>
              </a:rPr>
              <a:t>)</a:t>
            </a:r>
            <a:endParaRPr lang="en-US" altLang="en-US" sz="1400" dirty="0">
              <a:latin typeface="Times New Roman" panose="02020603050405020304" pitchFamily="18" charset="0"/>
            </a:endParaRPr>
          </a:p>
        </p:txBody>
      </p:sp>
      <p:cxnSp>
        <p:nvCxnSpPr>
          <p:cNvPr id="3095" name="AutoShape 37"/>
          <p:cNvCxnSpPr>
            <a:cxnSpLocks noChangeShapeType="1"/>
            <a:stCxn id="3143" idx="1"/>
            <a:endCxn id="3162" idx="2"/>
          </p:cNvCxnSpPr>
          <p:nvPr/>
        </p:nvCxnSpPr>
        <p:spPr bwMode="auto">
          <a:xfrm flipH="1" flipV="1">
            <a:off x="3279841" y="2961888"/>
            <a:ext cx="1339891" cy="93706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1" name="Text Box 27"/>
          <p:cNvSpPr txBox="1">
            <a:spLocks noChangeArrowheads="1"/>
          </p:cNvSpPr>
          <p:nvPr/>
        </p:nvSpPr>
        <p:spPr bwMode="auto">
          <a:xfrm>
            <a:off x="2603566" y="2374513"/>
            <a:ext cx="1352550" cy="286232"/>
          </a:xfrm>
          <a:prstGeom prst="rect">
            <a:avLst/>
          </a:prstGeom>
          <a:solidFill>
            <a:srgbClr val="86BC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2" name="Text Box 28"/>
          <p:cNvSpPr txBox="1">
            <a:spLocks noChangeArrowheads="1"/>
          </p:cNvSpPr>
          <p:nvPr/>
        </p:nvSpPr>
        <p:spPr bwMode="auto">
          <a:xfrm>
            <a:off x="2603566" y="2641687"/>
            <a:ext cx="1352550" cy="3202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1755</a:t>
            </a:r>
          </a:p>
        </p:txBody>
      </p:sp>
      <p:cxnSp>
        <p:nvCxnSpPr>
          <p:cNvPr id="3097" name="AutoShape 37"/>
          <p:cNvCxnSpPr>
            <a:cxnSpLocks noChangeShapeType="1"/>
            <a:stCxn id="3143" idx="3"/>
            <a:endCxn id="3156" idx="1"/>
          </p:cNvCxnSpPr>
          <p:nvPr/>
        </p:nvCxnSpPr>
        <p:spPr bwMode="auto">
          <a:xfrm>
            <a:off x="7118243" y="3898949"/>
            <a:ext cx="2579044" cy="1991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8" name="AutoShape 37"/>
          <p:cNvCxnSpPr>
            <a:cxnSpLocks noChangeShapeType="1"/>
            <a:stCxn id="3143" idx="1"/>
            <a:endCxn id="3145" idx="3"/>
          </p:cNvCxnSpPr>
          <p:nvPr/>
        </p:nvCxnSpPr>
        <p:spPr bwMode="auto">
          <a:xfrm flipH="1">
            <a:off x="2157413" y="3898949"/>
            <a:ext cx="2462319" cy="462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9" name="Text Box 27"/>
          <p:cNvSpPr txBox="1">
            <a:spLocks noChangeArrowheads="1"/>
          </p:cNvSpPr>
          <p:nvPr/>
        </p:nvSpPr>
        <p:spPr bwMode="auto">
          <a:xfrm>
            <a:off x="4327525" y="1447800"/>
            <a:ext cx="2282825" cy="286172"/>
          </a:xfrm>
          <a:prstGeom prst="rect">
            <a:avLst/>
          </a:prstGeom>
          <a:solidFill>
            <a:srgbClr val="82C3E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E65 Creation </a:t>
            </a:r>
            <a:r>
              <a:rPr lang="en-US" altLang="en-US" sz="1400" dirty="0"/>
              <a:t>(E63)</a:t>
            </a:r>
          </a:p>
        </p:txBody>
      </p:sp>
      <p:sp>
        <p:nvSpPr>
          <p:cNvPr id="3165" name="Text Box 28"/>
          <p:cNvSpPr txBox="1">
            <a:spLocks noChangeArrowheads="1"/>
          </p:cNvSpPr>
          <p:nvPr/>
        </p:nvSpPr>
        <p:spPr bwMode="auto">
          <a:xfrm>
            <a:off x="4327525" y="1736725"/>
            <a:ext cx="2282825" cy="4683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8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l-GR" sz="1400" i="1" kern="800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writes “History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00" name="AutoShape 37"/>
          <p:cNvCxnSpPr>
            <a:cxnSpLocks noChangeShapeType="1"/>
            <a:stCxn id="3159" idx="0"/>
            <a:endCxn id="3158" idx="2"/>
          </p:cNvCxnSpPr>
          <p:nvPr/>
        </p:nvCxnSpPr>
        <p:spPr bwMode="auto">
          <a:xfrm flipV="1">
            <a:off x="5468938" y="752650"/>
            <a:ext cx="7144" cy="695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37"/>
          <p:cNvCxnSpPr>
            <a:cxnSpLocks noChangeShapeType="1"/>
            <a:stCxn id="3165" idx="1"/>
            <a:endCxn id="4" idx="3"/>
          </p:cNvCxnSpPr>
          <p:nvPr/>
        </p:nvCxnSpPr>
        <p:spPr bwMode="auto">
          <a:xfrm flipH="1" flipV="1">
            <a:off x="2654300" y="795895"/>
            <a:ext cx="1673225" cy="11749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2" name="Text Box 44"/>
          <p:cNvSpPr txBox="1">
            <a:spLocks noChangeArrowheads="1"/>
          </p:cNvSpPr>
          <p:nvPr/>
        </p:nvSpPr>
        <p:spPr bwMode="auto">
          <a:xfrm rot="2089412">
            <a:off x="2662238" y="1111250"/>
            <a:ext cx="18430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P94 has created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sp>
        <p:nvSpPr>
          <p:cNvPr id="3157" name="Text Box 27"/>
          <p:cNvSpPr txBox="1">
            <a:spLocks noChangeArrowheads="1"/>
          </p:cNvSpPr>
          <p:nvPr/>
        </p:nvSpPr>
        <p:spPr bwMode="auto">
          <a:xfrm>
            <a:off x="4775200" y="124000"/>
            <a:ext cx="1401763" cy="285948"/>
          </a:xfrm>
          <a:prstGeom prst="rect">
            <a:avLst/>
          </a:prstGeom>
          <a:solidFill>
            <a:srgbClr val="86BC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8" name="Text Box 28"/>
          <p:cNvSpPr txBox="1">
            <a:spLocks noChangeArrowheads="1"/>
          </p:cNvSpPr>
          <p:nvPr/>
        </p:nvSpPr>
        <p:spPr bwMode="auto">
          <a:xfrm>
            <a:off x="4775200" y="409948"/>
            <a:ext cx="140176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1764</a:t>
            </a:r>
          </a:p>
        </p:txBody>
      </p:sp>
      <p:sp>
        <p:nvSpPr>
          <p:cNvPr id="3104" name="Text Box 44"/>
          <p:cNvSpPr txBox="1">
            <a:spLocks noChangeArrowheads="1"/>
          </p:cNvSpPr>
          <p:nvPr/>
        </p:nvSpPr>
        <p:spPr bwMode="auto">
          <a:xfrm>
            <a:off x="4884738" y="946150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05" name="AutoShape 37"/>
          <p:cNvCxnSpPr>
            <a:cxnSpLocks noChangeShapeType="1"/>
            <a:stCxn id="3165" idx="2"/>
            <a:endCxn id="3156" idx="1"/>
          </p:cNvCxnSpPr>
          <p:nvPr/>
        </p:nvCxnSpPr>
        <p:spPr bwMode="auto">
          <a:xfrm>
            <a:off x="5468938" y="2205038"/>
            <a:ext cx="4228349" cy="17138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7" name="Text Box 44"/>
          <p:cNvSpPr txBox="1">
            <a:spLocks noChangeArrowheads="1"/>
          </p:cNvSpPr>
          <p:nvPr/>
        </p:nvSpPr>
        <p:spPr bwMode="auto">
          <a:xfrm>
            <a:off x="7513638" y="4167188"/>
            <a:ext cx="248761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P98 brought into life </a:t>
            </a:r>
            <a:r>
              <a:rPr lang="en-US" altLang="en-US" sz="140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108" name="AutoShape 37"/>
          <p:cNvCxnSpPr>
            <a:cxnSpLocks noChangeShapeType="1"/>
            <a:stCxn id="4" idx="2"/>
            <a:endCxn id="3076" idx="0"/>
          </p:cNvCxnSpPr>
          <p:nvPr/>
        </p:nvCxnSpPr>
        <p:spPr bwMode="auto">
          <a:xfrm flipH="1">
            <a:off x="1283077" y="976076"/>
            <a:ext cx="104398" cy="85567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9" name="Text Box 44"/>
          <p:cNvSpPr txBox="1">
            <a:spLocks noChangeArrowheads="1"/>
          </p:cNvSpPr>
          <p:nvPr/>
        </p:nvSpPr>
        <p:spPr bwMode="auto">
          <a:xfrm>
            <a:off x="577850" y="1109663"/>
            <a:ext cx="1155700" cy="271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27432" bIns="27432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P67</a:t>
            </a:r>
            <a:r>
              <a:rPr lang="en-US" altLang="en-US" sz="1400" b="0" dirty="0">
                <a:latin typeface="Times New Roman" panose="02020603050405020304" pitchFamily="18" charset="0"/>
              </a:rPr>
              <a:t> refers to</a:t>
            </a:r>
          </a:p>
        </p:txBody>
      </p:sp>
      <p:sp>
        <p:nvSpPr>
          <p:cNvPr id="4" name="Text Box 39"/>
          <p:cNvSpPr txBox="1">
            <a:spLocks noChangeArrowheads="1"/>
          </p:cNvSpPr>
          <p:nvPr/>
        </p:nvSpPr>
        <p:spPr bwMode="auto">
          <a:xfrm>
            <a:off x="120650" y="615714"/>
            <a:ext cx="2533650" cy="360362"/>
          </a:xfrm>
          <a:prstGeom prst="rect">
            <a:avLst/>
          </a:prstGeom>
          <a:solidFill>
            <a:srgbClr val="FEF3B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“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54" name="Text Box 38"/>
          <p:cNvSpPr txBox="1">
            <a:spLocks noChangeArrowheads="1"/>
          </p:cNvSpPr>
          <p:nvPr/>
        </p:nvSpPr>
        <p:spPr bwMode="auto">
          <a:xfrm>
            <a:off x="120650" y="311735"/>
            <a:ext cx="2532798" cy="291640"/>
          </a:xfrm>
          <a:prstGeom prst="rect">
            <a:avLst/>
          </a:prstGeom>
          <a:solidFill>
            <a:srgbClr val="FDDC3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E73 Information </a:t>
            </a:r>
            <a:r>
              <a:rPr lang="en-US" altLang="en-US" sz="1400" b="0" dirty="0" smtClean="0"/>
              <a:t>Object </a:t>
            </a:r>
            <a:r>
              <a:rPr lang="en-US" altLang="en-US" sz="1400" dirty="0" smtClean="0"/>
              <a:t>(E28)</a:t>
            </a:r>
            <a:endParaRPr lang="en-US" altLang="en-US" sz="1400" dirty="0"/>
          </a:p>
        </p:txBody>
      </p:sp>
      <p:sp>
        <p:nvSpPr>
          <p:cNvPr id="3151" name="Text Box 27"/>
          <p:cNvSpPr txBox="1">
            <a:spLocks noChangeArrowheads="1"/>
          </p:cNvSpPr>
          <p:nvPr/>
        </p:nvSpPr>
        <p:spPr bwMode="auto">
          <a:xfrm>
            <a:off x="7129463" y="1149350"/>
            <a:ext cx="2101850" cy="285948"/>
          </a:xfrm>
          <a:prstGeom prst="rect">
            <a:avLst/>
          </a:prstGeom>
          <a:solidFill>
            <a:srgbClr val="82C3E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/>
              <a:t>E69 Death </a:t>
            </a:r>
            <a:r>
              <a:rPr lang="en-US" altLang="en-US" sz="1400"/>
              <a:t>(E64)</a:t>
            </a:r>
          </a:p>
        </p:txBody>
      </p:sp>
      <p:sp>
        <p:nvSpPr>
          <p:cNvPr id="3152" name="Text Box 28"/>
          <p:cNvSpPr txBox="1">
            <a:spLocks noChangeArrowheads="1"/>
          </p:cNvSpPr>
          <p:nvPr/>
        </p:nvSpPr>
        <p:spPr bwMode="auto">
          <a:xfrm>
            <a:off x="7129463" y="1435298"/>
            <a:ext cx="2101850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death</a:t>
            </a:r>
          </a:p>
        </p:txBody>
      </p:sp>
      <p:sp>
        <p:nvSpPr>
          <p:cNvPr id="3112" name="Text Box 44"/>
          <p:cNvSpPr txBox="1">
            <a:spLocks noChangeArrowheads="1"/>
          </p:cNvSpPr>
          <p:nvPr/>
        </p:nvSpPr>
        <p:spPr bwMode="auto">
          <a:xfrm>
            <a:off x="7583695" y="779463"/>
            <a:ext cx="14716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49" name="Text Box 27"/>
          <p:cNvSpPr txBox="1">
            <a:spLocks noChangeArrowheads="1"/>
          </p:cNvSpPr>
          <p:nvPr/>
        </p:nvSpPr>
        <p:spPr bwMode="auto">
          <a:xfrm>
            <a:off x="7502431" y="124000"/>
            <a:ext cx="1354137" cy="285948"/>
          </a:xfrm>
          <a:prstGeom prst="rect">
            <a:avLst/>
          </a:prstGeom>
          <a:solidFill>
            <a:srgbClr val="86BC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0" name="Text Box 28"/>
          <p:cNvSpPr txBox="1">
            <a:spLocks noChangeArrowheads="1"/>
          </p:cNvSpPr>
          <p:nvPr/>
        </p:nvSpPr>
        <p:spPr bwMode="auto">
          <a:xfrm>
            <a:off x="7502431" y="406431"/>
            <a:ext cx="1354137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1768</a:t>
            </a:r>
          </a:p>
        </p:txBody>
      </p:sp>
      <p:cxnSp>
        <p:nvCxnSpPr>
          <p:cNvPr id="3114" name="AutoShape 37"/>
          <p:cNvCxnSpPr>
            <a:cxnSpLocks noChangeShapeType="1"/>
            <a:stCxn id="3152" idx="3"/>
            <a:endCxn id="3148" idx="1"/>
          </p:cNvCxnSpPr>
          <p:nvPr/>
        </p:nvCxnSpPr>
        <p:spPr bwMode="auto">
          <a:xfrm flipV="1">
            <a:off x="9231313" y="769034"/>
            <a:ext cx="1491267" cy="83761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5" name="Text Box 44"/>
          <p:cNvSpPr txBox="1">
            <a:spLocks noChangeArrowheads="1"/>
          </p:cNvSpPr>
          <p:nvPr/>
        </p:nvSpPr>
        <p:spPr bwMode="auto">
          <a:xfrm>
            <a:off x="9244618" y="491122"/>
            <a:ext cx="1349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147" name="Text Box 27"/>
          <p:cNvSpPr txBox="1">
            <a:spLocks noChangeArrowheads="1"/>
          </p:cNvSpPr>
          <p:nvPr/>
        </p:nvSpPr>
        <p:spPr bwMode="auto">
          <a:xfrm>
            <a:off x="10722580" y="311735"/>
            <a:ext cx="1027113" cy="285948"/>
          </a:xfrm>
          <a:prstGeom prst="rect">
            <a:avLst/>
          </a:prstGeom>
          <a:solidFill>
            <a:srgbClr val="94CC7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48" name="Text Box 28"/>
          <p:cNvSpPr txBox="1">
            <a:spLocks noChangeArrowheads="1"/>
          </p:cNvSpPr>
          <p:nvPr/>
        </p:nvSpPr>
        <p:spPr bwMode="auto">
          <a:xfrm>
            <a:off x="10722580" y="597683"/>
            <a:ext cx="102711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Trieste</a:t>
            </a:r>
          </a:p>
        </p:txBody>
      </p:sp>
      <p:cxnSp>
        <p:nvCxnSpPr>
          <p:cNvPr id="3117" name="AutoShape 37"/>
          <p:cNvCxnSpPr>
            <a:cxnSpLocks noChangeShapeType="1"/>
            <a:stCxn id="3151" idx="0"/>
            <a:endCxn id="3150" idx="2"/>
          </p:cNvCxnSpPr>
          <p:nvPr/>
        </p:nvCxnSpPr>
        <p:spPr bwMode="auto">
          <a:xfrm flipH="1" flipV="1">
            <a:off x="8179500" y="749133"/>
            <a:ext cx="888" cy="40021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8" name="Text Box 44"/>
          <p:cNvSpPr txBox="1">
            <a:spLocks noChangeArrowheads="1"/>
          </p:cNvSpPr>
          <p:nvPr/>
        </p:nvSpPr>
        <p:spPr bwMode="auto">
          <a:xfrm rot="1380000">
            <a:off x="6519863" y="2781300"/>
            <a:ext cx="195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P14 carried out by </a:t>
            </a:r>
            <a:r>
              <a:rPr lang="en-US" altLang="en-US" sz="1400">
                <a:latin typeface="Times New Roman" panose="02020603050405020304" pitchFamily="18" charset="0"/>
              </a:rPr>
              <a:t>(P12)</a:t>
            </a:r>
          </a:p>
        </p:txBody>
      </p:sp>
      <p:sp>
        <p:nvSpPr>
          <p:cNvPr id="3145" name="Text Box 39"/>
          <p:cNvSpPr txBox="1">
            <a:spLocks noChangeArrowheads="1"/>
          </p:cNvSpPr>
          <p:nvPr/>
        </p:nvSpPr>
        <p:spPr bwMode="auto">
          <a:xfrm>
            <a:off x="419100" y="374155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43" name="Text Box 28"/>
          <p:cNvSpPr txBox="1">
            <a:spLocks noChangeArrowheads="1"/>
          </p:cNvSpPr>
          <p:nvPr/>
        </p:nvSpPr>
        <p:spPr bwMode="auto">
          <a:xfrm>
            <a:off x="4619732" y="3727547"/>
            <a:ext cx="2498511" cy="34280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dirty="0">
                <a:latin typeface="Arial Narrow" panose="020B0606020202030204" pitchFamily="34" charset="0"/>
              </a:rPr>
              <a:t>sees 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“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”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188" name="Text Box 7"/>
          <p:cNvSpPr txBox="1">
            <a:spLocks noChangeAspect="1" noChangeArrowheads="1"/>
          </p:cNvSpPr>
          <p:nvPr/>
        </p:nvSpPr>
        <p:spPr bwMode="auto">
          <a:xfrm flipH="1">
            <a:off x="4613275" y="3443288"/>
            <a:ext cx="2499634" cy="284162"/>
          </a:xfrm>
          <a:prstGeom prst="rect">
            <a:avLst/>
          </a:prstGeom>
          <a:solidFill>
            <a:srgbClr val="82C3E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en-US" sz="1400" dirty="0">
                <a:latin typeface="+mn-lt"/>
              </a:rPr>
              <a:t>E5</a:t>
            </a:r>
            <a:r>
              <a:rPr lang="en-US" altLang="en-US" sz="1400" b="0" dirty="0">
                <a:latin typeface="+mn-lt"/>
              </a:rPr>
              <a:t> Event</a:t>
            </a:r>
            <a:endParaRPr lang="en-GB" altLang="en-US" sz="1400" b="0" dirty="0">
              <a:latin typeface="+mn-lt"/>
            </a:endParaRPr>
          </a:p>
        </p:txBody>
      </p:sp>
      <p:sp>
        <p:nvSpPr>
          <p:cNvPr id="3121" name="Text Box 44"/>
          <p:cNvSpPr txBox="1">
            <a:spLocks noChangeArrowheads="1"/>
          </p:cNvSpPr>
          <p:nvPr/>
        </p:nvSpPr>
        <p:spPr bwMode="auto">
          <a:xfrm>
            <a:off x="6927850" y="3638550"/>
            <a:ext cx="1760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22" name="Text Box 44"/>
          <p:cNvSpPr txBox="1">
            <a:spLocks noChangeArrowheads="1"/>
          </p:cNvSpPr>
          <p:nvPr/>
        </p:nvSpPr>
        <p:spPr bwMode="auto">
          <a:xfrm>
            <a:off x="2443163" y="3638550"/>
            <a:ext cx="15890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41" name="Text Box 27"/>
          <p:cNvSpPr txBox="1">
            <a:spLocks noChangeArrowheads="1"/>
          </p:cNvSpPr>
          <p:nvPr/>
        </p:nvSpPr>
        <p:spPr bwMode="auto">
          <a:xfrm>
            <a:off x="1733550" y="5305413"/>
            <a:ext cx="2106613" cy="286447"/>
          </a:xfrm>
          <a:prstGeom prst="rect">
            <a:avLst/>
          </a:prstGeom>
          <a:solidFill>
            <a:srgbClr val="82C3E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</a:t>
            </a:r>
            <a:r>
              <a:rPr lang="el-GR" altLang="en-US" sz="1400" b="0" dirty="0"/>
              <a:t>12</a:t>
            </a:r>
            <a:r>
              <a:rPr lang="en-US" altLang="en-US" sz="1400" b="0" dirty="0"/>
              <a:t> Production </a:t>
            </a:r>
            <a:r>
              <a:rPr lang="en-US" altLang="en-US" sz="1400" dirty="0"/>
              <a:t>(E63)</a:t>
            </a:r>
          </a:p>
        </p:txBody>
      </p:sp>
      <p:sp>
        <p:nvSpPr>
          <p:cNvPr id="3142" name="Text Box 28"/>
          <p:cNvSpPr txBox="1">
            <a:spLocks noChangeArrowheads="1"/>
          </p:cNvSpPr>
          <p:nvPr/>
        </p:nvSpPr>
        <p:spPr bwMode="auto">
          <a:xfrm>
            <a:off x="1733550" y="5602217"/>
            <a:ext cx="2106613" cy="5001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75"/>
              </a:lnSpc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Roman-commissioned copy of the 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24" name="AutoShape 37"/>
          <p:cNvCxnSpPr>
            <a:cxnSpLocks noChangeShapeType="1"/>
            <a:stCxn id="3142" idx="3"/>
            <a:endCxn id="3134" idx="1"/>
          </p:cNvCxnSpPr>
          <p:nvPr/>
        </p:nvCxnSpPr>
        <p:spPr bwMode="auto">
          <a:xfrm>
            <a:off x="3840163" y="5852278"/>
            <a:ext cx="1579562" cy="74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9" name="Text Box 28"/>
          <p:cNvSpPr txBox="1">
            <a:spLocks noChangeArrowheads="1"/>
          </p:cNvSpPr>
          <p:nvPr/>
        </p:nvSpPr>
        <p:spPr bwMode="auto">
          <a:xfrm>
            <a:off x="4211638" y="6464309"/>
            <a:ext cx="1260475" cy="32384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Hellenistic</a:t>
            </a:r>
          </a:p>
        </p:txBody>
      </p:sp>
      <p:sp>
        <p:nvSpPr>
          <p:cNvPr id="3140" name="Text Box 27"/>
          <p:cNvSpPr txBox="1">
            <a:spLocks noChangeArrowheads="1"/>
          </p:cNvSpPr>
          <p:nvPr/>
        </p:nvSpPr>
        <p:spPr bwMode="auto">
          <a:xfrm>
            <a:off x="4213741" y="6172200"/>
            <a:ext cx="1258372" cy="284471"/>
          </a:xfrm>
          <a:prstGeom prst="rect">
            <a:avLst/>
          </a:prstGeom>
          <a:solidFill>
            <a:srgbClr val="FAB56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/>
              <a:t>E55 Type</a:t>
            </a:r>
          </a:p>
        </p:txBody>
      </p:sp>
      <p:sp>
        <p:nvSpPr>
          <p:cNvPr id="3136" name="Text Box 27"/>
          <p:cNvSpPr txBox="1">
            <a:spLocks noChangeArrowheads="1"/>
          </p:cNvSpPr>
          <p:nvPr/>
        </p:nvSpPr>
        <p:spPr bwMode="auto">
          <a:xfrm>
            <a:off x="3038475" y="4292600"/>
            <a:ext cx="1258888" cy="286232"/>
          </a:xfrm>
          <a:prstGeom prst="rect">
            <a:avLst/>
          </a:prstGeom>
          <a:solidFill>
            <a:srgbClr val="94CC7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37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Vatican, Rome</a:t>
            </a:r>
          </a:p>
        </p:txBody>
      </p:sp>
      <p:sp>
        <p:nvSpPr>
          <p:cNvPr id="3138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Vatican, Rome</a:t>
            </a:r>
          </a:p>
        </p:txBody>
      </p:sp>
      <p:cxnSp>
        <p:nvCxnSpPr>
          <p:cNvPr id="3127" name="Elbow Connector 131"/>
          <p:cNvCxnSpPr>
            <a:cxnSpLocks noChangeShapeType="1"/>
            <a:endCxn id="3139" idx="3"/>
          </p:cNvCxnSpPr>
          <p:nvPr/>
        </p:nvCxnSpPr>
        <p:spPr bwMode="auto">
          <a:xfrm flipH="1">
            <a:off x="5472113" y="5870575"/>
            <a:ext cx="652462" cy="755650"/>
          </a:xfrm>
          <a:prstGeom prst="bentConnector3">
            <a:avLst>
              <a:gd name="adj1" fmla="val -35051"/>
            </a:avLst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8" name="Text Box 44"/>
          <p:cNvSpPr txBox="1">
            <a:spLocks noChangeArrowheads="1"/>
          </p:cNvSpPr>
          <p:nvPr/>
        </p:nvSpPr>
        <p:spPr bwMode="auto">
          <a:xfrm>
            <a:off x="3778250" y="558006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34" name="Text Box 39"/>
          <p:cNvSpPr txBox="1">
            <a:spLocks noChangeArrowheads="1"/>
          </p:cNvSpPr>
          <p:nvPr/>
        </p:nvSpPr>
        <p:spPr bwMode="auto">
          <a:xfrm>
            <a:off x="5419725" y="569100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35" name="Text Box 38"/>
          <p:cNvSpPr txBox="1">
            <a:spLocks noChangeArrowheads="1"/>
          </p:cNvSpPr>
          <p:nvPr/>
        </p:nvSpPr>
        <p:spPr bwMode="auto">
          <a:xfrm>
            <a:off x="5419725" y="5205413"/>
            <a:ext cx="1738313" cy="480177"/>
          </a:xfrm>
          <a:prstGeom prst="rect">
            <a:avLst/>
          </a:prstGeom>
          <a:solidFill>
            <a:srgbClr val="E1BA9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  <p:sp>
        <p:nvSpPr>
          <p:cNvPr id="3130" name="Text Box 44"/>
          <p:cNvSpPr txBox="1">
            <a:spLocks noChangeArrowheads="1"/>
          </p:cNvSpPr>
          <p:nvPr/>
        </p:nvSpPr>
        <p:spPr bwMode="auto">
          <a:xfrm>
            <a:off x="5759450" y="6248400"/>
            <a:ext cx="1028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31" name="Text Box 44"/>
          <p:cNvSpPr txBox="1">
            <a:spLocks noChangeArrowheads="1"/>
          </p:cNvSpPr>
          <p:nvPr/>
        </p:nvSpPr>
        <p:spPr bwMode="auto">
          <a:xfrm>
            <a:off x="4378325" y="4465638"/>
            <a:ext cx="1439863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</a:t>
            </a:r>
            <a:r>
              <a:rPr lang="el-GR" altLang="en-US" sz="1400" b="0" dirty="0">
                <a:latin typeface="Times New Roman" panose="02020603050405020304" pitchFamily="18" charset="0"/>
              </a:rPr>
              <a:t> </a:t>
            </a:r>
            <a:r>
              <a:rPr lang="en-US" altLang="en-US" sz="1400" b="0" dirty="0">
                <a:latin typeface="Times New Roman" panose="02020603050405020304" pitchFamily="18" charset="0"/>
              </a:rPr>
              <a:t>at</a:t>
            </a:r>
          </a:p>
        </p:txBody>
      </p:sp>
      <p:sp>
        <p:nvSpPr>
          <p:cNvPr id="3132" name="Text Box 44"/>
          <p:cNvSpPr txBox="1">
            <a:spLocks noChangeArrowheads="1"/>
          </p:cNvSpPr>
          <p:nvPr/>
        </p:nvSpPr>
        <p:spPr bwMode="auto">
          <a:xfrm>
            <a:off x="3041650" y="3234779"/>
            <a:ext cx="1446213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33" name="Elbow Connector 148"/>
          <p:cNvCxnSpPr>
            <a:cxnSpLocks noChangeShapeType="1"/>
            <a:stCxn id="3143" idx="2"/>
            <a:endCxn id="3138" idx="3"/>
          </p:cNvCxnSpPr>
          <p:nvPr/>
        </p:nvCxnSpPr>
        <p:spPr bwMode="auto">
          <a:xfrm rot="5400000">
            <a:off x="4743402" y="3624312"/>
            <a:ext cx="679549" cy="157162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1" name="Group 20"/>
          <p:cNvGrpSpPr/>
          <p:nvPr/>
        </p:nvGrpSpPr>
        <p:grpSpPr>
          <a:xfrm>
            <a:off x="9694226" y="1499504"/>
            <a:ext cx="2425578" cy="2596245"/>
            <a:chOff x="9516954" y="1499504"/>
            <a:chExt cx="2602850" cy="2596245"/>
          </a:xfrm>
        </p:grpSpPr>
        <p:pic>
          <p:nvPicPr>
            <p:cNvPr id="3082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84" t="13319" r="7361" b="18068"/>
            <a:stretch>
              <a:fillRect/>
            </a:stretch>
          </p:blipFill>
          <p:spPr bwMode="auto">
            <a:xfrm>
              <a:off x="9516954" y="1499504"/>
              <a:ext cx="2561077" cy="2596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56" name="Text Box 39"/>
            <p:cNvSpPr txBox="1">
              <a:spLocks noChangeArrowheads="1"/>
            </p:cNvSpPr>
            <p:nvPr/>
          </p:nvSpPr>
          <p:spPr bwMode="auto">
            <a:xfrm>
              <a:off x="9520239" y="3756254"/>
              <a:ext cx="2557792" cy="325209"/>
            </a:xfrm>
            <a:prstGeom prst="rect">
              <a:avLst/>
            </a:prstGeom>
            <a:solidFill>
              <a:srgbClr val="FEF3B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i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Johann-Joachim </a:t>
              </a:r>
              <a:r>
                <a:rPr lang="en-US" altLang="el-GR" sz="1400" i="1" dirty="0" smtClean="0">
                  <a:latin typeface="Arial Narrow" panose="020B0606020202030204" pitchFamily="34" charset="0"/>
                </a:rPr>
                <a:t>Winckelmann</a:t>
              </a:r>
              <a:endParaRPr lang="en-US" altLang="en-US" sz="1400" i="1" dirty="0">
                <a:latin typeface="Arial Narrow" panose="020B0606020202030204" pitchFamily="34" charset="0"/>
              </a:endParaRPr>
            </a:p>
          </p:txBody>
        </p:sp>
        <p:sp>
          <p:nvSpPr>
            <p:cNvPr id="104" name="Text Box 38"/>
            <p:cNvSpPr txBox="1">
              <a:spLocks noChangeArrowheads="1"/>
            </p:cNvSpPr>
            <p:nvPr/>
          </p:nvSpPr>
          <p:spPr bwMode="auto">
            <a:xfrm>
              <a:off x="9562011" y="3496051"/>
              <a:ext cx="2557793" cy="2864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en-US" altLang="en-US" sz="1400" dirty="0"/>
            </a:p>
          </p:txBody>
        </p:sp>
        <p:sp>
          <p:nvSpPr>
            <p:cNvPr id="3155" name="Text Box 38"/>
            <p:cNvSpPr txBox="1">
              <a:spLocks noChangeArrowheads="1"/>
            </p:cNvSpPr>
            <p:nvPr/>
          </p:nvSpPr>
          <p:spPr bwMode="auto">
            <a:xfrm>
              <a:off x="9520238" y="3476625"/>
              <a:ext cx="2557793" cy="286459"/>
            </a:xfrm>
            <a:prstGeom prst="rect">
              <a:avLst/>
            </a:prstGeom>
            <a:solidFill>
              <a:srgbClr val="FFBD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400" b="0"/>
                <a:t>E21 Person </a:t>
              </a:r>
              <a:r>
                <a:rPr lang="en-US" altLang="en-US" sz="1400"/>
                <a:t>(E39)</a:t>
              </a:r>
            </a:p>
          </p:txBody>
        </p:sp>
      </p:grpSp>
      <p:sp>
        <p:nvSpPr>
          <p:cNvPr id="106" name="Text Box 38"/>
          <p:cNvSpPr txBox="1">
            <a:spLocks noChangeArrowheads="1"/>
          </p:cNvSpPr>
          <p:nvPr/>
        </p:nvSpPr>
        <p:spPr bwMode="auto">
          <a:xfrm>
            <a:off x="415197" y="3257908"/>
            <a:ext cx="1738313" cy="4801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l-GR" altLang="en-US" sz="1400" dirty="0" smtClean="0">
                <a:solidFill>
                  <a:schemeClr val="bg1"/>
                </a:solidFill>
              </a:rPr>
              <a:t>ρρδγφγγγγγγγγγγγ</a:t>
            </a:r>
            <a:endParaRPr lang="en-US" altLang="en-US" sz="1400" dirty="0">
              <a:solidFill>
                <a:schemeClr val="bg1"/>
              </a:solidFill>
            </a:endParaRPr>
          </a:p>
        </p:txBody>
      </p:sp>
      <p:sp>
        <p:nvSpPr>
          <p:cNvPr id="3146" name="Text Box 38"/>
          <p:cNvSpPr txBox="1">
            <a:spLocks noChangeArrowheads="1"/>
          </p:cNvSpPr>
          <p:nvPr/>
        </p:nvSpPr>
        <p:spPr bwMode="auto">
          <a:xfrm>
            <a:off x="419100" y="3255963"/>
            <a:ext cx="1738313" cy="480177"/>
          </a:xfrm>
          <a:prstGeom prst="rect">
            <a:avLst/>
          </a:prstGeom>
          <a:solidFill>
            <a:srgbClr val="E1BA9C">
              <a:alpha val="8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</p:spTree>
    <p:extLst>
      <p:ext uri="{BB962C8B-B14F-4D97-AF65-F5344CB8AC3E}">
        <p14:creationId xmlns:p14="http://schemas.microsoft.com/office/powerpoint/2010/main" val="336115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73080</TotalTime>
  <Words>654</Words>
  <Application>Microsoft Office PowerPoint</Application>
  <PresentationFormat>Custom</PresentationFormat>
  <Paragraphs>189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899</cp:revision>
  <cp:lastPrinted>2020-01-17T08:59:38Z</cp:lastPrinted>
  <dcterms:created xsi:type="dcterms:W3CDTF">2009-01-13T10:44:39Z</dcterms:created>
  <dcterms:modified xsi:type="dcterms:W3CDTF">2020-02-17T17:31:41Z</dcterms:modified>
</cp:coreProperties>
</file>