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90" r:id="rId4"/>
    <p:sldId id="291" r:id="rId5"/>
    <p:sldId id="292" r:id="rId6"/>
    <p:sldId id="311" r:id="rId7"/>
    <p:sldId id="295" r:id="rId8"/>
    <p:sldId id="294" r:id="rId9"/>
    <p:sldId id="293" r:id="rId10"/>
    <p:sldId id="296" r:id="rId11"/>
    <p:sldId id="297" r:id="rId12"/>
    <p:sldId id="298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9" r:id="rId21"/>
    <p:sldId id="312" r:id="rId22"/>
    <p:sldId id="313" r:id="rId23"/>
    <p:sldId id="310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44A5-3D04-4F43-8BE8-3967E51A0586}" type="datetimeFigureOut">
              <a:rPr lang="de-DE" smtClean="0"/>
              <a:t>18.05.2015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1376-AAD4-45DB-B19D-14C2E7C59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8550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44A5-3D04-4F43-8BE8-3967E51A0586}" type="datetimeFigureOut">
              <a:rPr lang="de-DE" smtClean="0"/>
              <a:t>18.05.2015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1376-AAD4-45DB-B19D-14C2E7C59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2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44A5-3D04-4F43-8BE8-3967E51A0586}" type="datetimeFigureOut">
              <a:rPr lang="de-DE" smtClean="0"/>
              <a:t>18.05.2015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1376-AAD4-45DB-B19D-14C2E7C59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63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44A5-3D04-4F43-8BE8-3967E51A0586}" type="datetimeFigureOut">
              <a:rPr lang="de-DE" smtClean="0"/>
              <a:t>18.05.2015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1376-AAD4-45DB-B19D-14C2E7C59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104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44A5-3D04-4F43-8BE8-3967E51A0586}" type="datetimeFigureOut">
              <a:rPr lang="de-DE" smtClean="0"/>
              <a:t>18.05.2015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1376-AAD4-45DB-B19D-14C2E7C59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077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44A5-3D04-4F43-8BE8-3967E51A0586}" type="datetimeFigureOut">
              <a:rPr lang="de-DE" smtClean="0"/>
              <a:t>18.05.2015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1376-AAD4-45DB-B19D-14C2E7C59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504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44A5-3D04-4F43-8BE8-3967E51A0586}" type="datetimeFigureOut">
              <a:rPr lang="de-DE" smtClean="0"/>
              <a:t>18.05.2015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1376-AAD4-45DB-B19D-14C2E7C59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76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44A5-3D04-4F43-8BE8-3967E51A0586}" type="datetimeFigureOut">
              <a:rPr lang="de-DE" smtClean="0"/>
              <a:t>18.05.2015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1376-AAD4-45DB-B19D-14C2E7C59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821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44A5-3D04-4F43-8BE8-3967E51A0586}" type="datetimeFigureOut">
              <a:rPr lang="de-DE" smtClean="0"/>
              <a:t>18.05.2015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1376-AAD4-45DB-B19D-14C2E7C59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5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44A5-3D04-4F43-8BE8-3967E51A0586}" type="datetimeFigureOut">
              <a:rPr lang="de-DE" smtClean="0"/>
              <a:t>18.05.2015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1376-AAD4-45DB-B19D-14C2E7C59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67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44A5-3D04-4F43-8BE8-3967E51A0586}" type="datetimeFigureOut">
              <a:rPr lang="de-DE" smtClean="0"/>
              <a:t>18.05.2015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1376-AAD4-45DB-B19D-14C2E7C59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4631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A44A5-3D04-4F43-8BE8-3967E51A0586}" type="datetimeFigureOut">
              <a:rPr lang="de-DE" smtClean="0"/>
              <a:t>18.05.2015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41376-AAD4-45DB-B19D-14C2E7C59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63274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://www.fotomarburg.de/" TargetMode="External"/><Relationship Id="rId7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974081"/>
          </a:xfrm>
        </p:spPr>
        <p:txBody>
          <a:bodyPr>
            <a:normAutofit/>
          </a:bodyPr>
          <a:lstStyle/>
          <a:p>
            <a:r>
              <a:rPr lang="de-DE" sz="1600" dirty="0" smtClean="0"/>
              <a:t>A New Corpus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Baroque</a:t>
            </a:r>
            <a:r>
              <a:rPr lang="de-DE" sz="1600" dirty="0" smtClean="0"/>
              <a:t> </a:t>
            </a:r>
            <a:r>
              <a:rPr lang="de-DE" sz="1600" dirty="0" err="1" smtClean="0"/>
              <a:t>Ceiling</a:t>
            </a:r>
            <a:r>
              <a:rPr lang="de-DE" sz="1600" dirty="0" smtClean="0"/>
              <a:t> Painting in Germany:</a:t>
            </a:r>
            <a:br>
              <a:rPr lang="de-DE" sz="1600" dirty="0" smtClean="0"/>
            </a:b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b="1" dirty="0" smtClean="0"/>
              <a:t>Corpus der barocken Deckenmalerei in Deutschland.</a:t>
            </a:r>
            <a:br>
              <a:rPr lang="de-DE" sz="1600" b="1" dirty="0" smtClean="0"/>
            </a:br>
            <a:r>
              <a:rPr lang="de-DE" sz="1600" b="1" dirty="0" smtClean="0"/>
              <a:t>Erfassung, Analyse und digitale Publikation der architekturgebundenen Malerei </a:t>
            </a:r>
            <a:br>
              <a:rPr lang="de-DE" sz="1600" b="1" dirty="0" smtClean="0"/>
            </a:br>
            <a:r>
              <a:rPr lang="de-DE" sz="1600" b="1" dirty="0" smtClean="0"/>
              <a:t>(ca. 1550 bis 1800) auf dem Gebiet der heutigen Bundesrepublik Deutschland</a:t>
            </a:r>
            <a:endParaRPr lang="de-DE" sz="1600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63588" y="5157192"/>
            <a:ext cx="6400800" cy="1224136"/>
          </a:xfrm>
        </p:spPr>
        <p:txBody>
          <a:bodyPr>
            <a:normAutofit/>
          </a:bodyPr>
          <a:lstStyle/>
          <a:p>
            <a:r>
              <a:rPr lang="de-DE" sz="1400" i="1" dirty="0" smtClean="0"/>
              <a:t>PD Dr. Ute Engel</a:t>
            </a:r>
          </a:p>
          <a:p>
            <a:r>
              <a:rPr lang="de-DE" sz="1400" dirty="0" smtClean="0"/>
              <a:t>Nürnberg, Germanisches Nationalmuseum</a:t>
            </a:r>
          </a:p>
          <a:p>
            <a:r>
              <a:rPr lang="de-DE" sz="1400" dirty="0" smtClean="0"/>
              <a:t>19.5.2015</a:t>
            </a:r>
          </a:p>
        </p:txBody>
      </p:sp>
      <p:pic>
        <p:nvPicPr>
          <p:cNvPr id="2050" name="Picture 2" descr="Pommersfeld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88840"/>
            <a:ext cx="3816424" cy="283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4" y="6029325"/>
            <a:ext cx="17494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Wappen und Schriftzug der BAd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946600"/>
            <a:ext cx="322897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85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err="1" smtClean="0"/>
              <a:t>Publication</a:t>
            </a:r>
            <a:r>
              <a:rPr lang="de-DE" sz="1800" dirty="0" smtClean="0"/>
              <a:t> </a:t>
            </a:r>
            <a:r>
              <a:rPr lang="de-DE" sz="1800" dirty="0" err="1" smtClean="0"/>
              <a:t>scheme</a:t>
            </a:r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 smtClean="0"/>
              <a:t>Workflow organized by a digital </a:t>
            </a:r>
            <a:r>
              <a:rPr lang="en-GB" sz="1800" dirty="0"/>
              <a:t>database, using the advantages of </a:t>
            </a:r>
            <a:r>
              <a:rPr lang="en-GB" sz="1800" dirty="0" smtClean="0"/>
              <a:t>Semantic </a:t>
            </a:r>
            <a:r>
              <a:rPr lang="en-GB" sz="1800" dirty="0"/>
              <a:t>Web and Open </a:t>
            </a:r>
            <a:r>
              <a:rPr lang="en-GB" sz="1800" dirty="0" smtClean="0"/>
              <a:t>Data </a:t>
            </a:r>
          </a:p>
          <a:p>
            <a:r>
              <a:rPr lang="en-GB" sz="1800" dirty="0" smtClean="0"/>
              <a:t>Generation of a publication database</a:t>
            </a:r>
          </a:p>
          <a:p>
            <a:r>
              <a:rPr lang="en-GB" sz="1800" dirty="0" smtClean="0"/>
              <a:t>Photographic material integrated into the digital </a:t>
            </a:r>
            <a:r>
              <a:rPr lang="en-GB" sz="1800" dirty="0" err="1" smtClean="0"/>
              <a:t>Bildarchiv</a:t>
            </a:r>
            <a:r>
              <a:rPr lang="en-GB" sz="1800" dirty="0" smtClean="0"/>
              <a:t> </a:t>
            </a:r>
            <a:r>
              <a:rPr lang="en-GB" sz="1800" dirty="0" err="1" smtClean="0"/>
              <a:t>Foto</a:t>
            </a:r>
            <a:r>
              <a:rPr lang="en-GB" sz="1800" dirty="0" smtClean="0"/>
              <a:t> Marburg with metadata (preferably open access, depending on owners of monuments)</a:t>
            </a:r>
          </a:p>
          <a:p>
            <a:r>
              <a:rPr lang="en-GB" sz="1800" dirty="0" smtClean="0"/>
              <a:t>Conferences and workshops every 2-3 years</a:t>
            </a:r>
          </a:p>
          <a:p>
            <a:r>
              <a:rPr lang="en-GB" sz="1800" dirty="0" smtClean="0"/>
              <a:t>Books </a:t>
            </a:r>
            <a:r>
              <a:rPr lang="en-GB" sz="1800" dirty="0"/>
              <a:t>will be published covering certain overarching themes only, based on the principle of print-on-demand.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6330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 smtClean="0"/>
              <a:t>Model Project on </a:t>
            </a:r>
            <a:r>
              <a:rPr lang="de-DE" sz="2000" dirty="0" err="1" smtClean="0"/>
              <a:t>Baroque</a:t>
            </a:r>
            <a:r>
              <a:rPr lang="de-DE" sz="2000" dirty="0" smtClean="0"/>
              <a:t> </a:t>
            </a:r>
            <a:r>
              <a:rPr lang="de-DE" sz="2000" dirty="0" err="1" smtClean="0"/>
              <a:t>Ceiling</a:t>
            </a:r>
            <a:r>
              <a:rPr lang="de-DE" sz="2000" dirty="0" smtClean="0"/>
              <a:t> Painting </a:t>
            </a:r>
            <a:r>
              <a:rPr lang="de-DE" sz="2000" dirty="0" err="1" smtClean="0"/>
              <a:t>and</a:t>
            </a:r>
            <a:r>
              <a:rPr lang="de-DE" sz="2000" dirty="0" smtClean="0"/>
              <a:t> 3D Technologies</a:t>
            </a:r>
            <a:br>
              <a:rPr lang="de-DE" sz="2000" dirty="0" smtClean="0"/>
            </a:br>
            <a:r>
              <a:rPr lang="de-DE" sz="2000" dirty="0" err="1" smtClean="0"/>
              <a:t>Cooperation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Deutsches Zentrum für Luft- und Raumfahrt</a:t>
            </a:r>
            <a:br>
              <a:rPr lang="de-DE" sz="2000" dirty="0" smtClean="0"/>
            </a:br>
            <a:r>
              <a:rPr lang="de-DE" sz="2000" dirty="0" smtClean="0"/>
              <a:t>(Prof. </a:t>
            </a:r>
            <a:r>
              <a:rPr lang="de-DE" sz="2000" dirty="0" err="1" smtClean="0"/>
              <a:t>Hirzinger</a:t>
            </a:r>
            <a:r>
              <a:rPr lang="de-DE" sz="2000" dirty="0" smtClean="0"/>
              <a:t>, Bernd </a:t>
            </a:r>
            <a:r>
              <a:rPr lang="de-DE" sz="2000" dirty="0" err="1" smtClean="0"/>
              <a:t>Strackenbrock</a:t>
            </a:r>
            <a:r>
              <a:rPr lang="de-DE" sz="2000" dirty="0" smtClean="0"/>
              <a:t>)</a:t>
            </a:r>
            <a:endParaRPr lang="de-DE" sz="2000" dirty="0"/>
          </a:p>
        </p:txBody>
      </p:sp>
      <p:sp>
        <p:nvSpPr>
          <p:cNvPr id="4" name="Titel 1"/>
          <p:cNvSpPr>
            <a:spLocks noGrp="1"/>
          </p:cNvSpPr>
          <p:nvPr>
            <p:ph idx="1"/>
          </p:nvPr>
        </p:nvSpPr>
        <p:spPr/>
        <p:txBody>
          <a:bodyPr>
            <a:normAutofit fontScale="97500"/>
          </a:bodyPr>
          <a:lstStyle/>
          <a:p>
            <a:r>
              <a:rPr lang="de-DE" sz="1800" dirty="0" smtClean="0"/>
              <a:t>Modell </a:t>
            </a:r>
            <a:r>
              <a:rPr lang="de-DE" sz="1800" dirty="0" err="1" smtClean="0"/>
              <a:t>object</a:t>
            </a:r>
            <a:r>
              <a:rPr lang="de-DE" sz="1800" dirty="0" smtClean="0"/>
              <a:t> I: Palace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Lustheim</a:t>
            </a:r>
            <a:r>
              <a:rPr lang="de-DE" sz="1800" b="1" dirty="0" smtClean="0"/>
              <a:t> </a:t>
            </a:r>
            <a:r>
              <a:rPr lang="de-DE" sz="1800" dirty="0" smtClean="0"/>
              <a:t>(</a:t>
            </a:r>
            <a:r>
              <a:rPr lang="de-DE" sz="1800" dirty="0" err="1" smtClean="0"/>
              <a:t>Schleißheim</a:t>
            </a:r>
            <a:r>
              <a:rPr lang="de-DE" sz="1800" dirty="0" smtClean="0"/>
              <a:t>, </a:t>
            </a:r>
            <a:r>
              <a:rPr lang="de-DE" sz="1800" dirty="0" err="1" smtClean="0"/>
              <a:t>Munich</a:t>
            </a:r>
            <a:r>
              <a:rPr lang="de-DE" sz="1800" dirty="0" smtClean="0"/>
              <a:t>)</a:t>
            </a:r>
            <a:br>
              <a:rPr lang="de-DE" sz="1800" dirty="0" smtClean="0"/>
            </a:br>
            <a:r>
              <a:rPr lang="de-DE" sz="1800" dirty="0" err="1" smtClean="0"/>
              <a:t>Maison</a:t>
            </a:r>
            <a:r>
              <a:rPr lang="de-DE" sz="1800" dirty="0" smtClean="0"/>
              <a:t> de </a:t>
            </a:r>
            <a:r>
              <a:rPr lang="de-DE" sz="1800" dirty="0" err="1" smtClean="0"/>
              <a:t>plaisance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hunting</a:t>
            </a:r>
            <a:r>
              <a:rPr lang="de-DE" sz="1800" dirty="0" smtClean="0"/>
              <a:t> </a:t>
            </a:r>
            <a:r>
              <a:rPr lang="de-DE" sz="1800" dirty="0" err="1" smtClean="0"/>
              <a:t>lodge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Elector</a:t>
            </a:r>
            <a:r>
              <a:rPr lang="de-DE" sz="1800" dirty="0" smtClean="0"/>
              <a:t> Max Emmanuel </a:t>
            </a:r>
            <a:r>
              <a:rPr lang="de-DE" sz="1800" dirty="0" err="1" smtClean="0"/>
              <a:t>of</a:t>
            </a:r>
            <a:r>
              <a:rPr lang="de-DE" sz="1800" dirty="0" smtClean="0"/>
              <a:t> Bavaria</a:t>
            </a:r>
            <a:br>
              <a:rPr lang="de-DE" sz="1800" dirty="0" smtClean="0"/>
            </a:br>
            <a:r>
              <a:rPr lang="de-DE" sz="1800" dirty="0" err="1" smtClean="0"/>
              <a:t>Architect</a:t>
            </a:r>
            <a:r>
              <a:rPr lang="de-DE" sz="1800" dirty="0" smtClean="0"/>
              <a:t>: Enrico </a:t>
            </a:r>
            <a:r>
              <a:rPr lang="de-DE" sz="1800" dirty="0" err="1" smtClean="0"/>
              <a:t>Zuccalli</a:t>
            </a:r>
            <a:r>
              <a:rPr lang="de-DE" sz="1800" dirty="0" smtClean="0"/>
              <a:t>, 1685-89</a:t>
            </a:r>
            <a:br>
              <a:rPr lang="de-DE" sz="1800" dirty="0" smtClean="0"/>
            </a:br>
            <a:r>
              <a:rPr lang="de-DE" sz="1800" dirty="0" err="1" smtClean="0"/>
              <a:t>Interior</a:t>
            </a:r>
            <a:r>
              <a:rPr lang="de-DE" sz="1800" dirty="0" smtClean="0"/>
              <a:t> </a:t>
            </a:r>
            <a:r>
              <a:rPr lang="de-DE" sz="1800" dirty="0" err="1" smtClean="0"/>
              <a:t>decoration</a:t>
            </a:r>
            <a:r>
              <a:rPr lang="de-DE" sz="1800" dirty="0" smtClean="0"/>
              <a:t> 1685-87: </a:t>
            </a:r>
            <a:br>
              <a:rPr lang="de-DE" sz="1800" dirty="0" smtClean="0"/>
            </a:br>
            <a:r>
              <a:rPr lang="de-DE" sz="1800" dirty="0" smtClean="0"/>
              <a:t>Antonio Maria </a:t>
            </a:r>
            <a:r>
              <a:rPr lang="de-DE" sz="1800" dirty="0" err="1" smtClean="0"/>
              <a:t>Bernardi</a:t>
            </a:r>
            <a:r>
              <a:rPr lang="de-DE" sz="1800" dirty="0" smtClean="0"/>
              <a:t>, Johann Anton </a:t>
            </a:r>
            <a:r>
              <a:rPr lang="de-DE" sz="1800" dirty="0" err="1" smtClean="0"/>
              <a:t>Gumpp</a:t>
            </a:r>
            <a:r>
              <a:rPr lang="de-DE" sz="1800" dirty="0" smtClean="0"/>
              <a:t>, Francesco Rosa, Giovanni </a:t>
            </a:r>
            <a:r>
              <a:rPr lang="de-DE" sz="1800" dirty="0" err="1" smtClean="0"/>
              <a:t>Trubillio</a:t>
            </a:r>
            <a:endParaRPr lang="de-DE" sz="1800" dirty="0" smtClean="0"/>
          </a:p>
          <a:p>
            <a:r>
              <a:rPr lang="de-DE" sz="1800" dirty="0" smtClean="0"/>
              <a:t>Model </a:t>
            </a:r>
            <a:r>
              <a:rPr lang="de-DE" sz="1800" dirty="0" err="1" smtClean="0"/>
              <a:t>object</a:t>
            </a:r>
            <a:r>
              <a:rPr lang="de-DE" sz="1800" dirty="0" smtClean="0"/>
              <a:t> II: so-</a:t>
            </a:r>
            <a:r>
              <a:rPr lang="de-DE" sz="1800" dirty="0" err="1" smtClean="0"/>
              <a:t>called</a:t>
            </a:r>
            <a:r>
              <a:rPr lang="de-DE" sz="1800" dirty="0" smtClean="0"/>
              <a:t> Old Palace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/>
              <a:t>E</a:t>
            </a:r>
            <a:r>
              <a:rPr lang="de-DE" sz="1800" dirty="0" smtClean="0"/>
              <a:t>remitage, Bayreuth </a:t>
            </a:r>
          </a:p>
          <a:p>
            <a:pPr marL="400050" lvl="1" indent="0">
              <a:buNone/>
            </a:pPr>
            <a:r>
              <a:rPr lang="de-DE" sz="1800" dirty="0" smtClean="0"/>
              <a:t>(</a:t>
            </a:r>
            <a:r>
              <a:rPr lang="de-DE" sz="1800" dirty="0" err="1" smtClean="0"/>
              <a:t>currently</a:t>
            </a:r>
            <a:r>
              <a:rPr lang="de-DE" sz="1800" dirty="0" smtClean="0"/>
              <a:t> in </a:t>
            </a:r>
            <a:r>
              <a:rPr lang="de-DE" sz="1800" dirty="0" err="1" smtClean="0"/>
              <a:t>planning</a:t>
            </a:r>
            <a:r>
              <a:rPr lang="de-DE" sz="1800" dirty="0" smtClean="0"/>
              <a:t>)</a:t>
            </a:r>
            <a:endParaRPr lang="de-DE" sz="1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32" y="3645024"/>
            <a:ext cx="2318892" cy="299695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66" y="3645024"/>
            <a:ext cx="2281430" cy="299695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77072"/>
            <a:ext cx="3738982" cy="19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850106"/>
          </a:xfrm>
        </p:spPr>
        <p:txBody>
          <a:bodyPr>
            <a:normAutofit fontScale="90000"/>
          </a:bodyPr>
          <a:lstStyle/>
          <a:p>
            <a:r>
              <a:rPr lang="de-DE" sz="1400" dirty="0"/>
              <a:t>Die Fürstenloge des Opernhauses in Bayreuth vor der Restaurierung (links). 3D-LowRes Modell </a:t>
            </a:r>
            <a:r>
              <a:rPr lang="de-DE" sz="1400" dirty="0" smtClean="0"/>
              <a:t>der Fürstenloge (rechts)</a:t>
            </a:r>
            <a:br>
              <a:rPr lang="de-DE" sz="1400" dirty="0" smtClean="0"/>
            </a:b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300" dirty="0" smtClean="0"/>
              <a:t>Quelle: </a:t>
            </a:r>
            <a:r>
              <a:rPr lang="de-DE" sz="1300" dirty="0"/>
              <a:t>Gerhard </a:t>
            </a:r>
            <a:r>
              <a:rPr lang="de-DE" sz="1300" dirty="0" smtClean="0"/>
              <a:t>Holst/Bernhard </a:t>
            </a:r>
            <a:r>
              <a:rPr lang="de-DE" sz="1300" dirty="0" err="1" smtClean="0"/>
              <a:t>Strackenbrock</a:t>
            </a:r>
            <a:r>
              <a:rPr lang="de-DE" sz="1300" dirty="0" smtClean="0"/>
              <a:t>: Präzise 3D-Messung im Vorübergehen. Portable Kamerasysteme in Kombination mit Laserscannern helfen bei der Restaurierung historischer Gebäude, in: Optik &amp; </a:t>
            </a:r>
            <a:r>
              <a:rPr lang="de-DE" sz="1300" dirty="0" err="1" smtClean="0"/>
              <a:t>Photonik</a:t>
            </a:r>
            <a:r>
              <a:rPr lang="de-DE" sz="1300" dirty="0" smtClean="0"/>
              <a:t>, 2014, 1, S. </a:t>
            </a:r>
            <a:r>
              <a:rPr lang="de-DE" sz="1300" dirty="0"/>
              <a:t>44-47</a:t>
            </a:r>
            <a:br>
              <a:rPr lang="de-DE" sz="1300" dirty="0"/>
            </a:br>
            <a:r>
              <a:rPr lang="de-DE" sz="1300" dirty="0"/>
              <a:t>http://onlinelibrary.wiley.com/doi/10.1002/opph.201300041/abstract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52" y="1388715"/>
            <a:ext cx="3348536" cy="412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93137"/>
            <a:ext cx="5128570" cy="419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2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de-DE" sz="1400" dirty="0" smtClean="0"/>
              <a:t>Palace </a:t>
            </a:r>
            <a:r>
              <a:rPr lang="de-DE" sz="1400" dirty="0" err="1" smtClean="0"/>
              <a:t>ensemble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Schleißheim</a:t>
            </a:r>
            <a:r>
              <a:rPr lang="de-DE" sz="1400" dirty="0" smtClean="0"/>
              <a:t>, </a:t>
            </a:r>
            <a:r>
              <a:rPr lang="de-DE" sz="1400" dirty="0" err="1" smtClean="0"/>
              <a:t>residence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smtClean="0"/>
              <a:t> </a:t>
            </a:r>
            <a:r>
              <a:rPr lang="de-DE" sz="1400" dirty="0" err="1" smtClean="0"/>
              <a:t>dukes</a:t>
            </a:r>
            <a:r>
              <a:rPr lang="de-DE" sz="1400" dirty="0" smtClean="0"/>
              <a:t> </a:t>
            </a:r>
            <a:r>
              <a:rPr lang="de-DE" sz="1400" dirty="0" err="1"/>
              <a:t>a</a:t>
            </a:r>
            <a:r>
              <a:rPr lang="de-DE" sz="1400" dirty="0" err="1" smtClean="0"/>
              <a:t>nd</a:t>
            </a:r>
            <a:r>
              <a:rPr lang="de-DE" sz="1400" dirty="0" smtClean="0"/>
              <a:t> </a:t>
            </a:r>
            <a:r>
              <a:rPr lang="de-DE" sz="1400" dirty="0" err="1" smtClean="0"/>
              <a:t>electors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Bavaria </a:t>
            </a:r>
            <a:r>
              <a:rPr lang="de-DE" sz="1400" dirty="0" err="1" smtClean="0"/>
              <a:t>since</a:t>
            </a:r>
            <a:r>
              <a:rPr lang="de-DE" sz="1400" dirty="0" smtClean="0"/>
              <a:t> </a:t>
            </a:r>
            <a:r>
              <a:rPr lang="de-DE" sz="1400" dirty="0" smtClean="0"/>
              <a:t>1598</a:t>
            </a:r>
            <a:br>
              <a:rPr lang="de-DE" sz="1400" dirty="0" smtClean="0"/>
            </a:br>
            <a:r>
              <a:rPr lang="de-DE" sz="1400" dirty="0" smtClean="0"/>
              <a:t> </a:t>
            </a:r>
            <a:r>
              <a:rPr lang="de-DE" sz="1400" dirty="0" smtClean="0"/>
              <a:t>3 </a:t>
            </a:r>
            <a:r>
              <a:rPr lang="de-DE" sz="1400" dirty="0" err="1" smtClean="0"/>
              <a:t>palaces</a:t>
            </a:r>
            <a:r>
              <a:rPr lang="de-DE" sz="1400" dirty="0" smtClean="0"/>
              <a:t>: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Altes Schloss (</a:t>
            </a:r>
            <a:r>
              <a:rPr lang="de-DE" sz="1400" dirty="0"/>
              <a:t>W</a:t>
            </a:r>
            <a:r>
              <a:rPr lang="de-DE" sz="1400" dirty="0" smtClean="0"/>
              <a:t>), Neues Schloss (Mitte), Schloss </a:t>
            </a:r>
            <a:r>
              <a:rPr lang="de-DE" sz="1400" dirty="0" err="1" smtClean="0"/>
              <a:t>Lustheim</a:t>
            </a:r>
            <a:r>
              <a:rPr lang="de-DE" sz="1400" dirty="0" smtClean="0"/>
              <a:t> (</a:t>
            </a:r>
            <a:r>
              <a:rPr lang="de-DE" sz="1400" dirty="0"/>
              <a:t>O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79" y="1600200"/>
            <a:ext cx="388384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3312368" cy="458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88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de-DE" sz="1400" dirty="0" smtClean="0"/>
              <a:t>Altes Schloss, </a:t>
            </a:r>
            <a:r>
              <a:rPr lang="de-DE" sz="1400" dirty="0" err="1" smtClean="0"/>
              <a:t>built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  <a:r>
              <a:rPr lang="de-DE" sz="1400" dirty="0"/>
              <a:t>D</a:t>
            </a:r>
            <a:r>
              <a:rPr lang="de-DE" sz="1400" dirty="0" smtClean="0"/>
              <a:t>uke </a:t>
            </a:r>
            <a:r>
              <a:rPr lang="de-DE" sz="1400" dirty="0" smtClean="0"/>
              <a:t>Maximilian </a:t>
            </a:r>
            <a:r>
              <a:rPr lang="de-DE" sz="1400" dirty="0" smtClean="0"/>
              <a:t>I </a:t>
            </a:r>
            <a:r>
              <a:rPr lang="de-DE" sz="1400" dirty="0" err="1" smtClean="0"/>
              <a:t>since</a:t>
            </a:r>
            <a:r>
              <a:rPr lang="de-DE" sz="1400" dirty="0" smtClean="0"/>
              <a:t> </a:t>
            </a:r>
            <a:r>
              <a:rPr lang="de-DE" sz="1400" dirty="0" smtClean="0"/>
              <a:t>1617 (Heinrich Schön </a:t>
            </a:r>
            <a:r>
              <a:rPr lang="de-DE" sz="1400" dirty="0" err="1" smtClean="0"/>
              <a:t>d.Ä</a:t>
            </a:r>
            <a:r>
              <a:rPr lang="de-DE" sz="1400" dirty="0" smtClean="0"/>
              <a:t>.)</a:t>
            </a:r>
            <a:endParaRPr lang="de-DE" sz="1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4424416" cy="3315546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79" y="1124744"/>
            <a:ext cx="4291842" cy="5001419"/>
          </a:xfrm>
        </p:spPr>
      </p:pic>
    </p:spTree>
    <p:extLst>
      <p:ext uri="{BB962C8B-B14F-4D97-AF65-F5344CB8AC3E}">
        <p14:creationId xmlns:p14="http://schemas.microsoft.com/office/powerpoint/2010/main" val="11994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de-DE" sz="1400" dirty="0" smtClean="0"/>
              <a:t>Neues Schloss, </a:t>
            </a:r>
            <a:r>
              <a:rPr lang="de-DE" sz="1400" dirty="0" err="1" smtClean="0"/>
              <a:t>built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  <a:r>
              <a:rPr lang="de-DE" sz="1400" dirty="0" err="1" smtClean="0"/>
              <a:t>Elector</a:t>
            </a:r>
            <a:r>
              <a:rPr lang="de-DE" sz="1400" dirty="0" smtClean="0"/>
              <a:t> </a:t>
            </a:r>
            <a:r>
              <a:rPr lang="de-DE" sz="1400" dirty="0" smtClean="0"/>
              <a:t>Max </a:t>
            </a:r>
            <a:r>
              <a:rPr lang="de-DE" sz="1400" dirty="0" smtClean="0"/>
              <a:t>II </a:t>
            </a:r>
            <a:r>
              <a:rPr lang="de-DE" sz="1400" dirty="0" smtClean="0"/>
              <a:t>Emanuel, 1701-04 (Enrico </a:t>
            </a:r>
            <a:r>
              <a:rPr lang="de-DE" sz="1400" dirty="0" err="1" smtClean="0"/>
              <a:t>Zuccalli</a:t>
            </a:r>
            <a:r>
              <a:rPr lang="de-DE" sz="1400" dirty="0" smtClean="0"/>
              <a:t>)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smtClean="0"/>
              <a:t>1719-22 (Joseph  </a:t>
            </a:r>
            <a:r>
              <a:rPr lang="de-DE" sz="1400" dirty="0" err="1" smtClean="0"/>
              <a:t>Effner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11171"/>
            <a:ext cx="7200800" cy="5396099"/>
          </a:xfrm>
        </p:spPr>
      </p:pic>
    </p:spTree>
    <p:extLst>
      <p:ext uri="{BB962C8B-B14F-4D97-AF65-F5344CB8AC3E}">
        <p14:creationId xmlns:p14="http://schemas.microsoft.com/office/powerpoint/2010/main" val="7872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de-DE" sz="1400" dirty="0" err="1" smtClean="0"/>
              <a:t>Lustheim</a:t>
            </a:r>
            <a:r>
              <a:rPr lang="de-DE" sz="1400" dirty="0" smtClean="0"/>
              <a:t>, </a:t>
            </a:r>
            <a:r>
              <a:rPr lang="de-DE" sz="1400" dirty="0" err="1" smtClean="0"/>
              <a:t>built</a:t>
            </a:r>
            <a:r>
              <a:rPr lang="de-DE" sz="1400" dirty="0" smtClean="0"/>
              <a:t> </a:t>
            </a:r>
            <a:r>
              <a:rPr lang="de-DE" sz="1400" dirty="0" err="1" smtClean="0"/>
              <a:t>as</a:t>
            </a:r>
            <a:r>
              <a:rPr lang="de-DE" sz="1400" dirty="0" smtClean="0"/>
              <a:t> </a:t>
            </a:r>
            <a:r>
              <a:rPr lang="de-DE" sz="1400" dirty="0" err="1" smtClean="0"/>
              <a:t>hunting</a:t>
            </a:r>
            <a:r>
              <a:rPr lang="de-DE" sz="1400" dirty="0" smtClean="0"/>
              <a:t> </a:t>
            </a:r>
            <a:r>
              <a:rPr lang="de-DE" sz="1400" dirty="0" err="1" smtClean="0"/>
              <a:t>lodge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maison</a:t>
            </a:r>
            <a:r>
              <a:rPr lang="de-DE" sz="1400" dirty="0" smtClean="0"/>
              <a:t> de </a:t>
            </a:r>
            <a:r>
              <a:rPr lang="de-DE" sz="1400" dirty="0" err="1" smtClean="0"/>
              <a:t>plaisance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 </a:t>
            </a:r>
            <a:r>
              <a:rPr lang="de-DE" sz="1400" dirty="0" err="1" smtClean="0"/>
              <a:t>Elector</a:t>
            </a:r>
            <a:r>
              <a:rPr lang="de-DE" sz="1400" dirty="0" err="1" smtClean="0"/>
              <a:t>Max</a:t>
            </a:r>
            <a:r>
              <a:rPr lang="de-DE" sz="1400" dirty="0" smtClean="0"/>
              <a:t> II </a:t>
            </a:r>
            <a:r>
              <a:rPr lang="de-DE" sz="1400" dirty="0" smtClean="0"/>
              <a:t>Emanuel 1684-89 (Enrico </a:t>
            </a:r>
            <a:r>
              <a:rPr lang="de-DE" sz="1400" dirty="0" err="1" smtClean="0"/>
              <a:t>Zuccalli</a:t>
            </a:r>
            <a:r>
              <a:rPr lang="de-DE" sz="1400" dirty="0" smtClean="0"/>
              <a:t>), </a:t>
            </a:r>
            <a:br>
              <a:rPr lang="de-DE" sz="1400" dirty="0" smtClean="0"/>
            </a:br>
            <a:r>
              <a:rPr lang="de-DE" sz="1400" dirty="0" smtClean="0"/>
              <a:t>on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occasion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his</a:t>
            </a:r>
            <a:r>
              <a:rPr lang="de-DE" sz="1400" dirty="0" smtClean="0"/>
              <a:t> </a:t>
            </a:r>
            <a:r>
              <a:rPr lang="de-DE" sz="1400" dirty="0" err="1" smtClean="0"/>
              <a:t>marriage</a:t>
            </a:r>
            <a:r>
              <a:rPr lang="de-DE" sz="1400" dirty="0" smtClean="0"/>
              <a:t> 1685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Arch-duchess</a:t>
            </a:r>
            <a:r>
              <a:rPr lang="de-DE" sz="1400" dirty="0" smtClean="0"/>
              <a:t> </a:t>
            </a:r>
            <a:r>
              <a:rPr lang="de-DE" sz="1400" dirty="0" smtClean="0"/>
              <a:t>Maria Antonia </a:t>
            </a:r>
            <a:r>
              <a:rPr lang="de-DE" sz="1400" dirty="0" err="1" smtClean="0"/>
              <a:t>of</a:t>
            </a:r>
            <a:r>
              <a:rPr lang="de-DE" sz="1400" dirty="0" smtClean="0"/>
              <a:t> Austria</a:t>
            </a:r>
            <a:r>
              <a:rPr lang="de-DE" sz="1400" dirty="0" smtClean="0"/>
              <a:t>, 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err="1" smtClean="0"/>
              <a:t>daughter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Emperor</a:t>
            </a:r>
            <a:r>
              <a:rPr lang="de-DE" sz="1400" dirty="0" smtClean="0"/>
              <a:t> </a:t>
            </a:r>
            <a:r>
              <a:rPr lang="de-DE" sz="1400" dirty="0" smtClean="0"/>
              <a:t>Leopold </a:t>
            </a:r>
            <a:r>
              <a:rPr lang="de-DE" sz="1400" dirty="0" smtClean="0"/>
              <a:t>I.</a:t>
            </a:r>
            <a:endParaRPr lang="de-DE" sz="1400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1" y="1268760"/>
            <a:ext cx="4131828" cy="4857403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68760"/>
            <a:ext cx="4334444" cy="3239538"/>
          </a:xfrm>
        </p:spPr>
      </p:pic>
    </p:spTree>
    <p:extLst>
      <p:ext uri="{BB962C8B-B14F-4D97-AF65-F5344CB8AC3E}">
        <p14:creationId xmlns:p14="http://schemas.microsoft.com/office/powerpoint/2010/main" val="390201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de-DE" sz="1400" dirty="0" smtClean="0"/>
              <a:t>Palace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Lustheim</a:t>
            </a:r>
            <a:r>
              <a:rPr lang="de-DE" sz="1400" dirty="0" smtClean="0"/>
              <a:t>, </a:t>
            </a:r>
            <a:r>
              <a:rPr lang="de-DE" sz="1400" dirty="0" err="1" smtClean="0"/>
              <a:t>flanked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  <a:r>
              <a:rPr lang="de-DE" sz="1400" dirty="0" err="1" smtClean="0"/>
              <a:t>Renatuskapelle</a:t>
            </a:r>
            <a:r>
              <a:rPr lang="de-DE" sz="1400" dirty="0" smtClean="0"/>
              <a:t> (S)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so-</a:t>
            </a:r>
            <a:r>
              <a:rPr lang="de-DE" sz="1400" dirty="0" err="1" smtClean="0"/>
              <a:t>called</a:t>
            </a:r>
            <a:r>
              <a:rPr lang="de-DE" sz="1400" dirty="0" smtClean="0"/>
              <a:t> Schöner </a:t>
            </a:r>
            <a:r>
              <a:rPr lang="de-DE" sz="1400" dirty="0" smtClean="0"/>
              <a:t>Stall (N), </a:t>
            </a:r>
            <a:br>
              <a:rPr lang="de-DE" sz="1400" dirty="0" smtClean="0"/>
            </a:br>
            <a:r>
              <a:rPr lang="de-DE" sz="1400" dirty="0" err="1" smtClean="0"/>
              <a:t>since</a:t>
            </a:r>
            <a:r>
              <a:rPr lang="de-DE" sz="1400" dirty="0" smtClean="0"/>
              <a:t> </a:t>
            </a:r>
            <a:r>
              <a:rPr lang="de-DE" sz="1400" dirty="0" smtClean="0"/>
              <a:t>1692 </a:t>
            </a:r>
            <a:r>
              <a:rPr lang="de-DE" sz="1400" dirty="0" err="1" smtClean="0"/>
              <a:t>connection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pavillions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galleries, </a:t>
            </a:r>
            <a:r>
              <a:rPr lang="de-DE" sz="1400" dirty="0" err="1" smtClean="0"/>
              <a:t>onl</a:t>
            </a:r>
            <a:r>
              <a:rPr lang="de-DE" sz="1400" dirty="0" err="1" smtClean="0"/>
              <a:t>y</a:t>
            </a:r>
            <a:r>
              <a:rPr lang="de-DE" sz="1400" dirty="0" smtClean="0"/>
              <a:t> </a:t>
            </a:r>
            <a:r>
              <a:rPr lang="de-DE" sz="1400" dirty="0" err="1" smtClean="0"/>
              <a:t>partly</a:t>
            </a:r>
            <a:r>
              <a:rPr lang="de-DE" sz="1400" dirty="0" smtClean="0"/>
              <a:t> </a:t>
            </a:r>
            <a:r>
              <a:rPr lang="de-DE" sz="1400" dirty="0" err="1" smtClean="0"/>
              <a:t>executed</a:t>
            </a:r>
            <a:r>
              <a:rPr lang="de-DE" sz="1400" dirty="0" smtClean="0"/>
              <a:t>.</a:t>
            </a:r>
            <a:endParaRPr lang="de-DE" sz="1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24468"/>
            <a:ext cx="3826491" cy="5406945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827" y="1700808"/>
            <a:ext cx="4518653" cy="3388990"/>
          </a:xfrm>
        </p:spPr>
      </p:pic>
    </p:spTree>
    <p:extLst>
      <p:ext uri="{BB962C8B-B14F-4D97-AF65-F5344CB8AC3E}">
        <p14:creationId xmlns:p14="http://schemas.microsoft.com/office/powerpoint/2010/main" val="14327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6632"/>
            <a:ext cx="4038600" cy="3028950"/>
          </a:xfrm>
        </p:spPr>
      </p:pic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6" y="2636912"/>
            <a:ext cx="7450040" cy="3920583"/>
          </a:xfrm>
        </p:spPr>
      </p:pic>
    </p:spTree>
    <p:extLst>
      <p:ext uri="{BB962C8B-B14F-4D97-AF65-F5344CB8AC3E}">
        <p14:creationId xmlns:p14="http://schemas.microsoft.com/office/powerpoint/2010/main" val="201005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47248" cy="778098"/>
          </a:xfrm>
        </p:spPr>
        <p:txBody>
          <a:bodyPr>
            <a:normAutofit/>
          </a:bodyPr>
          <a:lstStyle/>
          <a:p>
            <a:r>
              <a:rPr lang="de-DE" sz="1400" dirty="0" smtClean="0"/>
              <a:t>Hall in </a:t>
            </a:r>
            <a:r>
              <a:rPr lang="de-DE" sz="1400" dirty="0" err="1" smtClean="0"/>
              <a:t>central</a:t>
            </a:r>
            <a:r>
              <a:rPr lang="de-DE" sz="1400" dirty="0" smtClean="0"/>
              <a:t> </a:t>
            </a:r>
            <a:r>
              <a:rPr lang="de-DE" sz="1400" dirty="0" err="1" smtClean="0"/>
              <a:t>axis</a:t>
            </a:r>
            <a:endParaRPr lang="de-DE" sz="1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6" y="764704"/>
            <a:ext cx="4724445" cy="5832648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68" y="764630"/>
            <a:ext cx="3515004" cy="5840092"/>
          </a:xfrm>
        </p:spPr>
      </p:pic>
    </p:spTree>
    <p:extLst>
      <p:ext uri="{BB962C8B-B14F-4D97-AF65-F5344CB8AC3E}">
        <p14:creationId xmlns:p14="http://schemas.microsoft.com/office/powerpoint/2010/main" val="5795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6624736"/>
          </a:xfrm>
        </p:spPr>
        <p:txBody>
          <a:bodyPr>
            <a:normAutofit/>
          </a:bodyPr>
          <a:lstStyle/>
          <a:p>
            <a:pPr algn="l"/>
            <a:r>
              <a:rPr lang="de-DE" sz="1800" dirty="0" err="1" smtClean="0"/>
              <a:t>Funded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: </a:t>
            </a:r>
            <a:r>
              <a:rPr lang="de-DE" sz="1800" dirty="0" err="1" smtClean="0"/>
              <a:t>Akademienprogramm</a:t>
            </a:r>
            <a:r>
              <a:rPr lang="de-DE" sz="1800" dirty="0" smtClean="0"/>
              <a:t> der deutschen Akademien der Wissenschaften</a:t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err="1" smtClean="0"/>
              <a:t>Organized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: Bayerische Akademie der Wissenschaften</a:t>
            </a:r>
            <a:r>
              <a:rPr lang="de-DE" sz="1800" b="1" dirty="0" smtClean="0"/>
              <a:t/>
            </a:r>
            <a:br>
              <a:rPr lang="de-DE" sz="1800" b="1" dirty="0" smtClean="0"/>
            </a:br>
            <a:r>
              <a:rPr lang="de-DE" sz="1800" b="1" dirty="0" smtClean="0"/>
              <a:t/>
            </a:r>
            <a:br>
              <a:rPr lang="de-DE" sz="1800" b="1" dirty="0" smtClean="0"/>
            </a:br>
            <a:r>
              <a:rPr lang="de-DE" sz="1800" dirty="0" smtClean="0"/>
              <a:t>Timeline:  2015 – 2040 (25 </a:t>
            </a:r>
            <a:r>
              <a:rPr lang="de-DE" sz="1800" dirty="0" err="1" smtClean="0"/>
              <a:t>years</a:t>
            </a:r>
            <a:r>
              <a:rPr lang="de-DE" sz="1800" dirty="0" smtClean="0"/>
              <a:t>)</a:t>
            </a:r>
            <a:br>
              <a:rPr lang="de-DE" sz="1800" dirty="0" smtClean="0"/>
            </a:b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 err="1" smtClean="0"/>
              <a:t>Chair</a:t>
            </a:r>
            <a:r>
              <a:rPr lang="de-DE" sz="1800" dirty="0" smtClean="0"/>
              <a:t>: Prof</a:t>
            </a:r>
            <a:r>
              <a:rPr lang="de-DE" sz="1800" dirty="0"/>
              <a:t>. Dr. Stephan </a:t>
            </a:r>
            <a:r>
              <a:rPr lang="de-DE" sz="1800" dirty="0" smtClean="0"/>
              <a:t>Hoppe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 err="1"/>
              <a:t>Steering</a:t>
            </a:r>
            <a:r>
              <a:rPr lang="de-DE" sz="1800" dirty="0"/>
              <a:t> </a:t>
            </a:r>
            <a:r>
              <a:rPr lang="de-DE" sz="1800" dirty="0" err="1"/>
              <a:t>committee</a:t>
            </a:r>
            <a:r>
              <a:rPr lang="de-DE" sz="1800" dirty="0"/>
              <a:t>: </a:t>
            </a:r>
            <a:br>
              <a:rPr lang="de-DE" sz="1800" dirty="0"/>
            </a:br>
            <a:r>
              <a:rPr lang="de-DE" sz="1800" dirty="0"/>
              <a:t>Prof. Dr. Frank Büttner, Prof. Dr. Stephan Hoppe, Prof. Dr. Ferdinand Kramer, PD Dr. Ute </a:t>
            </a:r>
            <a:r>
              <a:rPr lang="de-DE" sz="1800" dirty="0" smtClean="0"/>
              <a:t>Engel, </a:t>
            </a:r>
            <a:r>
              <a:rPr lang="de-DE" sz="1800" dirty="0"/>
              <a:t>Prof. Dr. Hubert Locher, Dr. Christian </a:t>
            </a:r>
            <a:r>
              <a:rPr lang="de-DE" sz="1800" dirty="0" smtClean="0"/>
              <a:t>Bracht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 err="1" smtClean="0"/>
              <a:t>Coordinator</a:t>
            </a:r>
            <a:r>
              <a:rPr lang="de-DE" sz="1800" dirty="0" smtClean="0"/>
              <a:t>: PD Dr. Ute Engel</a:t>
            </a:r>
            <a:br>
              <a:rPr lang="de-DE" sz="1800" dirty="0" smtClean="0"/>
            </a:b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 smtClean="0"/>
              <a:t>2 </a:t>
            </a:r>
            <a:r>
              <a:rPr lang="de-DE" sz="1800" dirty="0" err="1" smtClean="0"/>
              <a:t>work</a:t>
            </a:r>
            <a:r>
              <a:rPr lang="de-DE" sz="1800" dirty="0" smtClean="0"/>
              <a:t> </a:t>
            </a:r>
            <a:r>
              <a:rPr lang="de-DE" sz="1800" dirty="0" err="1" smtClean="0"/>
              <a:t>units</a:t>
            </a:r>
            <a:r>
              <a:rPr lang="de-DE" sz="1800" dirty="0" smtClean="0"/>
              <a:t>:</a:t>
            </a:r>
            <a:br>
              <a:rPr lang="de-DE" sz="1800" dirty="0" smtClean="0"/>
            </a:br>
            <a:r>
              <a:rPr lang="de-DE" sz="1800" dirty="0" err="1" smtClean="0"/>
              <a:t>Munich</a:t>
            </a:r>
            <a:r>
              <a:rPr lang="de-DE" sz="1800" dirty="0" smtClean="0"/>
              <a:t>, Institute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History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Art, Ludwig-Maximilians-Universität </a:t>
            </a:r>
            <a:br>
              <a:rPr lang="de-DE" sz="1800" dirty="0" smtClean="0"/>
            </a:br>
            <a:r>
              <a:rPr lang="de-DE" sz="1800" dirty="0" smtClean="0"/>
              <a:t>(3 </a:t>
            </a:r>
            <a:r>
              <a:rPr lang="de-DE" sz="1800" dirty="0" err="1" smtClean="0"/>
              <a:t>researchers</a:t>
            </a:r>
            <a:r>
              <a:rPr lang="de-DE" sz="1800" dirty="0" smtClean="0"/>
              <a:t>, 3 </a:t>
            </a:r>
            <a:r>
              <a:rPr lang="de-DE" sz="1800" dirty="0" err="1" smtClean="0"/>
              <a:t>doctoral</a:t>
            </a:r>
            <a:r>
              <a:rPr lang="de-DE" sz="1800" dirty="0" smtClean="0"/>
              <a:t> </a:t>
            </a:r>
            <a:r>
              <a:rPr lang="de-DE" sz="1800" dirty="0" err="1" smtClean="0"/>
              <a:t>students</a:t>
            </a:r>
            <a:r>
              <a:rPr lang="de-DE" sz="1800" dirty="0" smtClean="0"/>
              <a:t>, </a:t>
            </a:r>
            <a:r>
              <a:rPr lang="de-DE" sz="1800" dirty="0" err="1" smtClean="0"/>
              <a:t>student</a:t>
            </a:r>
            <a:r>
              <a:rPr lang="de-DE" sz="1800" dirty="0" smtClean="0"/>
              <a:t> </a:t>
            </a:r>
            <a:r>
              <a:rPr lang="de-DE" sz="1800" dirty="0" err="1" smtClean="0"/>
              <a:t>research</a:t>
            </a:r>
            <a:r>
              <a:rPr lang="de-DE" sz="1800" dirty="0" smtClean="0"/>
              <a:t> </a:t>
            </a:r>
            <a:r>
              <a:rPr lang="de-DE" sz="1800" dirty="0" err="1" smtClean="0"/>
              <a:t>assistants</a:t>
            </a:r>
            <a:r>
              <a:rPr lang="de-DE" sz="1800" dirty="0" smtClean="0"/>
              <a:t>, </a:t>
            </a:r>
            <a:r>
              <a:rPr lang="de-DE" sz="1800" dirty="0" err="1" smtClean="0"/>
              <a:t>secretary</a:t>
            </a:r>
            <a:r>
              <a:rPr lang="de-DE" sz="1800" dirty="0" smtClean="0"/>
              <a:t>)</a:t>
            </a:r>
            <a:br>
              <a:rPr lang="de-DE" sz="1800" dirty="0" smtClean="0"/>
            </a:br>
            <a:r>
              <a:rPr lang="de-DE" sz="1800" dirty="0" smtClean="0"/>
              <a:t>Marburg, Deutsches Dokumentationszentrum für Kunstgeschichte, Bildarchiv Foto Marburg (</a:t>
            </a:r>
            <a:r>
              <a:rPr lang="de-DE" sz="1800" dirty="0" err="1" smtClean="0"/>
              <a:t>Photographers</a:t>
            </a:r>
            <a:r>
              <a:rPr lang="de-DE" sz="1800" dirty="0" smtClean="0"/>
              <a:t>, IT, </a:t>
            </a:r>
            <a:r>
              <a:rPr lang="de-DE" sz="1800" dirty="0" err="1" smtClean="0"/>
              <a:t>student</a:t>
            </a:r>
            <a:r>
              <a:rPr lang="de-DE" sz="1800" dirty="0" smtClean="0"/>
              <a:t> </a:t>
            </a:r>
            <a:r>
              <a:rPr lang="de-DE" sz="1800" dirty="0" err="1" smtClean="0"/>
              <a:t>research</a:t>
            </a:r>
            <a:r>
              <a:rPr lang="de-DE" sz="1800" dirty="0" smtClean="0"/>
              <a:t> </a:t>
            </a:r>
            <a:r>
              <a:rPr lang="de-DE" sz="1800" dirty="0" err="1" smtClean="0"/>
              <a:t>assistant</a:t>
            </a:r>
            <a:r>
              <a:rPr lang="de-DE" sz="1800" dirty="0" smtClean="0"/>
              <a:t>)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9075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1400" dirty="0" err="1" smtClean="0"/>
              <a:t>Lustheim</a:t>
            </a:r>
            <a:r>
              <a:rPr lang="de-DE" sz="1400" dirty="0" smtClean="0"/>
              <a:t>, Appartement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electoress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Anti-</a:t>
            </a:r>
            <a:r>
              <a:rPr lang="de-DE" sz="1400" dirty="0" err="1" smtClean="0"/>
              <a:t>chambre</a:t>
            </a:r>
            <a:r>
              <a:rPr lang="de-DE" sz="1400" dirty="0" smtClean="0"/>
              <a:t>, </a:t>
            </a:r>
            <a:r>
              <a:rPr lang="de-DE" sz="1400" dirty="0" err="1" smtClean="0"/>
              <a:t>Ceiling</a:t>
            </a:r>
            <a:r>
              <a:rPr lang="de-DE" sz="1400" dirty="0" smtClean="0"/>
              <a:t> </a:t>
            </a:r>
            <a:r>
              <a:rPr lang="de-DE" sz="1400" dirty="0" err="1" smtClean="0"/>
              <a:t>painting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dirty="0"/>
              <a:t>Francesco </a:t>
            </a:r>
            <a:r>
              <a:rPr lang="de-DE" sz="1400" dirty="0" smtClean="0"/>
              <a:t>Rosa, 1686-87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err="1" smtClean="0"/>
              <a:t>Kalais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Zetes</a:t>
            </a:r>
            <a:r>
              <a:rPr lang="de-DE" sz="1400" dirty="0" smtClean="0"/>
              <a:t> </a:t>
            </a:r>
            <a:r>
              <a:rPr lang="de-DE" sz="1400" dirty="0" err="1" smtClean="0"/>
              <a:t>drive</a:t>
            </a:r>
            <a:r>
              <a:rPr lang="de-DE" sz="1400" dirty="0" smtClean="0"/>
              <a:t> out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Harpies</a:t>
            </a:r>
            <a:endParaRPr lang="de-DE" sz="1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27532" y="2608084"/>
            <a:ext cx="4983380" cy="3311430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365104"/>
            <a:ext cx="4038600" cy="2125313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87" y="260648"/>
            <a:ext cx="541824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3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de-DE" sz="1600" dirty="0"/>
              <a:t>Deckengemälde in einer flachen Kuppel ca. 6x6m, Kuppelhöhe ca. 2,5 m.</a:t>
            </a:r>
            <a:br>
              <a:rPr lang="de-DE" sz="1600" dirty="0"/>
            </a:br>
            <a:r>
              <a:rPr lang="de-DE" sz="1600" dirty="0" err="1"/>
              <a:t>Thrue</a:t>
            </a:r>
            <a:r>
              <a:rPr lang="de-DE" sz="1600" dirty="0"/>
              <a:t> </a:t>
            </a:r>
            <a:r>
              <a:rPr lang="de-DE" sz="1600" dirty="0" err="1"/>
              <a:t>Orthophtos</a:t>
            </a:r>
            <a:r>
              <a:rPr lang="de-DE" sz="1600" dirty="0"/>
              <a:t> mit 0,5 mm Auflösung (1:10 400 DPI) aus 280 Einzelbilder á 36 MP</a:t>
            </a:r>
            <a:br>
              <a:rPr lang="de-DE" sz="1600" dirty="0"/>
            </a:br>
            <a:r>
              <a:rPr lang="de-DE" sz="1600" dirty="0"/>
              <a:t>Kamera: Nikon D800E mit 50mm Objektiv.</a:t>
            </a:r>
            <a:br>
              <a:rPr lang="de-DE" sz="1600" dirty="0"/>
            </a:br>
            <a:r>
              <a:rPr lang="de-DE" sz="1600" dirty="0"/>
              <a:t>Licht: LED Licht 6.000 K mit 4 Blitzen mit Ballonen direkte Lichtführung</a:t>
            </a:r>
            <a:r>
              <a:rPr lang="de-DE" sz="1400" dirty="0" smtClean="0"/>
              <a:t>.</a:t>
            </a:r>
            <a:br>
              <a:rPr lang="de-DE" sz="1400" dirty="0" smtClean="0"/>
            </a:br>
            <a:r>
              <a:rPr lang="de-DE" sz="1400" dirty="0" smtClean="0"/>
              <a:t>Übersicht der Aufnahmestandpunkte</a:t>
            </a:r>
            <a:endParaRPr lang="de-DE" sz="1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459687" cy="50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42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922114"/>
          </a:xfrm>
        </p:spPr>
        <p:txBody>
          <a:bodyPr>
            <a:normAutofit/>
          </a:bodyPr>
          <a:lstStyle/>
          <a:p>
            <a:r>
              <a:rPr lang="de-DE" sz="1600" dirty="0" err="1" smtClean="0"/>
              <a:t>Schleißheim</a:t>
            </a:r>
            <a:r>
              <a:rPr lang="de-DE" sz="1600" dirty="0" smtClean="0"/>
              <a:t>, </a:t>
            </a:r>
            <a:r>
              <a:rPr lang="de-DE" sz="1600" dirty="0" err="1" smtClean="0"/>
              <a:t>palace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Lustheim</a:t>
            </a:r>
            <a:r>
              <a:rPr lang="de-DE" sz="1600" dirty="0" smtClean="0"/>
              <a:t>, N-</a:t>
            </a:r>
            <a:r>
              <a:rPr lang="de-DE" sz="1600" dirty="0" err="1" smtClean="0"/>
              <a:t>wing</a:t>
            </a:r>
            <a:r>
              <a:rPr lang="de-DE" sz="1600" dirty="0" smtClean="0"/>
              <a:t>, Appartement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electoress</a:t>
            </a:r>
            <a:r>
              <a:rPr lang="de-DE" sz="1600" dirty="0" smtClean="0"/>
              <a:t>, </a:t>
            </a:r>
            <a:r>
              <a:rPr lang="de-DE" sz="1600" dirty="0" err="1" smtClean="0"/>
              <a:t>Room</a:t>
            </a:r>
            <a:r>
              <a:rPr lang="de-DE" sz="1600" dirty="0" smtClean="0"/>
              <a:t> VII, </a:t>
            </a:r>
            <a:r>
              <a:rPr lang="de-DE" sz="1600" dirty="0" err="1" smtClean="0"/>
              <a:t>Antichambre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err="1" smtClean="0"/>
              <a:t>Ceiling</a:t>
            </a:r>
            <a:r>
              <a:rPr lang="de-DE" sz="1600" dirty="0" smtClean="0"/>
              <a:t> </a:t>
            </a:r>
            <a:r>
              <a:rPr lang="de-DE" sz="1600" dirty="0" err="1" smtClean="0"/>
              <a:t>painting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Francesco Rosa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Foto: Bernd </a:t>
            </a:r>
            <a:r>
              <a:rPr lang="de-DE" sz="1600" dirty="0" err="1" smtClean="0"/>
              <a:t>Strackenbrock</a:t>
            </a:r>
            <a:r>
              <a:rPr lang="de-DE" sz="1600" dirty="0" smtClean="0"/>
              <a:t>, DLR</a:t>
            </a:r>
            <a:endParaRPr lang="de-DE" sz="1600" dirty="0"/>
          </a:p>
        </p:txBody>
      </p:sp>
      <p:pic>
        <p:nvPicPr>
          <p:cNvPr id="7170" name="Picture 2" descr="C:\Users\Lokaladmin\Pictures\Schleißheim\DLR Strackenbrock\Ausschnitt_Mitte_50%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7573" y="1050862"/>
            <a:ext cx="5472916" cy="56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17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err="1" smtClean="0"/>
              <a:t>WissKI</a:t>
            </a:r>
            <a:r>
              <a:rPr lang="de-DE" sz="1800" dirty="0" smtClean="0"/>
              <a:t> / Scientific Communication Infrastructure</a:t>
            </a:r>
            <a:br>
              <a:rPr lang="de-DE" sz="1800" dirty="0" smtClean="0"/>
            </a:br>
            <a:r>
              <a:rPr lang="de-DE" sz="1800" dirty="0" err="1" smtClean="0"/>
              <a:t>Structure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Use</a:t>
            </a:r>
            <a:r>
              <a:rPr lang="de-DE" sz="1800" dirty="0" smtClean="0"/>
              <a:t> Case “</a:t>
            </a:r>
            <a:r>
              <a:rPr lang="de-DE" sz="1800" dirty="0" err="1" smtClean="0"/>
              <a:t>CbDD</a:t>
            </a:r>
            <a:r>
              <a:rPr lang="de-DE" sz="1800" dirty="0" smtClean="0"/>
              <a:t> Corpus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Baroque</a:t>
            </a:r>
            <a:r>
              <a:rPr lang="de-DE" sz="1800" dirty="0" smtClean="0"/>
              <a:t> </a:t>
            </a:r>
            <a:r>
              <a:rPr lang="de-DE" sz="1800" dirty="0" err="1" smtClean="0"/>
              <a:t>Ceiling</a:t>
            </a:r>
            <a:r>
              <a:rPr lang="de-DE" sz="1800" dirty="0" smtClean="0"/>
              <a:t> Painting“</a:t>
            </a:r>
            <a:br>
              <a:rPr lang="de-DE" sz="1800" dirty="0" smtClean="0"/>
            </a:br>
            <a:r>
              <a:rPr lang="de-DE" sz="1800" dirty="0" smtClean="0"/>
              <a:t>Main </a:t>
            </a:r>
            <a:r>
              <a:rPr lang="de-DE" sz="1800" dirty="0" err="1" smtClean="0"/>
              <a:t>Categories</a:t>
            </a:r>
            <a:r>
              <a:rPr lang="de-DE" sz="1800" dirty="0" smtClean="0"/>
              <a:t>:</a:t>
            </a:r>
            <a:endParaRPr lang="de-DE" sz="180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400" cap="small" dirty="0" smtClean="0"/>
              <a:t>Ensemble</a:t>
            </a:r>
            <a:r>
              <a:rPr lang="de-DE" sz="1400" dirty="0" smtClean="0"/>
              <a:t>		Ensemble</a:t>
            </a:r>
            <a:r>
              <a:rPr lang="de-DE" sz="1400" dirty="0"/>
              <a:t>	 </a:t>
            </a:r>
          </a:p>
          <a:p>
            <a:r>
              <a:rPr lang="de-DE" sz="1400" cap="small" dirty="0" smtClean="0"/>
              <a:t>Bauwerk		</a:t>
            </a:r>
            <a:r>
              <a:rPr lang="de-DE" sz="1400" dirty="0" smtClean="0"/>
              <a:t>Building (Monument)</a:t>
            </a:r>
            <a:r>
              <a:rPr lang="de-DE" sz="1400" dirty="0"/>
              <a:t>	 </a:t>
            </a:r>
          </a:p>
          <a:p>
            <a:r>
              <a:rPr lang="de-DE" sz="1400" cap="small" dirty="0" smtClean="0"/>
              <a:t>Raum</a:t>
            </a:r>
            <a:r>
              <a:rPr lang="de-DE" sz="1400" dirty="0"/>
              <a:t>	 </a:t>
            </a:r>
            <a:r>
              <a:rPr lang="de-DE" sz="1400" dirty="0" smtClean="0"/>
              <a:t>		</a:t>
            </a:r>
            <a:r>
              <a:rPr lang="de-DE" sz="1400" dirty="0" err="1" smtClean="0"/>
              <a:t>Room</a:t>
            </a:r>
            <a:endParaRPr lang="de-DE" sz="1400" dirty="0"/>
          </a:p>
          <a:p>
            <a:r>
              <a:rPr lang="de-DE" sz="1400" cap="small" dirty="0" smtClean="0"/>
              <a:t>Deckenmalerei</a:t>
            </a:r>
            <a:r>
              <a:rPr lang="de-DE" sz="1400" dirty="0"/>
              <a:t>	</a:t>
            </a:r>
            <a:r>
              <a:rPr lang="de-DE" sz="1400" dirty="0" smtClean="0"/>
              <a:t>	</a:t>
            </a:r>
            <a:r>
              <a:rPr lang="de-DE" sz="1400" dirty="0" err="1" smtClean="0"/>
              <a:t>Ceiling</a:t>
            </a:r>
            <a:r>
              <a:rPr lang="de-DE" sz="1400" dirty="0" smtClean="0"/>
              <a:t> Painting</a:t>
            </a:r>
            <a:endParaRPr lang="de-DE" sz="1400" dirty="0"/>
          </a:p>
          <a:p>
            <a:r>
              <a:rPr lang="de-DE" sz="1400" cap="small" dirty="0" smtClean="0"/>
              <a:t>Befund</a:t>
            </a:r>
            <a:r>
              <a:rPr lang="de-DE" sz="1400" dirty="0"/>
              <a:t> </a:t>
            </a:r>
            <a:r>
              <a:rPr lang="de-DE" sz="1400" dirty="0" smtClean="0"/>
              <a:t>			Material </a:t>
            </a:r>
            <a:r>
              <a:rPr lang="de-DE" sz="1400" dirty="0" err="1" smtClean="0"/>
              <a:t>evidence</a:t>
            </a:r>
            <a:endParaRPr lang="de-DE" sz="1400" dirty="0"/>
          </a:p>
          <a:p>
            <a:r>
              <a:rPr lang="de-DE" sz="1400" cap="small" dirty="0" smtClean="0"/>
              <a:t>Szene			</a:t>
            </a:r>
            <a:r>
              <a:rPr lang="de-DE" sz="1400" dirty="0" smtClean="0"/>
              <a:t>Scene (Detail)</a:t>
            </a:r>
            <a:endParaRPr lang="de-DE" sz="1400" dirty="0"/>
          </a:p>
          <a:p>
            <a:r>
              <a:rPr lang="de-DE" sz="1400" cap="small" dirty="0" smtClean="0"/>
              <a:t>Person			</a:t>
            </a:r>
            <a:r>
              <a:rPr lang="de-DE" sz="1400" dirty="0" smtClean="0"/>
              <a:t>Person</a:t>
            </a:r>
            <a:r>
              <a:rPr lang="de-DE" sz="1400" dirty="0"/>
              <a:t> </a:t>
            </a:r>
          </a:p>
          <a:p>
            <a:r>
              <a:rPr lang="de-DE" sz="1400" cap="small" dirty="0" smtClean="0"/>
              <a:t>Ort			</a:t>
            </a:r>
            <a:r>
              <a:rPr lang="de-DE" sz="1400" dirty="0" smtClean="0"/>
              <a:t>Place</a:t>
            </a:r>
            <a:endParaRPr lang="de-DE" sz="1400" cap="small" dirty="0" smtClean="0"/>
          </a:p>
          <a:p>
            <a:endParaRPr lang="de-DE" sz="1400" cap="small" dirty="0"/>
          </a:p>
          <a:p>
            <a:pPr marL="0" indent="0">
              <a:buNone/>
            </a:pPr>
            <a:r>
              <a:rPr lang="de-DE" sz="1400" dirty="0" smtClean="0"/>
              <a:t>New:</a:t>
            </a:r>
          </a:p>
          <a:p>
            <a:r>
              <a:rPr lang="de-DE" sz="1400" cap="small" dirty="0" smtClean="0"/>
              <a:t>Wandmalerei		</a:t>
            </a:r>
            <a:r>
              <a:rPr lang="de-DE" sz="1400" dirty="0" smtClean="0"/>
              <a:t>Wall Painting</a:t>
            </a:r>
            <a:endParaRPr lang="de-DE" sz="1400" cap="small" dirty="0" smtClean="0"/>
          </a:p>
          <a:p>
            <a:r>
              <a:rPr lang="de-DE" sz="1400" cap="small" dirty="0" smtClean="0"/>
              <a:t>Quellen			</a:t>
            </a:r>
            <a:r>
              <a:rPr lang="de-DE" sz="1400" dirty="0" err="1" smtClean="0"/>
              <a:t>Sources</a:t>
            </a:r>
            <a:endParaRPr lang="de-DE" sz="1400" cap="small" dirty="0" smtClean="0"/>
          </a:p>
          <a:p>
            <a:r>
              <a:rPr lang="de-DE" sz="1400" cap="small" dirty="0" smtClean="0"/>
              <a:t>Ausstattung		</a:t>
            </a:r>
            <a:r>
              <a:rPr lang="de-DE" sz="1400" dirty="0" err="1" smtClean="0"/>
              <a:t>Furnishings</a:t>
            </a:r>
            <a:endParaRPr lang="de-DE" sz="1400" cap="small" dirty="0" smtClean="0"/>
          </a:p>
          <a:p>
            <a:r>
              <a:rPr lang="de-DE" sz="1400" cap="small" dirty="0" smtClean="0"/>
              <a:t>Ikonographie / </a:t>
            </a:r>
            <a:r>
              <a:rPr lang="de-DE" sz="1400" cap="small" dirty="0" err="1" smtClean="0"/>
              <a:t>programm</a:t>
            </a:r>
            <a:r>
              <a:rPr lang="de-DE" sz="1400" cap="small" dirty="0" smtClean="0"/>
              <a:t>	</a:t>
            </a:r>
            <a:r>
              <a:rPr lang="de-DE" sz="1400" dirty="0" err="1" smtClean="0"/>
              <a:t>Iconography</a:t>
            </a:r>
            <a:r>
              <a:rPr lang="de-DE" sz="1400" dirty="0" smtClean="0"/>
              <a:t> / Programme</a:t>
            </a:r>
            <a:endParaRPr lang="de-DE" sz="1400" cap="small" dirty="0" smtClean="0"/>
          </a:p>
          <a:p>
            <a:r>
              <a:rPr lang="de-DE" sz="1400" cap="small" dirty="0" smtClean="0"/>
              <a:t>Themen			</a:t>
            </a:r>
            <a:r>
              <a:rPr lang="de-DE" sz="1400" dirty="0" smtClean="0"/>
              <a:t>Topics</a:t>
            </a:r>
            <a:endParaRPr lang="de-DE" sz="1400" cap="small" dirty="0" smtClean="0"/>
          </a:p>
          <a:p>
            <a:r>
              <a:rPr lang="de-DE" sz="1400" cap="small" dirty="0" smtClean="0"/>
              <a:t>Begriffe			</a:t>
            </a:r>
            <a:r>
              <a:rPr lang="de-DE" sz="1400" dirty="0" err="1" smtClean="0"/>
              <a:t>Terminology</a:t>
            </a:r>
            <a:endParaRPr lang="de-DE" sz="1400" cap="small" dirty="0" smtClean="0"/>
          </a:p>
          <a:p>
            <a:r>
              <a:rPr lang="de-DE" sz="1400" cap="small" dirty="0" smtClean="0"/>
              <a:t>Ereignisse		</a:t>
            </a:r>
            <a:r>
              <a:rPr lang="de-DE" sz="1400" dirty="0" smtClean="0"/>
              <a:t>Events</a:t>
            </a:r>
            <a:endParaRPr lang="de-DE" sz="1400" cap="small" dirty="0"/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8122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Untertitel 1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0" y="216282"/>
            <a:ext cx="8372179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28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225434"/>
            <a:ext cx="8280920" cy="64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33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" y="-315416"/>
            <a:ext cx="9143999" cy="1196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de-DE" altLang="de-DE" sz="2000" dirty="0" smtClean="0">
              <a:solidFill>
                <a:schemeClr val="tx1"/>
              </a:solidFill>
              <a:cs typeface="Arial" charset="0"/>
            </a:endParaRPr>
          </a:p>
          <a:p>
            <a:r>
              <a:rPr lang="de-DE" altLang="de-DE" sz="2000" dirty="0" smtClean="0">
                <a:solidFill>
                  <a:schemeClr val="tx1"/>
                </a:solidFill>
                <a:cs typeface="Arial" charset="0"/>
              </a:rPr>
              <a:t> Das Deutsche Dokumentationszentrum für Kunstgeschichte – Bildarchiv Foto Marburg </a:t>
            </a:r>
            <a:r>
              <a:rPr lang="de-DE" altLang="de-DE" sz="2000" dirty="0" smtClean="0">
                <a:solidFill>
                  <a:schemeClr val="bg1"/>
                </a:solidFill>
                <a:cs typeface="Arial" charset="0"/>
              </a:rPr>
              <a:t>Foto Marburg</a:t>
            </a:r>
          </a:p>
          <a:p>
            <a:pPr algn="l" eaLnBrk="1" hangingPunct="1"/>
            <a:endParaRPr lang="de-DE" altLang="de-DE" sz="2000" dirty="0" smtClean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04561"/>
            <a:ext cx="7200800" cy="625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19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922628"/>
            <a:ext cx="7920880" cy="1181993"/>
          </a:xfrm>
        </p:spPr>
        <p:txBody>
          <a:bodyPr>
            <a:normAutofit fontScale="90000"/>
          </a:bodyPr>
          <a:lstStyle/>
          <a:p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2000" b="1" dirty="0" smtClean="0"/>
              <a:t>Corpus der barocken Deckenmalerei in Deutschland.</a:t>
            </a:r>
            <a:br>
              <a:rPr lang="de-DE" sz="2000" b="1" dirty="0" smtClean="0"/>
            </a:br>
            <a:r>
              <a:rPr lang="de-DE" sz="2000" b="1" dirty="0" smtClean="0"/>
              <a:t>Erfassung, Analyse und digitale Publikation der architekturgebundenen Malerei </a:t>
            </a:r>
            <a:br>
              <a:rPr lang="de-DE" sz="2000" b="1" dirty="0" smtClean="0"/>
            </a:br>
            <a:r>
              <a:rPr lang="de-DE" sz="2000" b="1" dirty="0" smtClean="0"/>
              <a:t>(ca. 1550 bis 1800) auf dem Gebiet der heutigen Bundesrepublik Deutschland</a:t>
            </a:r>
            <a:endParaRPr lang="de-DE" sz="2000" b="1" dirty="0"/>
          </a:p>
        </p:txBody>
      </p:sp>
      <p:pic>
        <p:nvPicPr>
          <p:cNvPr id="2050" name="Picture 2" descr="Pommersfeld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456" y="2420888"/>
            <a:ext cx="398075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eutsches Dokumentationszentrum für Kunstgeschichte - Bildarchiv Foto Marbur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88" y="5935660"/>
            <a:ext cx="1622396" cy="87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nnergrafik (Foto Marburg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7"/>
          <a:stretch/>
        </p:blipFill>
        <p:spPr bwMode="auto">
          <a:xfrm>
            <a:off x="8087224" y="5935660"/>
            <a:ext cx="1022206" cy="87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r="21962" b="86502"/>
          <a:stretch/>
        </p:blipFill>
        <p:spPr bwMode="auto">
          <a:xfrm>
            <a:off x="6061" y="5935660"/>
            <a:ext cx="6284259" cy="8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20" y="110952"/>
            <a:ext cx="2980184" cy="811676"/>
          </a:xfrm>
          <a:prstGeom prst="rect">
            <a:avLst/>
          </a:prstGeom>
        </p:spPr>
      </p:pic>
      <p:pic>
        <p:nvPicPr>
          <p:cNvPr id="1030" name="Picture 6" descr="http://www.akademienunion.de/fileadmin/templates/img/small-logo_akademienuni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6245506" cy="47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27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err="1" smtClean="0"/>
              <a:t>Continuation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600" dirty="0" smtClean="0"/>
              <a:t>DFG-Project :</a:t>
            </a:r>
            <a:br>
              <a:rPr lang="de-DE" sz="1600" dirty="0" smtClean="0"/>
            </a:br>
            <a:r>
              <a:rPr lang="de-DE" sz="2000" dirty="0"/>
              <a:t>Corpus der barocken Deckenmalerei in </a:t>
            </a:r>
            <a:r>
              <a:rPr lang="de-DE" sz="2000" dirty="0" smtClean="0"/>
              <a:t>Deutschland </a:t>
            </a:r>
            <a:r>
              <a:rPr lang="de-DE" sz="1600" dirty="0"/>
              <a:t>(1976-2010)</a:t>
            </a:r>
            <a:br>
              <a:rPr lang="de-DE" sz="1600" dirty="0"/>
            </a:br>
            <a:endParaRPr lang="de-DE" sz="1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28800"/>
            <a:ext cx="4978896" cy="44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 err="1" smtClean="0"/>
              <a:t>Covered</a:t>
            </a:r>
            <a:r>
              <a:rPr lang="de-DE" sz="1800" dirty="0" smtClean="0"/>
              <a:t> Freistaat Bayern,</a:t>
            </a:r>
          </a:p>
          <a:p>
            <a:pPr marL="0" indent="0">
              <a:buNone/>
            </a:pPr>
            <a:r>
              <a:rPr lang="de-DE" sz="1800" dirty="0" smtClean="0"/>
              <a:t>Regierungsbezirk Oberbayern</a:t>
            </a:r>
          </a:p>
          <a:p>
            <a:pPr marL="0" indent="0">
              <a:buNone/>
            </a:pPr>
            <a:r>
              <a:rPr lang="de-DE" sz="1800" dirty="0" err="1" smtClean="0"/>
              <a:t>Published</a:t>
            </a:r>
            <a:r>
              <a:rPr lang="de-DE" sz="1800" dirty="0" smtClean="0"/>
              <a:t> in 15 </a:t>
            </a:r>
            <a:r>
              <a:rPr lang="de-DE" sz="1800" dirty="0" err="1" smtClean="0"/>
              <a:t>volumes</a:t>
            </a:r>
            <a:r>
              <a:rPr lang="de-DE" sz="1800" dirty="0" smtClean="0"/>
              <a:t>, </a:t>
            </a:r>
          </a:p>
          <a:p>
            <a:pPr marL="0" indent="0">
              <a:buNone/>
            </a:pPr>
            <a:r>
              <a:rPr lang="de-DE" sz="1800" dirty="0" err="1" smtClean="0"/>
              <a:t>Organised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Landkreis</a:t>
            </a:r>
          </a:p>
          <a:p>
            <a:pPr marL="0" indent="0">
              <a:buNone/>
            </a:pPr>
            <a:r>
              <a:rPr lang="de-DE" sz="1800" dirty="0" smtClean="0"/>
              <a:t>(rural </a:t>
            </a:r>
            <a:r>
              <a:rPr lang="de-DE" sz="1800" dirty="0" err="1" smtClean="0"/>
              <a:t>district</a:t>
            </a:r>
            <a:r>
              <a:rPr lang="de-DE" sz="1800" dirty="0" smtClean="0"/>
              <a:t>)</a:t>
            </a:r>
          </a:p>
          <a:p>
            <a:pPr marL="0" indent="0">
              <a:buNone/>
            </a:pPr>
            <a:endParaRPr lang="de-DE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130" y="1700808"/>
            <a:ext cx="3240222" cy="445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77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de-DE" sz="1800" dirty="0" err="1" smtClean="0"/>
              <a:t>Purposes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aims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new</a:t>
            </a:r>
            <a:r>
              <a:rPr lang="de-DE" sz="1800" dirty="0" smtClean="0"/>
              <a:t> </a:t>
            </a:r>
            <a:r>
              <a:rPr lang="de-DE" sz="1800" dirty="0" err="1" smtClean="0"/>
              <a:t>CbDD</a:t>
            </a:r>
            <a:r>
              <a:rPr lang="de-DE" sz="1800" dirty="0" smtClean="0"/>
              <a:t>:</a:t>
            </a:r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Documentation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research</a:t>
            </a:r>
            <a:r>
              <a:rPr lang="de-DE" sz="2000" dirty="0" smtClean="0"/>
              <a:t> on wall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ceiling</a:t>
            </a:r>
            <a:r>
              <a:rPr lang="de-DE" sz="2000" dirty="0" smtClean="0"/>
              <a:t> </a:t>
            </a:r>
            <a:r>
              <a:rPr lang="de-DE" sz="2000" dirty="0" err="1" smtClean="0"/>
              <a:t>paintings</a:t>
            </a:r>
            <a:r>
              <a:rPr lang="de-DE" sz="2000" dirty="0" smtClean="0"/>
              <a:t> </a:t>
            </a:r>
            <a:r>
              <a:rPr lang="de-DE" sz="2000" dirty="0" err="1" smtClean="0"/>
              <a:t>produced</a:t>
            </a:r>
            <a:r>
              <a:rPr lang="de-DE" sz="2000" dirty="0" smtClean="0"/>
              <a:t> in Germany </a:t>
            </a:r>
            <a:r>
              <a:rPr lang="de-DE" sz="2000" dirty="0" err="1" smtClean="0"/>
              <a:t>during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Early Modern </a:t>
            </a:r>
            <a:r>
              <a:rPr lang="de-DE" sz="2000" dirty="0" err="1" smtClean="0"/>
              <a:t>period</a:t>
            </a:r>
            <a:r>
              <a:rPr lang="de-DE" sz="2000" dirty="0" smtClean="0"/>
              <a:t> (c. 1550 </a:t>
            </a:r>
            <a:r>
              <a:rPr lang="de-DE" sz="2000" dirty="0" err="1" smtClean="0"/>
              <a:t>to</a:t>
            </a:r>
            <a:r>
              <a:rPr lang="de-DE" sz="2000" dirty="0" smtClean="0"/>
              <a:t> 1800).</a:t>
            </a:r>
          </a:p>
          <a:p>
            <a:r>
              <a:rPr lang="de-DE" sz="2000" dirty="0" err="1" smtClean="0"/>
              <a:t>Geographical</a:t>
            </a:r>
            <a:r>
              <a:rPr lang="de-DE" sz="2000" dirty="0" smtClean="0"/>
              <a:t> </a:t>
            </a:r>
            <a:r>
              <a:rPr lang="de-DE" sz="2000" dirty="0" err="1" smtClean="0"/>
              <a:t>area</a:t>
            </a:r>
            <a:r>
              <a:rPr lang="de-DE" sz="2000" dirty="0" smtClean="0"/>
              <a:t>: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borders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present</a:t>
            </a:r>
            <a:r>
              <a:rPr lang="de-DE" sz="2000" dirty="0" smtClean="0"/>
              <a:t> Bundesrepublik Deutschland</a:t>
            </a:r>
          </a:p>
          <a:p>
            <a:r>
              <a:rPr lang="de-DE" sz="2000" dirty="0" err="1" smtClean="0"/>
              <a:t>Inclusion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destroyed</a:t>
            </a:r>
            <a:r>
              <a:rPr lang="de-DE" sz="2000" dirty="0" smtClean="0"/>
              <a:t> </a:t>
            </a:r>
            <a:r>
              <a:rPr lang="de-DE" sz="2000" dirty="0" err="1" smtClean="0"/>
              <a:t>objects</a:t>
            </a:r>
            <a:r>
              <a:rPr lang="de-DE" sz="2000" dirty="0" smtClean="0"/>
              <a:t> (</a:t>
            </a:r>
            <a:r>
              <a:rPr lang="de-DE" sz="2000" dirty="0" err="1" smtClean="0"/>
              <a:t>notably</a:t>
            </a:r>
            <a:r>
              <a:rPr lang="de-DE" sz="2000" dirty="0" smtClean="0"/>
              <a:t> </a:t>
            </a:r>
            <a:r>
              <a:rPr lang="de-DE" sz="2000" dirty="0" err="1" smtClean="0"/>
              <a:t>destructions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WW II, </a:t>
            </a:r>
            <a:r>
              <a:rPr lang="de-DE" sz="2000" dirty="0" err="1" smtClean="0"/>
              <a:t>as</a:t>
            </a:r>
            <a:r>
              <a:rPr lang="de-DE" sz="2000" dirty="0" smtClean="0"/>
              <a:t> e.g. </a:t>
            </a:r>
            <a:r>
              <a:rPr lang="de-DE" sz="2000" dirty="0" err="1" smtClean="0"/>
              <a:t>documented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colour</a:t>
            </a:r>
            <a:r>
              <a:rPr lang="de-DE" sz="2000" dirty="0" smtClean="0"/>
              <a:t> </a:t>
            </a:r>
            <a:r>
              <a:rPr lang="de-DE" sz="2000" dirty="0" err="1" smtClean="0"/>
              <a:t>slide</a:t>
            </a:r>
            <a:r>
              <a:rPr lang="de-DE" sz="2000" dirty="0" smtClean="0"/>
              <a:t> </a:t>
            </a:r>
            <a:r>
              <a:rPr lang="de-DE" sz="2000" dirty="0" err="1" smtClean="0"/>
              <a:t>archive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wall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ceiling</a:t>
            </a:r>
            <a:r>
              <a:rPr lang="de-DE" sz="2000" dirty="0" smtClean="0"/>
              <a:t> </a:t>
            </a:r>
            <a:r>
              <a:rPr lang="de-DE" sz="2000" dirty="0" err="1" smtClean="0"/>
              <a:t>painting</a:t>
            </a:r>
            <a:r>
              <a:rPr lang="de-DE" sz="2000" dirty="0" smtClean="0"/>
              <a:t> 1943-45, </a:t>
            </a:r>
            <a:r>
              <a:rPr lang="de-DE" sz="2000" dirty="0" err="1"/>
              <a:t>jointly</a:t>
            </a:r>
            <a:r>
              <a:rPr lang="de-DE" sz="2000" dirty="0"/>
              <a:t> </a:t>
            </a:r>
            <a:r>
              <a:rPr lang="de-DE" sz="2000" dirty="0" err="1" smtClean="0"/>
              <a:t>held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Zentralinstitut für Kunstgeschichte </a:t>
            </a:r>
            <a:r>
              <a:rPr lang="de-DE" sz="2000" dirty="0" err="1" smtClean="0"/>
              <a:t>Munich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Bildarchiv Foto Marburg)</a:t>
            </a:r>
          </a:p>
          <a:p>
            <a:r>
              <a:rPr lang="de-DE" sz="2000" dirty="0" smtClean="0"/>
              <a:t>4 Modules (</a:t>
            </a:r>
            <a:r>
              <a:rPr lang="de-DE" sz="2000" dirty="0" err="1" smtClean="0"/>
              <a:t>each</a:t>
            </a:r>
            <a:r>
              <a:rPr lang="de-DE" sz="2000" dirty="0" smtClean="0"/>
              <a:t> </a:t>
            </a:r>
            <a:r>
              <a:rPr lang="de-DE" sz="2000" dirty="0" err="1" smtClean="0"/>
              <a:t>organized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principle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„</a:t>
            </a:r>
            <a:r>
              <a:rPr lang="de-DE" sz="2000" dirty="0" err="1" smtClean="0"/>
              <a:t>from</a:t>
            </a:r>
            <a:r>
              <a:rPr lang="de-DE" sz="2000" dirty="0" smtClean="0"/>
              <a:t> top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bottom</a:t>
            </a:r>
            <a:r>
              <a:rPr lang="de-DE" sz="2000" dirty="0" smtClean="0"/>
              <a:t>“):</a:t>
            </a:r>
            <a:endParaRPr lang="de-DE" sz="2000" dirty="0"/>
          </a:p>
          <a:p>
            <a:pPr marL="360000" indent="0">
              <a:buNone/>
            </a:pPr>
            <a:r>
              <a:rPr lang="de-DE" sz="2000" dirty="0"/>
              <a:t>I. </a:t>
            </a:r>
            <a:r>
              <a:rPr lang="de-DE" sz="2000" dirty="0" smtClean="0"/>
              <a:t>Courts, </a:t>
            </a:r>
            <a:r>
              <a:rPr lang="de-DE" sz="2000" dirty="0" err="1" smtClean="0"/>
              <a:t>palaces</a:t>
            </a:r>
            <a:r>
              <a:rPr lang="de-DE" sz="2000" dirty="0" smtClean="0"/>
              <a:t> </a:t>
            </a:r>
            <a:r>
              <a:rPr lang="de-DE" sz="2000" dirty="0"/>
              <a:t>und </a:t>
            </a:r>
            <a:r>
              <a:rPr lang="de-DE" sz="2000" dirty="0" err="1" smtClean="0"/>
              <a:t>residences</a:t>
            </a:r>
            <a:r>
              <a:rPr lang="de-DE" sz="2000" dirty="0" smtClean="0"/>
              <a:t> </a:t>
            </a:r>
            <a:r>
              <a:rPr lang="de-DE" sz="2000" dirty="0"/>
              <a:t>(8 </a:t>
            </a:r>
            <a:r>
              <a:rPr lang="de-DE" sz="2000" dirty="0" err="1" smtClean="0"/>
              <a:t>years</a:t>
            </a:r>
            <a:r>
              <a:rPr lang="de-DE" sz="2000" dirty="0" smtClean="0"/>
              <a:t>)</a:t>
            </a:r>
            <a:endParaRPr lang="de-DE" sz="2000" dirty="0"/>
          </a:p>
          <a:p>
            <a:pPr marL="360000" indent="0">
              <a:buNone/>
            </a:pPr>
            <a:r>
              <a:rPr lang="de-DE" sz="2000" dirty="0"/>
              <a:t>II. </a:t>
            </a:r>
            <a:r>
              <a:rPr lang="en-GB" sz="2000" dirty="0"/>
              <a:t>A</a:t>
            </a:r>
            <a:r>
              <a:rPr lang="en-GB" sz="2000" dirty="0" smtClean="0"/>
              <a:t>ristocratic </a:t>
            </a:r>
            <a:r>
              <a:rPr lang="en-GB" sz="2000" dirty="0"/>
              <a:t>dwellings and civic buildings</a:t>
            </a:r>
            <a:r>
              <a:rPr lang="de-DE" sz="2000" dirty="0" smtClean="0"/>
              <a:t> </a:t>
            </a:r>
            <a:r>
              <a:rPr lang="de-DE" sz="2000" dirty="0"/>
              <a:t>(2 ½ </a:t>
            </a:r>
            <a:r>
              <a:rPr lang="de-DE" sz="2000" dirty="0" err="1" smtClean="0"/>
              <a:t>years</a:t>
            </a:r>
            <a:r>
              <a:rPr lang="de-DE" sz="2000" dirty="0" smtClean="0"/>
              <a:t>)</a:t>
            </a:r>
            <a:endParaRPr lang="de-DE" sz="2000" dirty="0"/>
          </a:p>
          <a:p>
            <a:pPr marL="360000" indent="0">
              <a:buNone/>
            </a:pPr>
            <a:r>
              <a:rPr lang="de-DE" sz="2000" dirty="0"/>
              <a:t>III. </a:t>
            </a:r>
            <a:r>
              <a:rPr lang="en-GB" sz="2000" dirty="0"/>
              <a:t>M</a:t>
            </a:r>
            <a:r>
              <a:rPr lang="en-GB" sz="2000" dirty="0" smtClean="0"/>
              <a:t>onasteries</a:t>
            </a:r>
            <a:r>
              <a:rPr lang="en-GB" sz="2000" dirty="0"/>
              <a:t>, priories and cathedrals</a:t>
            </a:r>
            <a:r>
              <a:rPr lang="de-DE" sz="2000" dirty="0" smtClean="0"/>
              <a:t> </a:t>
            </a:r>
            <a:r>
              <a:rPr lang="de-DE" sz="2000" dirty="0"/>
              <a:t>(7 ½ </a:t>
            </a:r>
            <a:r>
              <a:rPr lang="de-DE" sz="2000" dirty="0" err="1" smtClean="0"/>
              <a:t>years</a:t>
            </a:r>
            <a:r>
              <a:rPr lang="de-DE" sz="2000" dirty="0" smtClean="0"/>
              <a:t>)</a:t>
            </a:r>
            <a:endParaRPr lang="de-DE" sz="2000" dirty="0"/>
          </a:p>
          <a:p>
            <a:pPr marL="360000" indent="0">
              <a:buNone/>
            </a:pPr>
            <a:r>
              <a:rPr lang="de-DE" sz="2000" dirty="0"/>
              <a:t>IV. </a:t>
            </a:r>
            <a:r>
              <a:rPr lang="en-GB" sz="2000" dirty="0"/>
              <a:t>P</a:t>
            </a:r>
            <a:r>
              <a:rPr lang="en-GB" sz="2000" dirty="0" smtClean="0"/>
              <a:t>arish </a:t>
            </a:r>
            <a:r>
              <a:rPr lang="en-GB" sz="2000" dirty="0"/>
              <a:t>and pilgrimage churches and chapels</a:t>
            </a:r>
            <a:r>
              <a:rPr lang="de-DE" sz="2000" dirty="0" smtClean="0"/>
              <a:t> </a:t>
            </a:r>
            <a:r>
              <a:rPr lang="de-DE" sz="2000" dirty="0"/>
              <a:t>(7 Jahre</a:t>
            </a:r>
            <a:r>
              <a:rPr lang="de-DE" sz="2000" dirty="0" smtClean="0"/>
              <a:t>)</a:t>
            </a:r>
          </a:p>
          <a:p>
            <a:r>
              <a:rPr lang="de-DE" sz="2000" dirty="0" err="1" smtClean="0"/>
              <a:t>Completeness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survey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aimed</a:t>
            </a:r>
            <a:r>
              <a:rPr lang="de-DE" sz="2000" dirty="0" smtClean="0"/>
              <a:t> at.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55354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Untertitel 2"/>
          <p:cNvSpPr>
            <a:spLocks noGrp="1"/>
          </p:cNvSpPr>
          <p:nvPr>
            <p:ph type="subTitle" idx="1"/>
          </p:nvPr>
        </p:nvSpPr>
        <p:spPr bwMode="auto">
          <a:xfrm>
            <a:off x="503238" y="333375"/>
            <a:ext cx="8137525" cy="63359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 altLang="de-DE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Cooperations</a:t>
            </a:r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de-DE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with</a:t>
            </a:r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</a:p>
          <a:p>
            <a:endParaRPr lang="de-DE" altLang="de-DE" sz="18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Landesämter für Denkmal­pflege </a:t>
            </a:r>
            <a:r>
              <a:rPr lang="de-DE" altLang="de-DE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and</a:t>
            </a:r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Schlösserverwaltungen der Länder.</a:t>
            </a:r>
          </a:p>
          <a:p>
            <a:endParaRPr lang="de-DE" altLang="de-DE" sz="18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Research Group </a:t>
            </a:r>
            <a:r>
              <a:rPr lang="de-DE" altLang="de-DE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of</a:t>
            </a:r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de-DE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Baroque</a:t>
            </a:r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de-DE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Ceiling</a:t>
            </a:r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Painting in Central Europe</a:t>
            </a:r>
          </a:p>
          <a:p>
            <a:r>
              <a:rPr lang="en-US" sz="1800" dirty="0" smtClean="0"/>
              <a:t>(http</a:t>
            </a:r>
            <a:r>
              <a:rPr lang="en-US" sz="1800" dirty="0"/>
              <a:t>://</a:t>
            </a:r>
            <a:r>
              <a:rPr lang="en-US" sz="1800" dirty="0" smtClean="0"/>
              <a:t>baroque_ceiling.udu.cas.cz)</a:t>
            </a:r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endParaRPr lang="de-DE" altLang="de-DE" sz="18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Rudolstädter Arbeitskreis zur Residenzkultur </a:t>
            </a:r>
          </a:p>
          <a:p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(http://www.rudolstaedter-arbeitskreis.de) </a:t>
            </a:r>
          </a:p>
          <a:p>
            <a:endParaRPr lang="de-DE" altLang="de-DE" sz="18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Research Network </a:t>
            </a:r>
            <a:r>
              <a:rPr lang="de-DE" altLang="de-DE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Palatium</a:t>
            </a:r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– Court </a:t>
            </a:r>
            <a:r>
              <a:rPr lang="de-DE" altLang="de-DE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Residences</a:t>
            </a:r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de-DE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as</a:t>
            </a:r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Places </a:t>
            </a:r>
            <a:r>
              <a:rPr lang="de-DE" altLang="de-DE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of</a:t>
            </a:r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Exchange in </a:t>
            </a:r>
            <a:r>
              <a:rPr lang="de-DE" altLang="de-DE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Late</a:t>
            </a:r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de-DE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Medieval</a:t>
            </a:r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de-DE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and</a:t>
            </a:r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Early Modern Europe 1400-1700 (http://www.courtresidences.eu) </a:t>
            </a:r>
          </a:p>
          <a:p>
            <a:endParaRPr lang="de-DE" altLang="de-DE" sz="18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Residenzen-Kommission der Akademie der Wissenschaften zu Göttingen</a:t>
            </a:r>
            <a:r>
              <a:rPr lang="de-DE" altLang="de-DE" sz="1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(http://resikom.adw-goettingen.gwdg.de)</a:t>
            </a:r>
            <a:r>
              <a:rPr lang="de-DE" altLang="de-DE" sz="1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de-DE" altLang="de-DE" sz="18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Akademieprojekt „Residenzstädte im Alten Reich (1300–1800)“ </a:t>
            </a:r>
          </a:p>
          <a:p>
            <a:endParaRPr lang="de-DE" altLang="de-DE" sz="18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de-DE" altLang="de-DE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Zentralinstitut für Kunstgeschichte München</a:t>
            </a:r>
          </a:p>
          <a:p>
            <a:pPr algn="l" eaLnBrk="1" hangingPunct="1"/>
            <a:endParaRPr lang="de-DE" altLang="de-DE" sz="2000" dirty="0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2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</Words>
  <Application>Microsoft Office PowerPoint</Application>
  <PresentationFormat>Bildschirmpräsentation (4:3)</PresentationFormat>
  <Paragraphs>78</Paragraphs>
  <Slides>23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Larissa</vt:lpstr>
      <vt:lpstr>A New Corpus of Baroque Ceiling Painting in Germany:  Corpus der barocken Deckenmalerei in Deutschland. Erfassung, Analyse und digitale Publikation der architekturgebundenen Malerei  (ca. 1550 bis 1800) auf dem Gebiet der heutigen Bundesrepublik Deutschland</vt:lpstr>
      <vt:lpstr>Funded by: Akademienprogramm der deutschen Akademien der Wissenschaften  Organized by: Bayerische Akademie der Wissenschaften  Timeline:  2015 – 2040 (25 years)  Chair: Prof. Dr. Stephan Hoppe  Steering committee:  Prof. Dr. Frank Büttner, Prof. Dr. Stephan Hoppe, Prof. Dr. Ferdinand Kramer, PD Dr. Ute Engel, Prof. Dr. Hubert Locher, Dr. Christian Bracht  Coordinator: PD Dr. Ute Engel  2 work units: Munich, Institute of History of Art, Ludwig-Maximilians-Universität  (3 researchers, 3 doctoral students, student research assistants, secretary) Marburg, Deutsches Dokumentationszentrum für Kunstgeschichte, Bildarchiv Foto Marburg (Photographers, IT, student research assistant)</vt:lpstr>
      <vt:lpstr>PowerPoint-Präsentation</vt:lpstr>
      <vt:lpstr>PowerPoint-Präsentation</vt:lpstr>
      <vt:lpstr>PowerPoint-Präsentation</vt:lpstr>
      <vt:lpstr>  Corpus der barocken Deckenmalerei in Deutschland. Erfassung, Analyse und digitale Publikation der architekturgebundenen Malerei  (ca. 1550 bis 1800) auf dem Gebiet der heutigen Bundesrepublik Deutschland</vt:lpstr>
      <vt:lpstr>Continuation of DFG-Project : Corpus der barocken Deckenmalerei in Deutschland (1976-2010) </vt:lpstr>
      <vt:lpstr>Purposes and aims of the new CbDD:</vt:lpstr>
      <vt:lpstr>PowerPoint-Präsentation</vt:lpstr>
      <vt:lpstr>Publication scheme</vt:lpstr>
      <vt:lpstr>Model Project on Baroque Ceiling Painting and 3D Technologies Cooperation with Deutsches Zentrum für Luft- und Raumfahrt (Prof. Hirzinger, Bernd Strackenbrock)</vt:lpstr>
      <vt:lpstr>Die Fürstenloge des Opernhauses in Bayreuth vor der Restaurierung (links). 3D-LowRes Modell der Fürstenloge (rechts)  Quelle: Gerhard Holst/Bernhard Strackenbrock: Präzise 3D-Messung im Vorübergehen. Portable Kamerasysteme in Kombination mit Laserscannern helfen bei der Restaurierung historischer Gebäude, in: Optik &amp; Photonik, 2014, 1, S. 44-47 http://onlinelibrary.wiley.com/doi/10.1002/opph.201300041/abstract</vt:lpstr>
      <vt:lpstr>Palace ensemble of Schleißheim, residence of the  dukes and electors of Bavaria since 1598  3 palaces: Altes Schloss (W), Neues Schloss (Mitte), Schloss Lustheim (O)</vt:lpstr>
      <vt:lpstr>Altes Schloss, built by Duke Maximilian I since 1617 (Heinrich Schön d.Ä.)</vt:lpstr>
      <vt:lpstr>Neues Schloss, built by Elector Max II Emanuel, 1701-04 (Enrico Zuccalli) and 1719-22 (Joseph  Effner)</vt:lpstr>
      <vt:lpstr>Lustheim, built as hunting lodge and maison de plaisance by  ElectorMax II Emanuel 1684-89 (Enrico Zuccalli),  on the occasion of his marriage 1685 with Arch-duchess Maria Antonia of Austria,  daughter of Emperor Leopold I.</vt:lpstr>
      <vt:lpstr>Palace of Lustheim, flanked by Renatuskapelle (S) and the so-called Schöner Stall (N),  since 1692 connection of the pavillions by galleries, only partly executed.</vt:lpstr>
      <vt:lpstr>PowerPoint-Präsentation</vt:lpstr>
      <vt:lpstr>Hall in central axis</vt:lpstr>
      <vt:lpstr>Lustheim, Appartement of the electoress Anti-chambre, Ceiling painting by Francesco Rosa, 1686-87 Kalais and Zetes drive out the Harpies</vt:lpstr>
      <vt:lpstr>Deckengemälde in einer flachen Kuppel ca. 6x6m, Kuppelhöhe ca. 2,5 m. Thrue Orthophtos mit 0,5 mm Auflösung (1:10 400 DPI) aus 280 Einzelbilder á 36 MP Kamera: Nikon D800E mit 50mm Objektiv. Licht: LED Licht 6.000 K mit 4 Blitzen mit Ballonen direkte Lichtführung. Übersicht der Aufnahmestandpunkte</vt:lpstr>
      <vt:lpstr>Schleißheim, palace of Lustheim, N-wing, Appartement of the electoress, Room VII, Antichambre Ceiling painting of Francesco Rosa Foto: Bernd Strackenbrock, DLR</vt:lpstr>
      <vt:lpstr>WissKI / Scientific Communication Infrastructure Structure of Use Case “CbDD Corpus of Baroque Ceiling Painting“ Main Categories: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ITG</dc:creator>
  <cp:lastModifiedBy>ITG</cp:lastModifiedBy>
  <cp:revision>89</cp:revision>
  <dcterms:created xsi:type="dcterms:W3CDTF">2014-10-08T14:00:16Z</dcterms:created>
  <dcterms:modified xsi:type="dcterms:W3CDTF">2015-05-18T16:30:55Z</dcterms:modified>
</cp:coreProperties>
</file>