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Economica"/>
      <p:regular r:id="rId19"/>
      <p:bold r:id="rId20"/>
      <p:italic r:id="rId21"/>
      <p:boldItalic r:id="rId22"/>
    </p:embeddedFont>
    <p:embeddedFont>
      <p:font typeface="Open Sans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Economica-bold.fntdata"/><Relationship Id="rId22" Type="http://schemas.openxmlformats.org/officeDocument/2006/relationships/font" Target="fonts/Economica-boldItalic.fntdata"/><Relationship Id="rId21" Type="http://schemas.openxmlformats.org/officeDocument/2006/relationships/font" Target="fonts/Economica-italic.fntdata"/><Relationship Id="rId24" Type="http://schemas.openxmlformats.org/officeDocument/2006/relationships/font" Target="fonts/OpenSans-bold.fntdata"/><Relationship Id="rId23" Type="http://schemas.openxmlformats.org/officeDocument/2006/relationships/font" Target="fonts/OpenSans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OpenSans-boldItalic.fntdata"/><Relationship Id="rId25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Economica-regular.fntdata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dddfd3ab75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dddfd3ab75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dddfd3ab75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dddfd3ab75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dddfd3ab75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dddfd3ab75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dddfd3ab75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dddfd3ab75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dddfd3ab75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dddfd3ab75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dddfd3ab75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dddfd3ab75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dddfd3ab75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dddfd3ab75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dddfd3ab75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dddfd3ab75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dddfd3ab75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dddfd3ab75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ddfd3ab75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dddfd3ab75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dddfd3ab75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dddfd3ab75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dddfd3ab75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dddfd3ab75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mailto:philippe.michon@canada.ca" TargetMode="External"/><Relationship Id="rId4" Type="http://schemas.openxmlformats.org/officeDocument/2006/relationships/hyperlink" Target="mailto:illipmich@gmail.com" TargetMode="External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2695325" y="1444250"/>
            <a:ext cx="38754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528: Guidelines and Protocols for Translating CIDOC CRM</a:t>
            </a:r>
            <a:endParaRPr/>
          </a:p>
        </p:txBody>
      </p:sp>
      <p:sp>
        <p:nvSpPr>
          <p:cNvPr id="63" name="Google Shape;63;p13"/>
          <p:cNvSpPr txBox="1"/>
          <p:nvPr>
            <p:ph idx="1" type="subTitle"/>
          </p:nvPr>
        </p:nvSpPr>
        <p:spPr>
          <a:xfrm>
            <a:off x="2879150" y="2981450"/>
            <a:ext cx="3359100" cy="96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Progress Report of the CIDOC CRM Translation Guidelines Working Group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Tools and interchange/comparison protocol</a:t>
            </a:r>
            <a:endParaRPr/>
          </a:p>
        </p:txBody>
      </p:sp>
      <p:sp>
        <p:nvSpPr>
          <p:cNvPr id="119" name="Google Shape;119;p22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r" sz="2400"/>
              <a:t>Will include:</a:t>
            </a:r>
            <a:endParaRPr sz="24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Track changes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Mechanism to enhance the original version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Communication protocol with the SIG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Format requirements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Templates (diagrams, table, etc.)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Compatibility assessment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Recommendations and criteria for the selection of tools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Recommendations and tools for efficient peer review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Guidelines regarding how to use the SIG’s bibliography</a:t>
            </a:r>
            <a:endParaRPr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Collaboration with the SIG</a:t>
            </a:r>
            <a:endParaRPr/>
          </a:p>
        </p:txBody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Translation Initiatives section on the CIDOC CRM website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Directory of the translation initiatives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Contact-point for the translation at the CRM SIG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Dedicated place for the documentation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Governance guidelines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Licensing options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Distribution of the translation (ecosystem)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Obligatory formats (.md, .pdf, docx, etc.)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Glossary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International glossary for meaning and history behind key terms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Bibliography management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Access to the SIG’s Zotero bibliography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Next steps</a:t>
            </a:r>
            <a:endParaRPr/>
          </a:p>
        </p:txBody>
      </p:sp>
      <p:sp>
        <p:nvSpPr>
          <p:cNvPr id="131" name="Google Shape;131;p2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fr" sz="2100"/>
              <a:t>CIDOC CRM Translation Guidelines Working Group</a:t>
            </a:r>
            <a:endParaRPr sz="21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fr" sz="1700"/>
              <a:t>Develop content for each document</a:t>
            </a:r>
            <a:endParaRPr sz="17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fr" sz="1700"/>
              <a:t>Define a drafting plan for each document</a:t>
            </a:r>
            <a:endParaRPr sz="1700"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fr" sz="2100"/>
              <a:t>CRM SIG</a:t>
            </a:r>
            <a:endParaRPr sz="21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fr" sz="1700"/>
              <a:t>Provide recommendations on the governance of translation initiatives (governance framework)</a:t>
            </a:r>
            <a:endParaRPr sz="1700"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lang="fr" sz="1700"/>
              <a:t>Develop missing documents for a good translation of CIDOC CRM</a:t>
            </a:r>
            <a:endParaRPr sz="1700"/>
          </a:p>
        </p:txBody>
      </p:sp>
      <p:pic>
        <p:nvPicPr>
          <p:cNvPr id="132" name="Google Shape;132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96000" y="3398150"/>
            <a:ext cx="1552000" cy="155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Questions/Contact</a:t>
            </a:r>
            <a:endParaRPr/>
          </a:p>
        </p:txBody>
      </p:sp>
      <p:sp>
        <p:nvSpPr>
          <p:cNvPr id="138" name="Google Shape;138;p25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r" sz="2500"/>
              <a:t>If you wish to participate in this working group or get access to our documentation, do not hesitate to contact me:</a:t>
            </a:r>
            <a:endParaRPr sz="2500"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fr" sz="2100" u="sng">
                <a:solidFill>
                  <a:schemeClr val="hlink"/>
                </a:solidFill>
                <a:hlinkClick r:id="rId3"/>
              </a:rPr>
              <a:t>philippe.michon@canada.ca</a:t>
            </a:r>
            <a:r>
              <a:rPr lang="fr" sz="2100"/>
              <a:t> or </a:t>
            </a:r>
            <a:r>
              <a:rPr lang="fr" sz="2100" u="sng">
                <a:solidFill>
                  <a:schemeClr val="hlink"/>
                </a:solidFill>
                <a:hlinkClick r:id="rId4"/>
              </a:rPr>
              <a:t>illipmich@gmail.com</a:t>
            </a:r>
            <a:endParaRPr sz="2100"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fr" sz="2500"/>
              <a:t>Any thoughts/ideas/questions?</a:t>
            </a:r>
            <a:endParaRPr sz="2500"/>
          </a:p>
        </p:txBody>
      </p:sp>
      <p:pic>
        <p:nvPicPr>
          <p:cNvPr id="139" name="Google Shape;139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97075" y="3293200"/>
            <a:ext cx="1746925" cy="1746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Context</a:t>
            </a:r>
            <a:endParaRPr/>
          </a:p>
        </p:txBody>
      </p:sp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7.1.1 the new stable and official version has been released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7.1.1 will be submitted to obtain ISO approval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7.1.1 should then be offered in various languages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Occasion for the broader community to implement the standard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Lack of documentation on translation processes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A few translation initiatives are under way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Mandate</a:t>
            </a:r>
            <a:endParaRPr/>
          </a:p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Discuss translation-related issues: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Methodology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Protocols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Tools and software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Consider the following aspects: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Content guidelines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Interoperability standards + versioning tools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Communication and validation protocols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Presentation of the initiatives on the website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13 members (Thank you all!)</a:t>
            </a:r>
            <a:endParaRPr/>
          </a:p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Vincent Alamercery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George Bruseker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Guido Cimadomo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Martin Doerr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Anaïs Guillem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Daria Hookk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Sakiko Kawabe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Karine Léonard Brouillet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Philippe Michon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Franco Niccolucci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Massoomeh Niknia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Pat Riva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r"/>
              <a:t>Puyu Wang</a:t>
            </a:r>
            <a:endParaRPr/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08600" y="1478725"/>
            <a:ext cx="2991575" cy="299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8 languages represented</a:t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Chinese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English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French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Italian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Japanese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Russian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Spanish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Persian</a:t>
            </a:r>
            <a:endParaRPr/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46300" y="1225225"/>
            <a:ext cx="3353999" cy="3354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2 meetings since the last SIG meeting</a:t>
            </a:r>
            <a:endParaRPr/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First meeting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Reminder of the mandate and goal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Presentation of every member’s project(s) and thoughts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r"/>
              <a:t>Second meeting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Identification of needs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Identification of required documentation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Identification of issues that go beyond our mandate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Prioritization of work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r"/>
              <a:t>Division of tasks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Guide of CIDOC CRM best translating practices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r" sz="2400"/>
              <a:t>Will include:</a:t>
            </a:r>
            <a:endParaRPr sz="24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Different levels of translation (e.g. option to only translate the labels)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List of useful expertise and skills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Workflows (status definitions, communication protocols with the translation team, etc.)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How to develop a Style Guide</a:t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Governance guidelines</a:t>
            </a:r>
            <a:endParaRPr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r" sz="2400"/>
              <a:t>Will include:</a:t>
            </a:r>
            <a:endParaRPr sz="24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Licence options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What “warrants” a translation in the form of a translation policy?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Vetting process for the establishment of sanctioned translations</a:t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Introduction for translators</a:t>
            </a:r>
            <a:endParaRPr/>
          </a:p>
        </p:txBody>
      </p:sp>
      <p:sp>
        <p:nvSpPr>
          <p:cNvPr id="113" name="Google Shape;113;p2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r" sz="2400"/>
              <a:t>Will include:</a:t>
            </a:r>
            <a:endParaRPr sz="24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CIDOC CRM for beginners (e.g. How to use CIDOC CRM for non-experts translating the model)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r" sz="2000"/>
              <a:t>Recommendations and tools for securing understanding amongst translators</a:t>
            </a:r>
            <a:endParaRPr sz="20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r" sz="2400"/>
              <a:t>Perhaps we could reuse documents that already exist.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