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3300"/>
    <a:srgbClr val="3333CC"/>
    <a:srgbClr val="C5E2FF"/>
    <a:srgbClr val="FF9933"/>
    <a:srgbClr val="FFC081"/>
    <a:srgbClr val="FFB871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Modifiez le style du titre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noProof="0" smtClean="0"/>
              <a:t>Modifiez le style des sous-titres du masque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6948488" y="115888"/>
            <a:ext cx="2195512" cy="73025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0" y="6165850"/>
            <a:ext cx="4572000" cy="71438"/>
          </a:xfrm>
          <a:prstGeom prst="rect">
            <a:avLst/>
          </a:prstGeom>
          <a:gradFill rotWithShape="1">
            <a:gsLst>
              <a:gs pos="0">
                <a:srgbClr val="8C3D91"/>
              </a:gs>
              <a:gs pos="12000">
                <a:srgbClr val="7005D4"/>
              </a:gs>
              <a:gs pos="30000">
                <a:srgbClr val="181CC7"/>
              </a:gs>
              <a:gs pos="60001">
                <a:srgbClr val="0A128C"/>
              </a:gs>
              <a:gs pos="100000">
                <a:srgbClr val="000000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BottomRight"/>
            <a:lightRig rig="legacyFlat2" dir="t"/>
          </a:scene3d>
          <a:sp3d extrusionH="201600" prstMaterial="legacyMetal">
            <a:bevelT w="13500" h="13500" prst="angle"/>
            <a:bevelB w="13500" h="13500" prst="angle"/>
            <a:extrusionClr>
              <a:srgbClr val="0033CC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4572000" y="1484313"/>
            <a:ext cx="2376488" cy="73025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>
            <a:prstShdw prst="shdw13" dist="28398" dir="20006097">
              <a:srgbClr val="0033CC">
                <a:alpha val="50000"/>
              </a:srgbClr>
            </a:prstShdw>
          </a:effec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338955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217688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39343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45101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638797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557563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107702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905657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920045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197829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79FFFF"/>
            </a:gs>
            <a:gs pos="50000">
              <a:srgbClr val="FFBE7D"/>
            </a:gs>
            <a:gs pos="100000">
              <a:srgbClr val="79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C02837F-A3CC-4CDD-B0A5-E3248EE50132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B23D19D-D56C-4D6C-886C-98E0F11E734E}" type="slidenum">
              <a:rPr lang="fr-FR" smtClean="0"/>
              <a:t>‹N°›</a:t>
            </a:fld>
            <a:endParaRPr lang="fr-FR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165850"/>
            <a:ext cx="4572000" cy="71438"/>
          </a:xfrm>
          <a:prstGeom prst="rect">
            <a:avLst/>
          </a:prstGeom>
          <a:gradFill rotWithShape="1">
            <a:gsLst>
              <a:gs pos="0">
                <a:srgbClr val="8C3D91"/>
              </a:gs>
              <a:gs pos="12000">
                <a:srgbClr val="7005D4"/>
              </a:gs>
              <a:gs pos="30000">
                <a:srgbClr val="181CC7"/>
              </a:gs>
              <a:gs pos="60001">
                <a:srgbClr val="0A128C"/>
              </a:gs>
              <a:gs pos="100000">
                <a:srgbClr val="000000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BottomRight"/>
            <a:lightRig rig="legacyFlat2" dir="t"/>
          </a:scene3d>
          <a:sp3d extrusionH="201600" prstMaterial="legacyMetal">
            <a:bevelT w="13500" h="13500" prst="angle"/>
            <a:bevelB w="13500" h="13500" prst="angle"/>
            <a:extrusionClr>
              <a:srgbClr val="0033CC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6767513" y="1484313"/>
            <a:ext cx="2376487" cy="73025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>
            <a:prstShdw prst="shdw13" dist="28398" dir="20006097">
              <a:srgbClr val="0033CC">
                <a:alpha val="50000"/>
              </a:srgbClr>
            </a:prstShdw>
          </a:effectLst>
        </p:spPr>
        <p:txBody>
          <a:bodyPr wrap="none" anchor="ctr"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200" smtClean="0"/>
              <a:t>An example of</a:t>
            </a:r>
            <a:br>
              <a:rPr lang="fr-FR" sz="3200" smtClean="0"/>
            </a:br>
            <a:r>
              <a:rPr lang="fr-FR" sz="3200" smtClean="0"/>
              <a:t>"CIDOC-CRM-aware" modelling:</a:t>
            </a:r>
            <a:r>
              <a:rPr lang="fr-FR" smtClean="0"/>
              <a:t/>
            </a:r>
            <a:br>
              <a:rPr lang="fr-FR" smtClean="0"/>
            </a:br>
            <a:r>
              <a:rPr lang="fr-FR" sz="4400" smtClean="0"/>
              <a:t>the HADOC model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smtClean="0"/>
              <a:t>33</a:t>
            </a:r>
            <a:r>
              <a:rPr lang="en-US" sz="1800" baseline="30000" smtClean="0"/>
              <a:t>rd</a:t>
            </a:r>
            <a:r>
              <a:rPr lang="en-US" sz="1800" smtClean="0"/>
              <a:t> joined meeting of the CIDOC CRM SIG and 26</a:t>
            </a:r>
            <a:r>
              <a:rPr lang="en-US" sz="1800" baseline="30000" smtClean="0"/>
              <a:t>th</a:t>
            </a:r>
            <a:r>
              <a:rPr lang="en-US" sz="1800" smtClean="0"/>
              <a:t> FRBR - CIDOC CRM Harmonization meeting, 19-22 May 2015</a:t>
            </a:r>
          </a:p>
          <a:p>
            <a:endParaRPr lang="en-US" sz="1800"/>
          </a:p>
          <a:p>
            <a:pPr algn="r"/>
            <a:r>
              <a:rPr lang="en-US" sz="1800" smtClean="0"/>
              <a:t>Patrick Le Boeuf, National Library of France</a:t>
            </a:r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107008496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What is HADOC?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HADOC = Harmonisation de la production des données culturelles</a:t>
            </a:r>
          </a:p>
          <a:p>
            <a:r>
              <a:rPr lang="fr-FR" smtClean="0"/>
              <a:t>HADOC = name of both a programme and a conceptual model</a:t>
            </a:r>
          </a:p>
          <a:p>
            <a:r>
              <a:rPr lang="fr-FR" smtClean="0"/>
              <a:t>HADOC = a French Ministry of Culture initiative, led by Katell Briatte (member of the AFNOR WG who translated ISO 21127 into French)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666741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The HADOC Programme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Since 2008</a:t>
            </a:r>
          </a:p>
          <a:p>
            <a:r>
              <a:rPr lang="fr-FR" smtClean="0"/>
              <a:t>Goals:</a:t>
            </a:r>
          </a:p>
          <a:p>
            <a:pPr lvl="1"/>
            <a:r>
              <a:rPr lang="fr-FR" smtClean="0"/>
              <a:t>Fight current heterogeneity in data produced by the Ministry and affiliated bodies</a:t>
            </a:r>
          </a:p>
          <a:p>
            <a:pPr lvl="1"/>
            <a:r>
              <a:rPr lang="fr-FR" smtClean="0"/>
              <a:t>Facilitate interoperability</a:t>
            </a:r>
          </a:p>
          <a:p>
            <a:pPr lvl="1"/>
            <a:r>
              <a:rPr lang="fr-FR" smtClean="0"/>
              <a:t>Facilitate access to and exploitation of data</a:t>
            </a:r>
          </a:p>
          <a:p>
            <a:pPr lvl="1"/>
            <a:r>
              <a:rPr lang="fr-FR" smtClean="0"/>
              <a:t>On the long term, provide a national reference database for the identification of "cultural objects"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05156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The HADOC Conceptual Model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Version 1 released in 2013</a:t>
            </a:r>
          </a:p>
          <a:p>
            <a:r>
              <a:rPr lang="fr-FR" smtClean="0"/>
              <a:t>Represented in UML</a:t>
            </a:r>
          </a:p>
          <a:p>
            <a:r>
              <a:rPr lang="fr-FR" smtClean="0"/>
              <a:t>Initial intention to be interoperable with:</a:t>
            </a:r>
          </a:p>
          <a:p>
            <a:pPr lvl="1"/>
            <a:r>
              <a:rPr lang="fr-FR" smtClean="0"/>
              <a:t>CIDOC CRM</a:t>
            </a:r>
          </a:p>
          <a:p>
            <a:pPr lvl="1"/>
            <a:r>
              <a:rPr lang="fr-FR" smtClean="0"/>
              <a:t>EDM</a:t>
            </a:r>
          </a:p>
          <a:p>
            <a:pPr lvl="1"/>
            <a:r>
              <a:rPr lang="fr-FR" smtClean="0"/>
              <a:t>LIDO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49296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Some easy basics, to start with</a:t>
            </a:r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5496" y="2511555"/>
            <a:ext cx="1872208" cy="504056"/>
          </a:xfrm>
          <a:prstGeom prst="rect">
            <a:avLst/>
          </a:prstGeom>
          <a:solidFill>
            <a:srgbClr val="FFC081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Bien Culturel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35696" y="1719467"/>
            <a:ext cx="1872208" cy="504056"/>
          </a:xfrm>
          <a:prstGeom prst="rect">
            <a:avLst/>
          </a:prstGeom>
          <a:solidFill>
            <a:srgbClr val="FFC081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Dimension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9712" y="3021819"/>
            <a:ext cx="1872208" cy="504056"/>
          </a:xfrm>
          <a:prstGeom prst="rect">
            <a:avLst/>
          </a:prstGeom>
          <a:solidFill>
            <a:srgbClr val="FFC081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Mesure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96" y="3861048"/>
            <a:ext cx="1872208" cy="504056"/>
          </a:xfrm>
          <a:prstGeom prst="rect">
            <a:avLst/>
          </a:prstGeom>
          <a:solidFill>
            <a:srgbClr val="FFC081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Acteur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22028" y="4324171"/>
            <a:ext cx="1872208" cy="504056"/>
          </a:xfrm>
          <a:prstGeom prst="rect">
            <a:avLst/>
          </a:prstGeom>
          <a:solidFill>
            <a:srgbClr val="FFC081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Événement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06004" y="5626523"/>
            <a:ext cx="1872208" cy="504056"/>
          </a:xfrm>
          <a:prstGeom prst="rect">
            <a:avLst/>
          </a:prstGeom>
          <a:solidFill>
            <a:srgbClr val="FFC081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Identifiant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49764" y="2511555"/>
            <a:ext cx="1872208" cy="504056"/>
          </a:xfrm>
          <a:prstGeom prst="rect">
            <a:avLst/>
          </a:prstGeom>
          <a:solidFill>
            <a:srgbClr val="C5E2FF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E71 Man-Made-Thing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49964" y="1719467"/>
            <a:ext cx="1872208" cy="504056"/>
          </a:xfrm>
          <a:prstGeom prst="rect">
            <a:avLst/>
          </a:prstGeom>
          <a:solidFill>
            <a:srgbClr val="C5E2FF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E54 Dimension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93980" y="3021819"/>
            <a:ext cx="1872208" cy="504056"/>
          </a:xfrm>
          <a:prstGeom prst="rect">
            <a:avLst/>
          </a:prstGeom>
          <a:solidFill>
            <a:srgbClr val="C5E2FF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E16 Measurement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49764" y="3861048"/>
            <a:ext cx="1872208" cy="504056"/>
          </a:xfrm>
          <a:prstGeom prst="rect">
            <a:avLst/>
          </a:prstGeom>
          <a:solidFill>
            <a:srgbClr val="C5E2FF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E39 Actor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36296" y="4324171"/>
            <a:ext cx="1872208" cy="504056"/>
          </a:xfrm>
          <a:prstGeom prst="rect">
            <a:avLst/>
          </a:prstGeom>
          <a:solidFill>
            <a:srgbClr val="C5E2FF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E5 Event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20272" y="5626523"/>
            <a:ext cx="1872208" cy="504056"/>
          </a:xfrm>
          <a:prstGeom prst="rect">
            <a:avLst/>
          </a:prstGeom>
          <a:solidFill>
            <a:srgbClr val="C5E2FF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tx1"/>
                </a:solidFill>
              </a:rPr>
              <a:t>E42 Identifier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Égal 18"/>
          <p:cNvSpPr/>
          <p:nvPr/>
        </p:nvSpPr>
        <p:spPr>
          <a:xfrm>
            <a:off x="3995936" y="2101890"/>
            <a:ext cx="914400" cy="914400"/>
          </a:xfrm>
          <a:prstGeom prst="mathEqua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48236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Some trickier equivalences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-36512" y="1535113"/>
            <a:ext cx="2818656" cy="639762"/>
          </a:xfrm>
        </p:spPr>
        <p:txBody>
          <a:bodyPr/>
          <a:lstStyle/>
          <a:p>
            <a:r>
              <a:rPr lang="fr-FR" smtClean="0"/>
              <a:t>HADOC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-36512" y="2174875"/>
            <a:ext cx="2818656" cy="395128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smtClean="0"/>
              <a:t>Appellation</a:t>
            </a:r>
          </a:p>
          <a:p>
            <a:pPr>
              <a:spcAft>
                <a:spcPts val="1200"/>
              </a:spcAft>
            </a:pPr>
            <a:r>
              <a:rPr lang="fr-FR" smtClean="0"/>
              <a:t>Activité</a:t>
            </a:r>
            <a:endParaRPr lang="fr-FR" smtClean="0"/>
          </a:p>
          <a:p>
            <a:pPr>
              <a:spcAft>
                <a:spcPts val="1200"/>
              </a:spcAft>
            </a:pPr>
            <a:r>
              <a:rPr lang="fr-FR" smtClean="0"/>
              <a:t>Datation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mtClean="0"/>
              <a:t>Periode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mtClean="0"/>
              <a:t>Laps de Temps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mtClean="0"/>
              <a:t>Date</a:t>
            </a:r>
          </a:p>
          <a:p>
            <a:pPr>
              <a:spcAft>
                <a:spcPts val="1200"/>
              </a:spcAft>
            </a:pPr>
            <a:r>
              <a:rPr lang="fr-FR" smtClean="0"/>
              <a:t>Localisation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915817" y="1535113"/>
            <a:ext cx="5410944" cy="639762"/>
          </a:xfrm>
        </p:spPr>
        <p:txBody>
          <a:bodyPr/>
          <a:lstStyle/>
          <a:p>
            <a:r>
              <a:rPr lang="fr-FR" smtClean="0"/>
              <a:t>CIDOC CRM / FRBR</a:t>
            </a:r>
            <a:r>
              <a:rPr lang="fr-FR" baseline="-25000" smtClean="0"/>
              <a:t>OO</a:t>
            </a:r>
            <a:endParaRPr lang="fr-FR" baseline="-2500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123728" y="2286024"/>
            <a:ext cx="7020272" cy="3951288"/>
          </a:xfrm>
        </p:spPr>
        <p:txBody>
          <a:bodyPr/>
          <a:lstStyle/>
          <a:p>
            <a:pPr>
              <a:spcAft>
                <a:spcPts val="1200"/>
              </a:spcAft>
              <a:buSzPct val="125000"/>
            </a:pPr>
            <a:r>
              <a:rPr lang="fr-FR" sz="2000" smtClean="0"/>
              <a:t>not </a:t>
            </a:r>
            <a:r>
              <a:rPr lang="fr-FR" sz="2000" b="1">
                <a:solidFill>
                  <a:srgbClr val="FF0000"/>
                </a:solidFill>
              </a:rPr>
              <a:t>E41 Appellation</a:t>
            </a:r>
            <a:r>
              <a:rPr lang="fr-FR" sz="2000" smtClean="0"/>
              <a:t> but </a:t>
            </a:r>
            <a:r>
              <a:rPr lang="fr-FR" sz="2000" b="1">
                <a:solidFill>
                  <a:srgbClr val="009900"/>
                </a:solidFill>
              </a:rPr>
              <a:t>F35 Nomen Use Statement</a:t>
            </a:r>
            <a:endParaRPr lang="fr-FR" sz="1800" b="1">
              <a:solidFill>
                <a:srgbClr val="009900"/>
              </a:solidFill>
            </a:endParaRPr>
          </a:p>
          <a:p>
            <a:pPr>
              <a:spcAft>
                <a:spcPts val="1200"/>
              </a:spcAft>
            </a:pPr>
            <a:r>
              <a:rPr lang="fr-FR" smtClean="0"/>
              <a:t>not </a:t>
            </a:r>
            <a:r>
              <a:rPr lang="fr-FR" b="1" smtClean="0">
                <a:solidFill>
                  <a:srgbClr val="FF0000"/>
                </a:solidFill>
              </a:rPr>
              <a:t>E7 Activity</a:t>
            </a:r>
            <a:r>
              <a:rPr lang="fr-FR" smtClean="0"/>
              <a:t> but </a:t>
            </a:r>
            <a:r>
              <a:rPr lang="fr-FR" b="1" smtClean="0">
                <a:solidFill>
                  <a:srgbClr val="009900"/>
                </a:solidFill>
              </a:rPr>
              <a:t>F51 Pursuit</a:t>
            </a:r>
          </a:p>
          <a:p>
            <a:pPr>
              <a:spcAft>
                <a:spcPts val="1200"/>
              </a:spcAft>
              <a:buClr>
                <a:schemeClr val="tx1"/>
              </a:buClr>
            </a:pPr>
            <a:r>
              <a:rPr lang="fr-FR" b="1" smtClean="0">
                <a:solidFill>
                  <a:srgbClr val="009900"/>
                </a:solidFill>
              </a:rPr>
              <a:t>E13 Attribute Assignment</a:t>
            </a:r>
          </a:p>
          <a:p>
            <a:pPr lvl="1">
              <a:spcAft>
                <a:spcPts val="1200"/>
              </a:spcAft>
            </a:pPr>
            <a:r>
              <a:rPr lang="fr-FR" smtClean="0"/>
              <a:t>not just </a:t>
            </a:r>
            <a:r>
              <a:rPr lang="fr-FR" b="1" smtClean="0">
                <a:solidFill>
                  <a:srgbClr val="FF0000"/>
                </a:solidFill>
              </a:rPr>
              <a:t>E4 Period</a:t>
            </a:r>
            <a:r>
              <a:rPr lang="fr-FR" smtClean="0"/>
              <a:t> but </a:t>
            </a:r>
            <a:r>
              <a:rPr lang="fr-FR" b="1" smtClean="0">
                <a:solidFill>
                  <a:srgbClr val="009900"/>
                </a:solidFill>
              </a:rPr>
              <a:t>E13 P141 E4</a:t>
            </a:r>
          </a:p>
          <a:p>
            <a:pPr lvl="1">
              <a:spcAft>
                <a:spcPts val="1200"/>
              </a:spcAft>
            </a:pPr>
            <a:r>
              <a:rPr lang="fr-FR" smtClean="0"/>
              <a:t>not just </a:t>
            </a:r>
            <a:r>
              <a:rPr lang="fr-FR" b="1" smtClean="0">
                <a:solidFill>
                  <a:srgbClr val="FF0000"/>
                </a:solidFill>
              </a:rPr>
              <a:t>E52 Time-Span</a:t>
            </a:r>
            <a:r>
              <a:rPr lang="fr-FR" smtClean="0"/>
              <a:t> but </a:t>
            </a:r>
            <a:r>
              <a:rPr lang="fr-FR" b="1" smtClean="0">
                <a:solidFill>
                  <a:srgbClr val="009900"/>
                </a:solidFill>
              </a:rPr>
              <a:t>E13 P141 E52</a:t>
            </a:r>
          </a:p>
          <a:p>
            <a:pPr lvl="1">
              <a:spcAft>
                <a:spcPts val="1200"/>
              </a:spcAft>
            </a:pPr>
            <a:r>
              <a:rPr lang="fr-FR" smtClean="0"/>
              <a:t>not just </a:t>
            </a:r>
            <a:r>
              <a:rPr lang="fr-FR" b="1" smtClean="0">
                <a:solidFill>
                  <a:srgbClr val="FF0000"/>
                </a:solidFill>
              </a:rPr>
              <a:t>E50 Date</a:t>
            </a:r>
            <a:r>
              <a:rPr lang="fr-FR" smtClean="0"/>
              <a:t> but </a:t>
            </a:r>
            <a:r>
              <a:rPr lang="fr-FR" b="1" smtClean="0">
                <a:solidFill>
                  <a:srgbClr val="009900"/>
                </a:solidFill>
              </a:rPr>
              <a:t>E13 P141 E50</a:t>
            </a:r>
          </a:p>
          <a:p>
            <a:pPr>
              <a:spcAft>
                <a:spcPts val="1200"/>
              </a:spcAft>
            </a:pPr>
            <a:r>
              <a:rPr lang="fr-FR" smtClean="0"/>
              <a:t>not just </a:t>
            </a:r>
            <a:r>
              <a:rPr lang="fr-FR" b="1" smtClean="0">
                <a:solidFill>
                  <a:srgbClr val="FF0000"/>
                </a:solidFill>
              </a:rPr>
              <a:t>E53 Place</a:t>
            </a:r>
            <a:r>
              <a:rPr lang="fr-FR" smtClean="0"/>
              <a:t> but </a:t>
            </a:r>
            <a:r>
              <a:rPr lang="fr-FR" b="1" smtClean="0">
                <a:solidFill>
                  <a:srgbClr val="009900"/>
                </a:solidFill>
              </a:rPr>
              <a:t>E13 P141 E53</a:t>
            </a:r>
            <a:endParaRPr lang="fr-FR" b="1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63750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Trickier and trickier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mtClean="0"/>
              <a:t>Localisation Periode</a:t>
            </a:r>
          </a:p>
          <a:p>
            <a:pPr marL="625475" indent="0">
              <a:buNone/>
            </a:pPr>
            <a:r>
              <a:rPr lang="fr-FR" smtClean="0"/>
              <a:t>"</a:t>
            </a:r>
            <a:r>
              <a:rPr lang="fr-FR" i="1" smtClean="0"/>
              <a:t>an abstract class enabling one to define a Period through a Time-Span with regard to a given Place</a:t>
            </a:r>
            <a:r>
              <a:rPr lang="fr-FR" smtClean="0"/>
              <a:t>"</a:t>
            </a:r>
          </a:p>
          <a:p>
            <a:pPr marL="0" indent="0">
              <a:buNone/>
            </a:pPr>
            <a:r>
              <a:rPr lang="fr-FR" smtClean="0"/>
              <a:t>	aPourLocalisation Localisation</a:t>
            </a:r>
          </a:p>
          <a:p>
            <a:pPr marL="0" indent="0">
              <a:buNone/>
            </a:pPr>
            <a:r>
              <a:rPr lang="fr-FR" smtClean="0"/>
              <a:t>	aPourPeriode Periode</a:t>
            </a:r>
          </a:p>
          <a:p>
            <a:pPr marL="0" indent="0">
              <a:buNone/>
            </a:pPr>
            <a:r>
              <a:rPr lang="fr-FR" smtClean="0"/>
              <a:t>	estTemporellementEgalA Laps de Temps</a:t>
            </a:r>
          </a:p>
          <a:p>
            <a:pPr marL="0" indent="0" algn="ctr">
              <a:buNone/>
            </a:pPr>
            <a:r>
              <a:rPr lang="fr-FR" smtClean="0"/>
              <a:t>?=?</a:t>
            </a:r>
          </a:p>
          <a:p>
            <a:r>
              <a:rPr lang="fr-FR" smtClean="0"/>
              <a:t>E92 Spacetime Volume</a:t>
            </a:r>
          </a:p>
          <a:p>
            <a:pPr marL="0" indent="0">
              <a:buNone/>
            </a:pPr>
            <a:r>
              <a:rPr lang="fr-FR" smtClean="0"/>
              <a:t>	P161 has temporal projection E53 Place</a:t>
            </a:r>
          </a:p>
          <a:p>
            <a:pPr marL="0" indent="0">
              <a:buNone/>
            </a:pPr>
            <a:r>
              <a:rPr lang="fr-FR" smtClean="0"/>
              <a:t>	["P158i was occupied by"] E4 Period</a:t>
            </a:r>
          </a:p>
          <a:p>
            <a:pPr marL="0" indent="0">
              <a:buNone/>
            </a:pPr>
            <a:r>
              <a:rPr lang="fr-FR" smtClean="0"/>
              <a:t>	P160 has spatial projection E52 Time-Span</a:t>
            </a:r>
          </a:p>
        </p:txBody>
      </p:sp>
    </p:spTree>
    <p:extLst>
      <p:ext uri="{BB962C8B-B14F-4D97-AF65-F5344CB8AC3E}">
        <p14:creationId xmlns:p14="http://schemas.microsoft.com/office/powerpoint/2010/main" val="74615212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Conclusions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4525963"/>
          </a:xfrm>
        </p:spPr>
        <p:txBody>
          <a:bodyPr>
            <a:normAutofit fontScale="92500" lnSpcReduction="20000"/>
          </a:bodyPr>
          <a:lstStyle/>
          <a:p>
            <a:r>
              <a:rPr lang="fr-FR" smtClean="0"/>
              <a:t>HADOC is "CIDOC CRM aware",</a:t>
            </a:r>
            <a:br>
              <a:rPr lang="fr-FR" smtClean="0"/>
            </a:br>
            <a:r>
              <a:rPr lang="fr-FR" smtClean="0"/>
              <a:t>although not entirely "CIDOC CRM inspired"</a:t>
            </a:r>
          </a:p>
          <a:p>
            <a:r>
              <a:rPr lang="fr-FR" smtClean="0"/>
              <a:t>However, some important</a:t>
            </a:r>
            <a:br>
              <a:rPr lang="fr-FR" smtClean="0"/>
            </a:br>
            <a:r>
              <a:rPr lang="fr-FR" smtClean="0"/>
              <a:t>differences in formalism</a:t>
            </a:r>
          </a:p>
          <a:p>
            <a:r>
              <a:rPr lang="fr-FR" smtClean="0"/>
              <a:t>HADOC-to-CIDOC CRM mapping not quite straightforward, but not unfeasible</a:t>
            </a:r>
            <a:br>
              <a:rPr lang="fr-FR" smtClean="0"/>
            </a:br>
            <a:r>
              <a:rPr lang="fr-FR" smtClean="0"/>
              <a:t>(also using some FRBR</a:t>
            </a:r>
            <a:r>
              <a:rPr lang="fr-FR" baseline="-25000" smtClean="0"/>
              <a:t>OO</a:t>
            </a:r>
            <a:r>
              <a:rPr lang="fr-FR" smtClean="0"/>
              <a:t> features)</a:t>
            </a:r>
          </a:p>
          <a:p>
            <a:r>
              <a:rPr lang="fr-FR" smtClean="0"/>
              <a:t>HADOC definitely not an extension of CIDOC CRM, but on the whole compatible with it</a:t>
            </a:r>
          </a:p>
          <a:p>
            <a:r>
              <a:rPr lang="fr-FR" smtClean="0"/>
              <a:t>French HADOC modelled data will predictably play nicely with CIDOC CRM modelled data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84098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squePLB">
  <a:themeElements>
    <a:clrScheme name="masquePLB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quePLB">
      <a:majorFont>
        <a:latin typeface="Arial Black"/>
        <a:ea typeface=""/>
        <a:cs typeface="Arial"/>
      </a:majorFont>
      <a:minorFont>
        <a:latin typeface="Georgi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quePL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LB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LB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LB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LB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LB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PLB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PLB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PLB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PLB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PLB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PLB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masquePLB</Template>
  <TotalTime>56</TotalTime>
  <Words>275</Words>
  <Application>Microsoft Office PowerPoint</Application>
  <PresentationFormat>Affichage à l'écran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masquePLB</vt:lpstr>
      <vt:lpstr>An example of "CIDOC-CRM-aware" modelling: the HADOC model</vt:lpstr>
      <vt:lpstr>What is HADOC?</vt:lpstr>
      <vt:lpstr>The HADOC Programme</vt:lpstr>
      <vt:lpstr>The HADOC Conceptual Model</vt:lpstr>
      <vt:lpstr>Some easy basics, to start with</vt:lpstr>
      <vt:lpstr>Some trickier equivalences</vt:lpstr>
      <vt:lpstr>Trickier and trickier</vt:lpstr>
      <vt:lpstr>Conclusions</vt:lpstr>
    </vt:vector>
  </TitlesOfParts>
  <Company>CompanyName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example of "CIDOC-CRM-aware" modelling: the HADOC model</dc:title>
  <dc:creator>Patrick LE BOEUF</dc:creator>
  <cp:lastModifiedBy>Patrick LE BOEUF</cp:lastModifiedBy>
  <cp:revision>12</cp:revision>
  <dcterms:created xsi:type="dcterms:W3CDTF">2015-05-06T13:20:52Z</dcterms:created>
  <dcterms:modified xsi:type="dcterms:W3CDTF">2015-05-12T16:43:20Z</dcterms:modified>
</cp:coreProperties>
</file>