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6858000" cx="9144000"/>
  <p:notesSz cx="6858000" cy="9144000"/>
  <p:embeddedFontLst>
    <p:embeddedFont>
      <p:font typeface="Economica"/>
      <p:regular r:id="rId41"/>
      <p:bold r:id="rId42"/>
      <p:italic r:id="rId43"/>
      <p:boldItalic r:id="rId44"/>
    </p:embeddedFont>
    <p:embeddedFont>
      <p:font typeface="Helvetica Neue"/>
      <p:regular r:id="rId45"/>
      <p:bold r:id="rId46"/>
      <p:italic r:id="rId47"/>
      <p:boldItalic r:id="rId48"/>
    </p:embeddedFont>
    <p:embeddedFont>
      <p:font typeface="Open Sans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3A91DCFF-CBA4-4D3C-9E13-E005F373A9C1}">
  <a:tblStyle styleId="{3A91DCFF-CBA4-4D3C-9E13-E005F373A9C1}" styleName="Table_0"/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Economica-bold.fntdata"/><Relationship Id="rId41" Type="http://schemas.openxmlformats.org/officeDocument/2006/relationships/font" Target="fonts/Economica-regular.fntdata"/><Relationship Id="rId44" Type="http://schemas.openxmlformats.org/officeDocument/2006/relationships/font" Target="fonts/Economica-boldItalic.fntdata"/><Relationship Id="rId43" Type="http://schemas.openxmlformats.org/officeDocument/2006/relationships/font" Target="fonts/Economica-italic.fntdata"/><Relationship Id="rId46" Type="http://schemas.openxmlformats.org/officeDocument/2006/relationships/font" Target="fonts/HelveticaNeue-bold.fntdata"/><Relationship Id="rId45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-boldItalic.fntdata"/><Relationship Id="rId47" Type="http://schemas.openxmlformats.org/officeDocument/2006/relationships/font" Target="fonts/HelveticaNeue-italic.fntdata"/><Relationship Id="rId49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penSans-italic.fntdata"/><Relationship Id="rId50" Type="http://schemas.openxmlformats.org/officeDocument/2006/relationships/font" Target="fonts/OpenSans-bold.fntdata"/><Relationship Id="rId52" Type="http://schemas.openxmlformats.org/officeDocument/2006/relationships/font" Target="fonts/Ope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" name="Shape 5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" name="Shape 1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" name="Shape 27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" name="Shape 2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" name="Shape 30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" name="Shape 31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1" name="Shape 34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0" name="Shape 35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" name="Shape 35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8" name="Shape 36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7" name="Shape 37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6" name="Shape 3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5" name="Shape 39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" name="Shape 40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3" name="Shape 41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2" name="Shape 42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1" name="Shape 43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0" name="Shape 44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2" name="Shape 4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1" name="Shape 46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0" name="Shape 47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1" name="Shape 48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9" name="Shape 48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re et contenu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92075"/>
            <a:ext cx="8229600" cy="1508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52562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667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304800" lvl="1" marL="228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533400" lvl="2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762000" lvl="3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990600" lvl="4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»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22860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6553200" y="6403975"/>
            <a:ext cx="2133599" cy="268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rIns="45700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En-tête de sec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6553200" y="6403975"/>
            <a:ext cx="2133599" cy="268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rIns="45700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Diapositive de titr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9144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13716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18288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22860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27432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32004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36576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6553200" y="6403975"/>
            <a:ext cx="2133599" cy="268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rIns="45700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V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403975"/>
            <a:ext cx="2133599" cy="268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rIns="45700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aison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355600" lvl="1" marL="228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571500" lvl="2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787400" lvl="3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1016000" lvl="4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»"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228600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1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355600" lvl="1" marL="228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571500" lvl="2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787400" lvl="3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1016000" lvl="4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»"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228600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6553200" y="6403975"/>
            <a:ext cx="2133599" cy="268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rIns="45700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Titre vertical et text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 rot="5400000">
            <a:off x="4275930" y="2445543"/>
            <a:ext cx="676433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 rot="5400000">
            <a:off x="84931" y="464344"/>
            <a:ext cx="6764338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667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304800" lvl="1" marL="228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533400" lvl="2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762000" lvl="3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990600" lvl="4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»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22860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6553200" y="6403975"/>
            <a:ext cx="2133599" cy="268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rIns="45700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re et texte vertical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457200" y="92075"/>
            <a:ext cx="8229600" cy="1508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 rot="5400000">
            <a:off x="1943893" y="113505"/>
            <a:ext cx="5256211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667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304800" lvl="1" marL="228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533400" lvl="2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762000" lvl="3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990600" lvl="4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»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22860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6553200" y="6403975"/>
            <a:ext cx="2133599" cy="268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rIns="45700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Image avec légend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" name="Shape 32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6553200" y="6403975"/>
            <a:ext cx="2133599" cy="268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rIns="45700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u avec légend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406400" lvl="1" marL="228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609600" lvl="2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812800" lvl="3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1041400" lvl="4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»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2286000" marR="0" rtl="0" algn="l"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6553200" y="6403975"/>
            <a:ext cx="2133599" cy="268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rIns="45700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re seul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457200" y="92075"/>
            <a:ext cx="8229600" cy="1508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6553200" y="6403975"/>
            <a:ext cx="2133599" cy="268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rIns="45700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Deux contenu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457200" y="92075"/>
            <a:ext cx="8229600" cy="1508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457200" y="1600200"/>
            <a:ext cx="4038599" cy="52562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381000" lvl="1" marL="228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584200" lvl="2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800100" lvl="3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1028700" lvl="4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»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22860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648200" y="1600200"/>
            <a:ext cx="4038599" cy="52562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381000" lvl="1" marL="228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584200" lvl="2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800100" lvl="3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1028700" lvl="4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»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22860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6553200" y="6403975"/>
            <a:ext cx="2133599" cy="268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rIns="45700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92075"/>
            <a:ext cx="8229600" cy="1508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600200"/>
            <a:ext cx="8229600" cy="52562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667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304800" lvl="1" marL="228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533400" lvl="2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762000" lvl="3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–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990600" lvl="4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»"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22860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6553200" y="6403975"/>
            <a:ext cx="2133599" cy="268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rIns="45700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Relationship Id="rId6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1.jpg"/><Relationship Id="rId4" Type="http://schemas.openxmlformats.org/officeDocument/2006/relationships/image" Target="../media/image06.jpg"/><Relationship Id="rId5" Type="http://schemas.openxmlformats.org/officeDocument/2006/relationships/image" Target="../media/image00.jpg"/><Relationship Id="rId6" Type="http://schemas.openxmlformats.org/officeDocument/2006/relationships/image" Target="../media/image02.jpg"/><Relationship Id="rId7" Type="http://schemas.openxmlformats.org/officeDocument/2006/relationships/image" Target="../media/image03.jpg"/><Relationship Id="rId8" Type="http://schemas.openxmlformats.org/officeDocument/2006/relationships/image" Target="../media/image0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0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08.jpg"/><Relationship Id="rId10" Type="http://schemas.openxmlformats.org/officeDocument/2006/relationships/image" Target="../media/image23.jpg"/><Relationship Id="rId9" Type="http://schemas.openxmlformats.org/officeDocument/2006/relationships/image" Target="../media/image18.jpg"/><Relationship Id="rId5" Type="http://schemas.openxmlformats.org/officeDocument/2006/relationships/image" Target="../media/image04.jpg"/><Relationship Id="rId6" Type="http://schemas.openxmlformats.org/officeDocument/2006/relationships/image" Target="../media/image15.jpg"/><Relationship Id="rId7" Type="http://schemas.openxmlformats.org/officeDocument/2006/relationships/image" Target="../media/image10.jpg"/><Relationship Id="rId8" Type="http://schemas.openxmlformats.org/officeDocument/2006/relationships/image" Target="../media/image0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9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/>
        </p:nvSpPr>
        <p:spPr>
          <a:xfrm>
            <a:off x="381000" y="1524000"/>
            <a:ext cx="8458200" cy="1938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using CIDOC-CRM and Drupal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2133600" y="4724400"/>
            <a:ext cx="4586287" cy="369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Guillem (UL-FGG) &amp; G. Bruseker (ICS-FORTH)</a:t>
            </a:r>
          </a:p>
        </p:txBody>
      </p:sp>
      <p:sp>
        <p:nvSpPr>
          <p:cNvPr id="62" name="Shape 62"/>
          <p:cNvSpPr txBox="1"/>
          <p:nvPr/>
        </p:nvSpPr>
        <p:spPr>
          <a:xfrm>
            <a:off x="395287" y="188911"/>
            <a:ext cx="31115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CRM-SIG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Prato, Feburary 2016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4211637" y="188911"/>
            <a:ext cx="4572000" cy="92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Original presentation: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Digital Heritage 2015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Granada, 1st October 2015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1/What is an argument?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25862"/>
            <a:ext cx="4648199" cy="313213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1698625" y="2193925"/>
            <a:ext cx="1790699" cy="401637"/>
          </a:xfrm>
          <a:prstGeom prst="rect">
            <a:avLst/>
          </a:prstGeom>
          <a:solidFill>
            <a:srgbClr val="FFFF00">
              <a:alpha val="53725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I5 Inference making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4800600" y="1600200"/>
            <a:ext cx="1371599" cy="401637"/>
          </a:xfrm>
          <a:prstGeom prst="rect">
            <a:avLst/>
          </a:prstGeom>
          <a:solidFill>
            <a:srgbClr val="FFFF00">
              <a:alpha val="53725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I2 Belief</a:t>
            </a:r>
          </a:p>
        </p:txBody>
      </p:sp>
      <p:cxnSp>
        <p:nvCxnSpPr>
          <p:cNvPr id="168" name="Shape 168"/>
          <p:cNvCxnSpPr/>
          <p:nvPr/>
        </p:nvCxnSpPr>
        <p:spPr>
          <a:xfrm flipH="1" rot="10800000">
            <a:off x="3489325" y="1801811"/>
            <a:ext cx="1311275" cy="593724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169" name="Shape 169"/>
          <p:cNvSpPr txBox="1"/>
          <p:nvPr/>
        </p:nvSpPr>
        <p:spPr>
          <a:xfrm>
            <a:off x="7048500" y="1524000"/>
            <a:ext cx="1790699" cy="525462"/>
          </a:xfrm>
          <a:prstGeom prst="rect">
            <a:avLst/>
          </a:prstGeom>
          <a:solidFill>
            <a:srgbClr val="FFFF00">
              <a:alpha val="53725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I4 proposition set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‘</a:t>
            </a:r>
            <a:r>
              <a:rPr b="0" i="0" lang="fr-FR" sz="140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All men are mortal’</a:t>
            </a:r>
          </a:p>
        </p:txBody>
      </p:sp>
      <p:cxnSp>
        <p:nvCxnSpPr>
          <p:cNvPr id="170" name="Shape 170"/>
          <p:cNvCxnSpPr/>
          <p:nvPr/>
        </p:nvCxnSpPr>
        <p:spPr>
          <a:xfrm flipH="1" rot="10800000">
            <a:off x="6172200" y="1785936"/>
            <a:ext cx="876300" cy="158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171" name="Shape 171"/>
          <p:cNvSpPr txBox="1"/>
          <p:nvPr/>
        </p:nvSpPr>
        <p:spPr>
          <a:xfrm>
            <a:off x="4819650" y="2286000"/>
            <a:ext cx="1352550" cy="401637"/>
          </a:xfrm>
          <a:prstGeom prst="rect">
            <a:avLst/>
          </a:prstGeom>
          <a:solidFill>
            <a:srgbClr val="FFFF00">
              <a:alpha val="53725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I6 Belief value</a:t>
            </a:r>
          </a:p>
        </p:txBody>
      </p:sp>
      <p:cxnSp>
        <p:nvCxnSpPr>
          <p:cNvPr id="172" name="Shape 172"/>
          <p:cNvCxnSpPr/>
          <p:nvPr/>
        </p:nvCxnSpPr>
        <p:spPr>
          <a:xfrm flipH="1" rot="-5400000">
            <a:off x="5349081" y="2139156"/>
            <a:ext cx="284162" cy="9524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173" name="Shape 173"/>
          <p:cNvSpPr txBox="1"/>
          <p:nvPr/>
        </p:nvSpPr>
        <p:spPr>
          <a:xfrm>
            <a:off x="5257800" y="1905000"/>
            <a:ext cx="1219199" cy="34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J5 holds to be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7048500" y="2286000"/>
            <a:ext cx="1790699" cy="4016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‘True’</a:t>
            </a:r>
          </a:p>
        </p:txBody>
      </p:sp>
      <p:cxnSp>
        <p:nvCxnSpPr>
          <p:cNvPr id="175" name="Shape 175"/>
          <p:cNvCxnSpPr/>
          <p:nvPr/>
        </p:nvCxnSpPr>
        <p:spPr>
          <a:xfrm>
            <a:off x="6172200" y="2487611"/>
            <a:ext cx="876300" cy="1587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176" name="Shape 176"/>
          <p:cNvSpPr txBox="1"/>
          <p:nvPr/>
        </p:nvSpPr>
        <p:spPr>
          <a:xfrm>
            <a:off x="0" y="2193925"/>
            <a:ext cx="1004887" cy="396874"/>
          </a:xfrm>
          <a:prstGeom prst="rect">
            <a:avLst/>
          </a:prstGeom>
          <a:solidFill>
            <a:srgbClr val="3366FF">
              <a:alpha val="6745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E39 Actor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952500" y="2057400"/>
            <a:ext cx="800099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P14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carried out by</a:t>
            </a:r>
          </a:p>
        </p:txBody>
      </p:sp>
      <p:cxnSp>
        <p:nvCxnSpPr>
          <p:cNvPr id="178" name="Shape 178"/>
          <p:cNvCxnSpPr/>
          <p:nvPr/>
        </p:nvCxnSpPr>
        <p:spPr>
          <a:xfrm>
            <a:off x="1004887" y="2392361"/>
            <a:ext cx="693737" cy="3174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179" name="Shape 179"/>
          <p:cNvSpPr txBox="1"/>
          <p:nvPr/>
        </p:nvSpPr>
        <p:spPr>
          <a:xfrm>
            <a:off x="1066800" y="3962400"/>
            <a:ext cx="1827211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All men are mortal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6248400" y="2133600"/>
            <a:ext cx="674687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4038600" y="1981200"/>
            <a:ext cx="1173162" cy="795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J1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used as premise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6248400" y="1447800"/>
            <a:ext cx="674687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Proposal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Implementation   /   Results   /   Next steps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1/What is an argument?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25862"/>
            <a:ext cx="4648199" cy="313213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1698625" y="2193925"/>
            <a:ext cx="1790699" cy="401637"/>
          </a:xfrm>
          <a:prstGeom prst="rect">
            <a:avLst/>
          </a:prstGeom>
          <a:solidFill>
            <a:srgbClr val="FFFF00">
              <a:alpha val="6549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I5 Inference making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4800600" y="1600200"/>
            <a:ext cx="1371599" cy="401637"/>
          </a:xfrm>
          <a:prstGeom prst="rect">
            <a:avLst/>
          </a:prstGeom>
          <a:solidFill>
            <a:srgbClr val="FFFF00">
              <a:alpha val="6549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I2 Belief</a:t>
            </a:r>
          </a:p>
        </p:txBody>
      </p:sp>
      <p:cxnSp>
        <p:nvCxnSpPr>
          <p:cNvPr id="193" name="Shape 193"/>
          <p:cNvCxnSpPr/>
          <p:nvPr/>
        </p:nvCxnSpPr>
        <p:spPr>
          <a:xfrm flipH="1" rot="10800000">
            <a:off x="3489325" y="1801811"/>
            <a:ext cx="1311275" cy="593724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194" name="Shape 194"/>
          <p:cNvSpPr txBox="1"/>
          <p:nvPr/>
        </p:nvSpPr>
        <p:spPr>
          <a:xfrm>
            <a:off x="7048500" y="1524000"/>
            <a:ext cx="1790699" cy="525462"/>
          </a:xfrm>
          <a:prstGeom prst="rect">
            <a:avLst/>
          </a:prstGeom>
          <a:solidFill>
            <a:srgbClr val="FFFF00">
              <a:alpha val="6549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I4 proposition set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‘</a:t>
            </a:r>
            <a:r>
              <a:rPr b="0" i="0" lang="fr-FR" sz="140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All men are mortal’</a:t>
            </a:r>
          </a:p>
        </p:txBody>
      </p:sp>
      <p:cxnSp>
        <p:nvCxnSpPr>
          <p:cNvPr id="195" name="Shape 195"/>
          <p:cNvCxnSpPr/>
          <p:nvPr/>
        </p:nvCxnSpPr>
        <p:spPr>
          <a:xfrm flipH="1" rot="10800000">
            <a:off x="6172200" y="1785936"/>
            <a:ext cx="876300" cy="158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196" name="Shape 196"/>
          <p:cNvSpPr txBox="1"/>
          <p:nvPr/>
        </p:nvSpPr>
        <p:spPr>
          <a:xfrm>
            <a:off x="4819650" y="2286000"/>
            <a:ext cx="1352550" cy="401637"/>
          </a:xfrm>
          <a:prstGeom prst="rect">
            <a:avLst/>
          </a:prstGeom>
          <a:solidFill>
            <a:srgbClr val="FFFF00">
              <a:alpha val="6549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I6 Belief value</a:t>
            </a:r>
          </a:p>
        </p:txBody>
      </p:sp>
      <p:cxnSp>
        <p:nvCxnSpPr>
          <p:cNvPr id="197" name="Shape 197"/>
          <p:cNvCxnSpPr/>
          <p:nvPr/>
        </p:nvCxnSpPr>
        <p:spPr>
          <a:xfrm flipH="1" rot="-5400000">
            <a:off x="5349081" y="2139156"/>
            <a:ext cx="284162" cy="9524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198" name="Shape 198"/>
          <p:cNvSpPr txBox="1"/>
          <p:nvPr/>
        </p:nvSpPr>
        <p:spPr>
          <a:xfrm>
            <a:off x="5257800" y="1905000"/>
            <a:ext cx="1219199" cy="34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J5 holds to be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7048500" y="2286000"/>
            <a:ext cx="1790699" cy="4016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‘True’</a:t>
            </a:r>
          </a:p>
        </p:txBody>
      </p:sp>
      <p:cxnSp>
        <p:nvCxnSpPr>
          <p:cNvPr id="200" name="Shape 200"/>
          <p:cNvCxnSpPr/>
          <p:nvPr/>
        </p:nvCxnSpPr>
        <p:spPr>
          <a:xfrm>
            <a:off x="6172200" y="2487611"/>
            <a:ext cx="876300" cy="1587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01" name="Shape 201"/>
          <p:cNvSpPr txBox="1"/>
          <p:nvPr/>
        </p:nvSpPr>
        <p:spPr>
          <a:xfrm>
            <a:off x="952500" y="2057400"/>
            <a:ext cx="800099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P14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carried out by</a:t>
            </a:r>
          </a:p>
        </p:txBody>
      </p:sp>
      <p:cxnSp>
        <p:nvCxnSpPr>
          <p:cNvPr id="202" name="Shape 202"/>
          <p:cNvCxnSpPr/>
          <p:nvPr/>
        </p:nvCxnSpPr>
        <p:spPr>
          <a:xfrm>
            <a:off x="1004887" y="2392361"/>
            <a:ext cx="693737" cy="3174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03" name="Shape 203"/>
          <p:cNvSpPr txBox="1"/>
          <p:nvPr/>
        </p:nvSpPr>
        <p:spPr>
          <a:xfrm>
            <a:off x="1066800" y="3962400"/>
            <a:ext cx="1827211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Socrates is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a man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4819650" y="3048000"/>
            <a:ext cx="1352550" cy="533399"/>
          </a:xfrm>
          <a:prstGeom prst="rect">
            <a:avLst/>
          </a:prstGeom>
          <a:solidFill>
            <a:srgbClr val="FFFF00">
              <a:alpha val="6549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I2 Belief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7048500" y="3048000"/>
            <a:ext cx="1790699" cy="525462"/>
          </a:xfrm>
          <a:prstGeom prst="rect">
            <a:avLst/>
          </a:prstGeom>
          <a:solidFill>
            <a:srgbClr val="FFFF00">
              <a:alpha val="6549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I4 proposition set </a:t>
            </a:r>
            <a:r>
              <a:rPr b="0" i="0" lang="fr-FR" sz="1400" u="none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‘Socrates is a man’</a:t>
            </a:r>
          </a:p>
        </p:txBody>
      </p:sp>
      <p:cxnSp>
        <p:nvCxnSpPr>
          <p:cNvPr id="206" name="Shape 206"/>
          <p:cNvCxnSpPr/>
          <p:nvPr/>
        </p:nvCxnSpPr>
        <p:spPr>
          <a:xfrm flipH="1" rot="10800000">
            <a:off x="6172200" y="3309936"/>
            <a:ext cx="876300" cy="4762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07" name="Shape 207"/>
          <p:cNvSpPr txBox="1"/>
          <p:nvPr/>
        </p:nvSpPr>
        <p:spPr>
          <a:xfrm>
            <a:off x="6248400" y="2133600"/>
            <a:ext cx="674687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4819650" y="3865562"/>
            <a:ext cx="1352550" cy="401637"/>
          </a:xfrm>
          <a:prstGeom prst="rect">
            <a:avLst/>
          </a:prstGeom>
          <a:solidFill>
            <a:srgbClr val="FFFF00">
              <a:alpha val="6549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I6 Belief value</a:t>
            </a:r>
          </a:p>
        </p:txBody>
      </p:sp>
      <p:cxnSp>
        <p:nvCxnSpPr>
          <p:cNvPr id="209" name="Shape 209"/>
          <p:cNvCxnSpPr/>
          <p:nvPr/>
        </p:nvCxnSpPr>
        <p:spPr>
          <a:xfrm rot="5400000">
            <a:off x="5354636" y="3722687"/>
            <a:ext cx="284162" cy="1587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10" name="Shape 210"/>
          <p:cNvSpPr txBox="1"/>
          <p:nvPr/>
        </p:nvSpPr>
        <p:spPr>
          <a:xfrm>
            <a:off x="7048500" y="3865562"/>
            <a:ext cx="1790699" cy="4016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‘True’</a:t>
            </a:r>
          </a:p>
        </p:txBody>
      </p:sp>
      <p:cxnSp>
        <p:nvCxnSpPr>
          <p:cNvPr id="211" name="Shape 211"/>
          <p:cNvCxnSpPr/>
          <p:nvPr/>
        </p:nvCxnSpPr>
        <p:spPr>
          <a:xfrm>
            <a:off x="6172200" y="4067175"/>
            <a:ext cx="876300" cy="1587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212" name="Shape 212"/>
          <p:cNvCxnSpPr/>
          <p:nvPr/>
        </p:nvCxnSpPr>
        <p:spPr>
          <a:xfrm>
            <a:off x="3489325" y="2395536"/>
            <a:ext cx="1330324" cy="919162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13" name="Shape 213"/>
          <p:cNvSpPr txBox="1"/>
          <p:nvPr/>
        </p:nvSpPr>
        <p:spPr>
          <a:xfrm>
            <a:off x="4038600" y="1981200"/>
            <a:ext cx="1173162" cy="795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J1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used as premise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5257800" y="3467100"/>
            <a:ext cx="1219199" cy="34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J5 holds to be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6248400" y="1447800"/>
            <a:ext cx="674687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6248400" y="3733800"/>
            <a:ext cx="674687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6248400" y="2971800"/>
            <a:ext cx="674687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Proposal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Implementation   /   Results   /   Next steps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0" y="2193925"/>
            <a:ext cx="1005000" cy="396900"/>
          </a:xfrm>
          <a:prstGeom prst="rect">
            <a:avLst/>
          </a:prstGeom>
          <a:solidFill>
            <a:srgbClr val="3366FF">
              <a:alpha val="6667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E39 Actor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1/What is an argument?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25862"/>
            <a:ext cx="4648199" cy="313213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 txBox="1"/>
          <p:nvPr/>
        </p:nvSpPr>
        <p:spPr>
          <a:xfrm>
            <a:off x="1698625" y="2193925"/>
            <a:ext cx="1790699" cy="401637"/>
          </a:xfrm>
          <a:prstGeom prst="rect">
            <a:avLst/>
          </a:prstGeom>
          <a:solidFill>
            <a:srgbClr val="FFFF00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I5 Inference making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4800600" y="1600200"/>
            <a:ext cx="1371599" cy="401637"/>
          </a:xfrm>
          <a:prstGeom prst="rect">
            <a:avLst/>
          </a:prstGeom>
          <a:solidFill>
            <a:srgbClr val="FFFF00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I2 Belief</a:t>
            </a:r>
          </a:p>
        </p:txBody>
      </p:sp>
      <p:cxnSp>
        <p:nvCxnSpPr>
          <p:cNvPr id="229" name="Shape 229"/>
          <p:cNvCxnSpPr/>
          <p:nvPr/>
        </p:nvCxnSpPr>
        <p:spPr>
          <a:xfrm flipH="1" rot="10800000">
            <a:off x="3489325" y="1801811"/>
            <a:ext cx="1311275" cy="593724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30" name="Shape 230"/>
          <p:cNvSpPr txBox="1"/>
          <p:nvPr/>
        </p:nvSpPr>
        <p:spPr>
          <a:xfrm>
            <a:off x="7048500" y="1524000"/>
            <a:ext cx="1790699" cy="525462"/>
          </a:xfrm>
          <a:prstGeom prst="rect">
            <a:avLst/>
          </a:prstGeom>
          <a:solidFill>
            <a:srgbClr val="FFFF00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I4 proposition set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‘</a:t>
            </a:r>
            <a:r>
              <a:rPr b="0" i="0" lang="fr-FR" sz="140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All men are mortal’</a:t>
            </a:r>
          </a:p>
        </p:txBody>
      </p:sp>
      <p:cxnSp>
        <p:nvCxnSpPr>
          <p:cNvPr id="231" name="Shape 231"/>
          <p:cNvCxnSpPr/>
          <p:nvPr/>
        </p:nvCxnSpPr>
        <p:spPr>
          <a:xfrm flipH="1" rot="10800000">
            <a:off x="6172200" y="1785936"/>
            <a:ext cx="876300" cy="158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32" name="Shape 232"/>
          <p:cNvSpPr txBox="1"/>
          <p:nvPr/>
        </p:nvSpPr>
        <p:spPr>
          <a:xfrm>
            <a:off x="4819650" y="2286000"/>
            <a:ext cx="1352550" cy="401637"/>
          </a:xfrm>
          <a:prstGeom prst="rect">
            <a:avLst/>
          </a:prstGeom>
          <a:solidFill>
            <a:srgbClr val="FFFF00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I6 Belief value</a:t>
            </a:r>
          </a:p>
        </p:txBody>
      </p:sp>
      <p:cxnSp>
        <p:nvCxnSpPr>
          <p:cNvPr id="233" name="Shape 233"/>
          <p:cNvCxnSpPr/>
          <p:nvPr/>
        </p:nvCxnSpPr>
        <p:spPr>
          <a:xfrm flipH="1" rot="-5400000">
            <a:off x="5349081" y="2139156"/>
            <a:ext cx="284162" cy="9524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34" name="Shape 234"/>
          <p:cNvSpPr txBox="1"/>
          <p:nvPr/>
        </p:nvSpPr>
        <p:spPr>
          <a:xfrm>
            <a:off x="5257800" y="1905000"/>
            <a:ext cx="1219199" cy="34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J5 holds to be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7048500" y="2286000"/>
            <a:ext cx="1790699" cy="4016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‘True’</a:t>
            </a:r>
          </a:p>
        </p:txBody>
      </p:sp>
      <p:cxnSp>
        <p:nvCxnSpPr>
          <p:cNvPr id="236" name="Shape 236"/>
          <p:cNvCxnSpPr/>
          <p:nvPr/>
        </p:nvCxnSpPr>
        <p:spPr>
          <a:xfrm>
            <a:off x="6172200" y="2487611"/>
            <a:ext cx="876300" cy="1587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37" name="Shape 237"/>
          <p:cNvSpPr txBox="1"/>
          <p:nvPr/>
        </p:nvSpPr>
        <p:spPr>
          <a:xfrm>
            <a:off x="0" y="2193925"/>
            <a:ext cx="1004887" cy="396874"/>
          </a:xfrm>
          <a:prstGeom prst="rect">
            <a:avLst/>
          </a:prstGeom>
          <a:solidFill>
            <a:srgbClr val="3366FF">
              <a:alpha val="66666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E39 Actor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952500" y="2057400"/>
            <a:ext cx="800099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P14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carried out by</a:t>
            </a:r>
          </a:p>
        </p:txBody>
      </p:sp>
      <p:cxnSp>
        <p:nvCxnSpPr>
          <p:cNvPr id="239" name="Shape 239"/>
          <p:cNvCxnSpPr/>
          <p:nvPr/>
        </p:nvCxnSpPr>
        <p:spPr>
          <a:xfrm>
            <a:off x="1004887" y="2392361"/>
            <a:ext cx="693737" cy="3174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40" name="Shape 240"/>
          <p:cNvSpPr txBox="1"/>
          <p:nvPr/>
        </p:nvSpPr>
        <p:spPr>
          <a:xfrm>
            <a:off x="1066800" y="3962400"/>
            <a:ext cx="1827211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Socrates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 mortal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4819650" y="3048000"/>
            <a:ext cx="1352550" cy="533399"/>
          </a:xfrm>
          <a:prstGeom prst="rect">
            <a:avLst/>
          </a:prstGeom>
          <a:solidFill>
            <a:srgbClr val="FFFF00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I2 Belief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7048500" y="3048000"/>
            <a:ext cx="1790699" cy="525462"/>
          </a:xfrm>
          <a:prstGeom prst="rect">
            <a:avLst/>
          </a:prstGeom>
          <a:solidFill>
            <a:srgbClr val="FFFF00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I4 proposition set </a:t>
            </a:r>
            <a:r>
              <a:rPr b="0" i="0" lang="fr-FR" sz="1400" u="none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‘Socrates is a man’</a:t>
            </a:r>
          </a:p>
        </p:txBody>
      </p:sp>
      <p:cxnSp>
        <p:nvCxnSpPr>
          <p:cNvPr id="243" name="Shape 243"/>
          <p:cNvCxnSpPr/>
          <p:nvPr/>
        </p:nvCxnSpPr>
        <p:spPr>
          <a:xfrm flipH="1" rot="10800000">
            <a:off x="6172200" y="3309936"/>
            <a:ext cx="876300" cy="4762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44" name="Shape 244"/>
          <p:cNvSpPr txBox="1"/>
          <p:nvPr/>
        </p:nvSpPr>
        <p:spPr>
          <a:xfrm>
            <a:off x="6248400" y="2133600"/>
            <a:ext cx="674687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4819650" y="3865562"/>
            <a:ext cx="1352550" cy="401637"/>
          </a:xfrm>
          <a:prstGeom prst="rect">
            <a:avLst/>
          </a:prstGeom>
          <a:solidFill>
            <a:srgbClr val="FFFF00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I6 Belief value</a:t>
            </a:r>
          </a:p>
        </p:txBody>
      </p:sp>
      <p:cxnSp>
        <p:nvCxnSpPr>
          <p:cNvPr id="246" name="Shape 246"/>
          <p:cNvCxnSpPr/>
          <p:nvPr/>
        </p:nvCxnSpPr>
        <p:spPr>
          <a:xfrm rot="5400000">
            <a:off x="5354636" y="3722687"/>
            <a:ext cx="284162" cy="1587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47" name="Shape 247"/>
          <p:cNvSpPr txBox="1"/>
          <p:nvPr/>
        </p:nvSpPr>
        <p:spPr>
          <a:xfrm>
            <a:off x="7048500" y="3865562"/>
            <a:ext cx="1790699" cy="4016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‘True’</a:t>
            </a:r>
          </a:p>
        </p:txBody>
      </p:sp>
      <p:cxnSp>
        <p:nvCxnSpPr>
          <p:cNvPr id="248" name="Shape 248"/>
          <p:cNvCxnSpPr/>
          <p:nvPr/>
        </p:nvCxnSpPr>
        <p:spPr>
          <a:xfrm>
            <a:off x="6172200" y="4067175"/>
            <a:ext cx="876300" cy="1587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249" name="Shape 249"/>
          <p:cNvCxnSpPr/>
          <p:nvPr/>
        </p:nvCxnSpPr>
        <p:spPr>
          <a:xfrm>
            <a:off x="3489325" y="2395536"/>
            <a:ext cx="1330324" cy="919162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50" name="Shape 250"/>
          <p:cNvSpPr txBox="1"/>
          <p:nvPr/>
        </p:nvSpPr>
        <p:spPr>
          <a:xfrm>
            <a:off x="4819650" y="4683125"/>
            <a:ext cx="1352550" cy="509586"/>
          </a:xfrm>
          <a:prstGeom prst="rect">
            <a:avLst/>
          </a:prstGeom>
          <a:solidFill>
            <a:srgbClr val="FFFF00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I2 Belief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7048500" y="4683125"/>
            <a:ext cx="1790699" cy="525462"/>
          </a:xfrm>
          <a:prstGeom prst="rect">
            <a:avLst/>
          </a:prstGeom>
          <a:solidFill>
            <a:srgbClr val="FFFF00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I4 proposition set </a:t>
            </a:r>
            <a:r>
              <a:rPr b="0" i="0" lang="fr-FR" sz="1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‘Socrates is mortal’</a:t>
            </a:r>
          </a:p>
        </p:txBody>
      </p:sp>
      <p:cxnSp>
        <p:nvCxnSpPr>
          <p:cNvPr id="252" name="Shape 252"/>
          <p:cNvCxnSpPr/>
          <p:nvPr/>
        </p:nvCxnSpPr>
        <p:spPr>
          <a:xfrm>
            <a:off x="6172200" y="4938712"/>
            <a:ext cx="876300" cy="7937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53" name="Shape 253"/>
          <p:cNvSpPr txBox="1"/>
          <p:nvPr/>
        </p:nvSpPr>
        <p:spPr>
          <a:xfrm>
            <a:off x="4819650" y="5541962"/>
            <a:ext cx="1352550" cy="401637"/>
          </a:xfrm>
          <a:prstGeom prst="rect">
            <a:avLst/>
          </a:prstGeom>
          <a:solidFill>
            <a:srgbClr val="FFFF00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I6 Belief value</a:t>
            </a:r>
          </a:p>
        </p:txBody>
      </p:sp>
      <p:cxnSp>
        <p:nvCxnSpPr>
          <p:cNvPr id="254" name="Shape 254"/>
          <p:cNvCxnSpPr/>
          <p:nvPr/>
        </p:nvCxnSpPr>
        <p:spPr>
          <a:xfrm rot="5400000">
            <a:off x="5321299" y="5367337"/>
            <a:ext cx="349250" cy="3174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55" name="Shape 255"/>
          <p:cNvSpPr txBox="1"/>
          <p:nvPr/>
        </p:nvSpPr>
        <p:spPr>
          <a:xfrm>
            <a:off x="7048500" y="5541962"/>
            <a:ext cx="1790699" cy="4016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‘True’</a:t>
            </a:r>
          </a:p>
        </p:txBody>
      </p:sp>
      <p:cxnSp>
        <p:nvCxnSpPr>
          <p:cNvPr id="256" name="Shape 256"/>
          <p:cNvCxnSpPr/>
          <p:nvPr/>
        </p:nvCxnSpPr>
        <p:spPr>
          <a:xfrm>
            <a:off x="6172200" y="5743575"/>
            <a:ext cx="876300" cy="1587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257" name="Shape 257"/>
          <p:cNvCxnSpPr/>
          <p:nvPr/>
        </p:nvCxnSpPr>
        <p:spPr>
          <a:xfrm>
            <a:off x="3489325" y="2395536"/>
            <a:ext cx="1330324" cy="2543174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58" name="Shape 258"/>
          <p:cNvSpPr txBox="1"/>
          <p:nvPr/>
        </p:nvSpPr>
        <p:spPr>
          <a:xfrm>
            <a:off x="4038600" y="1981200"/>
            <a:ext cx="1173162" cy="795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J1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used as premise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3886200" y="3352800"/>
            <a:ext cx="1174749" cy="795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J2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concluded that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1698625" y="2981325"/>
            <a:ext cx="1790699" cy="523874"/>
          </a:xfrm>
          <a:prstGeom prst="rect">
            <a:avLst/>
          </a:prstGeom>
          <a:solidFill>
            <a:srgbClr val="FFFF00">
              <a:alpha val="7450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I3 Inference logic: syllogism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2559050" y="2514600"/>
            <a:ext cx="1174749" cy="4016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J3 applies</a:t>
            </a:r>
          </a:p>
        </p:txBody>
      </p:sp>
      <p:cxnSp>
        <p:nvCxnSpPr>
          <p:cNvPr id="262" name="Shape 262"/>
          <p:cNvCxnSpPr/>
          <p:nvPr/>
        </p:nvCxnSpPr>
        <p:spPr>
          <a:xfrm rot="5400000">
            <a:off x="2401887" y="2787650"/>
            <a:ext cx="385762" cy="1587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263" name="Shape 263"/>
          <p:cNvSpPr txBox="1"/>
          <p:nvPr/>
        </p:nvSpPr>
        <p:spPr>
          <a:xfrm>
            <a:off x="5257800" y="3467100"/>
            <a:ext cx="1219199" cy="34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J5 holds to be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6248400" y="1447800"/>
            <a:ext cx="674687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6248400" y="3733800"/>
            <a:ext cx="674687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6248400" y="2971800"/>
            <a:ext cx="674687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6248400" y="4648200"/>
            <a:ext cx="674687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6248400" y="5410200"/>
            <a:ext cx="674687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5257800" y="5105400"/>
            <a:ext cx="1219199" cy="34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J5 holds to be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Proposal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Implementation   /   Results   /   Next steps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/>
        </p:nvSpPr>
        <p:spPr>
          <a:xfrm>
            <a:off x="381000" y="1066800"/>
            <a:ext cx="8458200" cy="11382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2/Knowledge Provenance Model: </a:t>
            </a:r>
            <a:b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</a:br>
            <a:r>
              <a:rPr b="0" i="0" lang="fr-FR" sz="28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8 Steps from Commissioning to Production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625" y="2438400"/>
            <a:ext cx="855345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/>
        </p:nvSpPr>
        <p:spPr>
          <a:xfrm>
            <a:off x="339725" y="5715000"/>
            <a:ext cx="8956674" cy="53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Bruseker, G., Guillem, A., and Carboni, N.: Semantically Documenting Virtual Reconstruction: Building a Path to Knowledge Provenance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ISPRS Annals of the Photogrammetry, Remote Sensing and Spatial Information Sciences, Volume II-5/W3, 2015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t/>
            </a:r>
            <a:endParaRPr b="0" i="0" sz="12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t/>
            </a:r>
            <a:endParaRPr b="0" i="0" sz="12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t/>
            </a:r>
            <a:endParaRPr b="0" i="0" sz="12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Shape 279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Proposal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Implementation   /   Results   /   Next steps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/>
        </p:nvSpPr>
        <p:spPr>
          <a:xfrm>
            <a:off x="0" y="1066800"/>
            <a:ext cx="91440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3/ Design Choice of CMS system (Drupal)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Proposal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Implementation   /   Results   /   Next steps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609600" y="2935286"/>
            <a:ext cx="8153399" cy="3233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FR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prototype 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FR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easily replicable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FR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off-the-shelf 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FR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strong development community, re-use of existing modules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FR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3D Model Viewer Support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FR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respect CIDOC-CRM model</a:t>
            </a: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828800"/>
            <a:ext cx="5200649" cy="82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3525" y="1905000"/>
            <a:ext cx="1060500" cy="15113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>
            <a:off x="4572000" y="2209800"/>
            <a:ext cx="1676399" cy="369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b="0" i="0" lang="fr-FR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Criteria: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381000" y="1066800"/>
            <a:ext cx="8458200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Implementation of Entities and Relations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297" name="Shape 297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Implementation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Results   /   Next steps</a:t>
            </a:r>
          </a:p>
        </p:txBody>
      </p:sp>
      <p:pic>
        <p:nvPicPr>
          <p:cNvPr id="298" name="Shape 298"/>
          <p:cNvPicPr preferRelativeResize="0"/>
          <p:nvPr/>
        </p:nvPicPr>
        <p:blipFill rotWithShape="1">
          <a:blip r:embed="rId3">
            <a:alphaModFix/>
          </a:blip>
          <a:srcRect b="0" l="-7107" r="-6622" t="0"/>
          <a:stretch/>
        </p:blipFill>
        <p:spPr>
          <a:xfrm>
            <a:off x="304800" y="2514600"/>
            <a:ext cx="8534399" cy="37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Implementation   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/   Results   /   Next steps</a:t>
            </a:r>
          </a:p>
        </p:txBody>
      </p:sp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9961" y="2438400"/>
            <a:ext cx="6573899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/>
          <p:nvPr/>
        </p:nvSpPr>
        <p:spPr>
          <a:xfrm>
            <a:off x="914400" y="1769275"/>
            <a:ext cx="84582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Relations module (to create an accurate E-R-E data structure)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 txBox="1"/>
          <p:nvPr/>
        </p:nvSpPr>
        <p:spPr>
          <a:xfrm>
            <a:off x="381000" y="2590800"/>
            <a:ext cx="1368425" cy="7699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8" name="Shape 308"/>
          <p:cNvCxnSpPr/>
          <p:nvPr/>
        </p:nvCxnSpPr>
        <p:spPr>
          <a:xfrm>
            <a:off x="1065212" y="3360737"/>
            <a:ext cx="0" cy="1436686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309" name="Shape 309"/>
          <p:cNvSpPr txBox="1"/>
          <p:nvPr/>
        </p:nvSpPr>
        <p:spPr>
          <a:xfrm>
            <a:off x="381000" y="4797425"/>
            <a:ext cx="1368425" cy="7699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 txBox="1"/>
          <p:nvPr/>
        </p:nvSpPr>
        <p:spPr>
          <a:xfrm>
            <a:off x="533400" y="4949825"/>
            <a:ext cx="1368425" cy="7699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685800" y="5102225"/>
            <a:ext cx="1368425" cy="7699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 txBox="1"/>
          <p:nvPr/>
        </p:nvSpPr>
        <p:spPr>
          <a:xfrm>
            <a:off x="381000" y="1066800"/>
            <a:ext cx="8458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Drupal Modules Setup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Drupal Modules Setup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319" name="Shape 319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Implementation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Results   /   Next steps</a:t>
            </a: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875" y="1981200"/>
            <a:ext cx="2122487" cy="291782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 txBox="1"/>
          <p:nvPr/>
        </p:nvSpPr>
        <p:spPr>
          <a:xfrm>
            <a:off x="762000" y="5925025"/>
            <a:ext cx="1524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Bibliography</a:t>
            </a:r>
          </a:p>
        </p:txBody>
      </p:sp>
      <p:pic>
        <p:nvPicPr>
          <p:cNvPr id="322" name="Shape 322"/>
          <p:cNvPicPr preferRelativeResize="0"/>
          <p:nvPr/>
        </p:nvPicPr>
        <p:blipFill rotWithShape="1">
          <a:blip r:embed="rId4">
            <a:alphaModFix/>
          </a:blip>
          <a:srcRect b="0" l="0" r="35333" t="0"/>
          <a:stretch/>
        </p:blipFill>
        <p:spPr>
          <a:xfrm>
            <a:off x="3124200" y="1981200"/>
            <a:ext cx="2595562" cy="32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4200" y="4999037"/>
            <a:ext cx="2590800" cy="79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00800" y="1981200"/>
            <a:ext cx="2351086" cy="335121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/>
        </p:nvSpPr>
        <p:spPr>
          <a:xfrm>
            <a:off x="3200400" y="5925025"/>
            <a:ext cx="2590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3D Viewer, 3DHOP etc…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6781800" y="5925025"/>
            <a:ext cx="1524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Taxonomy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/>
        </p:nvSpPr>
        <p:spPr>
          <a:xfrm>
            <a:off x="381000" y="1066800"/>
            <a:ext cx="8458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Result - Integrated Metadata for: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304800" y="152400"/>
            <a:ext cx="8534399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Results 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/   Next steps</a:t>
            </a:r>
          </a:p>
        </p:txBody>
      </p:sp>
      <p:graphicFrame>
        <p:nvGraphicFramePr>
          <p:cNvPr id="334" name="Shape 334"/>
          <p:cNvGraphicFramePr/>
          <p:nvPr/>
        </p:nvGraphicFramePr>
        <p:xfrm>
          <a:off x="554025" y="1865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67162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FC5E8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Project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 Research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Acquisition Campaign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Argumentation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Modelling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35" name="Shape 335"/>
          <p:cNvGraphicFramePr/>
          <p:nvPr/>
        </p:nvGraphicFramePr>
        <p:xfrm>
          <a:off x="2925761" y="1827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50812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6D7A8"/>
                    </a:solidFill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Bibliographic Collections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Bibliography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Propositions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36" name="Shape 336"/>
          <p:cNvGraphicFramePr/>
          <p:nvPr/>
        </p:nvGraphicFramePr>
        <p:xfrm>
          <a:off x="2925750" y="4903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53237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Buildings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4A7D6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Building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Building Element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37" name="Shape 337"/>
          <p:cNvGraphicFramePr/>
          <p:nvPr/>
        </p:nvGraphicFramePr>
        <p:xfrm>
          <a:off x="554025" y="551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681900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E599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3D Model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050" y="1827675"/>
            <a:ext cx="3940987" cy="483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hape 343"/>
          <p:cNvPicPr preferRelativeResize="0"/>
          <p:nvPr/>
        </p:nvPicPr>
        <p:blipFill rotWithShape="1">
          <a:blip r:embed="rId3">
            <a:alphaModFix/>
          </a:blip>
          <a:srcRect b="0" l="2514" r="3058" t="1665"/>
          <a:stretch/>
        </p:blipFill>
        <p:spPr>
          <a:xfrm>
            <a:off x="304800" y="1066800"/>
            <a:ext cx="631825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Action Metadata</a:t>
            </a:r>
          </a:p>
        </p:txBody>
      </p:sp>
      <p:sp>
        <p:nvSpPr>
          <p:cNvPr id="345" name="Shape 345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346" name="Shape 346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Next steps</a:t>
            </a:r>
          </a:p>
        </p:txBody>
      </p:sp>
      <p:graphicFrame>
        <p:nvGraphicFramePr>
          <p:cNvPr id="347" name="Shape 347"/>
          <p:cNvGraphicFramePr/>
          <p:nvPr/>
        </p:nvGraphicFramePr>
        <p:xfrm>
          <a:off x="6705600" y="2076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210977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FC5E8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Project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D9D9"/>
                    </a:solidFill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 Research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Acquisition Campaign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Argumentation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Modelling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800" y="914400"/>
            <a:ext cx="1676399" cy="25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0" y="914400"/>
            <a:ext cx="1676399" cy="2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37707" y="6149875"/>
            <a:ext cx="1149599" cy="64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3400" y="4218575"/>
            <a:ext cx="1676399" cy="53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 rotWithShape="1">
          <a:blip r:embed="rId7">
            <a:alphaModFix/>
          </a:blip>
          <a:srcRect b="0" l="0" r="0" t="32827"/>
          <a:stretch/>
        </p:blipFill>
        <p:spPr>
          <a:xfrm>
            <a:off x="3238500" y="4060875"/>
            <a:ext cx="1143000" cy="7689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533400" y="3429000"/>
            <a:ext cx="1981199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George Bruseker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1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ICS-FORTH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8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2971800" y="3429000"/>
            <a:ext cx="1676399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</a:t>
            </a:r>
            <a:r>
              <a:rPr b="1" lang="fr-FR" sz="1800">
                <a:latin typeface="Calibri"/>
                <a:ea typeface="Calibri"/>
                <a:cs typeface="Calibri"/>
                <a:sym typeface="Calibri"/>
              </a:rPr>
              <a:t>ï</a:t>
            </a:r>
            <a:r>
              <a:rPr b="1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 Guillem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1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UL-FGG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8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Proposal   /   Implementation   /   Results   /   Next steps</a:t>
            </a:r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8">
            <a:alphaModFix/>
          </a:blip>
          <a:srcRect b="0" l="9165" r="44999" t="0"/>
          <a:stretch/>
        </p:blipFill>
        <p:spPr>
          <a:xfrm>
            <a:off x="4737850" y="6123775"/>
            <a:ext cx="4190999" cy="6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/>
          <p:nvPr/>
        </p:nvSpPr>
        <p:spPr>
          <a:xfrm rot="-5400000">
            <a:off x="2256702" y="2760824"/>
            <a:ext cx="711600" cy="4250700"/>
          </a:xfrm>
          <a:prstGeom prst="leftBrace">
            <a:avLst>
              <a:gd fmla="val 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 txBox="1"/>
          <p:nvPr/>
        </p:nvSpPr>
        <p:spPr>
          <a:xfrm>
            <a:off x="1435300" y="5225975"/>
            <a:ext cx="2354399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lang="fr-FR" sz="1800">
                <a:latin typeface="Calibri"/>
                <a:ea typeface="Calibri"/>
                <a:cs typeface="Calibri"/>
                <a:sym typeface="Calibri"/>
              </a:rPr>
              <a:t>Original Paper Authors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8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Shape 80"/>
          <p:cNvSpPr/>
          <p:nvPr/>
        </p:nvSpPr>
        <p:spPr>
          <a:xfrm rot="-5400000">
            <a:off x="6600102" y="2760824"/>
            <a:ext cx="711600" cy="4250700"/>
          </a:xfrm>
          <a:prstGeom prst="leftBrace">
            <a:avLst>
              <a:gd fmla="val 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" name="Shape 81"/>
          <p:cNvSpPr txBox="1"/>
          <p:nvPr/>
        </p:nvSpPr>
        <p:spPr>
          <a:xfrm>
            <a:off x="5778700" y="5225975"/>
            <a:ext cx="2354399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lang="fr-FR" sz="1800">
                <a:latin typeface="Calibri"/>
                <a:ea typeface="Calibri"/>
                <a:cs typeface="Calibri"/>
                <a:sym typeface="Calibri"/>
              </a:rPr>
              <a:t>Drupal Development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8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 txBox="1"/>
          <p:nvPr/>
        </p:nvSpPr>
        <p:spPr>
          <a:xfrm>
            <a:off x="6172200" y="3429000"/>
            <a:ext cx="1981199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lang="fr-FR" sz="1800">
                <a:latin typeface="Calibri"/>
                <a:ea typeface="Calibri"/>
                <a:cs typeface="Calibri"/>
                <a:sym typeface="Calibri"/>
              </a:rPr>
              <a:t>Natalia Markaki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i="1" lang="fr-FR" sz="1800">
                <a:latin typeface="Calibri"/>
                <a:ea typeface="Calibri"/>
                <a:cs typeface="Calibri"/>
                <a:sym typeface="Calibri"/>
              </a:rPr>
              <a:t>ICS-FORTH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8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2200" y="4218575"/>
            <a:ext cx="1676399" cy="53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/>
          <p:nvPr/>
        </p:nvPicPr>
        <p:blipFill rotWithShape="1">
          <a:blip r:embed="rId3">
            <a:alphaModFix/>
          </a:blip>
          <a:srcRect b="1428" l="2835" r="2495" t="1393"/>
          <a:stretch/>
        </p:blipFill>
        <p:spPr>
          <a:xfrm>
            <a:off x="304800" y="1146175"/>
            <a:ext cx="5181600" cy="5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Shape 353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Documentation Metadata</a:t>
            </a:r>
          </a:p>
        </p:txBody>
      </p:sp>
      <p:sp>
        <p:nvSpPr>
          <p:cNvPr id="354" name="Shape 354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Next steps</a:t>
            </a:r>
          </a:p>
        </p:txBody>
      </p:sp>
      <p:graphicFrame>
        <p:nvGraphicFramePr>
          <p:cNvPr id="356" name="Shape 356"/>
          <p:cNvGraphicFramePr/>
          <p:nvPr/>
        </p:nvGraphicFramePr>
        <p:xfrm>
          <a:off x="6707186" y="2041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903400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6D7A8"/>
                    </a:solidFill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Bibliographic Collections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Bibliography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D9D9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Propositions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hape 361"/>
          <p:cNvPicPr preferRelativeResize="0"/>
          <p:nvPr/>
        </p:nvPicPr>
        <p:blipFill rotWithShape="1">
          <a:blip r:embed="rId3">
            <a:alphaModFix/>
          </a:blip>
          <a:srcRect b="0" l="3694" r="2586" t="3178"/>
          <a:stretch/>
        </p:blipFill>
        <p:spPr>
          <a:xfrm>
            <a:off x="304800" y="1143000"/>
            <a:ext cx="6019799" cy="479901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Buildings Metadata</a:t>
            </a:r>
          </a:p>
        </p:txBody>
      </p:sp>
      <p:sp>
        <p:nvSpPr>
          <p:cNvPr id="363" name="Shape 363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Next steps</a:t>
            </a:r>
          </a:p>
        </p:txBody>
      </p:sp>
      <p:graphicFrame>
        <p:nvGraphicFramePr>
          <p:cNvPr id="365" name="Shape 365"/>
          <p:cNvGraphicFramePr/>
          <p:nvPr/>
        </p:nvGraphicFramePr>
        <p:xfrm>
          <a:off x="6900861" y="2085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808150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Buildings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4A7D6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Building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Building Element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Shape 370"/>
          <p:cNvPicPr preferRelativeResize="0"/>
          <p:nvPr/>
        </p:nvPicPr>
        <p:blipFill rotWithShape="1">
          <a:blip r:embed="rId3">
            <a:alphaModFix/>
          </a:blip>
          <a:srcRect b="0" l="2412" r="3171" t="2890"/>
          <a:stretch/>
        </p:blipFill>
        <p:spPr>
          <a:xfrm>
            <a:off x="304800" y="1201775"/>
            <a:ext cx="52482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Shape 371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Argumentation Metadata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Next steps</a:t>
            </a:r>
          </a:p>
        </p:txBody>
      </p:sp>
      <p:graphicFrame>
        <p:nvGraphicFramePr>
          <p:cNvPr id="374" name="Shape 374"/>
          <p:cNvGraphicFramePr/>
          <p:nvPr/>
        </p:nvGraphicFramePr>
        <p:xfrm>
          <a:off x="6637336" y="2555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210977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FC5E8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Project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 Research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Acquisition Campaign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Argumentation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D9D9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Modelling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380" name="Shape 380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Results   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/   Next steps</a:t>
            </a:r>
          </a:p>
        </p:txBody>
      </p:sp>
      <p:graphicFrame>
        <p:nvGraphicFramePr>
          <p:cNvPr id="381" name="Shape 381"/>
          <p:cNvGraphicFramePr/>
          <p:nvPr/>
        </p:nvGraphicFramePr>
        <p:xfrm>
          <a:off x="6637336" y="2555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210977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FC5E8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Project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 Research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Acquisition Campaign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Argumentation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D9D9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Modelling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382" name="Shape 382"/>
          <p:cNvPicPr preferRelativeResize="0"/>
          <p:nvPr/>
        </p:nvPicPr>
        <p:blipFill rotWithShape="1">
          <a:blip r:embed="rId3">
            <a:alphaModFix/>
          </a:blip>
          <a:srcRect b="-4075" l="2899" r="2899" t="2398"/>
          <a:stretch/>
        </p:blipFill>
        <p:spPr>
          <a:xfrm>
            <a:off x="304800" y="1287462"/>
            <a:ext cx="5105399" cy="511319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Argumentation Metadata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Shape 388"/>
          <p:cNvPicPr preferRelativeResize="0"/>
          <p:nvPr/>
        </p:nvPicPr>
        <p:blipFill rotWithShape="1">
          <a:blip r:embed="rId3">
            <a:alphaModFix/>
          </a:blip>
          <a:srcRect b="8546" l="4389" r="3053" t="2143"/>
          <a:stretch/>
        </p:blipFill>
        <p:spPr>
          <a:xfrm>
            <a:off x="304800" y="1219200"/>
            <a:ext cx="5121275" cy="464819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Shape 389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Argumentation Metadata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Next steps</a:t>
            </a:r>
          </a:p>
        </p:txBody>
      </p:sp>
      <p:graphicFrame>
        <p:nvGraphicFramePr>
          <p:cNvPr id="392" name="Shape 392"/>
          <p:cNvGraphicFramePr/>
          <p:nvPr/>
        </p:nvGraphicFramePr>
        <p:xfrm>
          <a:off x="6637336" y="2555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210977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FC5E8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Project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 Research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Acquisition Campaign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Argumentation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D9D9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Modelling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hape 397"/>
          <p:cNvPicPr preferRelativeResize="0"/>
          <p:nvPr/>
        </p:nvPicPr>
        <p:blipFill rotWithShape="1">
          <a:blip r:embed="rId3">
            <a:alphaModFix/>
          </a:blip>
          <a:srcRect b="9210" l="3941" r="4393" t="2174"/>
          <a:stretch/>
        </p:blipFill>
        <p:spPr>
          <a:xfrm>
            <a:off x="304800" y="1219200"/>
            <a:ext cx="5105399" cy="467836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Argumentation Metadata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 </a:t>
            </a:r>
            <a:r>
              <a:rPr b="0" i="0" lang="fr-FR" sz="1800" u="none"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Next steps</a:t>
            </a:r>
          </a:p>
        </p:txBody>
      </p:sp>
      <p:graphicFrame>
        <p:nvGraphicFramePr>
          <p:cNvPr id="401" name="Shape 401"/>
          <p:cNvGraphicFramePr/>
          <p:nvPr/>
        </p:nvGraphicFramePr>
        <p:xfrm>
          <a:off x="6637336" y="2555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210977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FC5E8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Project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 Research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Acquisition Campaign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Argumentation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D9D9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Modelling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Shape 406"/>
          <p:cNvPicPr preferRelativeResize="0"/>
          <p:nvPr/>
        </p:nvPicPr>
        <p:blipFill rotWithShape="1">
          <a:blip r:embed="rId3">
            <a:alphaModFix/>
          </a:blip>
          <a:srcRect b="0" l="2613" r="3267" t="1467"/>
          <a:stretch/>
        </p:blipFill>
        <p:spPr>
          <a:xfrm>
            <a:off x="304800" y="1219200"/>
            <a:ext cx="5105399" cy="4551362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Shape 407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3D Model Metadata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Next steps</a:t>
            </a:r>
          </a:p>
        </p:txBody>
      </p:sp>
      <p:graphicFrame>
        <p:nvGraphicFramePr>
          <p:cNvPr id="410" name="Shape 410"/>
          <p:cNvGraphicFramePr/>
          <p:nvPr/>
        </p:nvGraphicFramePr>
        <p:xfrm>
          <a:off x="6919911" y="342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80657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E599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3D Model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Shape 415"/>
          <p:cNvPicPr preferRelativeResize="0"/>
          <p:nvPr/>
        </p:nvPicPr>
        <p:blipFill rotWithShape="1">
          <a:blip r:embed="rId3">
            <a:alphaModFix/>
          </a:blip>
          <a:srcRect b="3065" l="2882" r="2998" t="1389"/>
          <a:stretch/>
        </p:blipFill>
        <p:spPr>
          <a:xfrm>
            <a:off x="304800" y="1219200"/>
            <a:ext cx="5099049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Shape 416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3D Model Metadata</a:t>
            </a:r>
          </a:p>
        </p:txBody>
      </p:sp>
      <p:sp>
        <p:nvSpPr>
          <p:cNvPr id="417" name="Shape 417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418" name="Shape 418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Next steps</a:t>
            </a:r>
          </a:p>
        </p:txBody>
      </p:sp>
      <p:graphicFrame>
        <p:nvGraphicFramePr>
          <p:cNvPr id="419" name="Shape 419"/>
          <p:cNvGraphicFramePr/>
          <p:nvPr/>
        </p:nvGraphicFramePr>
        <p:xfrm>
          <a:off x="6919911" y="342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80657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E599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3D Model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Shape 424"/>
          <p:cNvPicPr preferRelativeResize="0"/>
          <p:nvPr/>
        </p:nvPicPr>
        <p:blipFill rotWithShape="1">
          <a:blip r:embed="rId3">
            <a:alphaModFix/>
          </a:blip>
          <a:srcRect b="13229" l="3872" r="3192" t="2313"/>
          <a:stretch/>
        </p:blipFill>
        <p:spPr>
          <a:xfrm>
            <a:off x="304800" y="1219200"/>
            <a:ext cx="5106987" cy="3581399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Shape 425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3D Model Metadata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427" name="Shape 427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Next steps</a:t>
            </a:r>
          </a:p>
        </p:txBody>
      </p:sp>
      <p:graphicFrame>
        <p:nvGraphicFramePr>
          <p:cNvPr id="428" name="Shape 428"/>
          <p:cNvGraphicFramePr/>
          <p:nvPr/>
        </p:nvGraphicFramePr>
        <p:xfrm>
          <a:off x="6919911" y="342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80657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E599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3D Model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Shape 433"/>
          <p:cNvPicPr preferRelativeResize="0"/>
          <p:nvPr/>
        </p:nvPicPr>
        <p:blipFill rotWithShape="1">
          <a:blip r:embed="rId3">
            <a:alphaModFix/>
          </a:blip>
          <a:srcRect b="0" l="3552" r="3454" t="1414"/>
          <a:stretch/>
        </p:blipFill>
        <p:spPr>
          <a:xfrm>
            <a:off x="304800" y="1219200"/>
            <a:ext cx="5083174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3D Model Metadata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436" name="Shape 436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Results   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/   Next steps</a:t>
            </a:r>
          </a:p>
        </p:txBody>
      </p:sp>
      <p:graphicFrame>
        <p:nvGraphicFramePr>
          <p:cNvPr id="437" name="Shape 437"/>
          <p:cNvGraphicFramePr/>
          <p:nvPr/>
        </p:nvGraphicFramePr>
        <p:xfrm>
          <a:off x="6919911" y="342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80657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E599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3D Model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The main question/challenge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685800" y="2209800"/>
            <a:ext cx="8001000" cy="22145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we build a </a:t>
            </a:r>
            <a:r>
              <a:rPr b="1" i="0" lang="fr-FR" sz="3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 documentation</a:t>
            </a:r>
            <a:r>
              <a:rPr b="0" i="0" lang="fr-FR" sz="3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0" lang="fr-FR" sz="3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argumentation platform</a:t>
            </a:r>
            <a:r>
              <a:rPr b="0" i="0" lang="fr-FR" sz="3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-FR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would support the collaborative work of specialists in Built Cultural Heritage and digital modelling to </a:t>
            </a:r>
            <a:r>
              <a:rPr b="1" i="0" lang="fr-FR" sz="3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document the argumentation behind their virtual reconstructions</a:t>
            </a:r>
            <a:r>
              <a:rPr b="0" i="0" lang="fr-FR" sz="3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0" i="0" sz="3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 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/   Proposal   /   Implementation   /   Results   /   Next steps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/>
          <p:nvPr/>
        </p:nvSpPr>
        <p:spPr>
          <a:xfrm>
            <a:off x="381000" y="1066800"/>
            <a:ext cx="8458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Result - Integrated </a:t>
            </a:r>
            <a:r>
              <a:rPr lang="fr-FR" sz="4000">
                <a:latin typeface="Economica"/>
                <a:ea typeface="Economica"/>
                <a:cs typeface="Economica"/>
                <a:sym typeface="Economica"/>
              </a:rPr>
              <a:t>Data Review</a:t>
            </a: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 for:</a:t>
            </a:r>
          </a:p>
        </p:txBody>
      </p:sp>
      <p:sp>
        <p:nvSpPr>
          <p:cNvPr id="443" name="Shape 443"/>
          <p:cNvSpPr txBox="1"/>
          <p:nvPr/>
        </p:nvSpPr>
        <p:spPr>
          <a:xfrm>
            <a:off x="304800" y="152400"/>
            <a:ext cx="8534399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Results 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/   Next steps</a:t>
            </a:r>
          </a:p>
        </p:txBody>
      </p:sp>
      <p:graphicFrame>
        <p:nvGraphicFramePr>
          <p:cNvPr id="445" name="Shape 445"/>
          <p:cNvGraphicFramePr/>
          <p:nvPr/>
        </p:nvGraphicFramePr>
        <p:xfrm>
          <a:off x="554025" y="1865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67162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FC5E8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Project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 Research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Acquisition Campaign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Argumentation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Modelling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46" name="Shape 446"/>
          <p:cNvGraphicFramePr/>
          <p:nvPr/>
        </p:nvGraphicFramePr>
        <p:xfrm>
          <a:off x="2925761" y="1827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50812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6D7A8"/>
                    </a:solidFill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Bibliographic Collections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Bibliography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Propositions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47" name="Shape 447"/>
          <p:cNvGraphicFramePr/>
          <p:nvPr/>
        </p:nvGraphicFramePr>
        <p:xfrm>
          <a:off x="2925750" y="4903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53237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Buildings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4A7D6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Building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Building Element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48" name="Shape 448"/>
          <p:cNvGraphicFramePr/>
          <p:nvPr/>
        </p:nvGraphicFramePr>
        <p:xfrm>
          <a:off x="554025" y="551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1681900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E599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3D Model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449" name="Shape 4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874" y="1865900"/>
            <a:ext cx="3545579" cy="479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/>
        </p:nvSpPr>
        <p:spPr>
          <a:xfrm>
            <a:off x="381000" y="1066800"/>
            <a:ext cx="8458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lang="fr-FR" sz="4000">
                <a:latin typeface="Economica"/>
                <a:ea typeface="Economica"/>
                <a:cs typeface="Economica"/>
                <a:sym typeface="Economica"/>
              </a:rPr>
              <a:t>Project Data Overview Graphs (in dev)</a:t>
            </a:r>
          </a:p>
        </p:txBody>
      </p:sp>
      <p:sp>
        <p:nvSpPr>
          <p:cNvPr id="455" name="Shape 455"/>
          <p:cNvSpPr txBox="1"/>
          <p:nvPr/>
        </p:nvSpPr>
        <p:spPr>
          <a:xfrm>
            <a:off x="304800" y="152400"/>
            <a:ext cx="8534399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456" name="Shape 456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Results   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/   Next steps</a:t>
            </a:r>
          </a:p>
        </p:txBody>
      </p:sp>
      <p:pic>
        <p:nvPicPr>
          <p:cNvPr id="457" name="Shape 4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171" y="1853071"/>
            <a:ext cx="4894599" cy="47141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8" name="Shape 458"/>
          <p:cNvGraphicFramePr/>
          <p:nvPr/>
        </p:nvGraphicFramePr>
        <p:xfrm>
          <a:off x="6705600" y="2076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210977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FC5E8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Project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D9D9"/>
                    </a:solidFill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 Research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Acquisition Campaign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Argumentation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Modelling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/>
          <p:nvPr/>
        </p:nvSpPr>
        <p:spPr>
          <a:xfrm>
            <a:off x="181500" y="1066800"/>
            <a:ext cx="8657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lang="fr-FR" sz="4000">
                <a:latin typeface="Economica"/>
                <a:ea typeface="Economica"/>
                <a:cs typeface="Economica"/>
                <a:sym typeface="Economica"/>
              </a:rPr>
              <a:t>Project Argumentation Timeline Presentation (in dev)</a:t>
            </a:r>
          </a:p>
        </p:txBody>
      </p:sp>
      <p:sp>
        <p:nvSpPr>
          <p:cNvPr id="464" name="Shape 464"/>
          <p:cNvSpPr txBox="1"/>
          <p:nvPr/>
        </p:nvSpPr>
        <p:spPr>
          <a:xfrm>
            <a:off x="304800" y="152400"/>
            <a:ext cx="8534399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Results   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/   Next steps</a:t>
            </a:r>
          </a:p>
        </p:txBody>
      </p:sp>
      <p:graphicFrame>
        <p:nvGraphicFramePr>
          <p:cNvPr id="466" name="Shape 466"/>
          <p:cNvGraphicFramePr/>
          <p:nvPr/>
        </p:nvGraphicFramePr>
        <p:xfrm>
          <a:off x="6705600" y="2076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{3A91DCFF-CBA4-4D3C-9E13-E005F373A9C1}</a:tableStyleId>
              </a:tblPr>
              <a:tblGrid>
                <a:gridCol w="2109775"/>
              </a:tblGrid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Actions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FC5E8"/>
                    </a:solidFill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Project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D9D9"/>
                    </a:solidFill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 Research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Acquisition Campaign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Argumentation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0" i="0" lang="fr-F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Modelling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467" name="Shape 4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864237"/>
            <a:ext cx="6115050" cy="46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Results   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/   Next steps</a:t>
            </a:r>
          </a:p>
        </p:txBody>
      </p:sp>
      <p:sp>
        <p:nvSpPr>
          <p:cNvPr id="474" name="Shape 474"/>
          <p:cNvSpPr txBox="1"/>
          <p:nvPr>
            <p:ph idx="1" type="body"/>
          </p:nvPr>
        </p:nvSpPr>
        <p:spPr>
          <a:xfrm>
            <a:off x="457200" y="1992312"/>
            <a:ext cx="4040099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rIns="45700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b="1" i="0" lang="fr-FR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Positive</a:t>
            </a:r>
          </a:p>
        </p:txBody>
      </p:sp>
      <p:sp>
        <p:nvSpPr>
          <p:cNvPr id="475" name="Shape 475"/>
          <p:cNvSpPr txBox="1"/>
          <p:nvPr>
            <p:ph idx="1" type="body"/>
          </p:nvPr>
        </p:nvSpPr>
        <p:spPr>
          <a:xfrm>
            <a:off x="457200" y="2632075"/>
            <a:ext cx="4040099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rIns="45700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b="0" i="0" lang="fr-FR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Implemented a project based system that links 3D models to provenance data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b="0" i="0" lang="fr-FR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Implementation of Complex Data Model which is reasonably easy to use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b="0" i="0" lang="fr-FR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Nice demonstration of possible aggregation of data</a:t>
            </a:r>
          </a:p>
        </p:txBody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4645025" y="199231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rIns="45700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b="1" i="0" lang="fr-FR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Problematic</a:t>
            </a:r>
          </a:p>
        </p:txBody>
      </p:sp>
      <p:sp>
        <p:nvSpPr>
          <p:cNvPr id="477" name="Shape 477"/>
          <p:cNvSpPr txBox="1"/>
          <p:nvPr>
            <p:ph idx="2" type="body"/>
          </p:nvPr>
        </p:nvSpPr>
        <p:spPr>
          <a:xfrm>
            <a:off x="4645025" y="26320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rIns="45700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b="0" i="0" lang="fr-FR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Where to draw the line in argumentation?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b="0" i="0" lang="fr-FR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Difficulty practically of entering argumentation information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•"/>
            </a:pPr>
            <a:r>
              <a:rPr b="0" i="0" lang="fr-FR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Lack of sophistication of 3D tool applied (show which part shows what, what happens when argumentation changes?)</a:t>
            </a: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8" name="Shape 478"/>
          <p:cNvSpPr txBox="1"/>
          <p:nvPr/>
        </p:nvSpPr>
        <p:spPr>
          <a:xfrm>
            <a:off x="381000" y="1066800"/>
            <a:ext cx="8458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lang="fr-FR" sz="4000">
                <a:latin typeface="Economica"/>
                <a:ea typeface="Economica"/>
                <a:cs typeface="Economica"/>
                <a:sym typeface="Economica"/>
              </a:rPr>
              <a:t>Conclusions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Next steps</a:t>
            </a:r>
          </a:p>
        </p:txBody>
      </p:sp>
      <p:sp>
        <p:nvSpPr>
          <p:cNvPr id="484" name="Shape 484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485" name="Shape 485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 Results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Next steps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609600" y="1981200"/>
            <a:ext cx="7391399" cy="4594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-"/>
            </a:pPr>
            <a:r>
              <a:rPr b="0" i="0" lang="fr-FR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Further elaboration of Hephaisteion Case (parts to whole)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-"/>
            </a:pPr>
            <a:r>
              <a:rPr b="0" i="0" lang="fr-FR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More Test Cases with different monuments and objects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-"/>
            </a:pPr>
            <a:r>
              <a:rPr b="0" i="0" lang="fr-FR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Systemization of Argument Logics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-"/>
            </a:pPr>
            <a:r>
              <a:rPr lang="fr-FR" sz="1800">
                <a:latin typeface="Open Sans"/>
                <a:ea typeface="Open Sans"/>
                <a:cs typeface="Open Sans"/>
                <a:sym typeface="Open Sans"/>
              </a:rPr>
              <a:t>test against / aline with Demetrescu EM system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-"/>
            </a:pPr>
            <a:r>
              <a:rPr b="0" i="0" lang="fr-FR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Visualizations through Graphs (modu</a:t>
            </a:r>
            <a:r>
              <a:rPr lang="fr-FR" sz="1800">
                <a:latin typeface="Open Sans"/>
                <a:ea typeface="Open Sans"/>
                <a:cs typeface="Open Sans"/>
                <a:sym typeface="Open Sans"/>
              </a:rPr>
              <a:t>le exists but unusable)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-"/>
            </a:pPr>
            <a:r>
              <a:rPr b="0" i="0" lang="fr-FR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RDF Expression (Downloadable or Queryable)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-"/>
            </a:pPr>
            <a:r>
              <a:rPr b="0" i="0" lang="fr-FR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Interactive Interface between 3D Viewer and DB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-"/>
            </a:pPr>
            <a:r>
              <a:rPr b="0" i="0" lang="fr-FR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Parametric Object Library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Thank you!</a:t>
            </a:r>
          </a:p>
        </p:txBody>
      </p:sp>
      <p:sp>
        <p:nvSpPr>
          <p:cNvPr id="492" name="Shape 492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493" name="Shape 493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Proposal   /   Implementation   /   Results   /   Next steps</a:t>
            </a:r>
          </a:p>
        </p:txBody>
      </p:sp>
      <p:sp>
        <p:nvSpPr>
          <p:cNvPr id="494" name="Shape 494"/>
          <p:cNvSpPr txBox="1"/>
          <p:nvPr/>
        </p:nvSpPr>
        <p:spPr>
          <a:xfrm>
            <a:off x="1828800" y="2819400"/>
            <a:ext cx="5226050" cy="60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3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behindthelines.eu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5" name="Shape 4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562600"/>
            <a:ext cx="9144000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Shape 496"/>
          <p:cNvSpPr txBox="1"/>
          <p:nvPr/>
        </p:nvSpPr>
        <p:spPr>
          <a:xfrm>
            <a:off x="5334000" y="5562600"/>
            <a:ext cx="6248399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CRM-SIG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Prato, Feburary 2016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Goal: 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304800" y="3351212"/>
            <a:ext cx="8496299" cy="2820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FR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enable the scientific use of models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FR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save and display research alongside visualizations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FR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support critical appraisal of visualizations by interested individuals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FR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aid in sustainable re-use of research and models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Proposal   /   Implementation   /   Results   /   Next steps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381000" y="1676400"/>
            <a:ext cx="8420099" cy="1200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36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Build a Communication Environment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36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for Storing Reasoning on 3D Reconstruction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2362200"/>
            <a:ext cx="2057400" cy="310356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347911"/>
            <a:ext cx="2286000" cy="16144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 b="0" l="880" r="0" t="0"/>
          <a:stretch/>
        </p:blipFill>
        <p:spPr>
          <a:xfrm>
            <a:off x="0" y="3581400"/>
            <a:ext cx="4570411" cy="33527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867400"/>
            <a:ext cx="2438399" cy="128746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7">
            <a:alphaModFix amt="70979"/>
          </a:blip>
          <a:srcRect b="0" l="0" r="0" t="0"/>
          <a:stretch/>
        </p:blipFill>
        <p:spPr>
          <a:xfrm>
            <a:off x="4495800" y="1065212"/>
            <a:ext cx="4648199" cy="348773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Proposal   /   Implementation   /   Results   /   Next steps</a:t>
            </a: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59375" y="4572000"/>
            <a:ext cx="3984624" cy="2286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5715000"/>
            <a:ext cx="1981199" cy="13874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114" name="Shape 114"/>
          <p:cNvSpPr txBox="1"/>
          <p:nvPr/>
        </p:nvSpPr>
        <p:spPr>
          <a:xfrm>
            <a:off x="381000" y="1066800"/>
            <a:ext cx="8458200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Test case: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Hephaisteion</a:t>
            </a: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144836" y="4572000"/>
            <a:ext cx="2493961" cy="2286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Proposal   /   Implementation   /   Results   /   Next steps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Requirements: 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323850" y="1844675"/>
            <a:ext cx="8496299" cy="2820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FR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Ability to implement model using CRM and CRMinf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FR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Ability to display 3D data and connect to research data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FR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a system with a reasonable ease of use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Proposed Approach:</a:t>
            </a: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3276600"/>
            <a:ext cx="2362200" cy="9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1800" y="1981200"/>
            <a:ext cx="1800299" cy="25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5200" y="1981200"/>
            <a:ext cx="2362200" cy="36147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823912" y="5564187"/>
            <a:ext cx="1309799" cy="48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1/Ontology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3505200" y="5562600"/>
            <a:ext cx="2362200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2/Knowledge provenance model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6858000" y="5564187"/>
            <a:ext cx="1828800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3/CMS implementation</a:t>
            </a:r>
          </a:p>
        </p:txBody>
      </p:sp>
      <p:cxnSp>
        <p:nvCxnSpPr>
          <p:cNvPr id="135" name="Shape 135"/>
          <p:cNvCxnSpPr/>
          <p:nvPr/>
        </p:nvCxnSpPr>
        <p:spPr>
          <a:xfrm flipH="1" rot="10800000">
            <a:off x="2438400" y="5805486"/>
            <a:ext cx="1066799" cy="1587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136" name="Shape 136"/>
          <p:cNvCxnSpPr/>
          <p:nvPr/>
        </p:nvCxnSpPr>
        <p:spPr>
          <a:xfrm>
            <a:off x="5867400" y="5805487"/>
            <a:ext cx="990599" cy="1587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137" name="Shape 137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Proposal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Implementation   /   Results   /   Next steps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/>
        </p:nvSpPr>
        <p:spPr>
          <a:xfrm>
            <a:off x="381000" y="1066800"/>
            <a:ext cx="8458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36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1/CIDOC-CRM Data Modelling Approach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b="7629" l="0" r="0" t="14892"/>
          <a:stretch/>
        </p:blipFill>
        <p:spPr>
          <a:xfrm>
            <a:off x="533400" y="2971800"/>
            <a:ext cx="3389311" cy="251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 rotWithShape="1">
          <a:blip r:embed="rId4">
            <a:alphaModFix/>
          </a:blip>
          <a:srcRect b="0" l="0" r="0" t="6619"/>
          <a:stretch/>
        </p:blipFill>
        <p:spPr>
          <a:xfrm>
            <a:off x="4208462" y="2971800"/>
            <a:ext cx="4402136" cy="252253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650875" y="5821362"/>
            <a:ext cx="3235324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CRM and its family of extensions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4916487" y="5821362"/>
            <a:ext cx="3236912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CRM and top level classes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Proposal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Implementation   /   Results   /   Next steps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/>
        </p:nvSpPr>
        <p:spPr>
          <a:xfrm>
            <a:off x="381000" y="1066800"/>
            <a:ext cx="8458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fr-FR" sz="4000" u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1/Argumentation Model, CRMinf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304800" y="152400"/>
            <a:ext cx="8534399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fr-FR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an Argumentation Platform for 3D Reconstruction using CIDOC-CRM and Drupal</a:t>
            </a: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 b="4474" l="3346" r="2649" t="21548"/>
          <a:stretch/>
        </p:blipFill>
        <p:spPr>
          <a:xfrm>
            <a:off x="1268412" y="2057400"/>
            <a:ext cx="6607174" cy="35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311150" y="5867400"/>
            <a:ext cx="8521699" cy="44608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fr-F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Paveprime Ltd. (2014). CRMinf: the Argumentation Model An Extension of CIDOC­CRM to support argumentation. 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04800" y="460375"/>
            <a:ext cx="8534399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Introduction   /   </a:t>
            </a:r>
            <a:r>
              <a:rPr b="0" i="0" lang="fr-FR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Proposal</a:t>
            </a:r>
            <a:r>
              <a:rPr b="0" i="0" lang="fr-FR" sz="1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/   Implementation   /   Results   /   Next steps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