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68" r:id="rId3"/>
    <p:sldId id="26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0" autoAdjust="0"/>
    <p:restoredTop sz="94660"/>
  </p:normalViewPr>
  <p:slideViewPr>
    <p:cSldViewPr snapToGrid="0">
      <p:cViewPr>
        <p:scale>
          <a:sx n="114" d="100"/>
          <a:sy n="114" d="100"/>
        </p:scale>
        <p:origin x="189" y="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18B754-65C6-4179-BACD-5FC99982F723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0A7333-B778-4B62-9DB7-B6798D016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678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1754CBE-D67B-436E-A199-042B206DF97E}" type="slidenum">
              <a:rPr lang="el-GR" altLang="en-US"/>
              <a:pPr eaLnBrk="1" hangingPunct="1">
                <a:spcBef>
                  <a:spcPct val="0"/>
                </a:spcBef>
              </a:pPr>
              <a:t>1</a:t>
            </a:fld>
            <a:endParaRPr lang="el-GR" alt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mtClean="0">
                <a:latin typeface="Arial" panose="020B0604020202020204" pitchFamily="34" charset="0"/>
              </a:rPr>
              <a:t>Monetary Amount is not a subclass of Dimension. It is a kind of quantity</a:t>
            </a:r>
            <a:endParaRPr lang="el-GR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74177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1754CBE-D67B-436E-A199-042B206DF97E}" type="slidenum">
              <a:rPr lang="el-GR" altLang="en-US"/>
              <a:pPr eaLnBrk="1" hangingPunct="1">
                <a:spcBef>
                  <a:spcPct val="0"/>
                </a:spcBef>
              </a:pPr>
              <a:t>2</a:t>
            </a:fld>
            <a:endParaRPr lang="el-GR" alt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mtClean="0">
                <a:latin typeface="Arial" panose="020B0604020202020204" pitchFamily="34" charset="0"/>
              </a:rPr>
              <a:t>Monetary Amount is not a subclass of Dimension. It is a kind of quantity</a:t>
            </a:r>
            <a:endParaRPr lang="el-GR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1199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1754CBE-D67B-436E-A199-042B206DF97E}" type="slidenum">
              <a:rPr lang="el-GR" altLang="en-US"/>
              <a:pPr eaLnBrk="1" hangingPunct="1">
                <a:spcBef>
                  <a:spcPct val="0"/>
                </a:spcBef>
              </a:pPr>
              <a:t>3</a:t>
            </a:fld>
            <a:endParaRPr lang="el-GR" alt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mtClean="0">
                <a:latin typeface="Arial" panose="020B0604020202020204" pitchFamily="34" charset="0"/>
              </a:rPr>
              <a:t>Monetary Amount is not a subclass of Dimension. It is a kind of quantity</a:t>
            </a:r>
            <a:endParaRPr lang="el-GR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0763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EA61F-3C7E-433D-8FDD-68DBB76DCD83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270B4-0BBD-49D6-AE19-495C23305A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042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EA61F-3C7E-433D-8FDD-68DBB76DCD83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270B4-0BBD-49D6-AE19-495C23305A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818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EA61F-3C7E-433D-8FDD-68DBB76DCD83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270B4-0BBD-49D6-AE19-495C23305A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59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EA61F-3C7E-433D-8FDD-68DBB76DCD83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270B4-0BBD-49D6-AE19-495C23305A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389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EA61F-3C7E-433D-8FDD-68DBB76DCD83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270B4-0BBD-49D6-AE19-495C23305A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694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EA61F-3C7E-433D-8FDD-68DBB76DCD83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270B4-0BBD-49D6-AE19-495C23305A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782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EA61F-3C7E-433D-8FDD-68DBB76DCD83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270B4-0BBD-49D6-AE19-495C23305A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708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EA61F-3C7E-433D-8FDD-68DBB76DCD83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270B4-0BBD-49D6-AE19-495C23305A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200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EA61F-3C7E-433D-8FDD-68DBB76DCD83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270B4-0BBD-49D6-AE19-495C23305A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662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EA61F-3C7E-433D-8FDD-68DBB76DCD83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270B4-0BBD-49D6-AE19-495C23305A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317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EA61F-3C7E-433D-8FDD-68DBB76DCD83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270B4-0BBD-49D6-AE19-495C23305A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029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9EA61F-3C7E-433D-8FDD-68DBB76DCD83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8270B4-0BBD-49D6-AE19-495C23305A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117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5376862" y="2781301"/>
            <a:ext cx="1223963" cy="276999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968375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8375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8375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8375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8375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 dirty="0" smtClean="0"/>
              <a:t>E96 Purchase</a:t>
            </a:r>
            <a:endParaRPr lang="el-GR" altLang="en-US" sz="1200" b="1" dirty="0"/>
          </a:p>
        </p:txBody>
      </p:sp>
      <p:cxnSp>
        <p:nvCxnSpPr>
          <p:cNvPr id="5123" name="AutoShape 5"/>
          <p:cNvCxnSpPr>
            <a:cxnSpLocks noChangeShapeType="1"/>
            <a:stCxn id="5122" idx="1"/>
            <a:endCxn id="5127" idx="3"/>
          </p:cNvCxnSpPr>
          <p:nvPr/>
        </p:nvCxnSpPr>
        <p:spPr bwMode="auto">
          <a:xfrm flipH="1">
            <a:off x="3575050" y="2919801"/>
            <a:ext cx="1801812" cy="358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24" name="AutoShape 8"/>
          <p:cNvCxnSpPr>
            <a:cxnSpLocks noChangeShapeType="1"/>
          </p:cNvCxnSpPr>
          <p:nvPr/>
        </p:nvCxnSpPr>
        <p:spPr bwMode="auto">
          <a:xfrm rot="-5400000">
            <a:off x="5493717" y="2408238"/>
            <a:ext cx="79216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125" name="Text Box 10"/>
          <p:cNvSpPr txBox="1">
            <a:spLocks noChangeArrowheads="1"/>
          </p:cNvSpPr>
          <p:nvPr/>
        </p:nvSpPr>
        <p:spPr bwMode="auto">
          <a:xfrm>
            <a:off x="5880100" y="2133600"/>
            <a:ext cx="1295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68375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8375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8375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8375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8375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latin typeface="Times New Roman" panose="02020603050405020304" pitchFamily="18" charset="0"/>
              </a:rPr>
              <a:t>P179 had </a:t>
            </a:r>
            <a:r>
              <a:rPr lang="en-US" altLang="en-US" sz="1200" dirty="0">
                <a:latin typeface="Times New Roman" panose="02020603050405020304" pitchFamily="18" charset="0"/>
              </a:rPr>
              <a:t>sales price</a:t>
            </a:r>
            <a:endParaRPr lang="el-GR" altLang="en-US" sz="1200" dirty="0">
              <a:latin typeface="Times New Roman" panose="02020603050405020304" pitchFamily="18" charset="0"/>
            </a:endParaRPr>
          </a:p>
        </p:txBody>
      </p:sp>
      <p:sp>
        <p:nvSpPr>
          <p:cNvPr id="5126" name="Text Box 11"/>
          <p:cNvSpPr txBox="1">
            <a:spLocks noChangeArrowheads="1"/>
          </p:cNvSpPr>
          <p:nvPr/>
        </p:nvSpPr>
        <p:spPr bwMode="auto">
          <a:xfrm>
            <a:off x="3648075" y="2708275"/>
            <a:ext cx="20891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68375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8375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8375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8375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8375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imes New Roman" panose="02020603050405020304" pitchFamily="18" charset="0"/>
              </a:rPr>
              <a:t>P23 transferred title from</a:t>
            </a:r>
            <a:endParaRPr lang="el-GR" altLang="en-US" sz="1200">
              <a:latin typeface="Times New Roman" panose="02020603050405020304" pitchFamily="18" charset="0"/>
            </a:endParaRPr>
          </a:p>
        </p:txBody>
      </p:sp>
      <p:sp>
        <p:nvSpPr>
          <p:cNvPr id="5127" name="Text Box 12"/>
          <p:cNvSpPr txBox="1">
            <a:spLocks noChangeArrowheads="1"/>
          </p:cNvSpPr>
          <p:nvPr/>
        </p:nvSpPr>
        <p:spPr bwMode="auto">
          <a:xfrm>
            <a:off x="2566988" y="2781301"/>
            <a:ext cx="1008062" cy="2841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68375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8375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8375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8375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8375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/>
              <a:t>E39 Actor</a:t>
            </a:r>
            <a:endParaRPr lang="el-GR" altLang="en-US" sz="1200" b="1"/>
          </a:p>
        </p:txBody>
      </p:sp>
      <p:sp>
        <p:nvSpPr>
          <p:cNvPr id="5128" name="Text Box 13"/>
          <p:cNvSpPr txBox="1">
            <a:spLocks noChangeArrowheads="1"/>
          </p:cNvSpPr>
          <p:nvPr/>
        </p:nvSpPr>
        <p:spPr bwMode="auto">
          <a:xfrm>
            <a:off x="8256588" y="2781301"/>
            <a:ext cx="1008062" cy="2841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68375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8375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8375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8375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8375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/>
              <a:t>E39 Actor</a:t>
            </a:r>
            <a:endParaRPr lang="el-GR" altLang="en-US" sz="1200" b="1"/>
          </a:p>
        </p:txBody>
      </p:sp>
      <p:cxnSp>
        <p:nvCxnSpPr>
          <p:cNvPr id="5129" name="AutoShape 14"/>
          <p:cNvCxnSpPr>
            <a:cxnSpLocks noChangeShapeType="1"/>
            <a:stCxn id="5122" idx="3"/>
            <a:endCxn id="5128" idx="1"/>
          </p:cNvCxnSpPr>
          <p:nvPr/>
        </p:nvCxnSpPr>
        <p:spPr bwMode="auto">
          <a:xfrm>
            <a:off x="6600825" y="2919801"/>
            <a:ext cx="1655763" cy="358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130" name="Text Box 15"/>
          <p:cNvSpPr txBox="1">
            <a:spLocks noChangeArrowheads="1"/>
          </p:cNvSpPr>
          <p:nvPr/>
        </p:nvSpPr>
        <p:spPr bwMode="auto">
          <a:xfrm>
            <a:off x="6527801" y="2708275"/>
            <a:ext cx="15843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68375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8375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8375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8375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8375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imes New Roman" panose="02020603050405020304" pitchFamily="18" charset="0"/>
              </a:rPr>
              <a:t>P22 transferred title to</a:t>
            </a:r>
            <a:endParaRPr lang="el-GR" altLang="en-US" sz="1200">
              <a:latin typeface="Times New Roman" panose="02020603050405020304" pitchFamily="18" charset="0"/>
            </a:endParaRPr>
          </a:p>
        </p:txBody>
      </p:sp>
      <p:cxnSp>
        <p:nvCxnSpPr>
          <p:cNvPr id="5131" name="AutoShape 16"/>
          <p:cNvCxnSpPr>
            <a:cxnSpLocks noChangeShapeType="1"/>
            <a:stCxn id="5122" idx="2"/>
          </p:cNvCxnSpPr>
          <p:nvPr/>
        </p:nvCxnSpPr>
        <p:spPr bwMode="auto">
          <a:xfrm rot="5400000">
            <a:off x="5353043" y="3585361"/>
            <a:ext cx="1162862" cy="108741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132" name="Text Box 17"/>
          <p:cNvSpPr txBox="1">
            <a:spLocks noChangeArrowheads="1"/>
          </p:cNvSpPr>
          <p:nvPr/>
        </p:nvSpPr>
        <p:spPr bwMode="auto">
          <a:xfrm>
            <a:off x="4872038" y="3429000"/>
            <a:ext cx="1655762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68375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8375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8375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8375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8375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imes New Roman" panose="02020603050405020304" pitchFamily="18" charset="0"/>
              </a:rPr>
              <a:t>P24 transferred title of</a:t>
            </a:r>
            <a:endParaRPr lang="el-GR" altLang="en-US" sz="1200">
              <a:latin typeface="Times New Roman" panose="02020603050405020304" pitchFamily="18" charset="0"/>
            </a:endParaRPr>
          </a:p>
        </p:txBody>
      </p:sp>
      <p:sp>
        <p:nvSpPr>
          <p:cNvPr id="5133" name="Text Box 18"/>
          <p:cNvSpPr txBox="1">
            <a:spLocks noChangeArrowheads="1"/>
          </p:cNvSpPr>
          <p:nvPr/>
        </p:nvSpPr>
        <p:spPr bwMode="auto">
          <a:xfrm>
            <a:off x="5303839" y="4221164"/>
            <a:ext cx="1296987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68375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8375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8375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8375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8375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/>
              <a:t>E18 Physical Thing</a:t>
            </a:r>
            <a:endParaRPr lang="el-GR" altLang="en-US" sz="1200" b="1"/>
          </a:p>
        </p:txBody>
      </p:sp>
      <p:sp>
        <p:nvSpPr>
          <p:cNvPr id="5134" name="Line 21"/>
          <p:cNvSpPr>
            <a:spLocks noChangeShapeType="1"/>
          </p:cNvSpPr>
          <p:nvPr/>
        </p:nvSpPr>
        <p:spPr bwMode="auto">
          <a:xfrm flipH="1" flipV="1">
            <a:off x="5880101" y="981076"/>
            <a:ext cx="3175" cy="576263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5" name="Text Box 19"/>
          <p:cNvSpPr txBox="1">
            <a:spLocks noChangeArrowheads="1"/>
          </p:cNvSpPr>
          <p:nvPr/>
        </p:nvSpPr>
        <p:spPr bwMode="auto">
          <a:xfrm>
            <a:off x="5011394" y="1539876"/>
            <a:ext cx="1727200" cy="466725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68375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8375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8375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8375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8375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 dirty="0" smtClean="0"/>
              <a:t>E97 Monetary </a:t>
            </a:r>
            <a:r>
              <a:rPr lang="en-US" altLang="en-US" sz="1200" b="1" dirty="0"/>
              <a:t>Amount </a:t>
            </a:r>
            <a:endParaRPr lang="el-GR" altLang="en-US" sz="1200" b="1" dirty="0"/>
          </a:p>
        </p:txBody>
      </p:sp>
      <p:sp>
        <p:nvSpPr>
          <p:cNvPr id="5136" name="Text Box 22"/>
          <p:cNvSpPr txBox="1">
            <a:spLocks noChangeArrowheads="1"/>
          </p:cNvSpPr>
          <p:nvPr/>
        </p:nvSpPr>
        <p:spPr bwMode="auto">
          <a:xfrm>
            <a:off x="5222189" y="714912"/>
            <a:ext cx="1305611" cy="276999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968375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8375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8375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8375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8375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 dirty="0" smtClean="0"/>
              <a:t>E54 Dimension</a:t>
            </a:r>
            <a:endParaRPr lang="el-GR" altLang="en-US" sz="1200" b="1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38352" y="668745"/>
            <a:ext cx="3545842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a kind of </a:t>
            </a:r>
            <a:r>
              <a:rPr lang="en-US" altLang="ja-JP" sz="12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complete </a:t>
            </a: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compensation/consideration business.</a:t>
            </a: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6397" y="5747565"/>
            <a:ext cx="1177187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MS Mincho"/>
              </a:rPr>
              <a:t>The property “had sales price: E70 Thing” is a shortcut of the more developed path through “Acquisition: had consideration: E70 Thing”, which is also a generalization.</a:t>
            </a:r>
          </a:p>
          <a:p>
            <a:pPr algn="just">
              <a:lnSpc>
                <a:spcPct val="150000"/>
              </a:lnSpc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MS Mincho"/>
              </a:rPr>
              <a:t>The “thing” that is used as a price, is money, which probably is not a dimension, it cannot be observed, measured; it is a quantity that is </a:t>
            </a:r>
            <a:r>
              <a:rPr lang="en-US" sz="1200" dirty="0" err="1" smtClean="0">
                <a:effectLst/>
                <a:latin typeface="Times New Roman" panose="02020603050405020304" pitchFamily="18" charset="0"/>
                <a:ea typeface="MS Mincho"/>
              </a:rPr>
              <a:t>liquified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MS Mincho"/>
              </a:rPr>
              <a:t> and it is used in that form, and it is related to a legal status/contract and it has a specific time-span (a duration).</a:t>
            </a:r>
            <a:endParaRPr lang="en-US" sz="1200" dirty="0">
              <a:effectLst/>
              <a:latin typeface="Times New Roman" panose="02020603050405020304" pitchFamily="18" charset="0"/>
              <a:ea typeface="MS Mincho"/>
            </a:endParaRPr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0" y="126646"/>
            <a:ext cx="4890832" cy="556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2" rIns="91424" bIns="45712"/>
          <a:lstStyle/>
          <a:p>
            <a:r>
              <a:rPr lang="en-US" alt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Purchase: another kind of transaction activity</a:t>
            </a:r>
            <a:endParaRPr lang="el-GR" alt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378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Line 21"/>
          <p:cNvSpPr>
            <a:spLocks noChangeShapeType="1"/>
          </p:cNvSpPr>
          <p:nvPr/>
        </p:nvSpPr>
        <p:spPr bwMode="auto">
          <a:xfrm flipV="1">
            <a:off x="1151472" y="1373328"/>
            <a:ext cx="31376" cy="3260216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39" name="Elbow Connector 138"/>
          <p:cNvCxnSpPr>
            <a:stCxn id="132" idx="0"/>
            <a:endCxn id="5127" idx="1"/>
          </p:cNvCxnSpPr>
          <p:nvPr/>
        </p:nvCxnSpPr>
        <p:spPr>
          <a:xfrm rot="5400000" flipH="1" flipV="1">
            <a:off x="1245855" y="2066466"/>
            <a:ext cx="2721256" cy="2412903"/>
          </a:xfrm>
          <a:prstGeom prst="bentConnector2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7" name="Elbow Connector 126"/>
          <p:cNvCxnSpPr>
            <a:stCxn id="80" idx="1"/>
            <a:endCxn id="108" idx="2"/>
          </p:cNvCxnSpPr>
          <p:nvPr/>
        </p:nvCxnSpPr>
        <p:spPr>
          <a:xfrm rot="10800000">
            <a:off x="6089919" y="4384323"/>
            <a:ext cx="834626" cy="991591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8" name="Text Box 2"/>
          <p:cNvSpPr txBox="1">
            <a:spLocks noChangeArrowheads="1"/>
          </p:cNvSpPr>
          <p:nvPr/>
        </p:nvSpPr>
        <p:spPr bwMode="auto">
          <a:xfrm>
            <a:off x="5245777" y="4076545"/>
            <a:ext cx="1688284" cy="307777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bg1"/>
              </a:gs>
              <a:gs pos="100000">
                <a:schemeClr val="accent2">
                  <a:lumMod val="75000"/>
                </a:schemeClr>
              </a:gs>
            </a:gsLst>
            <a:lin ang="54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none">
            <a:spAutoFit/>
          </a:bodyPr>
          <a:lstStyle>
            <a:defPPr>
              <a:defRPr lang="en-US"/>
            </a:defPPr>
            <a:lvl1pPr algn="ctr">
              <a:defRPr sz="1400">
                <a:latin typeface="Arial" pitchFamily="34" charset="0"/>
              </a:defRPr>
            </a:lvl1pPr>
          </a:lstStyle>
          <a:p>
            <a:r>
              <a:rPr lang="en-US" altLang="en-US" dirty="0" smtClean="0"/>
              <a:t>SO3 Obligation (X)</a:t>
            </a:r>
            <a:endParaRPr lang="el-GR" altLang="en-US" dirty="0"/>
          </a:p>
        </p:txBody>
      </p:sp>
      <p:sp>
        <p:nvSpPr>
          <p:cNvPr id="79" name="Line 21"/>
          <p:cNvSpPr>
            <a:spLocks noChangeShapeType="1"/>
          </p:cNvSpPr>
          <p:nvPr/>
        </p:nvSpPr>
        <p:spPr bwMode="auto">
          <a:xfrm flipH="1" flipV="1">
            <a:off x="7729947" y="1386178"/>
            <a:ext cx="13894" cy="3835844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6569735" y="2643927"/>
            <a:ext cx="2018246" cy="307777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bg1"/>
              </a:gs>
              <a:gs pos="100000">
                <a:schemeClr val="accent2">
                  <a:lumMod val="75000"/>
                </a:schemeClr>
              </a:gs>
            </a:gsLst>
            <a:lin ang="54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none">
            <a:spAutoFit/>
          </a:bodyPr>
          <a:lstStyle>
            <a:defPPr>
              <a:defRPr lang="en-US"/>
            </a:defPPr>
            <a:lvl1pPr algn="ctr">
              <a:defRPr sz="1400">
                <a:latin typeface="Arial" pitchFamily="34" charset="0"/>
              </a:defRPr>
            </a:lvl1pPr>
          </a:lstStyle>
          <a:p>
            <a:r>
              <a:rPr lang="en-US" altLang="en-US" dirty="0" smtClean="0"/>
              <a:t>SO2 Service Action (X)</a:t>
            </a:r>
            <a:endParaRPr lang="el-GR" altLang="en-US" dirty="0"/>
          </a:p>
        </p:txBody>
      </p:sp>
      <p:sp>
        <p:nvSpPr>
          <p:cNvPr id="5126" name="Text Box 11"/>
          <p:cNvSpPr txBox="1">
            <a:spLocks noChangeArrowheads="1"/>
          </p:cNvSpPr>
          <p:nvPr/>
        </p:nvSpPr>
        <p:spPr bwMode="auto">
          <a:xfrm>
            <a:off x="5195010" y="1660220"/>
            <a:ext cx="136107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968375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8375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8375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8375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8375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latin typeface="Times New Roman" panose="02020603050405020304" pitchFamily="18" charset="0"/>
              </a:rPr>
              <a:t>P14 carried out by</a:t>
            </a:r>
            <a:endParaRPr lang="el-GR" altLang="en-US" sz="1200" dirty="0">
              <a:latin typeface="Times New Roman" panose="02020603050405020304" pitchFamily="18" charset="0"/>
            </a:endParaRPr>
          </a:p>
        </p:txBody>
      </p:sp>
      <p:sp>
        <p:nvSpPr>
          <p:cNvPr id="5127" name="Text Box 12"/>
          <p:cNvSpPr txBox="1">
            <a:spLocks noChangeArrowheads="1"/>
          </p:cNvSpPr>
          <p:nvPr/>
        </p:nvSpPr>
        <p:spPr bwMode="auto">
          <a:xfrm>
            <a:off x="3812935" y="1758400"/>
            <a:ext cx="1133516" cy="307777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>
            <a:spAutoFit/>
          </a:bodyPr>
          <a:lstStyle>
            <a:defPPr>
              <a:defRPr lang="en-US"/>
            </a:defPPr>
            <a:lvl1pPr algn="ctr">
              <a:defRPr sz="1400"/>
            </a:lvl1pPr>
          </a:lstStyle>
          <a:p>
            <a:r>
              <a:rPr lang="en-US" altLang="en-US" dirty="0"/>
              <a:t>E39 </a:t>
            </a:r>
            <a:r>
              <a:rPr lang="en-US" altLang="en-US" dirty="0" smtClean="0"/>
              <a:t>Actor (X)</a:t>
            </a:r>
            <a:endParaRPr lang="el-GR" altLang="en-US" dirty="0"/>
          </a:p>
        </p:txBody>
      </p:sp>
      <p:sp>
        <p:nvSpPr>
          <p:cNvPr id="5128" name="Text Box 13"/>
          <p:cNvSpPr txBox="1">
            <a:spLocks noChangeArrowheads="1"/>
          </p:cNvSpPr>
          <p:nvPr/>
        </p:nvSpPr>
        <p:spPr bwMode="auto">
          <a:xfrm>
            <a:off x="10132547" y="2646165"/>
            <a:ext cx="1128707" cy="307777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>
            <a:spAutoFit/>
          </a:bodyPr>
          <a:lstStyle>
            <a:defPPr>
              <a:defRPr lang="en-US"/>
            </a:defPPr>
            <a:lvl1pPr algn="ctr">
              <a:defRPr sz="1400"/>
            </a:lvl1pPr>
          </a:lstStyle>
          <a:p>
            <a:r>
              <a:rPr lang="en-US" altLang="en-US" dirty="0"/>
              <a:t>E39 </a:t>
            </a:r>
            <a:r>
              <a:rPr lang="en-US" altLang="en-US" dirty="0" smtClean="0"/>
              <a:t>Actor (Y)</a:t>
            </a:r>
            <a:endParaRPr lang="el-GR" altLang="en-US" dirty="0"/>
          </a:p>
        </p:txBody>
      </p:sp>
      <p:cxnSp>
        <p:nvCxnSpPr>
          <p:cNvPr id="5129" name="AutoShape 14"/>
          <p:cNvCxnSpPr>
            <a:cxnSpLocks noChangeShapeType="1"/>
            <a:stCxn id="5122" idx="3"/>
            <a:endCxn id="5128" idx="1"/>
          </p:cNvCxnSpPr>
          <p:nvPr/>
        </p:nvCxnSpPr>
        <p:spPr bwMode="auto">
          <a:xfrm>
            <a:off x="8587981" y="2797816"/>
            <a:ext cx="1544566" cy="22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130" name="Text Box 15"/>
          <p:cNvSpPr txBox="1">
            <a:spLocks noChangeArrowheads="1"/>
          </p:cNvSpPr>
          <p:nvPr/>
        </p:nvSpPr>
        <p:spPr bwMode="auto">
          <a:xfrm>
            <a:off x="8560033" y="2520019"/>
            <a:ext cx="15843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68375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8375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8375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8375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8375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latin typeface="Times New Roman" panose="02020603050405020304" pitchFamily="18" charset="0"/>
              </a:rPr>
              <a:t>SC1</a:t>
            </a:r>
            <a:r>
              <a:rPr lang="en-US" altLang="en-US" sz="1200" dirty="0" smtClean="0">
                <a:latin typeface="Times New Roman" panose="02020603050405020304" pitchFamily="18" charset="0"/>
              </a:rPr>
              <a:t> was provided to</a:t>
            </a:r>
            <a:endParaRPr lang="el-GR" altLang="en-US" sz="1200" dirty="0">
              <a:latin typeface="Times New Roman" panose="02020603050405020304" pitchFamily="18" charset="0"/>
            </a:endParaRPr>
          </a:p>
        </p:txBody>
      </p:sp>
      <p:sp>
        <p:nvSpPr>
          <p:cNvPr id="5134" name="Line 21"/>
          <p:cNvSpPr>
            <a:spLocks noChangeShapeType="1"/>
          </p:cNvSpPr>
          <p:nvPr/>
        </p:nvSpPr>
        <p:spPr bwMode="auto">
          <a:xfrm flipH="1" flipV="1">
            <a:off x="7443137" y="1386179"/>
            <a:ext cx="3410" cy="125551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5" name="Text Box 19"/>
          <p:cNvSpPr txBox="1">
            <a:spLocks noChangeArrowheads="1"/>
          </p:cNvSpPr>
          <p:nvPr/>
        </p:nvSpPr>
        <p:spPr bwMode="auto">
          <a:xfrm>
            <a:off x="9529179" y="5915017"/>
            <a:ext cx="1887953" cy="307777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>
            <a:spAutoFit/>
          </a:bodyPr>
          <a:lstStyle>
            <a:defPPr>
              <a:defRPr lang="en-US"/>
            </a:defPPr>
            <a:lvl1pPr algn="ctr">
              <a:defRPr sz="1400"/>
            </a:lvl1pPr>
          </a:lstStyle>
          <a:p>
            <a:r>
              <a:rPr lang="en-US" altLang="en-US" dirty="0"/>
              <a:t>E97 Monetary </a:t>
            </a:r>
            <a:r>
              <a:rPr lang="en-US" altLang="en-US" dirty="0"/>
              <a:t>Amount </a:t>
            </a:r>
            <a:endParaRPr lang="el-GR" altLang="en-US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38352" y="668745"/>
            <a:ext cx="3332644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services and payments increase/decrease obligations. </a:t>
            </a: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0" y="126646"/>
            <a:ext cx="4890832" cy="556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2" rIns="91424" bIns="45712"/>
          <a:lstStyle/>
          <a:p>
            <a:r>
              <a:rPr lang="en-US" alt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Bilateral 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usiness 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elation</a:t>
            </a:r>
            <a:endParaRPr lang="el-GR" alt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" name="Elbow Connector 11"/>
          <p:cNvCxnSpPr>
            <a:stCxn id="5122" idx="1"/>
            <a:endCxn id="31" idx="0"/>
          </p:cNvCxnSpPr>
          <p:nvPr/>
        </p:nvCxnSpPr>
        <p:spPr>
          <a:xfrm rot="10800000" flipV="1">
            <a:off x="5639539" y="2797815"/>
            <a:ext cx="930197" cy="1374065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" name="Text Box 2"/>
          <p:cNvSpPr txBox="1">
            <a:spLocks noChangeArrowheads="1"/>
          </p:cNvSpPr>
          <p:nvPr/>
        </p:nvSpPr>
        <p:spPr bwMode="auto">
          <a:xfrm>
            <a:off x="4795396" y="4171881"/>
            <a:ext cx="1688283" cy="307777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bg1"/>
              </a:gs>
              <a:gs pos="100000">
                <a:schemeClr val="accent2">
                  <a:lumMod val="75000"/>
                </a:schemeClr>
              </a:gs>
            </a:gsLst>
            <a:lin ang="54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none">
            <a:spAutoFit/>
          </a:bodyPr>
          <a:lstStyle>
            <a:defPPr>
              <a:defRPr lang="en-US"/>
            </a:defPPr>
            <a:lvl1pPr algn="ctr">
              <a:defRPr sz="1400">
                <a:latin typeface="Arial" pitchFamily="34" charset="0"/>
              </a:defRPr>
            </a:lvl1pPr>
          </a:lstStyle>
          <a:p>
            <a:r>
              <a:rPr lang="en-US" altLang="en-US" dirty="0" smtClean="0"/>
              <a:t>SO3 Obligation (Y)</a:t>
            </a:r>
            <a:endParaRPr lang="el-GR" altLang="en-US" dirty="0"/>
          </a:p>
        </p:txBody>
      </p:sp>
      <p:sp>
        <p:nvSpPr>
          <p:cNvPr id="33" name="Text Box 15"/>
          <p:cNvSpPr txBox="1">
            <a:spLocks noChangeArrowheads="1"/>
          </p:cNvSpPr>
          <p:nvPr/>
        </p:nvSpPr>
        <p:spPr bwMode="auto">
          <a:xfrm>
            <a:off x="5274086" y="2923754"/>
            <a:ext cx="117291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968375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8375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8375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8375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8375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latin typeface="Times New Roman" panose="02020603050405020304" pitchFamily="18" charset="0"/>
              </a:rPr>
              <a:t>SC2 initialized</a:t>
            </a:r>
            <a:endParaRPr lang="el-GR" altLang="en-US" sz="1200" dirty="0">
              <a:latin typeface="Times New Roman" panose="02020603050405020304" pitchFamily="18" charset="0"/>
            </a:endParaRPr>
          </a:p>
        </p:txBody>
      </p:sp>
      <p:sp>
        <p:nvSpPr>
          <p:cNvPr id="34" name="Text Box 12"/>
          <p:cNvSpPr txBox="1">
            <a:spLocks noChangeArrowheads="1"/>
          </p:cNvSpPr>
          <p:nvPr/>
        </p:nvSpPr>
        <p:spPr bwMode="auto">
          <a:xfrm>
            <a:off x="7093661" y="1084595"/>
            <a:ext cx="952505" cy="307777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>
            <a:spAutoFit/>
          </a:bodyPr>
          <a:lstStyle>
            <a:defPPr>
              <a:defRPr lang="en-US"/>
            </a:defPPr>
            <a:lvl1pPr algn="ctr">
              <a:defRPr sz="1400"/>
            </a:lvl1pPr>
          </a:lstStyle>
          <a:p>
            <a:r>
              <a:rPr lang="en-US" altLang="en-US" dirty="0" smtClean="0"/>
              <a:t>E7 Activity</a:t>
            </a:r>
            <a:endParaRPr lang="el-GR" altLang="en-US" dirty="0"/>
          </a:p>
        </p:txBody>
      </p:sp>
      <p:sp>
        <p:nvSpPr>
          <p:cNvPr id="47" name="Text Box 15"/>
          <p:cNvSpPr txBox="1">
            <a:spLocks noChangeArrowheads="1"/>
          </p:cNvSpPr>
          <p:nvPr/>
        </p:nvSpPr>
        <p:spPr bwMode="auto">
          <a:xfrm>
            <a:off x="4007239" y="2594508"/>
            <a:ext cx="125909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968375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8375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8375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8375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8375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latin typeface="Times New Roman" panose="02020603050405020304" pitchFamily="18" charset="0"/>
              </a:rPr>
              <a:t>SC7 was obligation to</a:t>
            </a:r>
            <a:endParaRPr lang="el-GR" altLang="en-US" sz="1200" dirty="0">
              <a:latin typeface="Times New Roman" panose="02020603050405020304" pitchFamily="18" charset="0"/>
            </a:endParaRPr>
          </a:p>
        </p:txBody>
      </p:sp>
      <p:cxnSp>
        <p:nvCxnSpPr>
          <p:cNvPr id="59" name="Elbow Connector 58"/>
          <p:cNvCxnSpPr>
            <a:stCxn id="31" idx="3"/>
            <a:endCxn id="5128" idx="2"/>
          </p:cNvCxnSpPr>
          <p:nvPr/>
        </p:nvCxnSpPr>
        <p:spPr>
          <a:xfrm flipV="1">
            <a:off x="6483679" y="2953942"/>
            <a:ext cx="4213222" cy="1371828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5" name="Elbow Connector 64"/>
          <p:cNvCxnSpPr>
            <a:endCxn id="5127" idx="2"/>
          </p:cNvCxnSpPr>
          <p:nvPr/>
        </p:nvCxnSpPr>
        <p:spPr>
          <a:xfrm rot="16200000" flipV="1">
            <a:off x="3532624" y="2913247"/>
            <a:ext cx="2105703" cy="411563"/>
          </a:xfrm>
          <a:prstGeom prst="bentConnector3">
            <a:avLst>
              <a:gd name="adj1" fmla="val -198"/>
            </a:avLst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1" name="Text Box 15"/>
          <p:cNvSpPr txBox="1">
            <a:spLocks noChangeArrowheads="1"/>
          </p:cNvSpPr>
          <p:nvPr/>
        </p:nvSpPr>
        <p:spPr bwMode="auto">
          <a:xfrm>
            <a:off x="8109231" y="4076545"/>
            <a:ext cx="160556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968375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8375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8375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8375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8375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latin typeface="Times New Roman" panose="02020603050405020304" pitchFamily="18" charset="0"/>
              </a:rPr>
              <a:t>SC6 was obligation of</a:t>
            </a:r>
            <a:endParaRPr lang="el-GR" altLang="en-US" sz="1200" dirty="0">
              <a:latin typeface="Times New Roman" panose="02020603050405020304" pitchFamily="18" charset="0"/>
            </a:endParaRPr>
          </a:p>
        </p:txBody>
      </p:sp>
      <p:sp>
        <p:nvSpPr>
          <p:cNvPr id="76" name="Text Box 15"/>
          <p:cNvSpPr txBox="1">
            <a:spLocks noChangeArrowheads="1"/>
          </p:cNvSpPr>
          <p:nvPr/>
        </p:nvSpPr>
        <p:spPr bwMode="auto">
          <a:xfrm>
            <a:off x="5266333" y="3169700"/>
            <a:ext cx="117291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968375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8375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8375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8375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8375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latin typeface="Times New Roman" panose="02020603050405020304" pitchFamily="18" charset="0"/>
              </a:rPr>
              <a:t>SC3 increased</a:t>
            </a:r>
            <a:endParaRPr lang="el-GR" altLang="en-US" sz="1200" dirty="0">
              <a:latin typeface="Times New Roman" panose="02020603050405020304" pitchFamily="18" charset="0"/>
            </a:endParaRPr>
          </a:p>
        </p:txBody>
      </p:sp>
      <p:sp>
        <p:nvSpPr>
          <p:cNvPr id="77" name="Text Box 15"/>
          <p:cNvSpPr txBox="1">
            <a:spLocks noChangeArrowheads="1"/>
          </p:cNvSpPr>
          <p:nvPr/>
        </p:nvSpPr>
        <p:spPr bwMode="auto">
          <a:xfrm>
            <a:off x="6502344" y="3434482"/>
            <a:ext cx="142366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968375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8375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8375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8375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8375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latin typeface="Times New Roman" panose="02020603050405020304" pitchFamily="18" charset="0"/>
              </a:rPr>
              <a:t>SC4 decreased</a:t>
            </a:r>
            <a:endParaRPr lang="el-GR" altLang="en-US" sz="1200" dirty="0">
              <a:latin typeface="Times New Roman" panose="02020603050405020304" pitchFamily="18" charset="0"/>
            </a:endParaRPr>
          </a:p>
        </p:txBody>
      </p:sp>
      <p:sp>
        <p:nvSpPr>
          <p:cNvPr id="78" name="Text Box 15"/>
          <p:cNvSpPr txBox="1">
            <a:spLocks noChangeArrowheads="1"/>
          </p:cNvSpPr>
          <p:nvPr/>
        </p:nvSpPr>
        <p:spPr bwMode="auto">
          <a:xfrm>
            <a:off x="4430893" y="4835802"/>
            <a:ext cx="136529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968375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8375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8375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8375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8375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latin typeface="Times New Roman" panose="02020603050405020304" pitchFamily="18" charset="0"/>
              </a:rPr>
              <a:t> SC10 terminated</a:t>
            </a:r>
            <a:endParaRPr lang="el-GR" altLang="en-US" sz="1200" dirty="0">
              <a:latin typeface="Times New Roman" panose="02020603050405020304" pitchFamily="18" charset="0"/>
            </a:endParaRPr>
          </a:p>
        </p:txBody>
      </p:sp>
      <p:sp>
        <p:nvSpPr>
          <p:cNvPr id="80" name="Text Box 2"/>
          <p:cNvSpPr txBox="1">
            <a:spLocks noChangeArrowheads="1"/>
          </p:cNvSpPr>
          <p:nvPr/>
        </p:nvSpPr>
        <p:spPr bwMode="auto">
          <a:xfrm>
            <a:off x="6924545" y="5222024"/>
            <a:ext cx="1638590" cy="307777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bg1"/>
              </a:gs>
              <a:gs pos="100000">
                <a:schemeClr val="accent2">
                  <a:lumMod val="75000"/>
                </a:schemeClr>
              </a:gs>
            </a:gsLst>
            <a:lin ang="54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none">
            <a:spAutoFit/>
          </a:bodyPr>
          <a:lstStyle>
            <a:defPPr>
              <a:defRPr lang="en-US"/>
            </a:defPPr>
            <a:lvl1pPr algn="ctr">
              <a:defRPr sz="1400">
                <a:latin typeface="Arial" pitchFamily="34" charset="0"/>
              </a:defRPr>
            </a:lvl1pPr>
          </a:lstStyle>
          <a:p>
            <a:r>
              <a:rPr lang="en-US" altLang="en-US" dirty="0" smtClean="0"/>
              <a:t>SO4 Payment (Y) </a:t>
            </a:r>
            <a:endParaRPr lang="el-GR" altLang="en-US" dirty="0"/>
          </a:p>
        </p:txBody>
      </p:sp>
      <p:sp>
        <p:nvSpPr>
          <p:cNvPr id="83" name="Text Box 15"/>
          <p:cNvSpPr txBox="1">
            <a:spLocks noChangeArrowheads="1"/>
          </p:cNvSpPr>
          <p:nvPr/>
        </p:nvSpPr>
        <p:spPr bwMode="auto">
          <a:xfrm>
            <a:off x="3682008" y="5731574"/>
            <a:ext cx="15843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68375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8375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8375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8375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8375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latin typeface="Times New Roman" panose="02020603050405020304" pitchFamily="18" charset="0"/>
              </a:rPr>
              <a:t>SC8</a:t>
            </a:r>
            <a:r>
              <a:rPr lang="en-US" altLang="en-US" sz="1200" dirty="0" smtClean="0">
                <a:latin typeface="Times New Roman" panose="02020603050405020304" pitchFamily="18" charset="0"/>
              </a:rPr>
              <a:t> was provided to</a:t>
            </a:r>
            <a:endParaRPr lang="el-GR" altLang="en-US" sz="1200" dirty="0">
              <a:latin typeface="Times New Roman" panose="02020603050405020304" pitchFamily="18" charset="0"/>
            </a:endParaRPr>
          </a:p>
        </p:txBody>
      </p:sp>
      <p:cxnSp>
        <p:nvCxnSpPr>
          <p:cNvPr id="84" name="Elbow Connector 83"/>
          <p:cNvCxnSpPr>
            <a:stCxn id="5122" idx="0"/>
            <a:endCxn id="5127" idx="3"/>
          </p:cNvCxnSpPr>
          <p:nvPr/>
        </p:nvCxnSpPr>
        <p:spPr>
          <a:xfrm rot="16200000" flipV="1">
            <a:off x="5896836" y="961904"/>
            <a:ext cx="731638" cy="2632407"/>
          </a:xfrm>
          <a:prstGeom prst="bentConnector2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9" name="Elbow Connector 88"/>
          <p:cNvCxnSpPr>
            <a:stCxn id="80" idx="3"/>
            <a:endCxn id="5128" idx="3"/>
          </p:cNvCxnSpPr>
          <p:nvPr/>
        </p:nvCxnSpPr>
        <p:spPr>
          <a:xfrm flipV="1">
            <a:off x="8563135" y="2800054"/>
            <a:ext cx="2698119" cy="2575859"/>
          </a:xfrm>
          <a:prstGeom prst="bentConnector3">
            <a:avLst>
              <a:gd name="adj1" fmla="val 108473"/>
            </a:avLst>
          </a:prstGeom>
          <a:noFill/>
          <a:ln w="12700">
            <a:solidFill>
              <a:schemeClr val="tx1"/>
            </a:solidFill>
            <a:prstDash val="dash"/>
            <a:miter lim="800000"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Text Box 11"/>
          <p:cNvSpPr txBox="1">
            <a:spLocks noChangeArrowheads="1"/>
          </p:cNvSpPr>
          <p:nvPr/>
        </p:nvSpPr>
        <p:spPr bwMode="auto">
          <a:xfrm>
            <a:off x="9299163" y="5112801"/>
            <a:ext cx="136107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968375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8375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8375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8375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8375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latin typeface="Times New Roman" panose="02020603050405020304" pitchFamily="18" charset="0"/>
              </a:rPr>
              <a:t>P14 carried out by</a:t>
            </a:r>
            <a:endParaRPr lang="el-GR" altLang="en-US" sz="1200" dirty="0">
              <a:latin typeface="Times New Roman" panose="02020603050405020304" pitchFamily="18" charset="0"/>
            </a:endParaRPr>
          </a:p>
        </p:txBody>
      </p:sp>
      <p:cxnSp>
        <p:nvCxnSpPr>
          <p:cNvPr id="94" name="Elbow Connector 93"/>
          <p:cNvCxnSpPr>
            <a:stCxn id="80" idx="2"/>
            <a:endCxn id="5127" idx="1"/>
          </p:cNvCxnSpPr>
          <p:nvPr/>
        </p:nvCxnSpPr>
        <p:spPr>
          <a:xfrm rot="5400000" flipH="1">
            <a:off x="3969632" y="1755593"/>
            <a:ext cx="3617512" cy="3930905"/>
          </a:xfrm>
          <a:prstGeom prst="bentConnector4">
            <a:avLst>
              <a:gd name="adj1" fmla="val -6319"/>
              <a:gd name="adj2" fmla="val 105815"/>
            </a:avLst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1" name="Elbow Connector 100"/>
          <p:cNvCxnSpPr>
            <a:stCxn id="80" idx="1"/>
            <a:endCxn id="31" idx="2"/>
          </p:cNvCxnSpPr>
          <p:nvPr/>
        </p:nvCxnSpPr>
        <p:spPr>
          <a:xfrm rot="10800000">
            <a:off x="5639539" y="4479659"/>
            <a:ext cx="1285007" cy="896255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9" name="Elbow Connector 108"/>
          <p:cNvCxnSpPr>
            <a:stCxn id="5122" idx="2"/>
            <a:endCxn id="108" idx="3"/>
          </p:cNvCxnSpPr>
          <p:nvPr/>
        </p:nvCxnSpPr>
        <p:spPr>
          <a:xfrm rot="5400000">
            <a:off x="6617095" y="3268671"/>
            <a:ext cx="1278730" cy="644797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" name="Text Box 15"/>
          <p:cNvSpPr txBox="1">
            <a:spLocks noChangeArrowheads="1"/>
          </p:cNvSpPr>
          <p:nvPr/>
        </p:nvSpPr>
        <p:spPr bwMode="auto">
          <a:xfrm>
            <a:off x="4587545" y="4612745"/>
            <a:ext cx="142366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968375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8375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8375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8375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8375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latin typeface="Times New Roman" panose="02020603050405020304" pitchFamily="18" charset="0"/>
              </a:rPr>
              <a:t>SC9 decreased</a:t>
            </a:r>
            <a:endParaRPr lang="el-GR" altLang="en-US" sz="1200" dirty="0">
              <a:latin typeface="Times New Roman" panose="02020603050405020304" pitchFamily="18" charset="0"/>
            </a:endParaRPr>
          </a:p>
        </p:txBody>
      </p:sp>
      <p:sp>
        <p:nvSpPr>
          <p:cNvPr id="113" name="Text Box 15"/>
          <p:cNvSpPr txBox="1">
            <a:spLocks noChangeArrowheads="1"/>
          </p:cNvSpPr>
          <p:nvPr/>
        </p:nvSpPr>
        <p:spPr bwMode="auto">
          <a:xfrm>
            <a:off x="6436720" y="3639484"/>
            <a:ext cx="136529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968375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8375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8375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8375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8375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latin typeface="Times New Roman" panose="02020603050405020304" pitchFamily="18" charset="0"/>
              </a:rPr>
              <a:t> SC5 terminated</a:t>
            </a:r>
            <a:endParaRPr lang="el-GR" altLang="en-US" sz="1200" dirty="0">
              <a:latin typeface="Times New Roman" panose="02020603050405020304" pitchFamily="18" charset="0"/>
            </a:endParaRPr>
          </a:p>
        </p:txBody>
      </p:sp>
      <p:sp>
        <p:nvSpPr>
          <p:cNvPr id="118" name="Text Box 2"/>
          <p:cNvSpPr txBox="1">
            <a:spLocks noChangeArrowheads="1"/>
          </p:cNvSpPr>
          <p:nvPr/>
        </p:nvSpPr>
        <p:spPr bwMode="auto">
          <a:xfrm>
            <a:off x="729283" y="2657338"/>
            <a:ext cx="1917513" cy="307777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bg1"/>
              </a:gs>
              <a:gs pos="100000">
                <a:schemeClr val="accent2">
                  <a:lumMod val="75000"/>
                </a:schemeClr>
              </a:gs>
            </a:gsLst>
            <a:lin ang="54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none">
            <a:spAutoFit/>
          </a:bodyPr>
          <a:lstStyle>
            <a:defPPr>
              <a:defRPr lang="en-US"/>
            </a:defPPr>
            <a:lvl1pPr algn="ctr">
              <a:defRPr sz="1400">
                <a:latin typeface="Arial" pitchFamily="34" charset="0"/>
              </a:defRPr>
            </a:lvl1pPr>
          </a:lstStyle>
          <a:p>
            <a:r>
              <a:rPr lang="en-US" altLang="en-US" dirty="0" smtClean="0"/>
              <a:t>SO5 Service Contract</a:t>
            </a:r>
            <a:endParaRPr lang="el-GR" altLang="en-US" dirty="0"/>
          </a:p>
        </p:txBody>
      </p:sp>
      <p:cxnSp>
        <p:nvCxnSpPr>
          <p:cNvPr id="119" name="Elbow Connector 118"/>
          <p:cNvCxnSpPr>
            <a:stCxn id="118" idx="0"/>
            <a:endCxn id="5127" idx="1"/>
          </p:cNvCxnSpPr>
          <p:nvPr/>
        </p:nvCxnSpPr>
        <p:spPr>
          <a:xfrm rot="5400000" flipH="1" flipV="1">
            <a:off x="2377963" y="1222367"/>
            <a:ext cx="745049" cy="2124895"/>
          </a:xfrm>
          <a:prstGeom prst="bentConnector2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2" name="Text Box 11"/>
          <p:cNvSpPr txBox="1">
            <a:spLocks noChangeArrowheads="1"/>
          </p:cNvSpPr>
          <p:nvPr/>
        </p:nvSpPr>
        <p:spPr bwMode="auto">
          <a:xfrm>
            <a:off x="1727561" y="1635218"/>
            <a:ext cx="136107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968375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8375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8375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8375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8375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latin typeface="Times New Roman" panose="02020603050405020304" pitchFamily="18" charset="0"/>
              </a:rPr>
              <a:t>P14 carried out by</a:t>
            </a:r>
            <a:endParaRPr lang="el-GR" altLang="en-US" sz="1200" dirty="0">
              <a:latin typeface="Times New Roman" panose="02020603050405020304" pitchFamily="18" charset="0"/>
            </a:endParaRPr>
          </a:p>
        </p:txBody>
      </p:sp>
      <p:sp>
        <p:nvSpPr>
          <p:cNvPr id="123" name="Text Box 15"/>
          <p:cNvSpPr txBox="1">
            <a:spLocks noChangeArrowheads="1"/>
          </p:cNvSpPr>
          <p:nvPr/>
        </p:nvSpPr>
        <p:spPr bwMode="auto">
          <a:xfrm>
            <a:off x="2046563" y="4080443"/>
            <a:ext cx="131599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968375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8375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8375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8375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8375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latin typeface="Times New Roman" panose="02020603050405020304" pitchFamily="18" charset="0"/>
              </a:rPr>
              <a:t>SC12 initialized</a:t>
            </a:r>
            <a:endParaRPr lang="el-GR" altLang="en-US" sz="1200" dirty="0">
              <a:latin typeface="Times New Roman" panose="02020603050405020304" pitchFamily="18" charset="0"/>
            </a:endParaRPr>
          </a:p>
        </p:txBody>
      </p:sp>
      <p:cxnSp>
        <p:nvCxnSpPr>
          <p:cNvPr id="124" name="Elbow Connector 123"/>
          <p:cNvCxnSpPr>
            <a:stCxn id="118" idx="2"/>
            <a:endCxn id="31" idx="1"/>
          </p:cNvCxnSpPr>
          <p:nvPr/>
        </p:nvCxnSpPr>
        <p:spPr>
          <a:xfrm rot="16200000" flipH="1">
            <a:off x="2561391" y="2091764"/>
            <a:ext cx="1360655" cy="3107356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1" name="Text Box 15"/>
          <p:cNvSpPr txBox="1">
            <a:spLocks noChangeArrowheads="1"/>
          </p:cNvSpPr>
          <p:nvPr/>
        </p:nvSpPr>
        <p:spPr bwMode="auto">
          <a:xfrm>
            <a:off x="6046997" y="4729581"/>
            <a:ext cx="117291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968375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8375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8375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8375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8375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latin typeface="Times New Roman" panose="02020603050405020304" pitchFamily="18" charset="0"/>
              </a:rPr>
              <a:t>SC11 initialized</a:t>
            </a:r>
            <a:endParaRPr lang="el-GR" altLang="en-US" sz="1200" dirty="0">
              <a:latin typeface="Times New Roman" panose="02020603050405020304" pitchFamily="18" charset="0"/>
            </a:endParaRPr>
          </a:p>
        </p:txBody>
      </p:sp>
      <p:sp>
        <p:nvSpPr>
          <p:cNvPr id="132" name="Text Box 2"/>
          <p:cNvSpPr txBox="1">
            <a:spLocks noChangeArrowheads="1"/>
          </p:cNvSpPr>
          <p:nvPr/>
        </p:nvSpPr>
        <p:spPr bwMode="auto">
          <a:xfrm>
            <a:off x="182390" y="4633545"/>
            <a:ext cx="2435283" cy="307777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bg1"/>
              </a:gs>
              <a:gs pos="100000">
                <a:schemeClr val="accent2">
                  <a:lumMod val="75000"/>
                </a:schemeClr>
              </a:gs>
            </a:gsLst>
            <a:lin ang="54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none">
            <a:spAutoFit/>
          </a:bodyPr>
          <a:lstStyle>
            <a:defPPr>
              <a:defRPr lang="en-US"/>
            </a:defPPr>
            <a:lvl1pPr algn="ctr">
              <a:defRPr sz="1400">
                <a:latin typeface="Arial" pitchFamily="34" charset="0"/>
              </a:defRPr>
            </a:lvl1pPr>
          </a:lstStyle>
          <a:p>
            <a:r>
              <a:rPr lang="en-US" altLang="en-US" dirty="0" smtClean="0"/>
              <a:t>SO6 Obligation Cancellation</a:t>
            </a:r>
            <a:endParaRPr lang="el-GR" altLang="en-US" dirty="0"/>
          </a:p>
        </p:txBody>
      </p:sp>
      <p:sp>
        <p:nvSpPr>
          <p:cNvPr id="133" name="Text Box 15"/>
          <p:cNvSpPr txBox="1">
            <a:spLocks noChangeArrowheads="1"/>
          </p:cNvSpPr>
          <p:nvPr/>
        </p:nvSpPr>
        <p:spPr bwMode="auto">
          <a:xfrm>
            <a:off x="1989611" y="5164099"/>
            <a:ext cx="136529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968375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8375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8375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8375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8375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latin typeface="Times New Roman" panose="02020603050405020304" pitchFamily="18" charset="0"/>
              </a:rPr>
              <a:t> SC13 terminated</a:t>
            </a:r>
            <a:endParaRPr lang="el-GR" altLang="en-US" sz="1200" dirty="0">
              <a:latin typeface="Times New Roman" panose="02020603050405020304" pitchFamily="18" charset="0"/>
            </a:endParaRPr>
          </a:p>
        </p:txBody>
      </p:sp>
      <p:cxnSp>
        <p:nvCxnSpPr>
          <p:cNvPr id="134" name="Elbow Connector 133"/>
          <p:cNvCxnSpPr>
            <a:stCxn id="132" idx="2"/>
          </p:cNvCxnSpPr>
          <p:nvPr/>
        </p:nvCxnSpPr>
        <p:spPr>
          <a:xfrm rot="5400000" flipH="1" flipV="1">
            <a:off x="2866880" y="3012807"/>
            <a:ext cx="461666" cy="3395363"/>
          </a:xfrm>
          <a:prstGeom prst="bentConnector4">
            <a:avLst>
              <a:gd name="adj1" fmla="val -49516"/>
              <a:gd name="adj2" fmla="val 67931"/>
            </a:avLst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4" name="Text Box 12"/>
          <p:cNvSpPr txBox="1">
            <a:spLocks noChangeArrowheads="1"/>
          </p:cNvSpPr>
          <p:nvPr/>
        </p:nvSpPr>
        <p:spPr bwMode="auto">
          <a:xfrm>
            <a:off x="775056" y="1070128"/>
            <a:ext cx="952505" cy="307777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>
            <a:spAutoFit/>
          </a:bodyPr>
          <a:lstStyle>
            <a:defPPr>
              <a:defRPr lang="en-US"/>
            </a:defPPr>
            <a:lvl1pPr algn="ctr">
              <a:defRPr sz="1400"/>
            </a:lvl1pPr>
          </a:lstStyle>
          <a:p>
            <a:r>
              <a:rPr lang="en-US" altLang="en-US" dirty="0" smtClean="0"/>
              <a:t>E7 Activity</a:t>
            </a:r>
            <a:endParaRPr lang="el-GR" altLang="en-US" dirty="0"/>
          </a:p>
        </p:txBody>
      </p:sp>
      <p:sp>
        <p:nvSpPr>
          <p:cNvPr id="145" name="Line 21"/>
          <p:cNvSpPr>
            <a:spLocks noChangeShapeType="1"/>
          </p:cNvSpPr>
          <p:nvPr/>
        </p:nvSpPr>
        <p:spPr bwMode="auto">
          <a:xfrm flipH="1" flipV="1">
            <a:off x="1023457" y="1387741"/>
            <a:ext cx="3369" cy="1269596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8" name="Text Box 2"/>
          <p:cNvSpPr txBox="1">
            <a:spLocks noChangeArrowheads="1"/>
          </p:cNvSpPr>
          <p:nvPr/>
        </p:nvSpPr>
        <p:spPr bwMode="auto">
          <a:xfrm>
            <a:off x="4532694" y="636761"/>
            <a:ext cx="1729961" cy="307777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bg1"/>
              </a:gs>
              <a:gs pos="100000">
                <a:schemeClr val="accent2">
                  <a:lumMod val="75000"/>
                </a:schemeClr>
              </a:gs>
            </a:gsLst>
            <a:lin ang="54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none">
            <a:spAutoFit/>
          </a:bodyPr>
          <a:lstStyle>
            <a:defPPr>
              <a:defRPr lang="en-US"/>
            </a:defPPr>
            <a:lvl1pPr algn="ctr">
              <a:defRPr sz="1400">
                <a:latin typeface="Arial" pitchFamily="34" charset="0"/>
              </a:defRPr>
            </a:lvl1pPr>
          </a:lstStyle>
          <a:p>
            <a:r>
              <a:rPr lang="en-US" altLang="en-US" dirty="0" smtClean="0"/>
              <a:t>SO1 Social Binding</a:t>
            </a:r>
            <a:endParaRPr lang="el-GR" altLang="en-US" dirty="0"/>
          </a:p>
        </p:txBody>
      </p:sp>
      <p:sp>
        <p:nvSpPr>
          <p:cNvPr id="149" name="Line 21"/>
          <p:cNvSpPr>
            <a:spLocks noChangeShapeType="1"/>
          </p:cNvSpPr>
          <p:nvPr/>
        </p:nvSpPr>
        <p:spPr bwMode="auto">
          <a:xfrm flipV="1">
            <a:off x="5108895" y="944537"/>
            <a:ext cx="14032" cy="3216402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" name="Text Box 15"/>
          <p:cNvSpPr txBox="1">
            <a:spLocks noChangeArrowheads="1"/>
          </p:cNvSpPr>
          <p:nvPr/>
        </p:nvSpPr>
        <p:spPr bwMode="auto">
          <a:xfrm>
            <a:off x="8170718" y="6015703"/>
            <a:ext cx="96489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968375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8375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8375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8375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8375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latin typeface="Times New Roman" panose="02020603050405020304" pitchFamily="18" charset="0"/>
              </a:rPr>
              <a:t>SC14</a:t>
            </a:r>
            <a:r>
              <a:rPr lang="en-US" altLang="en-US" sz="1200" dirty="0" smtClean="0">
                <a:latin typeface="Times New Roman" panose="02020603050405020304" pitchFamily="18" charset="0"/>
              </a:rPr>
              <a:t> payed</a:t>
            </a:r>
            <a:endParaRPr lang="el-GR" altLang="en-US" sz="1200" dirty="0">
              <a:latin typeface="Times New Roman" panose="02020603050405020304" pitchFamily="18" charset="0"/>
            </a:endParaRPr>
          </a:p>
        </p:txBody>
      </p:sp>
      <p:cxnSp>
        <p:nvCxnSpPr>
          <p:cNvPr id="152" name="Elbow Connector 151"/>
          <p:cNvCxnSpPr>
            <a:stCxn id="80" idx="2"/>
            <a:endCxn id="5135" idx="1"/>
          </p:cNvCxnSpPr>
          <p:nvPr/>
        </p:nvCxnSpPr>
        <p:spPr>
          <a:xfrm rot="16200000" flipH="1">
            <a:off x="8366957" y="4906683"/>
            <a:ext cx="539105" cy="1785339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001551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Line 21"/>
          <p:cNvSpPr>
            <a:spLocks noChangeShapeType="1"/>
          </p:cNvSpPr>
          <p:nvPr/>
        </p:nvSpPr>
        <p:spPr bwMode="auto">
          <a:xfrm flipV="1">
            <a:off x="1151472" y="1373328"/>
            <a:ext cx="31376" cy="3260216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" name="Text Box 2"/>
          <p:cNvSpPr txBox="1">
            <a:spLocks noChangeArrowheads="1"/>
          </p:cNvSpPr>
          <p:nvPr/>
        </p:nvSpPr>
        <p:spPr bwMode="auto">
          <a:xfrm>
            <a:off x="5272026" y="3900947"/>
            <a:ext cx="1680699" cy="307777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bg1"/>
              </a:gs>
              <a:gs pos="100000">
                <a:schemeClr val="accent2">
                  <a:lumMod val="75000"/>
                </a:schemeClr>
              </a:gs>
            </a:gsLst>
            <a:lin ang="54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1400">
                <a:latin typeface="Arial" pitchFamily="34" charset="0"/>
              </a:defRPr>
            </a:lvl1pPr>
          </a:lstStyle>
          <a:p>
            <a:r>
              <a:rPr lang="en-US" altLang="en-US" dirty="0" smtClean="0"/>
              <a:t>SO3 Obligation (X)</a:t>
            </a:r>
            <a:endParaRPr lang="el-GR" altLang="en-US" dirty="0"/>
          </a:p>
        </p:txBody>
      </p:sp>
      <p:sp>
        <p:nvSpPr>
          <p:cNvPr id="79" name="Line 21"/>
          <p:cNvSpPr>
            <a:spLocks noChangeShapeType="1"/>
          </p:cNvSpPr>
          <p:nvPr/>
        </p:nvSpPr>
        <p:spPr bwMode="auto">
          <a:xfrm flipH="1" flipV="1">
            <a:off x="7955427" y="2965112"/>
            <a:ext cx="225593" cy="1900386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6769181" y="2643927"/>
            <a:ext cx="1619354" cy="307777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bg1"/>
              </a:gs>
              <a:gs pos="100000">
                <a:schemeClr val="accent2">
                  <a:lumMod val="75000"/>
                </a:schemeClr>
              </a:gs>
            </a:gsLst>
            <a:lin ang="54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none">
            <a:spAutoFit/>
          </a:bodyPr>
          <a:lstStyle>
            <a:defPPr>
              <a:defRPr lang="en-US"/>
            </a:defPPr>
            <a:lvl1pPr algn="ctr">
              <a:defRPr sz="1400">
                <a:latin typeface="Arial" pitchFamily="34" charset="0"/>
              </a:defRPr>
            </a:lvl1pPr>
          </a:lstStyle>
          <a:p>
            <a:r>
              <a:rPr lang="en-US" altLang="en-US" dirty="0" smtClean="0"/>
              <a:t>SO2 Provision (X)</a:t>
            </a:r>
            <a:endParaRPr lang="el-GR" altLang="en-US" dirty="0"/>
          </a:p>
        </p:txBody>
      </p:sp>
      <p:sp>
        <p:nvSpPr>
          <p:cNvPr id="5126" name="Text Box 11"/>
          <p:cNvSpPr txBox="1">
            <a:spLocks noChangeArrowheads="1"/>
          </p:cNvSpPr>
          <p:nvPr/>
        </p:nvSpPr>
        <p:spPr bwMode="auto">
          <a:xfrm>
            <a:off x="5195010" y="1660220"/>
            <a:ext cx="136107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968375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8375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8375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8375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8375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latin typeface="Times New Roman" panose="02020603050405020304" pitchFamily="18" charset="0"/>
              </a:rPr>
              <a:t>P14 carried out by</a:t>
            </a:r>
            <a:endParaRPr lang="el-GR" altLang="en-US" sz="1200" dirty="0">
              <a:latin typeface="Times New Roman" panose="02020603050405020304" pitchFamily="18" charset="0"/>
            </a:endParaRPr>
          </a:p>
        </p:txBody>
      </p:sp>
      <p:sp>
        <p:nvSpPr>
          <p:cNvPr id="5127" name="Text Box 12"/>
          <p:cNvSpPr txBox="1">
            <a:spLocks noChangeArrowheads="1"/>
          </p:cNvSpPr>
          <p:nvPr/>
        </p:nvSpPr>
        <p:spPr bwMode="auto">
          <a:xfrm>
            <a:off x="3812935" y="1758400"/>
            <a:ext cx="1133516" cy="307777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>
            <a:spAutoFit/>
          </a:bodyPr>
          <a:lstStyle>
            <a:defPPr>
              <a:defRPr lang="en-US"/>
            </a:defPPr>
            <a:lvl1pPr algn="ctr">
              <a:defRPr sz="1400"/>
            </a:lvl1pPr>
          </a:lstStyle>
          <a:p>
            <a:r>
              <a:rPr lang="en-US" altLang="en-US" dirty="0"/>
              <a:t>E39 </a:t>
            </a:r>
            <a:r>
              <a:rPr lang="en-US" altLang="en-US" dirty="0" smtClean="0"/>
              <a:t>Actor (X)</a:t>
            </a:r>
            <a:endParaRPr lang="el-GR" altLang="en-US" dirty="0"/>
          </a:p>
        </p:txBody>
      </p:sp>
      <p:sp>
        <p:nvSpPr>
          <p:cNvPr id="5128" name="Text Box 13"/>
          <p:cNvSpPr txBox="1">
            <a:spLocks noChangeArrowheads="1"/>
          </p:cNvSpPr>
          <p:nvPr/>
        </p:nvSpPr>
        <p:spPr bwMode="auto">
          <a:xfrm>
            <a:off x="10132547" y="2646165"/>
            <a:ext cx="1128707" cy="307777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>
            <a:spAutoFit/>
          </a:bodyPr>
          <a:lstStyle>
            <a:defPPr>
              <a:defRPr lang="en-US"/>
            </a:defPPr>
            <a:lvl1pPr algn="ctr">
              <a:defRPr sz="1400"/>
            </a:lvl1pPr>
          </a:lstStyle>
          <a:p>
            <a:r>
              <a:rPr lang="en-US" altLang="en-US" dirty="0"/>
              <a:t>E39 </a:t>
            </a:r>
            <a:r>
              <a:rPr lang="en-US" altLang="en-US" dirty="0" smtClean="0"/>
              <a:t>Actor (Y)</a:t>
            </a:r>
            <a:endParaRPr lang="el-GR" altLang="en-US" dirty="0"/>
          </a:p>
        </p:txBody>
      </p:sp>
      <p:cxnSp>
        <p:nvCxnSpPr>
          <p:cNvPr id="5129" name="AutoShape 14"/>
          <p:cNvCxnSpPr>
            <a:cxnSpLocks noChangeShapeType="1"/>
            <a:stCxn id="5122" idx="3"/>
            <a:endCxn id="5128" idx="1"/>
          </p:cNvCxnSpPr>
          <p:nvPr/>
        </p:nvCxnSpPr>
        <p:spPr bwMode="auto">
          <a:xfrm>
            <a:off x="8388535" y="2797816"/>
            <a:ext cx="1744012" cy="22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130" name="Text Box 15"/>
          <p:cNvSpPr txBox="1">
            <a:spLocks noChangeArrowheads="1"/>
          </p:cNvSpPr>
          <p:nvPr/>
        </p:nvSpPr>
        <p:spPr bwMode="auto">
          <a:xfrm>
            <a:off x="8560033" y="2520019"/>
            <a:ext cx="15843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68375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8375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8375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8375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8375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latin typeface="Times New Roman" panose="02020603050405020304" pitchFamily="18" charset="0"/>
              </a:rPr>
              <a:t>SC1</a:t>
            </a:r>
            <a:r>
              <a:rPr lang="en-US" altLang="en-US" sz="1200" dirty="0" smtClean="0">
                <a:latin typeface="Times New Roman" panose="02020603050405020304" pitchFamily="18" charset="0"/>
              </a:rPr>
              <a:t> was provided to</a:t>
            </a:r>
            <a:endParaRPr lang="el-GR" altLang="en-US" sz="1200" dirty="0">
              <a:latin typeface="Times New Roman" panose="02020603050405020304" pitchFamily="18" charset="0"/>
            </a:endParaRPr>
          </a:p>
        </p:txBody>
      </p:sp>
      <p:sp>
        <p:nvSpPr>
          <p:cNvPr id="5134" name="Line 21"/>
          <p:cNvSpPr>
            <a:spLocks noChangeShapeType="1"/>
          </p:cNvSpPr>
          <p:nvPr/>
        </p:nvSpPr>
        <p:spPr bwMode="auto">
          <a:xfrm flipH="1" flipV="1">
            <a:off x="7443137" y="1386179"/>
            <a:ext cx="3410" cy="125551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5" name="Text Box 19"/>
          <p:cNvSpPr txBox="1">
            <a:spLocks noChangeArrowheads="1"/>
          </p:cNvSpPr>
          <p:nvPr/>
        </p:nvSpPr>
        <p:spPr bwMode="auto">
          <a:xfrm>
            <a:off x="9999475" y="4861629"/>
            <a:ext cx="1887953" cy="307777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>
            <a:spAutoFit/>
          </a:bodyPr>
          <a:lstStyle>
            <a:defPPr>
              <a:defRPr lang="en-US"/>
            </a:defPPr>
            <a:lvl1pPr algn="ctr">
              <a:defRPr sz="1400"/>
            </a:lvl1pPr>
          </a:lstStyle>
          <a:p>
            <a:r>
              <a:rPr lang="en-US" altLang="en-US" dirty="0"/>
              <a:t>E97 Monetary </a:t>
            </a:r>
            <a:r>
              <a:rPr lang="en-US" altLang="en-US" dirty="0"/>
              <a:t>Amount </a:t>
            </a:r>
            <a:endParaRPr lang="el-GR" altLang="en-US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18914" y="467593"/>
            <a:ext cx="2585644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provisions increase/decrease obligations. </a:t>
            </a: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0" y="126646"/>
            <a:ext cx="4890832" cy="556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2" rIns="91424" bIns="45712"/>
          <a:lstStyle/>
          <a:p>
            <a:r>
              <a:rPr lang="en-US" alt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Bilateral 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usiness 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elation</a:t>
            </a:r>
            <a:endParaRPr lang="el-GR" alt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" name="Elbow Connector 11"/>
          <p:cNvCxnSpPr>
            <a:stCxn id="5122" idx="1"/>
            <a:endCxn id="31" idx="0"/>
          </p:cNvCxnSpPr>
          <p:nvPr/>
        </p:nvCxnSpPr>
        <p:spPr>
          <a:xfrm rot="10800000" flipV="1">
            <a:off x="5661995" y="2797815"/>
            <a:ext cx="1107186" cy="1198467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" name="Text Box 2"/>
          <p:cNvSpPr txBox="1">
            <a:spLocks noChangeArrowheads="1"/>
          </p:cNvSpPr>
          <p:nvPr/>
        </p:nvSpPr>
        <p:spPr bwMode="auto">
          <a:xfrm>
            <a:off x="4821646" y="3996283"/>
            <a:ext cx="1680698" cy="307777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bg1"/>
              </a:gs>
              <a:gs pos="100000">
                <a:schemeClr val="accent2">
                  <a:lumMod val="75000"/>
                </a:schemeClr>
              </a:gs>
            </a:gsLst>
            <a:lin ang="54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1400">
                <a:latin typeface="Arial" pitchFamily="34" charset="0"/>
              </a:defRPr>
            </a:lvl1pPr>
          </a:lstStyle>
          <a:p>
            <a:r>
              <a:rPr lang="en-US" altLang="en-US" dirty="0" smtClean="0"/>
              <a:t>SO3 Obligation (Y)</a:t>
            </a:r>
            <a:endParaRPr lang="el-GR" altLang="en-US" dirty="0"/>
          </a:p>
        </p:txBody>
      </p:sp>
      <p:sp>
        <p:nvSpPr>
          <p:cNvPr id="33" name="Text Box 15"/>
          <p:cNvSpPr txBox="1">
            <a:spLocks noChangeArrowheads="1"/>
          </p:cNvSpPr>
          <p:nvPr/>
        </p:nvSpPr>
        <p:spPr bwMode="auto">
          <a:xfrm>
            <a:off x="5299250" y="2923754"/>
            <a:ext cx="117291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968375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8375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8375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8375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8375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latin typeface="Times New Roman" panose="02020603050405020304" pitchFamily="18" charset="0"/>
              </a:rPr>
              <a:t>SC2 initialized</a:t>
            </a:r>
            <a:endParaRPr lang="el-GR" altLang="en-US" sz="1200" dirty="0">
              <a:latin typeface="Times New Roman" panose="02020603050405020304" pitchFamily="18" charset="0"/>
            </a:endParaRPr>
          </a:p>
        </p:txBody>
      </p:sp>
      <p:sp>
        <p:nvSpPr>
          <p:cNvPr id="34" name="Text Box 12"/>
          <p:cNvSpPr txBox="1">
            <a:spLocks noChangeArrowheads="1"/>
          </p:cNvSpPr>
          <p:nvPr/>
        </p:nvSpPr>
        <p:spPr bwMode="auto">
          <a:xfrm>
            <a:off x="7093661" y="1084595"/>
            <a:ext cx="952505" cy="307777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>
            <a:spAutoFit/>
          </a:bodyPr>
          <a:lstStyle>
            <a:defPPr>
              <a:defRPr lang="en-US"/>
            </a:defPPr>
            <a:lvl1pPr algn="ctr">
              <a:defRPr sz="1400"/>
            </a:lvl1pPr>
          </a:lstStyle>
          <a:p>
            <a:r>
              <a:rPr lang="en-US" altLang="en-US" dirty="0" smtClean="0"/>
              <a:t>E7 Activity</a:t>
            </a:r>
            <a:endParaRPr lang="el-GR" altLang="en-US" dirty="0"/>
          </a:p>
        </p:txBody>
      </p:sp>
      <p:sp>
        <p:nvSpPr>
          <p:cNvPr id="47" name="Text Box 15"/>
          <p:cNvSpPr txBox="1">
            <a:spLocks noChangeArrowheads="1"/>
          </p:cNvSpPr>
          <p:nvPr/>
        </p:nvSpPr>
        <p:spPr bwMode="auto">
          <a:xfrm>
            <a:off x="4007239" y="2594508"/>
            <a:ext cx="125909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968375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8375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8375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8375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8375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latin typeface="Times New Roman" panose="02020603050405020304" pitchFamily="18" charset="0"/>
              </a:rPr>
              <a:t>SC7 was obligation to</a:t>
            </a:r>
            <a:endParaRPr lang="el-GR" altLang="en-US" sz="1200" dirty="0">
              <a:latin typeface="Times New Roman" panose="02020603050405020304" pitchFamily="18" charset="0"/>
            </a:endParaRPr>
          </a:p>
        </p:txBody>
      </p:sp>
      <p:cxnSp>
        <p:nvCxnSpPr>
          <p:cNvPr id="59" name="Elbow Connector 58"/>
          <p:cNvCxnSpPr>
            <a:stCxn id="31" idx="3"/>
            <a:endCxn id="5128" idx="2"/>
          </p:cNvCxnSpPr>
          <p:nvPr/>
        </p:nvCxnSpPr>
        <p:spPr>
          <a:xfrm flipV="1">
            <a:off x="6502344" y="2953942"/>
            <a:ext cx="4194557" cy="119623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5" name="Elbow Connector 64"/>
          <p:cNvCxnSpPr>
            <a:endCxn id="5127" idx="2"/>
          </p:cNvCxnSpPr>
          <p:nvPr/>
        </p:nvCxnSpPr>
        <p:spPr>
          <a:xfrm rot="16200000" flipV="1">
            <a:off x="3645824" y="2800047"/>
            <a:ext cx="1930105" cy="462365"/>
          </a:xfrm>
          <a:prstGeom prst="bentConnector3">
            <a:avLst>
              <a:gd name="adj1" fmla="val 17"/>
            </a:avLst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1" name="Text Box 15"/>
          <p:cNvSpPr txBox="1">
            <a:spLocks noChangeArrowheads="1"/>
          </p:cNvSpPr>
          <p:nvPr/>
        </p:nvSpPr>
        <p:spPr bwMode="auto">
          <a:xfrm>
            <a:off x="8134195" y="3899213"/>
            <a:ext cx="155563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968375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8375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8375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8375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8375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latin typeface="Times New Roman" panose="02020603050405020304" pitchFamily="18" charset="0"/>
              </a:rPr>
              <a:t>SC6 was obligation of</a:t>
            </a:r>
            <a:endParaRPr lang="el-GR" altLang="en-US" sz="1200" dirty="0">
              <a:latin typeface="Times New Roman" panose="02020603050405020304" pitchFamily="18" charset="0"/>
            </a:endParaRPr>
          </a:p>
        </p:txBody>
      </p:sp>
      <p:sp>
        <p:nvSpPr>
          <p:cNvPr id="76" name="Text Box 15"/>
          <p:cNvSpPr txBox="1">
            <a:spLocks noChangeArrowheads="1"/>
          </p:cNvSpPr>
          <p:nvPr/>
        </p:nvSpPr>
        <p:spPr bwMode="auto">
          <a:xfrm>
            <a:off x="5291498" y="3171039"/>
            <a:ext cx="1147050" cy="275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968375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8375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8375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8375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8375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latin typeface="Times New Roman" panose="02020603050405020304" pitchFamily="18" charset="0"/>
              </a:rPr>
              <a:t>SC3 increased</a:t>
            </a:r>
            <a:endParaRPr lang="el-GR" altLang="en-US" sz="1200" dirty="0">
              <a:latin typeface="Times New Roman" panose="02020603050405020304" pitchFamily="18" charset="0"/>
            </a:endParaRPr>
          </a:p>
        </p:txBody>
      </p:sp>
      <p:sp>
        <p:nvSpPr>
          <p:cNvPr id="77" name="Text Box 15"/>
          <p:cNvSpPr txBox="1">
            <a:spLocks noChangeArrowheads="1"/>
          </p:cNvSpPr>
          <p:nvPr/>
        </p:nvSpPr>
        <p:spPr bwMode="auto">
          <a:xfrm>
            <a:off x="6502344" y="3241540"/>
            <a:ext cx="110718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968375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8375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8375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8375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8375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latin typeface="Times New Roman" panose="02020603050405020304" pitchFamily="18" charset="0"/>
              </a:rPr>
              <a:t>SC4 decreased</a:t>
            </a:r>
            <a:endParaRPr lang="el-GR" altLang="en-US" sz="1200" dirty="0">
              <a:latin typeface="Times New Roman" panose="02020603050405020304" pitchFamily="18" charset="0"/>
            </a:endParaRPr>
          </a:p>
        </p:txBody>
      </p:sp>
      <p:sp>
        <p:nvSpPr>
          <p:cNvPr id="80" name="Text Box 2"/>
          <p:cNvSpPr txBox="1">
            <a:spLocks noChangeArrowheads="1"/>
          </p:cNvSpPr>
          <p:nvPr/>
        </p:nvSpPr>
        <p:spPr bwMode="auto">
          <a:xfrm>
            <a:off x="7400495" y="4865498"/>
            <a:ext cx="1399742" cy="307777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bg1"/>
              </a:gs>
              <a:gs pos="100000">
                <a:schemeClr val="accent2">
                  <a:lumMod val="75000"/>
                </a:schemeClr>
              </a:gs>
            </a:gsLst>
            <a:lin ang="54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none">
            <a:spAutoFit/>
          </a:bodyPr>
          <a:lstStyle>
            <a:defPPr>
              <a:defRPr lang="en-US"/>
            </a:defPPr>
            <a:lvl1pPr algn="ctr">
              <a:defRPr sz="1400">
                <a:latin typeface="Arial" pitchFamily="34" charset="0"/>
              </a:defRPr>
            </a:lvl1pPr>
          </a:lstStyle>
          <a:p>
            <a:r>
              <a:rPr lang="en-US" altLang="en-US" dirty="0" smtClean="0"/>
              <a:t>SO4 Payment </a:t>
            </a:r>
            <a:endParaRPr lang="el-GR" altLang="en-US" dirty="0"/>
          </a:p>
        </p:txBody>
      </p:sp>
      <p:cxnSp>
        <p:nvCxnSpPr>
          <p:cNvPr id="84" name="Elbow Connector 83"/>
          <p:cNvCxnSpPr>
            <a:stCxn id="5122" idx="0"/>
            <a:endCxn id="5127" idx="3"/>
          </p:cNvCxnSpPr>
          <p:nvPr/>
        </p:nvCxnSpPr>
        <p:spPr>
          <a:xfrm rot="16200000" flipV="1">
            <a:off x="5896836" y="961904"/>
            <a:ext cx="731638" cy="2632407"/>
          </a:xfrm>
          <a:prstGeom prst="bentConnector2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9" name="Elbow Connector 108"/>
          <p:cNvCxnSpPr>
            <a:stCxn id="5122" idx="2"/>
            <a:endCxn id="108" idx="3"/>
          </p:cNvCxnSpPr>
          <p:nvPr/>
        </p:nvCxnSpPr>
        <p:spPr>
          <a:xfrm rot="5400000">
            <a:off x="6714226" y="3190204"/>
            <a:ext cx="1103132" cy="626133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3" name="Text Box 15"/>
          <p:cNvSpPr txBox="1">
            <a:spLocks noChangeArrowheads="1"/>
          </p:cNvSpPr>
          <p:nvPr/>
        </p:nvSpPr>
        <p:spPr bwMode="auto">
          <a:xfrm>
            <a:off x="6457948" y="3462144"/>
            <a:ext cx="118265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968375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8375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8375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8375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8375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latin typeface="Times New Roman" panose="02020603050405020304" pitchFamily="18" charset="0"/>
              </a:rPr>
              <a:t> SC5 terminated</a:t>
            </a:r>
            <a:endParaRPr lang="el-GR" altLang="en-US" sz="1200" dirty="0">
              <a:latin typeface="Times New Roman" panose="02020603050405020304" pitchFamily="18" charset="0"/>
            </a:endParaRPr>
          </a:p>
        </p:txBody>
      </p:sp>
      <p:sp>
        <p:nvSpPr>
          <p:cNvPr id="118" name="Text Box 2"/>
          <p:cNvSpPr txBox="1">
            <a:spLocks noChangeArrowheads="1"/>
          </p:cNvSpPr>
          <p:nvPr/>
        </p:nvSpPr>
        <p:spPr bwMode="auto">
          <a:xfrm>
            <a:off x="524901" y="2657338"/>
            <a:ext cx="2326278" cy="307777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bg1"/>
              </a:gs>
              <a:gs pos="100000">
                <a:schemeClr val="accent2">
                  <a:lumMod val="75000"/>
                </a:schemeClr>
              </a:gs>
            </a:gsLst>
            <a:lin ang="54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none">
            <a:spAutoFit/>
          </a:bodyPr>
          <a:lstStyle>
            <a:defPPr>
              <a:defRPr lang="en-US"/>
            </a:defPPr>
            <a:lvl1pPr algn="ctr">
              <a:defRPr sz="1400">
                <a:latin typeface="Arial" pitchFamily="34" charset="0"/>
              </a:defRPr>
            </a:lvl1pPr>
          </a:lstStyle>
          <a:p>
            <a:r>
              <a:rPr lang="en-US" altLang="en-US" dirty="0" smtClean="0"/>
              <a:t>SO5 Service Contract (XY)</a:t>
            </a:r>
            <a:endParaRPr lang="el-GR" altLang="en-US" dirty="0"/>
          </a:p>
        </p:txBody>
      </p:sp>
      <p:sp>
        <p:nvSpPr>
          <p:cNvPr id="122" name="Text Box 11"/>
          <p:cNvSpPr txBox="1">
            <a:spLocks noChangeArrowheads="1"/>
          </p:cNvSpPr>
          <p:nvPr/>
        </p:nvSpPr>
        <p:spPr bwMode="auto">
          <a:xfrm>
            <a:off x="1682527" y="937182"/>
            <a:ext cx="136107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968375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8375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8375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8375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8375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latin typeface="Times New Roman" panose="02020603050405020304" pitchFamily="18" charset="0"/>
              </a:rPr>
              <a:t>P14 carried out by</a:t>
            </a:r>
            <a:endParaRPr lang="el-GR" altLang="en-US" sz="1200" dirty="0">
              <a:latin typeface="Times New Roman" panose="02020603050405020304" pitchFamily="18" charset="0"/>
            </a:endParaRPr>
          </a:p>
        </p:txBody>
      </p:sp>
      <p:sp>
        <p:nvSpPr>
          <p:cNvPr id="123" name="Text Box 15"/>
          <p:cNvSpPr txBox="1">
            <a:spLocks noChangeArrowheads="1"/>
          </p:cNvSpPr>
          <p:nvPr/>
        </p:nvSpPr>
        <p:spPr bwMode="auto">
          <a:xfrm>
            <a:off x="2067024" y="3903111"/>
            <a:ext cx="127506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968375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8375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8375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8375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8375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latin typeface="Times New Roman" panose="02020603050405020304" pitchFamily="18" charset="0"/>
              </a:rPr>
              <a:t>SC8 initialized</a:t>
            </a:r>
            <a:endParaRPr lang="el-GR" altLang="en-US" sz="1200" dirty="0">
              <a:latin typeface="Times New Roman" panose="02020603050405020304" pitchFamily="18" charset="0"/>
            </a:endParaRPr>
          </a:p>
        </p:txBody>
      </p:sp>
      <p:cxnSp>
        <p:nvCxnSpPr>
          <p:cNvPr id="124" name="Elbow Connector 123"/>
          <p:cNvCxnSpPr>
            <a:stCxn id="118" idx="2"/>
            <a:endCxn id="31" idx="1"/>
          </p:cNvCxnSpPr>
          <p:nvPr/>
        </p:nvCxnSpPr>
        <p:spPr>
          <a:xfrm rot="16200000" flipH="1">
            <a:off x="2662315" y="1990840"/>
            <a:ext cx="1185057" cy="3133606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2" name="Text Box 2"/>
          <p:cNvSpPr txBox="1">
            <a:spLocks noChangeArrowheads="1"/>
          </p:cNvSpPr>
          <p:nvPr/>
        </p:nvSpPr>
        <p:spPr bwMode="auto">
          <a:xfrm>
            <a:off x="159391" y="4457947"/>
            <a:ext cx="2420419" cy="307777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bg1"/>
              </a:gs>
              <a:gs pos="100000">
                <a:schemeClr val="accent2">
                  <a:lumMod val="75000"/>
                </a:schemeClr>
              </a:gs>
            </a:gsLst>
            <a:lin ang="54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1400">
                <a:latin typeface="Arial" pitchFamily="34" charset="0"/>
              </a:defRPr>
            </a:lvl1pPr>
          </a:lstStyle>
          <a:p>
            <a:r>
              <a:rPr lang="en-US" altLang="en-US" dirty="0" smtClean="0"/>
              <a:t>SO6 Obligation Cancellation</a:t>
            </a:r>
            <a:endParaRPr lang="el-GR" altLang="en-US" dirty="0"/>
          </a:p>
        </p:txBody>
      </p:sp>
      <p:sp>
        <p:nvSpPr>
          <p:cNvPr id="133" name="Text Box 15"/>
          <p:cNvSpPr txBox="1">
            <a:spLocks noChangeArrowheads="1"/>
          </p:cNvSpPr>
          <p:nvPr/>
        </p:nvSpPr>
        <p:spPr bwMode="auto">
          <a:xfrm>
            <a:off x="2593422" y="4589489"/>
            <a:ext cx="132284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968375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8375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8375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8375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8375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latin typeface="Times New Roman" panose="02020603050405020304" pitchFamily="18" charset="0"/>
              </a:rPr>
              <a:t> SC9 cancelled</a:t>
            </a:r>
            <a:endParaRPr lang="el-GR" altLang="en-US" sz="1200" dirty="0">
              <a:latin typeface="Times New Roman" panose="02020603050405020304" pitchFamily="18" charset="0"/>
            </a:endParaRPr>
          </a:p>
        </p:txBody>
      </p:sp>
      <p:cxnSp>
        <p:nvCxnSpPr>
          <p:cNvPr id="134" name="Elbow Connector 133"/>
          <p:cNvCxnSpPr>
            <a:stCxn id="132" idx="3"/>
          </p:cNvCxnSpPr>
          <p:nvPr/>
        </p:nvCxnSpPr>
        <p:spPr>
          <a:xfrm flipV="1">
            <a:off x="2579810" y="4304060"/>
            <a:ext cx="2236405" cy="307776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4" name="Text Box 12"/>
          <p:cNvSpPr txBox="1">
            <a:spLocks noChangeArrowheads="1"/>
          </p:cNvSpPr>
          <p:nvPr/>
        </p:nvSpPr>
        <p:spPr bwMode="auto">
          <a:xfrm>
            <a:off x="775056" y="1070128"/>
            <a:ext cx="952505" cy="307777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>
            <a:spAutoFit/>
          </a:bodyPr>
          <a:lstStyle>
            <a:defPPr>
              <a:defRPr lang="en-US"/>
            </a:defPPr>
            <a:lvl1pPr algn="ctr">
              <a:defRPr sz="1400"/>
            </a:lvl1pPr>
          </a:lstStyle>
          <a:p>
            <a:r>
              <a:rPr lang="en-US" altLang="en-US" dirty="0" smtClean="0"/>
              <a:t>E7 Activity</a:t>
            </a:r>
            <a:endParaRPr lang="el-GR" altLang="en-US" dirty="0"/>
          </a:p>
        </p:txBody>
      </p:sp>
      <p:sp>
        <p:nvSpPr>
          <p:cNvPr id="145" name="Line 21"/>
          <p:cNvSpPr>
            <a:spLocks noChangeShapeType="1"/>
          </p:cNvSpPr>
          <p:nvPr/>
        </p:nvSpPr>
        <p:spPr bwMode="auto">
          <a:xfrm flipH="1" flipV="1">
            <a:off x="1023457" y="1387741"/>
            <a:ext cx="3369" cy="1269596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8" name="Text Box 2"/>
          <p:cNvSpPr txBox="1">
            <a:spLocks noChangeArrowheads="1"/>
          </p:cNvSpPr>
          <p:nvPr/>
        </p:nvSpPr>
        <p:spPr bwMode="auto">
          <a:xfrm>
            <a:off x="4532694" y="636761"/>
            <a:ext cx="1729961" cy="307777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bg1"/>
              </a:gs>
              <a:gs pos="100000">
                <a:schemeClr val="accent2">
                  <a:lumMod val="75000"/>
                </a:schemeClr>
              </a:gs>
            </a:gsLst>
            <a:lin ang="54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none">
            <a:spAutoFit/>
          </a:bodyPr>
          <a:lstStyle>
            <a:defPPr>
              <a:defRPr lang="en-US"/>
            </a:defPPr>
            <a:lvl1pPr algn="ctr">
              <a:defRPr sz="1400">
                <a:latin typeface="Arial" pitchFamily="34" charset="0"/>
              </a:defRPr>
            </a:lvl1pPr>
          </a:lstStyle>
          <a:p>
            <a:r>
              <a:rPr lang="en-US" altLang="en-US" dirty="0" smtClean="0"/>
              <a:t>SO1 Social Binding</a:t>
            </a:r>
            <a:endParaRPr lang="el-GR" altLang="en-US" dirty="0"/>
          </a:p>
        </p:txBody>
      </p:sp>
      <p:sp>
        <p:nvSpPr>
          <p:cNvPr id="149" name="Line 21"/>
          <p:cNvSpPr>
            <a:spLocks noChangeShapeType="1"/>
          </p:cNvSpPr>
          <p:nvPr/>
        </p:nvSpPr>
        <p:spPr bwMode="auto">
          <a:xfrm flipV="1">
            <a:off x="5108895" y="944537"/>
            <a:ext cx="14032" cy="3216402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" name="Text Box 15"/>
          <p:cNvSpPr txBox="1">
            <a:spLocks noChangeArrowheads="1"/>
          </p:cNvSpPr>
          <p:nvPr/>
        </p:nvSpPr>
        <p:spPr bwMode="auto">
          <a:xfrm>
            <a:off x="8948851" y="4740880"/>
            <a:ext cx="96489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968375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8375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8375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8375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8375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latin typeface="Times New Roman" panose="02020603050405020304" pitchFamily="18" charset="0"/>
              </a:rPr>
              <a:t>SC10</a:t>
            </a:r>
            <a:r>
              <a:rPr lang="en-US" altLang="en-US" sz="1200" dirty="0" smtClean="0">
                <a:latin typeface="Times New Roman" panose="02020603050405020304" pitchFamily="18" charset="0"/>
              </a:rPr>
              <a:t> payed</a:t>
            </a:r>
            <a:endParaRPr lang="el-GR" altLang="en-US" sz="1200" dirty="0">
              <a:latin typeface="Times New Roman" panose="02020603050405020304" pitchFamily="18" charset="0"/>
            </a:endParaRPr>
          </a:p>
        </p:txBody>
      </p:sp>
      <p:cxnSp>
        <p:nvCxnSpPr>
          <p:cNvPr id="152" name="Elbow Connector 151"/>
          <p:cNvCxnSpPr>
            <a:stCxn id="80" idx="3"/>
            <a:endCxn id="5135" idx="1"/>
          </p:cNvCxnSpPr>
          <p:nvPr/>
        </p:nvCxnSpPr>
        <p:spPr>
          <a:xfrm flipV="1">
            <a:off x="8800237" y="5015518"/>
            <a:ext cx="1199238" cy="3869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7" name="Text Box 12"/>
          <p:cNvSpPr txBox="1">
            <a:spLocks noChangeArrowheads="1"/>
          </p:cNvSpPr>
          <p:nvPr/>
        </p:nvSpPr>
        <p:spPr bwMode="auto">
          <a:xfrm>
            <a:off x="3119589" y="1071505"/>
            <a:ext cx="891462" cy="307777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>
            <a:spAutoFit/>
          </a:bodyPr>
          <a:lstStyle>
            <a:defPPr>
              <a:defRPr lang="en-US"/>
            </a:defPPr>
            <a:lvl1pPr algn="ctr">
              <a:defRPr sz="1400"/>
            </a:lvl1pPr>
          </a:lstStyle>
          <a:p>
            <a:r>
              <a:rPr lang="en-US" altLang="en-US" dirty="0"/>
              <a:t>E39 </a:t>
            </a:r>
            <a:r>
              <a:rPr lang="en-US" altLang="en-US" dirty="0" smtClean="0"/>
              <a:t>Actor</a:t>
            </a:r>
            <a:endParaRPr lang="el-GR" altLang="en-US" dirty="0"/>
          </a:p>
        </p:txBody>
      </p:sp>
      <p:cxnSp>
        <p:nvCxnSpPr>
          <p:cNvPr id="60" name="AutoShape 14"/>
          <p:cNvCxnSpPr>
            <a:cxnSpLocks noChangeShapeType="1"/>
            <a:stCxn id="144" idx="3"/>
            <a:endCxn id="57" idx="1"/>
          </p:cNvCxnSpPr>
          <p:nvPr/>
        </p:nvCxnSpPr>
        <p:spPr bwMode="auto">
          <a:xfrm>
            <a:off x="1727561" y="1224017"/>
            <a:ext cx="1392028" cy="137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5" name="Line 21"/>
          <p:cNvSpPr>
            <a:spLocks noChangeShapeType="1"/>
          </p:cNvSpPr>
          <p:nvPr/>
        </p:nvSpPr>
        <p:spPr bwMode="auto">
          <a:xfrm flipV="1">
            <a:off x="6904923" y="2965111"/>
            <a:ext cx="986708" cy="2412232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" name="Text Box 2"/>
          <p:cNvSpPr txBox="1">
            <a:spLocks noChangeArrowheads="1"/>
          </p:cNvSpPr>
          <p:nvPr/>
        </p:nvSpPr>
        <p:spPr bwMode="auto">
          <a:xfrm>
            <a:off x="5947353" y="5359385"/>
            <a:ext cx="1779398" cy="307777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bg1"/>
              </a:gs>
              <a:gs pos="100000">
                <a:schemeClr val="accent2">
                  <a:lumMod val="75000"/>
                </a:schemeClr>
              </a:gs>
            </a:gsLst>
            <a:lin ang="54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none">
            <a:spAutoFit/>
          </a:bodyPr>
          <a:lstStyle>
            <a:defPPr>
              <a:defRPr lang="en-US"/>
            </a:defPPr>
            <a:lvl1pPr algn="ctr">
              <a:defRPr sz="1400">
                <a:latin typeface="Arial" pitchFamily="34" charset="0"/>
              </a:defRPr>
            </a:lvl1pPr>
          </a:lstStyle>
          <a:p>
            <a:r>
              <a:rPr lang="en-US" altLang="en-US" dirty="0" smtClean="0"/>
              <a:t>SO7 Service Action </a:t>
            </a:r>
            <a:endParaRPr lang="el-GR" altLang="en-US" dirty="0"/>
          </a:p>
        </p:txBody>
      </p:sp>
      <p:sp>
        <p:nvSpPr>
          <p:cNvPr id="87" name="Text Box 2"/>
          <p:cNvSpPr txBox="1">
            <a:spLocks noChangeArrowheads="1"/>
          </p:cNvSpPr>
          <p:nvPr/>
        </p:nvSpPr>
        <p:spPr bwMode="auto">
          <a:xfrm>
            <a:off x="4832432" y="5955181"/>
            <a:ext cx="1936749" cy="307777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bg1"/>
              </a:gs>
              <a:gs pos="100000">
                <a:schemeClr val="accent2">
                  <a:lumMod val="75000"/>
                </a:schemeClr>
              </a:gs>
            </a:gsLst>
            <a:lin ang="54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none">
            <a:spAutoFit/>
          </a:bodyPr>
          <a:lstStyle>
            <a:defPPr>
              <a:defRPr lang="en-US"/>
            </a:defPPr>
            <a:lvl1pPr algn="ctr">
              <a:defRPr sz="1400">
                <a:latin typeface="Arial" pitchFamily="34" charset="0"/>
              </a:defRPr>
            </a:lvl1pPr>
          </a:lstStyle>
          <a:p>
            <a:r>
              <a:rPr lang="en-US" altLang="en-US" dirty="0" smtClean="0"/>
              <a:t>SO8 </a:t>
            </a:r>
            <a:r>
              <a:rPr lang="en-US" altLang="en-US" dirty="0" err="1" smtClean="0"/>
              <a:t>Labour</a:t>
            </a:r>
            <a:r>
              <a:rPr lang="en-US" altLang="en-US" dirty="0" smtClean="0"/>
              <a:t> Provision</a:t>
            </a:r>
            <a:endParaRPr lang="el-GR" altLang="en-US" dirty="0"/>
          </a:p>
        </p:txBody>
      </p:sp>
      <p:sp>
        <p:nvSpPr>
          <p:cNvPr id="88" name="Text Box 2"/>
          <p:cNvSpPr txBox="1">
            <a:spLocks noChangeArrowheads="1"/>
          </p:cNvSpPr>
          <p:nvPr/>
        </p:nvSpPr>
        <p:spPr bwMode="auto">
          <a:xfrm>
            <a:off x="7424598" y="5929880"/>
            <a:ext cx="1218603" cy="307777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>
            <a:spAutoFit/>
          </a:bodyPr>
          <a:lstStyle>
            <a:defPPr>
              <a:defRPr lang="en-US"/>
            </a:defPPr>
            <a:lvl1pPr algn="ctr">
              <a:defRPr sz="1400"/>
            </a:lvl1pPr>
          </a:lstStyle>
          <a:p>
            <a:r>
              <a:rPr lang="en-US" altLang="en-US" dirty="0"/>
              <a:t>E8 </a:t>
            </a:r>
            <a:r>
              <a:rPr lang="en-US" altLang="en-US" dirty="0" smtClean="0"/>
              <a:t>Acquisition</a:t>
            </a:r>
            <a:endParaRPr lang="el-GR" altLang="en-US" dirty="0"/>
          </a:p>
        </p:txBody>
      </p:sp>
      <p:sp>
        <p:nvSpPr>
          <p:cNvPr id="90" name="Line 21"/>
          <p:cNvSpPr>
            <a:spLocks noChangeShapeType="1"/>
          </p:cNvSpPr>
          <p:nvPr/>
        </p:nvSpPr>
        <p:spPr bwMode="auto">
          <a:xfrm flipH="1" flipV="1">
            <a:off x="6988027" y="5664940"/>
            <a:ext cx="967399" cy="255883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" name="Line 21"/>
          <p:cNvSpPr>
            <a:spLocks noChangeShapeType="1"/>
          </p:cNvSpPr>
          <p:nvPr/>
        </p:nvSpPr>
        <p:spPr bwMode="auto">
          <a:xfrm flipV="1">
            <a:off x="5947352" y="5676219"/>
            <a:ext cx="780617" cy="278962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566257" y="5247314"/>
            <a:ext cx="32466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FOL:</a:t>
            </a:r>
          </a:p>
          <a:p>
            <a:r>
              <a:rPr lang="en-US" sz="1200" dirty="0" smtClean="0"/>
              <a:t>SC1(</a:t>
            </a:r>
            <a:r>
              <a:rPr lang="en-US" sz="1200" dirty="0" err="1"/>
              <a:t>u</a:t>
            </a:r>
            <a:r>
              <a:rPr lang="en-US" sz="1200" dirty="0" err="1" smtClean="0"/>
              <a:t>,y</a:t>
            </a:r>
            <a:r>
              <a:rPr lang="en-US" sz="1200" dirty="0"/>
              <a:t>) ⊃ </a:t>
            </a:r>
            <a:r>
              <a:rPr lang="en-US" sz="1200" dirty="0" smtClean="0"/>
              <a:t>SO2(u)</a:t>
            </a:r>
            <a:endParaRPr lang="en-US" sz="1200" dirty="0"/>
          </a:p>
          <a:p>
            <a:r>
              <a:rPr lang="es-ES" sz="1200" dirty="0" smtClean="0"/>
              <a:t>SC1(</a:t>
            </a:r>
            <a:r>
              <a:rPr lang="es-ES" sz="1200" dirty="0" err="1"/>
              <a:t>u</a:t>
            </a:r>
            <a:r>
              <a:rPr lang="es-ES" sz="1200" dirty="0" err="1" smtClean="0"/>
              <a:t>,y</a:t>
            </a:r>
            <a:r>
              <a:rPr lang="es-ES" sz="1200" dirty="0"/>
              <a:t>) ⊃ </a:t>
            </a:r>
            <a:r>
              <a:rPr lang="es-ES" sz="1200" dirty="0" smtClean="0"/>
              <a:t>E39(y</a:t>
            </a:r>
            <a:r>
              <a:rPr lang="es-ES" sz="1200" dirty="0"/>
              <a:t>) </a:t>
            </a:r>
            <a:endParaRPr lang="en-US" sz="1200" dirty="0"/>
          </a:p>
          <a:p>
            <a:r>
              <a:rPr lang="es-ES" sz="1200" dirty="0" smtClean="0"/>
              <a:t>SC1(</a:t>
            </a:r>
            <a:r>
              <a:rPr lang="es-ES" sz="1200" dirty="0" err="1"/>
              <a:t>u</a:t>
            </a:r>
            <a:r>
              <a:rPr lang="es-ES" sz="1200" dirty="0" err="1" smtClean="0"/>
              <a:t>,y</a:t>
            </a:r>
            <a:r>
              <a:rPr lang="es-ES" sz="1200" dirty="0" smtClean="0"/>
              <a:t>) AND P14(</a:t>
            </a:r>
            <a:r>
              <a:rPr lang="es-ES" sz="1200" dirty="0" err="1" smtClean="0"/>
              <a:t>u,x</a:t>
            </a:r>
            <a:r>
              <a:rPr lang="es-ES" sz="1200" dirty="0" smtClean="0"/>
              <a:t>) ⊃ SC3(</a:t>
            </a:r>
            <a:r>
              <a:rPr lang="es-ES" sz="1200" dirty="0" err="1"/>
              <a:t>w</a:t>
            </a:r>
            <a:r>
              <a:rPr lang="es-ES" sz="1200" dirty="0" err="1" smtClean="0"/>
              <a:t>,y</a:t>
            </a:r>
            <a:r>
              <a:rPr lang="es-ES" sz="1200" dirty="0" smtClean="0"/>
              <a:t>) AND SC7(</a:t>
            </a:r>
            <a:r>
              <a:rPr lang="es-ES" sz="1200" dirty="0" err="1" smtClean="0"/>
              <a:t>w,x</a:t>
            </a:r>
            <a:r>
              <a:rPr lang="es-ES" sz="1200" dirty="0" smtClean="0"/>
              <a:t>) AND (SC2(</a:t>
            </a:r>
            <a:r>
              <a:rPr lang="es-ES" sz="1200" dirty="0" err="1" smtClean="0"/>
              <a:t>u,w</a:t>
            </a:r>
            <a:r>
              <a:rPr lang="es-ES" sz="1200" dirty="0" smtClean="0"/>
              <a:t>) OR SC3(</a:t>
            </a:r>
            <a:r>
              <a:rPr lang="es-ES" sz="1200" dirty="0" err="1" smtClean="0"/>
              <a:t>u,w</a:t>
            </a:r>
            <a:r>
              <a:rPr lang="es-ES" sz="1200" dirty="0" smtClean="0"/>
              <a:t>)</a:t>
            </a:r>
          </a:p>
          <a:p>
            <a:r>
              <a:rPr lang="es-ES" sz="1200" smtClean="0"/>
              <a:t>……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538061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1504</TotalTime>
  <Words>424</Words>
  <Application>Microsoft Office PowerPoint</Application>
  <PresentationFormat>Widescreen</PresentationFormat>
  <Paragraphs>86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MS Mincho</vt:lpstr>
      <vt:lpstr>MS PGothic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Athina Kritsotaki</dc:creator>
  <cp:lastModifiedBy>Martin Doerr</cp:lastModifiedBy>
  <cp:revision>49</cp:revision>
  <dcterms:created xsi:type="dcterms:W3CDTF">2018-11-27T10:22:13Z</dcterms:created>
  <dcterms:modified xsi:type="dcterms:W3CDTF">2019-03-22T10:31:57Z</dcterms:modified>
</cp:coreProperties>
</file>