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72" r:id="rId3"/>
    <p:sldId id="276" r:id="rId4"/>
    <p:sldId id="277" r:id="rId5"/>
    <p:sldId id="27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16E"/>
    <a:srgbClr val="32504B"/>
    <a:srgbClr val="FF6405"/>
    <a:srgbClr val="426A63"/>
    <a:srgbClr val="629B91"/>
    <a:srgbClr val="3A5E59"/>
    <a:srgbClr val="619B91"/>
    <a:srgbClr val="CA901E"/>
    <a:srgbClr val="C88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5" autoAdjust="0"/>
    <p:restoredTop sz="94467" autoAdjust="0"/>
  </p:normalViewPr>
  <p:slideViewPr>
    <p:cSldViewPr snapToGrid="0" snapToObjects="1">
      <p:cViewPr varScale="1">
        <p:scale>
          <a:sx n="66" d="100"/>
          <a:sy n="66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A26CD-7E1C-2041-89F6-643BDE11BEBC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2303C-4226-1D4E-AAC9-3C872B66B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5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199" y="1530985"/>
            <a:ext cx="7823200" cy="998855"/>
          </a:xfrm>
          <a:solidFill>
            <a:schemeClr val="bg1">
              <a:alpha val="95000"/>
            </a:schemeClr>
          </a:solidFill>
          <a:ln w="1905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rgbClr val="619B9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5187"/>
            <a:ext cx="7823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Ariadne-Logo-Final-(400px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10067"/>
            <a:ext cx="5080000" cy="12573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20285"/>
            <a:ext cx="9144000" cy="108000"/>
          </a:xfrm>
          <a:prstGeom prst="rect">
            <a:avLst/>
          </a:prstGeom>
          <a:gradFill flip="none" rotWithShape="1">
            <a:gsLst>
              <a:gs pos="0">
                <a:srgbClr val="619B91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617132" y="6574935"/>
            <a:ext cx="6714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ARIADNE is funded by the European Commission's Seventh Framework </a:t>
            </a:r>
            <a:r>
              <a:rPr lang="en-US" sz="1200" dirty="0" err="1" smtClean="0"/>
              <a:t>Programme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1199" y="6574935"/>
            <a:ext cx="492804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CA901E"/>
              </a:buClr>
              <a:defRPr sz="2800"/>
            </a:lvl1pPr>
            <a:lvl2pPr>
              <a:spcBef>
                <a:spcPts val="600"/>
              </a:spcBef>
              <a:buClr>
                <a:srgbClr val="619B91"/>
              </a:buClr>
              <a:defRPr sz="2400"/>
            </a:lvl2pPr>
            <a:lvl3pPr>
              <a:buClr>
                <a:srgbClr val="CA901E"/>
              </a:buClr>
              <a:defRPr sz="1800"/>
            </a:lvl3pPr>
            <a:lvl4pPr>
              <a:buClr>
                <a:srgbClr val="619B91"/>
              </a:buCl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 descr="Ariadne-Logo---Final-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3" y="5752259"/>
            <a:ext cx="1117118" cy="100663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49540" y="6420286"/>
            <a:ext cx="7593849" cy="90000"/>
          </a:xfrm>
          <a:prstGeom prst="rect">
            <a:avLst/>
          </a:prstGeom>
          <a:gradFill flip="none" rotWithShape="1">
            <a:gsLst>
              <a:gs pos="0">
                <a:srgbClr val="619B91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838919"/>
            <a:ext cx="9143390" cy="90002"/>
          </a:xfrm>
          <a:prstGeom prst="rect">
            <a:avLst/>
          </a:prstGeom>
          <a:gradFill flip="none" rotWithShape="1">
            <a:gsLst>
              <a:gs pos="0">
                <a:srgbClr val="CA901E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0" y="838919"/>
            <a:ext cx="9143390" cy="90002"/>
          </a:xfrm>
          <a:prstGeom prst="rect">
            <a:avLst/>
          </a:prstGeom>
          <a:gradFill flip="none" rotWithShape="1">
            <a:gsLst>
              <a:gs pos="0">
                <a:srgbClr val="CA901E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0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8333"/>
            <a:ext cx="5486400" cy="36692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0" y="838919"/>
            <a:ext cx="9143390" cy="90002"/>
          </a:xfrm>
          <a:prstGeom prst="rect">
            <a:avLst/>
          </a:prstGeom>
          <a:gradFill flip="none" rotWithShape="1">
            <a:gsLst>
              <a:gs pos="0">
                <a:srgbClr val="CA901E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5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ze background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680"/>
            <a:ext cx="9143391" cy="6197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20638"/>
            <a:ext cx="8016240" cy="8632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046479"/>
            <a:ext cx="8016240" cy="4561841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1" y="6426200"/>
            <a:ext cx="9143390" cy="5130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14000"/>
                </a:schemeClr>
              </a:gs>
              <a:gs pos="45000">
                <a:schemeClr val="bg1">
                  <a:alpha val="91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</p:sldLayoutIdLst>
  <p:txStyles>
    <p:titleStyle>
      <a:lvl1pPr marL="0" indent="0" algn="r" defTabSz="457200" rtl="0" eaLnBrk="1" latinLnBrk="0" hangingPunct="1">
        <a:spcBef>
          <a:spcPct val="0"/>
        </a:spcBef>
        <a:buNone/>
        <a:defRPr sz="4400" kern="1200">
          <a:solidFill>
            <a:srgbClr val="629B9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199" y="1530985"/>
            <a:ext cx="7823200" cy="8693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WP 14 Addressing Complexity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356344"/>
            <a:ext cx="7823200" cy="1752600"/>
          </a:xfrm>
        </p:spPr>
        <p:txBody>
          <a:bodyPr>
            <a:normAutofit/>
          </a:bodyPr>
          <a:lstStyle/>
          <a:p>
            <a:pPr defTabSz="903288"/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Martin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Doerr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,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Sorin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Hermon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, Gerald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Hiebel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 ,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Athina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Kritsotaki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,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Anja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Masur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, Keith May, Wolfgang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Smidle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, Maria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Theodoridou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,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Despoina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Tsiafaki</a:t>
            </a:r>
            <a:endParaRPr lang="en-US" sz="2400" b="1" i="1" dirty="0" smtClean="0">
              <a:solidFill>
                <a:schemeClr val="tx2"/>
              </a:solidFill>
              <a:cs typeface="Arial" charset="0"/>
            </a:endParaRPr>
          </a:p>
          <a:p>
            <a:pPr defTabSz="903288"/>
            <a:r>
              <a:rPr lang="en-US" sz="2400" b="1" i="1" dirty="0" err="1" smtClean="0">
                <a:solidFill>
                  <a:schemeClr val="tx2"/>
                </a:solidFill>
                <a:cs typeface="Arial" charset="0"/>
              </a:rPr>
              <a:t>Plakias</a:t>
            </a:r>
            <a:r>
              <a:rPr lang="en-US" sz="2400" b="1" i="1" dirty="0" smtClean="0">
                <a:solidFill>
                  <a:schemeClr val="tx2"/>
                </a:solidFill>
                <a:cs typeface="Arial" charset="0"/>
              </a:rPr>
              <a:t>, </a:t>
            </a:r>
            <a:r>
              <a:rPr lang="en-US" sz="2400" b="1" i="1" smtClean="0">
                <a:solidFill>
                  <a:schemeClr val="tx2"/>
                </a:solidFill>
                <a:cs typeface="Arial" charset="0"/>
              </a:rPr>
              <a:t>19-22 August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1950" y="2638425"/>
            <a:ext cx="8401050" cy="1220030"/>
          </a:xfrm>
          <a:prstGeom prst="rect">
            <a:avLst/>
          </a:prstGeom>
          <a:solidFill>
            <a:schemeClr val="bg1">
              <a:alpha val="95000"/>
            </a:schemeClr>
          </a:solidFill>
          <a:ln w="1905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CRMarchaeo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Modelling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Context,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Stratigraphic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Unit, Excavated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619B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Matter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19B9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50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68"/>
          <p:cNvSpPr>
            <a:spLocks noChangeShapeType="1"/>
          </p:cNvSpPr>
          <p:nvPr/>
        </p:nvSpPr>
        <p:spPr bwMode="auto">
          <a:xfrm flipH="1">
            <a:off x="1723292" y="1581150"/>
            <a:ext cx="2088174" cy="2978150"/>
          </a:xfrm>
          <a:prstGeom prst="line">
            <a:avLst/>
          </a:prstGeom>
          <a:noFill/>
          <a:ln w="50800" cmpd="dbl">
            <a:solidFill>
              <a:schemeClr val="bg2"/>
            </a:solidFill>
            <a:prstDash val="sysDot"/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40272" y="239306"/>
            <a:ext cx="8458732" cy="5778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CRMsci</a:t>
            </a:r>
            <a:r>
              <a:rPr lang="en-US" dirty="0" smtClean="0"/>
              <a:t>: a Scientific Observation Model</a:t>
            </a:r>
            <a:endParaRPr lang="el-GR" dirty="0" smtClean="0"/>
          </a:p>
        </p:txBody>
      </p:sp>
      <p:sp>
        <p:nvSpPr>
          <p:cNvPr id="31748" name="Text Box 6"/>
          <p:cNvSpPr txBox="1">
            <a:spLocks noChangeAspect="1" noChangeArrowheads="1"/>
          </p:cNvSpPr>
          <p:nvPr/>
        </p:nvSpPr>
        <p:spPr bwMode="auto">
          <a:xfrm>
            <a:off x="3018840" y="1884363"/>
            <a:ext cx="1739116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E13 Attribute Assignment</a:t>
            </a:r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 flipH="1">
            <a:off x="4240823" y="2152650"/>
            <a:ext cx="2931" cy="496888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 flipH="1">
            <a:off x="4551485" y="2873375"/>
            <a:ext cx="0" cy="484188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2889" name="Text Box 9"/>
          <p:cNvSpPr txBox="1">
            <a:spLocks noChangeAspect="1" noChangeArrowheads="1"/>
          </p:cNvSpPr>
          <p:nvPr/>
        </p:nvSpPr>
        <p:spPr bwMode="auto">
          <a:xfrm>
            <a:off x="6430279" y="1887944"/>
            <a:ext cx="848117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>
                <a:latin typeface="Arial" pitchFamily="34" charset="0"/>
              </a:rPr>
              <a:t>E55 Type</a:t>
            </a:r>
            <a:endParaRPr lang="en-GB" sz="1200" b="1">
              <a:latin typeface="Arial" pitchFamily="34" charset="0"/>
            </a:endParaRPr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 flipH="1">
            <a:off x="2526323" y="2163764"/>
            <a:ext cx="886558" cy="282575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53" name="Text Box 11"/>
          <p:cNvSpPr txBox="1">
            <a:spLocks noChangeAspect="1" noChangeArrowheads="1"/>
          </p:cNvSpPr>
          <p:nvPr/>
        </p:nvSpPr>
        <p:spPr bwMode="auto">
          <a:xfrm>
            <a:off x="1533986" y="2411413"/>
            <a:ext cx="1410244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S5 Inference Making</a:t>
            </a:r>
          </a:p>
        </p:txBody>
      </p:sp>
      <p:sp>
        <p:nvSpPr>
          <p:cNvPr id="31754" name="Text Box 12"/>
          <p:cNvSpPr txBox="1">
            <a:spLocks noChangeAspect="1" noChangeArrowheads="1"/>
          </p:cNvSpPr>
          <p:nvPr/>
        </p:nvSpPr>
        <p:spPr bwMode="auto">
          <a:xfrm>
            <a:off x="3675749" y="2625726"/>
            <a:ext cx="1077397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S4 Observation</a:t>
            </a:r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4292112" y="3967164"/>
            <a:ext cx="9275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P39 measured</a:t>
            </a:r>
          </a:p>
        </p:txBody>
      </p:sp>
      <p:cxnSp>
        <p:nvCxnSpPr>
          <p:cNvPr id="31756" name="AutoShape 14"/>
          <p:cNvCxnSpPr>
            <a:cxnSpLocks noChangeShapeType="1"/>
          </p:cNvCxnSpPr>
          <p:nvPr/>
        </p:nvCxnSpPr>
        <p:spPr bwMode="auto">
          <a:xfrm flipH="1">
            <a:off x="4533900" y="3519488"/>
            <a:ext cx="215412" cy="1093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57" name="Text Box 15"/>
          <p:cNvSpPr txBox="1">
            <a:spLocks noChangeAspect="1" noChangeArrowheads="1"/>
          </p:cNvSpPr>
          <p:nvPr/>
        </p:nvSpPr>
        <p:spPr bwMode="auto">
          <a:xfrm>
            <a:off x="3113943" y="5588001"/>
            <a:ext cx="1726223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S10 Material Substantial</a:t>
            </a:r>
          </a:p>
        </p:txBody>
      </p:sp>
      <p:sp>
        <p:nvSpPr>
          <p:cNvPr id="31758" name="Line 16"/>
          <p:cNvSpPr>
            <a:spLocks noChangeShapeType="1"/>
          </p:cNvSpPr>
          <p:nvPr/>
        </p:nvSpPr>
        <p:spPr bwMode="auto">
          <a:xfrm>
            <a:off x="4450374" y="5894388"/>
            <a:ext cx="465992" cy="334962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59" name="Line 17"/>
          <p:cNvSpPr>
            <a:spLocks noChangeShapeType="1"/>
          </p:cNvSpPr>
          <p:nvPr/>
        </p:nvSpPr>
        <p:spPr bwMode="auto">
          <a:xfrm>
            <a:off x="3801208" y="5883276"/>
            <a:ext cx="8792" cy="379413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0" name="Text Box 18"/>
          <p:cNvSpPr txBox="1">
            <a:spLocks noChangeAspect="1" noChangeArrowheads="1"/>
          </p:cNvSpPr>
          <p:nvPr/>
        </p:nvSpPr>
        <p:spPr bwMode="auto">
          <a:xfrm>
            <a:off x="3286525" y="6238876"/>
            <a:ext cx="1048414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S14 Fluid Body</a:t>
            </a:r>
          </a:p>
        </p:txBody>
      </p:sp>
      <p:sp>
        <p:nvSpPr>
          <p:cNvPr id="31761" name="Line 19"/>
          <p:cNvSpPr>
            <a:spLocks noChangeShapeType="1"/>
          </p:cNvSpPr>
          <p:nvPr/>
        </p:nvSpPr>
        <p:spPr bwMode="auto">
          <a:xfrm flipH="1">
            <a:off x="2919046" y="5861050"/>
            <a:ext cx="334108" cy="369888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2" name="Text Box 20"/>
          <p:cNvSpPr txBox="1">
            <a:spLocks noChangeAspect="1" noChangeArrowheads="1"/>
          </p:cNvSpPr>
          <p:nvPr/>
        </p:nvSpPr>
        <p:spPr bwMode="auto">
          <a:xfrm>
            <a:off x="1377462" y="6165851"/>
            <a:ext cx="1562100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/>
              <a:t>S11 Amount of Matter</a:t>
            </a:r>
          </a:p>
        </p:txBody>
      </p:sp>
      <p:sp>
        <p:nvSpPr>
          <p:cNvPr id="31763" name="Text Box 21"/>
          <p:cNvSpPr txBox="1">
            <a:spLocks noChangeAspect="1" noChangeArrowheads="1"/>
          </p:cNvSpPr>
          <p:nvPr/>
        </p:nvSpPr>
        <p:spPr bwMode="auto">
          <a:xfrm>
            <a:off x="4646735" y="5048251"/>
            <a:ext cx="797169" cy="284163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/>
              <a:t>E70 Thing</a:t>
            </a:r>
            <a:endParaRPr lang="en-GB" sz="1200" b="1"/>
          </a:p>
        </p:txBody>
      </p:sp>
      <p:sp>
        <p:nvSpPr>
          <p:cNvPr id="31764" name="Line 22"/>
          <p:cNvSpPr>
            <a:spLocks noChangeShapeType="1"/>
          </p:cNvSpPr>
          <p:nvPr/>
        </p:nvSpPr>
        <p:spPr bwMode="auto">
          <a:xfrm flipH="1">
            <a:off x="4355123" y="5332414"/>
            <a:ext cx="550985" cy="263525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5" name="Text Box 23"/>
          <p:cNvSpPr txBox="1">
            <a:spLocks noChangeAspect="1" noChangeArrowheads="1"/>
          </p:cNvSpPr>
          <p:nvPr/>
        </p:nvSpPr>
        <p:spPr bwMode="auto">
          <a:xfrm>
            <a:off x="8018297" y="3378201"/>
            <a:ext cx="1064444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/>
              <a:t>E54 Dimension</a:t>
            </a:r>
            <a:endParaRPr lang="en-GB" sz="1200" b="1"/>
          </a:p>
        </p:txBody>
      </p:sp>
      <p:cxnSp>
        <p:nvCxnSpPr>
          <p:cNvPr id="31766" name="AutoShape 24"/>
          <p:cNvCxnSpPr>
            <a:cxnSpLocks noChangeShapeType="1"/>
            <a:stCxn id="31808" idx="3"/>
            <a:endCxn id="31765" idx="1"/>
          </p:cNvCxnSpPr>
          <p:nvPr/>
        </p:nvCxnSpPr>
        <p:spPr bwMode="auto">
          <a:xfrm flipV="1">
            <a:off x="5540620" y="3516701"/>
            <a:ext cx="2477677" cy="35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67" name="Text Box 25"/>
          <p:cNvSpPr txBox="1">
            <a:spLocks noChangeArrowheads="1"/>
          </p:cNvSpPr>
          <p:nvPr/>
        </p:nvSpPr>
        <p:spPr bwMode="auto">
          <a:xfrm>
            <a:off x="6075485" y="3321051"/>
            <a:ext cx="145219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P40 observed dimension</a:t>
            </a:r>
          </a:p>
        </p:txBody>
      </p:sp>
      <p:sp>
        <p:nvSpPr>
          <p:cNvPr id="31768" name="Rectangle 26"/>
          <p:cNvSpPr>
            <a:spLocks noChangeArrowheads="1"/>
          </p:cNvSpPr>
          <p:nvPr/>
        </p:nvSpPr>
        <p:spPr bwMode="auto">
          <a:xfrm>
            <a:off x="5181600" y="4473576"/>
            <a:ext cx="1238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GB" sz="1000">
                <a:cs typeface="Arial" charset="0"/>
              </a:rPr>
              <a:t> O17 has dimension</a:t>
            </a:r>
            <a:r>
              <a:rPr lang="el-GR" sz="1000">
                <a:cs typeface="Arial" charset="0"/>
              </a:rPr>
              <a:t> </a:t>
            </a:r>
          </a:p>
        </p:txBody>
      </p:sp>
      <p:cxnSp>
        <p:nvCxnSpPr>
          <p:cNvPr id="31769" name="AutoShape 27"/>
          <p:cNvCxnSpPr>
            <a:cxnSpLocks noChangeShapeType="1"/>
            <a:stCxn id="31786" idx="3"/>
            <a:endCxn id="31765" idx="2"/>
          </p:cNvCxnSpPr>
          <p:nvPr/>
        </p:nvCxnSpPr>
        <p:spPr bwMode="auto">
          <a:xfrm flipV="1">
            <a:off x="4612591" y="3655200"/>
            <a:ext cx="3937928" cy="109657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70" name="Text Box 28"/>
          <p:cNvSpPr txBox="1">
            <a:spLocks noChangeAspect="1" noChangeArrowheads="1"/>
          </p:cNvSpPr>
          <p:nvPr/>
        </p:nvSpPr>
        <p:spPr bwMode="auto">
          <a:xfrm>
            <a:off x="4611566" y="6230938"/>
            <a:ext cx="1412631" cy="284162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/>
              <a:t>E18 Physical Thing</a:t>
            </a:r>
            <a:endParaRPr lang="en-GB" sz="1200" b="1"/>
          </a:p>
        </p:txBody>
      </p:sp>
      <p:sp>
        <p:nvSpPr>
          <p:cNvPr id="31771" name="Text Box 29"/>
          <p:cNvSpPr txBox="1">
            <a:spLocks noChangeArrowheads="1"/>
          </p:cNvSpPr>
          <p:nvPr/>
        </p:nvSpPr>
        <p:spPr bwMode="auto">
          <a:xfrm>
            <a:off x="5423389" y="1825626"/>
            <a:ext cx="64623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GB" sz="1000">
                <a:solidFill>
                  <a:srgbClr val="000000"/>
                </a:solidFill>
                <a:cs typeface="Times New Roman" pitchFamily="18" charset="0"/>
              </a:rPr>
              <a:t>P2 has type</a:t>
            </a: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1772" name="AutoShape 30"/>
          <p:cNvCxnSpPr>
            <a:cxnSpLocks noChangeShapeType="1"/>
            <a:stCxn id="31748" idx="3"/>
            <a:endCxn id="122889" idx="1"/>
          </p:cNvCxnSpPr>
          <p:nvPr/>
        </p:nvCxnSpPr>
        <p:spPr bwMode="auto">
          <a:xfrm>
            <a:off x="4757956" y="2022863"/>
            <a:ext cx="1672323" cy="35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1773" name="AutoShape 31"/>
          <p:cNvCxnSpPr>
            <a:cxnSpLocks noChangeShapeType="1"/>
            <a:stCxn id="31754" idx="3"/>
            <a:endCxn id="31775" idx="1"/>
          </p:cNvCxnSpPr>
          <p:nvPr/>
        </p:nvCxnSpPr>
        <p:spPr bwMode="auto">
          <a:xfrm flipV="1">
            <a:off x="4753146" y="2761051"/>
            <a:ext cx="1419204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74" name="Text Box 32"/>
          <p:cNvSpPr txBox="1">
            <a:spLocks noChangeArrowheads="1"/>
          </p:cNvSpPr>
          <p:nvPr/>
        </p:nvSpPr>
        <p:spPr bwMode="auto">
          <a:xfrm>
            <a:off x="4863528" y="2557464"/>
            <a:ext cx="12193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O11 observedProperty</a:t>
            </a:r>
          </a:p>
        </p:txBody>
      </p:sp>
      <p:sp>
        <p:nvSpPr>
          <p:cNvPr id="31775" name="Text Box 33"/>
          <p:cNvSpPr txBox="1">
            <a:spLocks noChangeAspect="1" noChangeArrowheads="1"/>
          </p:cNvSpPr>
          <p:nvPr/>
        </p:nvSpPr>
        <p:spPr bwMode="auto">
          <a:xfrm>
            <a:off x="6172350" y="2622551"/>
            <a:ext cx="1227694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S9 Property Type </a:t>
            </a:r>
          </a:p>
        </p:txBody>
      </p:sp>
      <p:sp>
        <p:nvSpPr>
          <p:cNvPr id="31776" name="Line 34"/>
          <p:cNvSpPr>
            <a:spLocks noChangeShapeType="1"/>
          </p:cNvSpPr>
          <p:nvPr/>
        </p:nvSpPr>
        <p:spPr bwMode="auto">
          <a:xfrm>
            <a:off x="6752493" y="2190750"/>
            <a:ext cx="8792" cy="427038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31777" name="AutoShape 35"/>
          <p:cNvCxnSpPr>
            <a:cxnSpLocks noChangeShapeType="1"/>
            <a:stCxn id="31754" idx="2"/>
          </p:cNvCxnSpPr>
          <p:nvPr/>
        </p:nvCxnSpPr>
        <p:spPr bwMode="auto">
          <a:xfrm flipH="1">
            <a:off x="3870082" y="2902725"/>
            <a:ext cx="344366" cy="16724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78" name="Text Box 36"/>
          <p:cNvSpPr txBox="1">
            <a:spLocks noChangeArrowheads="1"/>
          </p:cNvSpPr>
          <p:nvPr/>
        </p:nvSpPr>
        <p:spPr bwMode="auto">
          <a:xfrm>
            <a:off x="3626828" y="2916239"/>
            <a:ext cx="76346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O10 observed</a:t>
            </a:r>
          </a:p>
        </p:txBody>
      </p:sp>
      <p:sp>
        <p:nvSpPr>
          <p:cNvPr id="31779" name="Line 37"/>
          <p:cNvSpPr>
            <a:spLocks noChangeShapeType="1"/>
          </p:cNvSpPr>
          <p:nvPr/>
        </p:nvSpPr>
        <p:spPr bwMode="auto">
          <a:xfrm>
            <a:off x="2618643" y="2687638"/>
            <a:ext cx="650631" cy="639762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0" name="Text Box 38"/>
          <p:cNvSpPr txBox="1">
            <a:spLocks noChangeAspect="1" noChangeArrowheads="1"/>
          </p:cNvSpPr>
          <p:nvPr/>
        </p:nvSpPr>
        <p:spPr bwMode="auto">
          <a:xfrm>
            <a:off x="2603560" y="3308351"/>
            <a:ext cx="1299189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S6 Data Evaluation</a:t>
            </a:r>
          </a:p>
        </p:txBody>
      </p:sp>
      <p:sp>
        <p:nvSpPr>
          <p:cNvPr id="31781" name="Line 39"/>
          <p:cNvSpPr>
            <a:spLocks noChangeShapeType="1"/>
          </p:cNvSpPr>
          <p:nvPr/>
        </p:nvSpPr>
        <p:spPr bwMode="auto">
          <a:xfrm flipH="1">
            <a:off x="1022838" y="2673351"/>
            <a:ext cx="863112" cy="404813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2" name="Text Box 40"/>
          <p:cNvSpPr txBox="1">
            <a:spLocks noChangeAspect="1" noChangeArrowheads="1"/>
          </p:cNvSpPr>
          <p:nvPr/>
        </p:nvSpPr>
        <p:spPr bwMode="auto">
          <a:xfrm>
            <a:off x="76200" y="3081339"/>
            <a:ext cx="1805354" cy="466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S8 Categorical Hypothesis Building</a:t>
            </a:r>
          </a:p>
        </p:txBody>
      </p:sp>
      <p:sp>
        <p:nvSpPr>
          <p:cNvPr id="31783" name="Line 41"/>
          <p:cNvSpPr>
            <a:spLocks noChangeShapeType="1"/>
          </p:cNvSpPr>
          <p:nvPr/>
        </p:nvSpPr>
        <p:spPr bwMode="auto">
          <a:xfrm flipH="1">
            <a:off x="1935774" y="2674939"/>
            <a:ext cx="344365" cy="974725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4" name="Text Box 42"/>
          <p:cNvSpPr txBox="1">
            <a:spLocks noChangeAspect="1" noChangeArrowheads="1"/>
          </p:cNvSpPr>
          <p:nvPr/>
        </p:nvSpPr>
        <p:spPr bwMode="auto">
          <a:xfrm>
            <a:off x="919621" y="3670301"/>
            <a:ext cx="1686474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S7 Simulation-Prediction</a:t>
            </a:r>
          </a:p>
        </p:txBody>
      </p:sp>
      <p:sp>
        <p:nvSpPr>
          <p:cNvPr id="31785" name="Line 43"/>
          <p:cNvSpPr>
            <a:spLocks noChangeShapeType="1"/>
          </p:cNvSpPr>
          <p:nvPr/>
        </p:nvSpPr>
        <p:spPr bwMode="auto">
          <a:xfrm flipH="1">
            <a:off x="5073162" y="5351464"/>
            <a:ext cx="63012" cy="917575"/>
          </a:xfrm>
          <a:prstGeom prst="line">
            <a:avLst/>
          </a:prstGeom>
          <a:noFill/>
          <a:ln w="50800" cmpd="dbl">
            <a:solidFill>
              <a:schemeClr val="bg2"/>
            </a:solidFill>
            <a:prstDash val="sysDot"/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6" name="Text Box 44"/>
          <p:cNvSpPr txBox="1">
            <a:spLocks noChangeAspect="1" noChangeArrowheads="1"/>
          </p:cNvSpPr>
          <p:nvPr/>
        </p:nvSpPr>
        <p:spPr bwMode="auto">
          <a:xfrm>
            <a:off x="3105590" y="4613276"/>
            <a:ext cx="1507001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S19 Observable Entity</a:t>
            </a:r>
          </a:p>
        </p:txBody>
      </p:sp>
      <p:sp>
        <p:nvSpPr>
          <p:cNvPr id="31787" name="Line 45"/>
          <p:cNvSpPr>
            <a:spLocks noChangeShapeType="1"/>
          </p:cNvSpPr>
          <p:nvPr/>
        </p:nvSpPr>
        <p:spPr bwMode="auto">
          <a:xfrm>
            <a:off x="3842238" y="4889500"/>
            <a:ext cx="0" cy="712788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8" name="Line 46"/>
          <p:cNvSpPr>
            <a:spLocks noChangeShapeType="1"/>
          </p:cNvSpPr>
          <p:nvPr/>
        </p:nvSpPr>
        <p:spPr bwMode="auto">
          <a:xfrm flipH="1">
            <a:off x="3351335" y="4902200"/>
            <a:ext cx="142142" cy="357188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9" name="Text Box 47"/>
          <p:cNvSpPr txBox="1">
            <a:spLocks noChangeAspect="1" noChangeArrowheads="1"/>
          </p:cNvSpPr>
          <p:nvPr/>
        </p:nvSpPr>
        <p:spPr bwMode="auto">
          <a:xfrm>
            <a:off x="2888274" y="5200651"/>
            <a:ext cx="797169" cy="284163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/>
              <a:t>E5 Event</a:t>
            </a:r>
            <a:endParaRPr lang="en-GB" sz="1200" b="1"/>
          </a:p>
        </p:txBody>
      </p:sp>
      <p:cxnSp>
        <p:nvCxnSpPr>
          <p:cNvPr id="31790" name="AutoShape 48"/>
          <p:cNvCxnSpPr>
            <a:cxnSpLocks noChangeShapeType="1"/>
            <a:stCxn id="31780" idx="2"/>
            <a:endCxn id="31786" idx="1"/>
          </p:cNvCxnSpPr>
          <p:nvPr/>
        </p:nvCxnSpPr>
        <p:spPr bwMode="auto">
          <a:xfrm rot="5400000">
            <a:off x="2596160" y="4094781"/>
            <a:ext cx="1166426" cy="147565"/>
          </a:xfrm>
          <a:prstGeom prst="curvedConnector4">
            <a:avLst>
              <a:gd name="adj1" fmla="val 44063"/>
              <a:gd name="adj2" fmla="val 254915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91" name="Rectangle 49"/>
          <p:cNvSpPr>
            <a:spLocks noChangeArrowheads="1"/>
          </p:cNvSpPr>
          <p:nvPr/>
        </p:nvSpPr>
        <p:spPr bwMode="auto">
          <a:xfrm>
            <a:off x="2781300" y="4094878"/>
            <a:ext cx="9380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GB" sz="1000">
                <a:cs typeface="Arial" charset="0"/>
              </a:rPr>
              <a:t>O16 described</a:t>
            </a:r>
            <a:endParaRPr lang="el-GR" sz="1000">
              <a:cs typeface="Arial" charset="0"/>
            </a:endParaRPr>
          </a:p>
        </p:txBody>
      </p:sp>
      <p:cxnSp>
        <p:nvCxnSpPr>
          <p:cNvPr id="31792" name="AutoShape 50"/>
          <p:cNvCxnSpPr>
            <a:cxnSpLocks noChangeShapeType="1"/>
            <a:stCxn id="31780" idx="2"/>
            <a:endCxn id="31765" idx="2"/>
          </p:cNvCxnSpPr>
          <p:nvPr/>
        </p:nvCxnSpPr>
        <p:spPr bwMode="auto">
          <a:xfrm rot="16200000" flipH="1">
            <a:off x="5866912" y="971593"/>
            <a:ext cx="69850" cy="5297364"/>
          </a:xfrm>
          <a:prstGeom prst="curvedConnector3">
            <a:avLst>
              <a:gd name="adj1" fmla="val 427273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93" name="Rectangle 51"/>
          <p:cNvSpPr>
            <a:spLocks noChangeArrowheads="1"/>
          </p:cNvSpPr>
          <p:nvPr/>
        </p:nvSpPr>
        <p:spPr bwMode="auto">
          <a:xfrm>
            <a:off x="6049108" y="3686175"/>
            <a:ext cx="145219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O14 assigned dimension</a:t>
            </a:r>
            <a:endParaRPr lang="el-GR" sz="1000">
              <a:cs typeface="Arial" charset="0"/>
            </a:endParaRPr>
          </a:p>
        </p:txBody>
      </p:sp>
      <p:sp>
        <p:nvSpPr>
          <p:cNvPr id="31794" name="Text Box 52"/>
          <p:cNvSpPr txBox="1">
            <a:spLocks noChangeAspect="1" noChangeArrowheads="1"/>
          </p:cNvSpPr>
          <p:nvPr/>
        </p:nvSpPr>
        <p:spPr bwMode="auto">
          <a:xfrm>
            <a:off x="1012581" y="4565651"/>
            <a:ext cx="1364273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S1 Matter Removal</a:t>
            </a:r>
          </a:p>
        </p:txBody>
      </p:sp>
      <p:sp>
        <p:nvSpPr>
          <p:cNvPr id="31795" name="Line 54"/>
          <p:cNvSpPr>
            <a:spLocks noChangeShapeType="1"/>
          </p:cNvSpPr>
          <p:nvPr/>
        </p:nvSpPr>
        <p:spPr bwMode="auto">
          <a:xfrm flipH="1">
            <a:off x="1116623" y="4832350"/>
            <a:ext cx="435220" cy="395288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96" name="Text Box 55"/>
          <p:cNvSpPr txBox="1">
            <a:spLocks noChangeArrowheads="1"/>
          </p:cNvSpPr>
          <p:nvPr/>
        </p:nvSpPr>
        <p:spPr bwMode="auto">
          <a:xfrm>
            <a:off x="1830266" y="4877516"/>
            <a:ext cx="93647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O1 diminished</a:t>
            </a:r>
          </a:p>
        </p:txBody>
      </p:sp>
      <p:sp>
        <p:nvSpPr>
          <p:cNvPr id="31797" name="Text Box 56"/>
          <p:cNvSpPr txBox="1">
            <a:spLocks noChangeArrowheads="1"/>
          </p:cNvSpPr>
          <p:nvPr/>
        </p:nvSpPr>
        <p:spPr bwMode="auto">
          <a:xfrm>
            <a:off x="1821474" y="5834778"/>
            <a:ext cx="83227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O2 removed</a:t>
            </a:r>
          </a:p>
        </p:txBody>
      </p:sp>
      <p:cxnSp>
        <p:nvCxnSpPr>
          <p:cNvPr id="31798" name="AutoShape 57"/>
          <p:cNvCxnSpPr>
            <a:cxnSpLocks noChangeShapeType="1"/>
          </p:cNvCxnSpPr>
          <p:nvPr/>
        </p:nvCxnSpPr>
        <p:spPr bwMode="auto">
          <a:xfrm flipH="1">
            <a:off x="498231" y="5405439"/>
            <a:ext cx="2931" cy="846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99" name="Text Box 58"/>
          <p:cNvSpPr txBox="1">
            <a:spLocks noChangeArrowheads="1"/>
          </p:cNvSpPr>
          <p:nvPr/>
        </p:nvSpPr>
        <p:spPr bwMode="auto">
          <a:xfrm>
            <a:off x="33705" y="5888753"/>
            <a:ext cx="83227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O5 removed</a:t>
            </a:r>
          </a:p>
        </p:txBody>
      </p:sp>
      <p:sp>
        <p:nvSpPr>
          <p:cNvPr id="31800" name="Text Box 60"/>
          <p:cNvSpPr txBox="1">
            <a:spLocks noChangeArrowheads="1"/>
          </p:cNvSpPr>
          <p:nvPr/>
        </p:nvSpPr>
        <p:spPr bwMode="auto">
          <a:xfrm>
            <a:off x="836735" y="5609353"/>
            <a:ext cx="108715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>
                <a:cs typeface="Arial" charset="0"/>
              </a:rPr>
              <a:t>O3 sampled from</a:t>
            </a:r>
          </a:p>
        </p:txBody>
      </p:sp>
      <p:sp>
        <p:nvSpPr>
          <p:cNvPr id="31801" name="Text Box 61"/>
          <p:cNvSpPr txBox="1">
            <a:spLocks noChangeAspect="1" noChangeArrowheads="1"/>
          </p:cNvSpPr>
          <p:nvPr/>
        </p:nvSpPr>
        <p:spPr bwMode="auto">
          <a:xfrm>
            <a:off x="379003" y="5154613"/>
            <a:ext cx="1211471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S2 Sample Taking</a:t>
            </a:r>
          </a:p>
        </p:txBody>
      </p:sp>
      <p:sp>
        <p:nvSpPr>
          <p:cNvPr id="31802" name="Text Box 62"/>
          <p:cNvSpPr txBox="1">
            <a:spLocks noChangeAspect="1" noChangeArrowheads="1"/>
          </p:cNvSpPr>
          <p:nvPr/>
        </p:nvSpPr>
        <p:spPr bwMode="auto">
          <a:xfrm>
            <a:off x="122706" y="6242051"/>
            <a:ext cx="844834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S13 Sample</a:t>
            </a:r>
          </a:p>
        </p:txBody>
      </p:sp>
      <p:cxnSp>
        <p:nvCxnSpPr>
          <p:cNvPr id="31803" name="AutoShape 63"/>
          <p:cNvCxnSpPr>
            <a:cxnSpLocks noChangeShapeType="1"/>
            <a:stCxn id="31801" idx="2"/>
            <a:endCxn id="31757" idx="1"/>
          </p:cNvCxnSpPr>
          <p:nvPr/>
        </p:nvCxnSpPr>
        <p:spPr bwMode="auto">
          <a:xfrm rot="16200000" flipH="1">
            <a:off x="1900106" y="4516245"/>
            <a:ext cx="298471" cy="212920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1804" name="AutoShape 64"/>
          <p:cNvCxnSpPr>
            <a:cxnSpLocks noChangeShapeType="1"/>
            <a:stCxn id="31794" idx="2"/>
            <a:endCxn id="31757" idx="1"/>
          </p:cNvCxnSpPr>
          <p:nvPr/>
        </p:nvCxnSpPr>
        <p:spPr bwMode="auto">
          <a:xfrm>
            <a:off x="1695451" y="4849813"/>
            <a:ext cx="1418492" cy="881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1805" name="AutoShape 65"/>
          <p:cNvCxnSpPr>
            <a:cxnSpLocks noChangeShapeType="1"/>
            <a:stCxn id="31794" idx="2"/>
            <a:endCxn id="31762" idx="0"/>
          </p:cNvCxnSpPr>
          <p:nvPr/>
        </p:nvCxnSpPr>
        <p:spPr bwMode="auto">
          <a:xfrm>
            <a:off x="1695450" y="4849814"/>
            <a:ext cx="463062" cy="1316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806" name="Text Box 66"/>
          <p:cNvSpPr txBox="1">
            <a:spLocks noChangeAspect="1" noChangeArrowheads="1"/>
          </p:cNvSpPr>
          <p:nvPr/>
        </p:nvSpPr>
        <p:spPr bwMode="auto">
          <a:xfrm>
            <a:off x="3395395" y="1320801"/>
            <a:ext cx="782316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E7 Activity</a:t>
            </a:r>
          </a:p>
        </p:txBody>
      </p:sp>
      <p:sp>
        <p:nvSpPr>
          <p:cNvPr id="31807" name="Line 67"/>
          <p:cNvSpPr>
            <a:spLocks noChangeShapeType="1"/>
          </p:cNvSpPr>
          <p:nvPr/>
        </p:nvSpPr>
        <p:spPr bwMode="auto">
          <a:xfrm flipH="1">
            <a:off x="3786554" y="1600200"/>
            <a:ext cx="10258" cy="271463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808" name="Text Box 5"/>
          <p:cNvSpPr txBox="1">
            <a:spLocks noChangeAspect="1" noChangeArrowheads="1"/>
          </p:cNvSpPr>
          <p:nvPr/>
        </p:nvSpPr>
        <p:spPr bwMode="auto">
          <a:xfrm>
            <a:off x="4199793" y="3378201"/>
            <a:ext cx="1340827" cy="284163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/>
              <a:t>E16 Measurement </a:t>
            </a:r>
            <a:endParaRPr lang="en-GB" sz="1200" b="1"/>
          </a:p>
        </p:txBody>
      </p:sp>
      <p:sp>
        <p:nvSpPr>
          <p:cNvPr id="31809" name="Text Box 9"/>
          <p:cNvSpPr txBox="1">
            <a:spLocks noChangeArrowheads="1"/>
          </p:cNvSpPr>
          <p:nvPr/>
        </p:nvSpPr>
        <p:spPr bwMode="auto">
          <a:xfrm>
            <a:off x="5767754" y="2911476"/>
            <a:ext cx="253658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defTabSz="968375">
              <a:spcBef>
                <a:spcPct val="0"/>
              </a:spcBef>
              <a:buSzTx/>
              <a:buFontTx/>
              <a:buNone/>
            </a:pPr>
            <a:r>
              <a:rPr lang="en-US" sz="1400" i="1">
                <a:solidFill>
                  <a:srgbClr val="CC0066"/>
                </a:solidFill>
              </a:rPr>
              <a:t>Inspired by INSPIRE, OBOE</a:t>
            </a:r>
            <a:endParaRPr lang="el-GR" sz="1400" i="1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/>
          <p:cNvCxnSpPr>
            <a:stCxn id="184" idx="0"/>
            <a:endCxn id="47" idx="2"/>
          </p:cNvCxnSpPr>
          <p:nvPr/>
        </p:nvCxnSpPr>
        <p:spPr>
          <a:xfrm flipV="1">
            <a:off x="1217007" y="2864970"/>
            <a:ext cx="351413" cy="1586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195" name="Straight Arrow Connector 194"/>
          <p:cNvCxnSpPr>
            <a:stCxn id="74" idx="0"/>
            <a:endCxn id="77" idx="2"/>
          </p:cNvCxnSpPr>
          <p:nvPr/>
        </p:nvCxnSpPr>
        <p:spPr>
          <a:xfrm flipH="1" flipV="1">
            <a:off x="5363125" y="4411018"/>
            <a:ext cx="1141999" cy="1339639"/>
          </a:xfrm>
          <a:prstGeom prst="straightConnector1">
            <a:avLst/>
          </a:prstGeom>
          <a:ln w="38100" cmpd="dbl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1753" idx="0"/>
            <a:endCxn id="47" idx="3"/>
          </p:cNvCxnSpPr>
          <p:nvPr/>
        </p:nvCxnSpPr>
        <p:spPr>
          <a:xfrm flipH="1" flipV="1">
            <a:off x="2380674" y="2726471"/>
            <a:ext cx="2933877" cy="5037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8980" y="239306"/>
            <a:ext cx="8940024" cy="57785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CRMarchaeo</a:t>
            </a:r>
            <a:r>
              <a:rPr lang="en-US" sz="4000" dirty="0" smtClean="0"/>
              <a:t>: Excavation Process Unit</a:t>
            </a:r>
            <a:endParaRPr lang="el-GR" sz="4000" dirty="0" smtClean="0"/>
          </a:p>
        </p:txBody>
      </p:sp>
      <p:sp>
        <p:nvSpPr>
          <p:cNvPr id="31753" name="Text Box 11"/>
          <p:cNvSpPr txBox="1">
            <a:spLocks noChangeAspect="1" noChangeArrowheads="1"/>
          </p:cNvSpPr>
          <p:nvPr/>
        </p:nvSpPr>
        <p:spPr bwMode="auto">
          <a:xfrm>
            <a:off x="4402866" y="3230190"/>
            <a:ext cx="1823370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A1 Excavation Process Unit</a:t>
            </a:r>
            <a:endParaRPr lang="el-GR" sz="1200" b="1" dirty="0"/>
          </a:p>
        </p:txBody>
      </p:sp>
      <p:sp>
        <p:nvSpPr>
          <p:cNvPr id="31806" name="Text Box 66"/>
          <p:cNvSpPr txBox="1">
            <a:spLocks noChangeAspect="1" noChangeArrowheads="1"/>
          </p:cNvSpPr>
          <p:nvPr/>
        </p:nvSpPr>
        <p:spPr bwMode="auto">
          <a:xfrm>
            <a:off x="4926706" y="1836696"/>
            <a:ext cx="782316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/>
              <a:t>E7 Activity</a:t>
            </a:r>
          </a:p>
        </p:txBody>
      </p:sp>
      <p:cxnSp>
        <p:nvCxnSpPr>
          <p:cNvPr id="109" name="Straight Arrow Connector 108"/>
          <p:cNvCxnSpPr>
            <a:stCxn id="31753" idx="0"/>
            <a:endCxn id="31806" idx="2"/>
          </p:cNvCxnSpPr>
          <p:nvPr/>
        </p:nvCxnSpPr>
        <p:spPr>
          <a:xfrm flipV="1">
            <a:off x="5314551" y="2113695"/>
            <a:ext cx="3313" cy="1116495"/>
          </a:xfrm>
          <a:prstGeom prst="straightConnector1">
            <a:avLst/>
          </a:prstGeom>
          <a:ln w="38100" cap="flat" cmpd="dbl">
            <a:solidFill>
              <a:schemeClr val="tx1"/>
            </a:solidFill>
            <a:prstDash val="dash"/>
            <a:miter lim="800000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 Box 20"/>
          <p:cNvSpPr txBox="1">
            <a:spLocks noChangeAspect="1" noChangeArrowheads="1"/>
          </p:cNvSpPr>
          <p:nvPr/>
        </p:nvSpPr>
        <p:spPr bwMode="auto">
          <a:xfrm>
            <a:off x="3494496" y="5750657"/>
            <a:ext cx="1562100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/>
              <a:t>S11 Amount of Matter</a:t>
            </a:r>
          </a:p>
        </p:txBody>
      </p:sp>
      <p:cxnSp>
        <p:nvCxnSpPr>
          <p:cNvPr id="115" name="Straight Arrow Connector 114"/>
          <p:cNvCxnSpPr>
            <a:stCxn id="114" idx="0"/>
            <a:endCxn id="77" idx="2"/>
          </p:cNvCxnSpPr>
          <p:nvPr/>
        </p:nvCxnSpPr>
        <p:spPr>
          <a:xfrm flipV="1">
            <a:off x="4275546" y="4411018"/>
            <a:ext cx="1087579" cy="1339639"/>
          </a:xfrm>
          <a:prstGeom prst="straightConnector1">
            <a:avLst/>
          </a:prstGeom>
          <a:ln w="38100" cmpd="dbl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31753" idx="2"/>
            <a:endCxn id="114" idx="0"/>
          </p:cNvCxnSpPr>
          <p:nvPr/>
        </p:nvCxnSpPr>
        <p:spPr>
          <a:xfrm flipH="1">
            <a:off x="4275546" y="3507189"/>
            <a:ext cx="1039005" cy="2243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37" name="Text Box 6"/>
          <p:cNvSpPr txBox="1">
            <a:spLocks noChangeAspect="1" noChangeArrowheads="1"/>
          </p:cNvSpPr>
          <p:nvPr/>
        </p:nvSpPr>
        <p:spPr bwMode="auto">
          <a:xfrm>
            <a:off x="2371287" y="1367114"/>
            <a:ext cx="1671598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 smtClean="0"/>
              <a:t>E29 Design or Procedure</a:t>
            </a:r>
            <a:endParaRPr lang="en-GB" sz="1200" b="1" dirty="0"/>
          </a:p>
        </p:txBody>
      </p:sp>
      <p:cxnSp>
        <p:nvCxnSpPr>
          <p:cNvPr id="138" name="Straight Arrow Connector 137"/>
          <p:cNvCxnSpPr>
            <a:stCxn id="31753" idx="0"/>
            <a:endCxn id="137" idx="2"/>
          </p:cNvCxnSpPr>
          <p:nvPr/>
        </p:nvCxnSpPr>
        <p:spPr>
          <a:xfrm flipH="1" flipV="1">
            <a:off x="3207086" y="1644113"/>
            <a:ext cx="2107465" cy="15860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42" name="Text Box 25"/>
          <p:cNvSpPr txBox="1">
            <a:spLocks noChangeArrowheads="1"/>
          </p:cNvSpPr>
          <p:nvPr/>
        </p:nvSpPr>
        <p:spPr bwMode="auto">
          <a:xfrm>
            <a:off x="2843670" y="2054488"/>
            <a:ext cx="162736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P33 used specific technique</a:t>
            </a:r>
          </a:p>
        </p:txBody>
      </p:sp>
      <p:sp>
        <p:nvSpPr>
          <p:cNvPr id="146" name="Text Box 25"/>
          <p:cNvSpPr txBox="1">
            <a:spLocks noChangeArrowheads="1"/>
          </p:cNvSpPr>
          <p:nvPr/>
        </p:nvSpPr>
        <p:spPr bwMode="auto">
          <a:xfrm>
            <a:off x="6639336" y="2695692"/>
            <a:ext cx="163217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P32 used general technique</a:t>
            </a:r>
          </a:p>
        </p:txBody>
      </p:sp>
      <p:cxnSp>
        <p:nvCxnSpPr>
          <p:cNvPr id="152" name="Straight Arrow Connector 151"/>
          <p:cNvCxnSpPr>
            <a:stCxn id="31753" idx="3"/>
            <a:endCxn id="39" idx="0"/>
          </p:cNvCxnSpPr>
          <p:nvPr/>
        </p:nvCxnSpPr>
        <p:spPr>
          <a:xfrm>
            <a:off x="6226236" y="3368690"/>
            <a:ext cx="1317195" cy="15595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54" name="Text Box 25"/>
          <p:cNvSpPr txBox="1">
            <a:spLocks noChangeArrowheads="1"/>
          </p:cNvSpPr>
          <p:nvPr/>
        </p:nvSpPr>
        <p:spPr bwMode="auto">
          <a:xfrm>
            <a:off x="6505124" y="4297293"/>
            <a:ext cx="133081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P17 was motivated by</a:t>
            </a:r>
          </a:p>
        </p:txBody>
      </p:sp>
      <p:sp>
        <p:nvSpPr>
          <p:cNvPr id="39" name="Text Box 6"/>
          <p:cNvSpPr txBox="1">
            <a:spLocks noChangeAspect="1" noChangeArrowheads="1"/>
          </p:cNvSpPr>
          <p:nvPr/>
        </p:nvSpPr>
        <p:spPr bwMode="auto">
          <a:xfrm>
            <a:off x="6744180" y="4928234"/>
            <a:ext cx="1598501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 smtClean="0"/>
              <a:t>E73 Information Object</a:t>
            </a:r>
            <a:endParaRPr lang="en-GB" sz="1200" b="1" dirty="0"/>
          </a:p>
        </p:txBody>
      </p:sp>
      <p:sp>
        <p:nvSpPr>
          <p:cNvPr id="41" name="Rectangle 40"/>
          <p:cNvSpPr/>
          <p:nvPr/>
        </p:nvSpPr>
        <p:spPr>
          <a:xfrm>
            <a:off x="6505124" y="3203525"/>
            <a:ext cx="15055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dirty="0" smtClean="0">
                <a:cs typeface="Arial" charset="0"/>
              </a:rPr>
              <a:t>P125 used object of type 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230981" y="1877338"/>
            <a:ext cx="163217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P32 used general technique</a:t>
            </a:r>
          </a:p>
        </p:txBody>
      </p:sp>
      <p:sp>
        <p:nvSpPr>
          <p:cNvPr id="49" name="Text Box 9"/>
          <p:cNvSpPr txBox="1">
            <a:spLocks noChangeAspect="1" noChangeArrowheads="1"/>
          </p:cNvSpPr>
          <p:nvPr/>
        </p:nvSpPr>
        <p:spPr bwMode="auto">
          <a:xfrm>
            <a:off x="7543431" y="2162209"/>
            <a:ext cx="756937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 dirty="0"/>
              <a:t>E55 Type</a:t>
            </a:r>
            <a:endParaRPr lang="en-GB" sz="1200" b="1" dirty="0"/>
          </a:p>
        </p:txBody>
      </p:sp>
      <p:sp>
        <p:nvSpPr>
          <p:cNvPr id="50" name="Text Box 9"/>
          <p:cNvSpPr txBox="1">
            <a:spLocks noChangeAspect="1" noChangeArrowheads="1"/>
          </p:cNvSpPr>
          <p:nvPr/>
        </p:nvSpPr>
        <p:spPr bwMode="auto">
          <a:xfrm>
            <a:off x="7543431" y="2968294"/>
            <a:ext cx="756937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 dirty="0"/>
              <a:t>E55 Type</a:t>
            </a:r>
            <a:endParaRPr lang="en-GB" sz="1200" b="1" dirty="0"/>
          </a:p>
        </p:txBody>
      </p:sp>
      <p:cxnSp>
        <p:nvCxnSpPr>
          <p:cNvPr id="54" name="Straight Arrow Connector 53"/>
          <p:cNvCxnSpPr>
            <a:stCxn id="31753" idx="3"/>
            <a:endCxn id="49" idx="1"/>
          </p:cNvCxnSpPr>
          <p:nvPr/>
        </p:nvCxnSpPr>
        <p:spPr>
          <a:xfrm flipV="1">
            <a:off x="6226236" y="2300709"/>
            <a:ext cx="1317195" cy="10679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5" name="Straight Arrow Connector 54"/>
          <p:cNvCxnSpPr>
            <a:stCxn id="31753" idx="3"/>
            <a:endCxn id="50" idx="1"/>
          </p:cNvCxnSpPr>
          <p:nvPr/>
        </p:nvCxnSpPr>
        <p:spPr>
          <a:xfrm flipV="1">
            <a:off x="6226236" y="3106794"/>
            <a:ext cx="1317195" cy="261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63" name="Straight Arrow Connector 62"/>
          <p:cNvCxnSpPr>
            <a:stCxn id="31753" idx="1"/>
            <a:endCxn id="178" idx="3"/>
          </p:cNvCxnSpPr>
          <p:nvPr/>
        </p:nvCxnSpPr>
        <p:spPr>
          <a:xfrm flipH="1">
            <a:off x="2464415" y="3368690"/>
            <a:ext cx="1938451" cy="5039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73" name="Text Box 25"/>
          <p:cNvSpPr txBox="1">
            <a:spLocks noChangeArrowheads="1"/>
          </p:cNvSpPr>
          <p:nvPr/>
        </p:nvSpPr>
        <p:spPr bwMode="auto">
          <a:xfrm>
            <a:off x="3339071" y="3272520"/>
            <a:ext cx="9364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P13 destroyed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76" name="Text Box 28"/>
          <p:cNvSpPr txBox="1">
            <a:spLocks noChangeAspect="1" noChangeArrowheads="1"/>
          </p:cNvSpPr>
          <p:nvPr/>
        </p:nvSpPr>
        <p:spPr bwMode="auto">
          <a:xfrm>
            <a:off x="1431039" y="5555984"/>
            <a:ext cx="1412631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 dirty="0" smtClean="0"/>
              <a:t>E26 Physical Feature</a:t>
            </a:r>
          </a:p>
        </p:txBody>
      </p:sp>
      <p:cxnSp>
        <p:nvCxnSpPr>
          <p:cNvPr id="78" name="Straight Arrow Connector 77"/>
          <p:cNvCxnSpPr>
            <a:stCxn id="31753" idx="2"/>
            <a:endCxn id="76" idx="0"/>
          </p:cNvCxnSpPr>
          <p:nvPr/>
        </p:nvCxnSpPr>
        <p:spPr>
          <a:xfrm flipH="1">
            <a:off x="2137355" y="3507189"/>
            <a:ext cx="3177196" cy="20487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2371287" y="4820513"/>
            <a:ext cx="1327608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AP4 produced surface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160260" y="759523"/>
            <a:ext cx="39137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Substance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doing</a:t>
            </a:r>
            <a:endParaRPr kumimoji="0" lang="el-GR" sz="1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Identity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Actor, location, temporal coherence</a:t>
            </a:r>
            <a:endParaRPr kumimoji="0" lang="el-GR" sz="1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Unity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begin/end (maybe documented)</a:t>
            </a:r>
            <a:endParaRPr kumimoji="0" lang="el-GR" sz="1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Intentional, Declarative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9"/>
          <p:cNvSpPr txBox="1">
            <a:spLocks noChangeAspect="1" noChangeArrowheads="1"/>
          </p:cNvSpPr>
          <p:nvPr/>
        </p:nvSpPr>
        <p:spPr bwMode="auto">
          <a:xfrm>
            <a:off x="7543431" y="3749178"/>
            <a:ext cx="756937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 dirty="0"/>
              <a:t>E55 Type</a:t>
            </a:r>
            <a:endParaRPr lang="en-GB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6648878" y="3485307"/>
            <a:ext cx="14830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dirty="0" smtClean="0">
                <a:cs typeface="Arial" charset="0"/>
              </a:rPr>
              <a:t>P21 had general purpose</a:t>
            </a:r>
          </a:p>
        </p:txBody>
      </p:sp>
      <p:cxnSp>
        <p:nvCxnSpPr>
          <p:cNvPr id="44" name="Straight Arrow Connector 43"/>
          <p:cNvCxnSpPr>
            <a:stCxn id="31753" idx="3"/>
            <a:endCxn id="42" idx="1"/>
          </p:cNvCxnSpPr>
          <p:nvPr/>
        </p:nvCxnSpPr>
        <p:spPr>
          <a:xfrm>
            <a:off x="6226236" y="3368690"/>
            <a:ext cx="1317195" cy="518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7" name="Text Box 28"/>
          <p:cNvSpPr txBox="1">
            <a:spLocks noChangeAspect="1" noChangeArrowheads="1"/>
          </p:cNvSpPr>
          <p:nvPr/>
        </p:nvSpPr>
        <p:spPr bwMode="auto">
          <a:xfrm>
            <a:off x="756165" y="2587971"/>
            <a:ext cx="1624509" cy="27699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 dirty="0" smtClean="0"/>
              <a:t>SP2 Phenomenal Place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2835794" y="2849582"/>
            <a:ext cx="947695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AP3 excavated</a:t>
            </a:r>
          </a:p>
        </p:txBody>
      </p:sp>
      <p:sp>
        <p:nvSpPr>
          <p:cNvPr id="61" name="Text Box 28"/>
          <p:cNvSpPr txBox="1">
            <a:spLocks noChangeAspect="1" noChangeArrowheads="1"/>
          </p:cNvSpPr>
          <p:nvPr/>
        </p:nvSpPr>
        <p:spPr bwMode="auto">
          <a:xfrm>
            <a:off x="815521" y="1836696"/>
            <a:ext cx="1461800" cy="27699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 dirty="0" smtClean="0"/>
              <a:t>SP6 Declarative Place</a:t>
            </a:r>
          </a:p>
        </p:txBody>
      </p:sp>
      <p:sp>
        <p:nvSpPr>
          <p:cNvPr id="74" name="Text Box 20"/>
          <p:cNvSpPr txBox="1">
            <a:spLocks noChangeAspect="1" noChangeArrowheads="1"/>
          </p:cNvSpPr>
          <p:nvPr/>
        </p:nvSpPr>
        <p:spPr bwMode="auto">
          <a:xfrm>
            <a:off x="5724074" y="5750657"/>
            <a:ext cx="1562100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/>
              <a:t>S11 Amount of Matter</a:t>
            </a:r>
          </a:p>
        </p:txBody>
      </p:sp>
      <p:cxnSp>
        <p:nvCxnSpPr>
          <p:cNvPr id="80" name="Straight Arrow Connector 79"/>
          <p:cNvCxnSpPr>
            <a:stCxn id="31753" idx="2"/>
            <a:endCxn id="74" idx="0"/>
          </p:cNvCxnSpPr>
          <p:nvPr/>
        </p:nvCxnSpPr>
        <p:spPr>
          <a:xfrm>
            <a:off x="5314551" y="3507189"/>
            <a:ext cx="1190573" cy="22434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32" name="Text Box 25"/>
          <p:cNvSpPr txBox="1">
            <a:spLocks noChangeArrowheads="1"/>
          </p:cNvSpPr>
          <p:nvPr/>
        </p:nvSpPr>
        <p:spPr bwMode="auto">
          <a:xfrm>
            <a:off x="5480044" y="4697403"/>
            <a:ext cx="1159292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AP2 discarded into</a:t>
            </a:r>
            <a:endParaRPr lang="en-US" sz="1000" dirty="0">
              <a:cs typeface="Arial" charset="0"/>
            </a:endParaRPr>
          </a:p>
        </p:txBody>
      </p:sp>
      <p:sp>
        <p:nvSpPr>
          <p:cNvPr id="113" name="Text Box 25"/>
          <p:cNvSpPr txBox="1">
            <a:spLocks noChangeArrowheads="1"/>
          </p:cNvSpPr>
          <p:nvPr/>
        </p:nvSpPr>
        <p:spPr bwMode="auto">
          <a:xfrm>
            <a:off x="4206017" y="4697403"/>
            <a:ext cx="918841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AP1 produced</a:t>
            </a:r>
            <a:endParaRPr lang="en-US" sz="1000" dirty="0">
              <a:cs typeface="Arial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7611096" y="4028602"/>
            <a:ext cx="14879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 “find Solomon’s Temple”</a:t>
            </a:r>
            <a:endParaRPr lang="el-GR" sz="10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6419334" y="6034820"/>
            <a:ext cx="866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“a  heap”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078948" y="6034820"/>
            <a:ext cx="986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“a  basket”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500891" y="5102592"/>
            <a:ext cx="110639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preserved part or </a:t>
            </a:r>
          </a:p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total of matter</a:t>
            </a:r>
            <a:endParaRPr lang="el-GR" sz="1000" i="1" dirty="0" smtClean="0">
              <a:solidFill>
                <a:srgbClr val="C00000"/>
              </a:solidFill>
              <a:cs typeface="Arial" charset="0"/>
            </a:endParaRPr>
          </a:p>
        </p:txBody>
      </p:sp>
      <p:cxnSp>
        <p:nvCxnSpPr>
          <p:cNvPr id="161" name="Elbow Connector 160"/>
          <p:cNvCxnSpPr>
            <a:stCxn id="61" idx="1"/>
            <a:endCxn id="47" idx="1"/>
          </p:cNvCxnSpPr>
          <p:nvPr/>
        </p:nvCxnSpPr>
        <p:spPr>
          <a:xfrm rot="10800000" flipV="1">
            <a:off x="756165" y="1975195"/>
            <a:ext cx="59356" cy="751275"/>
          </a:xfrm>
          <a:prstGeom prst="bentConnector3">
            <a:avLst>
              <a:gd name="adj1" fmla="val 485134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64" name="Rectangle 163"/>
          <p:cNvSpPr/>
          <p:nvPr/>
        </p:nvSpPr>
        <p:spPr>
          <a:xfrm>
            <a:off x="211725" y="2234029"/>
            <a:ext cx="11448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cs typeface="Arial" charset="0"/>
              </a:rPr>
              <a:t>Q11 approximates</a:t>
            </a:r>
            <a:endParaRPr lang="el-GR" sz="1000" dirty="0" smtClean="0">
              <a:cs typeface="Arial" charset="0"/>
            </a:endParaRPr>
          </a:p>
        </p:txBody>
      </p:sp>
      <p:cxnSp>
        <p:nvCxnSpPr>
          <p:cNvPr id="165" name="Straight Arrow Connector 164"/>
          <p:cNvCxnSpPr>
            <a:stCxn id="137" idx="1"/>
            <a:endCxn id="61" idx="0"/>
          </p:cNvCxnSpPr>
          <p:nvPr/>
        </p:nvCxnSpPr>
        <p:spPr>
          <a:xfrm flipH="1">
            <a:off x="1546421" y="1505614"/>
            <a:ext cx="824866" cy="3310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68" name="Rectangle 167"/>
          <p:cNvSpPr/>
          <p:nvPr/>
        </p:nvSpPr>
        <p:spPr>
          <a:xfrm>
            <a:off x="1431039" y="1401932"/>
            <a:ext cx="8563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cs typeface="Arial" charset="0"/>
              </a:rPr>
              <a:t>P67 refers to</a:t>
            </a:r>
            <a:endParaRPr lang="el-GR" sz="1000" dirty="0" smtClean="0">
              <a:cs typeface="Arial" charset="0"/>
            </a:endParaRPr>
          </a:p>
        </p:txBody>
      </p:sp>
      <p:sp>
        <p:nvSpPr>
          <p:cNvPr id="178" name="Text Box 15"/>
          <p:cNvSpPr txBox="1">
            <a:spLocks noChangeAspect="1" noChangeArrowheads="1"/>
          </p:cNvSpPr>
          <p:nvPr/>
        </p:nvSpPr>
        <p:spPr bwMode="auto">
          <a:xfrm>
            <a:off x="659832" y="3734185"/>
            <a:ext cx="1804583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 smtClean="0"/>
              <a:t>A9 Constellation of Matter</a:t>
            </a:r>
            <a:endParaRPr lang="en-GB" sz="1200" b="1" dirty="0"/>
          </a:p>
        </p:txBody>
      </p:sp>
      <p:sp>
        <p:nvSpPr>
          <p:cNvPr id="184" name="Text Box 11"/>
          <p:cNvSpPr txBox="1">
            <a:spLocks noChangeAspect="1" noChangeArrowheads="1"/>
          </p:cNvSpPr>
          <p:nvPr/>
        </p:nvSpPr>
        <p:spPr bwMode="auto">
          <a:xfrm>
            <a:off x="498131" y="4451183"/>
            <a:ext cx="1437752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A2 </a:t>
            </a:r>
            <a:r>
              <a:rPr lang="en-GB" sz="1200" b="1" dirty="0" err="1" smtClean="0"/>
              <a:t>Stratigraphic</a:t>
            </a:r>
            <a:r>
              <a:rPr lang="en-GB" sz="1200" b="1" dirty="0" smtClean="0"/>
              <a:t> Unit</a:t>
            </a:r>
          </a:p>
        </p:txBody>
      </p:sp>
      <p:cxnSp>
        <p:nvCxnSpPr>
          <p:cNvPr id="186" name="Straight Arrow Connector 185"/>
          <p:cNvCxnSpPr>
            <a:stCxn id="31753" idx="2"/>
            <a:endCxn id="184" idx="3"/>
          </p:cNvCxnSpPr>
          <p:nvPr/>
        </p:nvCxnSpPr>
        <p:spPr>
          <a:xfrm flipH="1">
            <a:off x="1935883" y="3507189"/>
            <a:ext cx="3378668" cy="10824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89" name="Text Box 25"/>
          <p:cNvSpPr txBox="1">
            <a:spLocks noChangeArrowheads="1"/>
          </p:cNvSpPr>
          <p:nvPr/>
        </p:nvSpPr>
        <p:spPr bwMode="auto">
          <a:xfrm>
            <a:off x="2528376" y="4174183"/>
            <a:ext cx="583814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AP5 cut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8136080" y="3287504"/>
            <a:ext cx="4379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tools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7919675" y="2480250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methodology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8007839" y="1808267"/>
            <a:ext cx="6944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technique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7383339" y="5219435"/>
            <a:ext cx="1514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 research question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77" name="Text Box 15"/>
          <p:cNvSpPr txBox="1">
            <a:spLocks noChangeAspect="1" noChangeArrowheads="1"/>
          </p:cNvSpPr>
          <p:nvPr/>
        </p:nvSpPr>
        <p:spPr bwMode="auto">
          <a:xfrm>
            <a:off x="4500013" y="4126855"/>
            <a:ext cx="1726223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S10 Material Substantial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1933959" y="5849691"/>
            <a:ext cx="861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“surface”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cxnSp>
        <p:nvCxnSpPr>
          <p:cNvPr id="200" name="Straight Arrow Connector 199"/>
          <p:cNvCxnSpPr>
            <a:stCxn id="178" idx="0"/>
            <a:endCxn id="47" idx="2"/>
          </p:cNvCxnSpPr>
          <p:nvPr/>
        </p:nvCxnSpPr>
        <p:spPr>
          <a:xfrm flipV="1">
            <a:off x="1562124" y="2864970"/>
            <a:ext cx="6296" cy="8692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3" name="Rectangle 202"/>
          <p:cNvSpPr/>
          <p:nvPr/>
        </p:nvSpPr>
        <p:spPr>
          <a:xfrm>
            <a:off x="34860" y="2895748"/>
            <a:ext cx="1531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3D excavated area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1288847" y="2113695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planned area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132219" y="2295583"/>
            <a:ext cx="1821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for drawings before excavating </a:t>
            </a:r>
          </a:p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about where to excavate</a:t>
            </a:r>
            <a:endParaRPr lang="el-GR" sz="10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2371287" y="3507189"/>
            <a:ext cx="2198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constellation of Matter that happened </a:t>
            </a:r>
          </a:p>
          <a:p>
            <a:pPr algn="ctr">
              <a:spcBef>
                <a:spcPct val="0"/>
              </a:spcBef>
            </a:pPr>
            <a:r>
              <a:rPr lang="en-US" sz="1000" i="1" dirty="0" smtClean="0">
                <a:solidFill>
                  <a:srgbClr val="C00000"/>
                </a:solidFill>
                <a:cs typeface="Arial" charset="0"/>
              </a:rPr>
              <a:t>to be at the excavated place</a:t>
            </a:r>
            <a:endParaRPr lang="el-GR" sz="10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126627" y="3326636"/>
            <a:ext cx="889987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000" dirty="0" smtClean="0">
                <a:cs typeface="Arial" charset="0"/>
              </a:rPr>
              <a:t>AP6 occupied</a:t>
            </a:r>
            <a:endParaRPr lang="el-GR" sz="1000" dirty="0" smtClean="0">
              <a:cs typeface="Arial" charset="0"/>
            </a:endParaRPr>
          </a:p>
        </p:txBody>
      </p:sp>
      <p:sp>
        <p:nvSpPr>
          <p:cNvPr id="147" name="Text Box 9"/>
          <p:cNvSpPr txBox="1">
            <a:spLocks noChangeAspect="1" noChangeArrowheads="1"/>
          </p:cNvSpPr>
          <p:nvPr/>
        </p:nvSpPr>
        <p:spPr bwMode="auto">
          <a:xfrm>
            <a:off x="7543431" y="1505614"/>
            <a:ext cx="756937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 dirty="0"/>
              <a:t>E55 Type</a:t>
            </a:r>
            <a:endParaRPr lang="en-GB" sz="1200" b="1" dirty="0"/>
          </a:p>
        </p:txBody>
      </p:sp>
      <p:cxnSp>
        <p:nvCxnSpPr>
          <p:cNvPr id="143" name="Straight Arrow Connector 142"/>
          <p:cNvCxnSpPr>
            <a:stCxn id="31753" idx="3"/>
            <a:endCxn id="147" idx="1"/>
          </p:cNvCxnSpPr>
          <p:nvPr/>
        </p:nvCxnSpPr>
        <p:spPr>
          <a:xfrm flipV="1">
            <a:off x="6226236" y="1644114"/>
            <a:ext cx="1317195" cy="17245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40272" y="239306"/>
            <a:ext cx="8458732" cy="5778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CRMarchaeo</a:t>
            </a:r>
            <a:r>
              <a:rPr lang="en-US" dirty="0" smtClean="0"/>
              <a:t>: </a:t>
            </a:r>
            <a:r>
              <a:rPr lang="en-US" dirty="0" err="1" smtClean="0"/>
              <a:t>Stratigraphic</a:t>
            </a:r>
            <a:r>
              <a:rPr lang="en-US" dirty="0" smtClean="0"/>
              <a:t> Genesis</a:t>
            </a:r>
            <a:endParaRPr lang="el-GR" dirty="0" smtClean="0"/>
          </a:p>
        </p:txBody>
      </p:sp>
      <p:sp>
        <p:nvSpPr>
          <p:cNvPr id="31753" name="Text Box 11"/>
          <p:cNvSpPr txBox="1">
            <a:spLocks noChangeAspect="1" noChangeArrowheads="1"/>
          </p:cNvSpPr>
          <p:nvPr/>
        </p:nvSpPr>
        <p:spPr bwMode="auto">
          <a:xfrm>
            <a:off x="6334383" y="2884943"/>
            <a:ext cx="1823370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A1 Excavation Process Unit</a:t>
            </a:r>
            <a:endParaRPr lang="el-GR" sz="1200" b="1" dirty="0"/>
          </a:p>
        </p:txBody>
      </p:sp>
      <p:sp>
        <p:nvSpPr>
          <p:cNvPr id="31806" name="Text Box 66"/>
          <p:cNvSpPr txBox="1">
            <a:spLocks noChangeAspect="1" noChangeArrowheads="1"/>
          </p:cNvSpPr>
          <p:nvPr/>
        </p:nvSpPr>
        <p:spPr bwMode="auto">
          <a:xfrm>
            <a:off x="6848892" y="1938725"/>
            <a:ext cx="782316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/>
              <a:t>E7 Activity</a:t>
            </a:r>
          </a:p>
        </p:txBody>
      </p:sp>
      <p:sp>
        <p:nvSpPr>
          <p:cNvPr id="68" name="Text Box 28"/>
          <p:cNvSpPr txBox="1">
            <a:spLocks noChangeAspect="1" noChangeArrowheads="1"/>
          </p:cNvSpPr>
          <p:nvPr/>
        </p:nvSpPr>
        <p:spPr bwMode="auto">
          <a:xfrm>
            <a:off x="2237366" y="4051498"/>
            <a:ext cx="1412631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 dirty="0" smtClean="0"/>
              <a:t>E26 Physical Feature</a:t>
            </a:r>
          </a:p>
        </p:txBody>
      </p:sp>
      <p:sp>
        <p:nvSpPr>
          <p:cNvPr id="69" name="Text Box 11"/>
          <p:cNvSpPr txBox="1">
            <a:spLocks noChangeAspect="1" noChangeArrowheads="1"/>
          </p:cNvSpPr>
          <p:nvPr/>
        </p:nvSpPr>
        <p:spPr bwMode="auto">
          <a:xfrm>
            <a:off x="471739" y="5008374"/>
            <a:ext cx="1437752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A2 </a:t>
            </a:r>
            <a:r>
              <a:rPr lang="en-GB" sz="1200" b="1" dirty="0" err="1" smtClean="0"/>
              <a:t>Stratigraphic</a:t>
            </a:r>
            <a:r>
              <a:rPr lang="en-GB" sz="1200" b="1" dirty="0" smtClean="0"/>
              <a:t> Unit</a:t>
            </a: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3736415" y="4954108"/>
            <a:ext cx="1730139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A3 </a:t>
            </a:r>
            <a:r>
              <a:rPr lang="en-GB" sz="1200" b="1" dirty="0" err="1" smtClean="0"/>
              <a:t>Stratigraphic</a:t>
            </a:r>
            <a:r>
              <a:rPr lang="en-GB" sz="1200" b="1" dirty="0" smtClean="0"/>
              <a:t> Interface</a:t>
            </a:r>
          </a:p>
        </p:txBody>
      </p:sp>
      <p:sp>
        <p:nvSpPr>
          <p:cNvPr id="74" name="Text Box 47"/>
          <p:cNvSpPr txBox="1">
            <a:spLocks noChangeAspect="1" noChangeArrowheads="1"/>
          </p:cNvSpPr>
          <p:nvPr/>
        </p:nvSpPr>
        <p:spPr bwMode="auto">
          <a:xfrm>
            <a:off x="1980819" y="1938725"/>
            <a:ext cx="1925725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sz="1200" b="1" dirty="0" smtClean="0"/>
              <a:t>E63 Beginning of Existence</a:t>
            </a:r>
            <a:endParaRPr lang="en-GB" sz="1200" b="1" dirty="0"/>
          </a:p>
        </p:txBody>
      </p:sp>
      <p:sp>
        <p:nvSpPr>
          <p:cNvPr id="75" name="Text Box 11"/>
          <p:cNvSpPr txBox="1">
            <a:spLocks noChangeAspect="1" noChangeArrowheads="1"/>
          </p:cNvSpPr>
          <p:nvPr/>
        </p:nvSpPr>
        <p:spPr bwMode="auto">
          <a:xfrm>
            <a:off x="2084502" y="2953238"/>
            <a:ext cx="1692630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A4 </a:t>
            </a:r>
            <a:r>
              <a:rPr lang="en-GB" sz="1200" b="1" dirty="0" err="1" smtClean="0"/>
              <a:t>Stratigraphic</a:t>
            </a:r>
            <a:r>
              <a:rPr lang="en-GB" sz="1200" b="1" dirty="0" smtClean="0"/>
              <a:t> Genesis </a:t>
            </a:r>
          </a:p>
        </p:txBody>
      </p:sp>
      <p:sp>
        <p:nvSpPr>
          <p:cNvPr id="77" name="Text Box 15"/>
          <p:cNvSpPr txBox="1">
            <a:spLocks noChangeAspect="1" noChangeArrowheads="1"/>
          </p:cNvSpPr>
          <p:nvPr/>
        </p:nvSpPr>
        <p:spPr bwMode="auto">
          <a:xfrm>
            <a:off x="4608160" y="3845899"/>
            <a:ext cx="1726223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/>
              <a:t>S10 Material Substantial</a:t>
            </a:r>
          </a:p>
        </p:txBody>
      </p:sp>
      <p:cxnSp>
        <p:nvCxnSpPr>
          <p:cNvPr id="87" name="Straight Arrow Connector 86"/>
          <p:cNvCxnSpPr>
            <a:stCxn id="75" idx="2"/>
            <a:endCxn id="69" idx="0"/>
          </p:cNvCxnSpPr>
          <p:nvPr/>
        </p:nvCxnSpPr>
        <p:spPr>
          <a:xfrm flipH="1">
            <a:off x="1190615" y="3230237"/>
            <a:ext cx="1740202" cy="177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89" name="Straight Arrow Connector 88"/>
          <p:cNvCxnSpPr>
            <a:stCxn id="75" idx="2"/>
            <a:endCxn id="71" idx="0"/>
          </p:cNvCxnSpPr>
          <p:nvPr/>
        </p:nvCxnSpPr>
        <p:spPr>
          <a:xfrm>
            <a:off x="2930817" y="3230237"/>
            <a:ext cx="1670668" cy="17238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92" name="Text Box 25"/>
          <p:cNvSpPr txBox="1">
            <a:spLocks noChangeArrowheads="1"/>
          </p:cNvSpPr>
          <p:nvPr/>
        </p:nvSpPr>
        <p:spPr bwMode="auto">
          <a:xfrm>
            <a:off x="3142822" y="3618649"/>
            <a:ext cx="1039067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AP8 produced SI</a:t>
            </a:r>
            <a:endParaRPr lang="en-US" sz="1000" dirty="0">
              <a:cs typeface="Arial" charset="0"/>
            </a:endParaRPr>
          </a:p>
        </p:txBody>
      </p:sp>
      <p:cxnSp>
        <p:nvCxnSpPr>
          <p:cNvPr id="94" name="Straight Arrow Connector 93"/>
          <p:cNvCxnSpPr>
            <a:stCxn id="75" idx="2"/>
            <a:endCxn id="77" idx="0"/>
          </p:cNvCxnSpPr>
          <p:nvPr/>
        </p:nvCxnSpPr>
        <p:spPr>
          <a:xfrm>
            <a:off x="2930817" y="3230237"/>
            <a:ext cx="2540455" cy="61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99" name="Straight Arrow Connector 98"/>
          <p:cNvCxnSpPr>
            <a:stCxn id="71" idx="0"/>
            <a:endCxn id="68" idx="2"/>
          </p:cNvCxnSpPr>
          <p:nvPr/>
        </p:nvCxnSpPr>
        <p:spPr>
          <a:xfrm flipH="1" flipV="1">
            <a:off x="2943682" y="4328497"/>
            <a:ext cx="1657803" cy="625611"/>
          </a:xfrm>
          <a:prstGeom prst="straightConnector1">
            <a:avLst/>
          </a:prstGeom>
          <a:ln w="38100" cmpd="dbl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9" idx="0"/>
            <a:endCxn id="68" idx="2"/>
          </p:cNvCxnSpPr>
          <p:nvPr/>
        </p:nvCxnSpPr>
        <p:spPr>
          <a:xfrm flipV="1">
            <a:off x="1190615" y="4328497"/>
            <a:ext cx="1753067" cy="679877"/>
          </a:xfrm>
          <a:prstGeom prst="straightConnector1">
            <a:avLst/>
          </a:prstGeom>
          <a:ln w="38100" cap="flat" cmpd="dbl">
            <a:solidFill>
              <a:schemeClr val="tx1"/>
            </a:solidFill>
            <a:prstDash val="dash"/>
            <a:miter lim="800000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5" idx="0"/>
            <a:endCxn id="74" idx="2"/>
          </p:cNvCxnSpPr>
          <p:nvPr/>
        </p:nvCxnSpPr>
        <p:spPr>
          <a:xfrm flipV="1">
            <a:off x="2930817" y="2215724"/>
            <a:ext cx="12865" cy="737514"/>
          </a:xfrm>
          <a:prstGeom prst="straightConnector1">
            <a:avLst/>
          </a:prstGeom>
          <a:ln w="38100" cap="flat" cmpd="dbl">
            <a:solidFill>
              <a:schemeClr val="tx1"/>
            </a:solidFill>
            <a:prstDash val="dash"/>
            <a:miter lim="800000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31753" idx="0"/>
            <a:endCxn id="31806" idx="2"/>
          </p:cNvCxnSpPr>
          <p:nvPr/>
        </p:nvCxnSpPr>
        <p:spPr>
          <a:xfrm flipH="1" flipV="1">
            <a:off x="7240050" y="2215724"/>
            <a:ext cx="6018" cy="669219"/>
          </a:xfrm>
          <a:prstGeom prst="straightConnector1">
            <a:avLst/>
          </a:prstGeom>
          <a:ln w="38100" cap="flat" cmpd="dbl">
            <a:solidFill>
              <a:schemeClr val="tx1"/>
            </a:solidFill>
            <a:prstDash val="dash"/>
            <a:miter lim="800000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 Box 20"/>
          <p:cNvSpPr txBox="1">
            <a:spLocks noChangeAspect="1" noChangeArrowheads="1"/>
          </p:cNvSpPr>
          <p:nvPr/>
        </p:nvSpPr>
        <p:spPr bwMode="auto">
          <a:xfrm>
            <a:off x="6464587" y="4866292"/>
            <a:ext cx="1562100" cy="2841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/>
              <a:t>S11 Amount of Matter</a:t>
            </a:r>
          </a:p>
        </p:txBody>
      </p:sp>
      <p:cxnSp>
        <p:nvCxnSpPr>
          <p:cNvPr id="115" name="Straight Arrow Connector 114"/>
          <p:cNvCxnSpPr>
            <a:stCxn id="114" idx="0"/>
            <a:endCxn id="77" idx="2"/>
          </p:cNvCxnSpPr>
          <p:nvPr/>
        </p:nvCxnSpPr>
        <p:spPr>
          <a:xfrm flipH="1" flipV="1">
            <a:off x="5471272" y="4130062"/>
            <a:ext cx="1774365" cy="736230"/>
          </a:xfrm>
          <a:prstGeom prst="straightConnector1">
            <a:avLst/>
          </a:prstGeom>
          <a:ln w="38100" cmpd="dbl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31753" idx="2"/>
            <a:endCxn id="114" idx="0"/>
          </p:cNvCxnSpPr>
          <p:nvPr/>
        </p:nvCxnSpPr>
        <p:spPr>
          <a:xfrm flipH="1">
            <a:off x="7245637" y="3161942"/>
            <a:ext cx="431" cy="1704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2" name="Rectangle 31"/>
          <p:cNvSpPr/>
          <p:nvPr/>
        </p:nvSpPr>
        <p:spPr>
          <a:xfrm>
            <a:off x="3059208" y="817156"/>
            <a:ext cx="5031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process resulting in the displacement of a limited amount of matter which has settled into a relatively stable form, often a deposition, consisting of homogeneous parts. </a:t>
            </a:r>
            <a:endParaRPr lang="el-GR" sz="1400" i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3" name="Text Box 25"/>
          <p:cNvSpPr txBox="1">
            <a:spLocks noChangeArrowheads="1"/>
          </p:cNvSpPr>
          <p:nvPr/>
        </p:nvSpPr>
        <p:spPr bwMode="auto">
          <a:xfrm>
            <a:off x="7171787" y="3741759"/>
            <a:ext cx="918841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AP1 produced</a:t>
            </a:r>
            <a:endParaRPr lang="en-US" sz="1000" dirty="0">
              <a:cs typeface="Arial" charset="0"/>
            </a:endParaRPr>
          </a:p>
        </p:txBody>
      </p:sp>
      <p:sp>
        <p:nvSpPr>
          <p:cNvPr id="31767" name="Text Box 25"/>
          <p:cNvSpPr txBox="1">
            <a:spLocks noChangeArrowheads="1"/>
          </p:cNvSpPr>
          <p:nvPr/>
        </p:nvSpPr>
        <p:spPr bwMode="auto">
          <a:xfrm>
            <a:off x="1777945" y="3618649"/>
            <a:ext cx="108876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AP7 produced SU</a:t>
            </a:r>
            <a:endParaRPr lang="en-US" sz="1000" dirty="0">
              <a:cs typeface="Arial" charset="0"/>
            </a:endParaRPr>
          </a:p>
        </p:txBody>
      </p:sp>
      <p:sp>
        <p:nvSpPr>
          <p:cNvPr id="93" name="Text Box 25"/>
          <p:cNvSpPr txBox="1">
            <a:spLocks noChangeArrowheads="1"/>
          </p:cNvSpPr>
          <p:nvPr/>
        </p:nvSpPr>
        <p:spPr bwMode="auto">
          <a:xfrm>
            <a:off x="4432441" y="3343139"/>
            <a:ext cx="1353256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AP9  took matter from</a:t>
            </a: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40272" y="239306"/>
            <a:ext cx="8458732" cy="5778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CRMarchaeo</a:t>
            </a:r>
            <a:r>
              <a:rPr lang="en-US" dirty="0"/>
              <a:t>: </a:t>
            </a:r>
            <a:r>
              <a:rPr lang="en-US" dirty="0" smtClean="0"/>
              <a:t>Discovery Event (draft)</a:t>
            </a:r>
            <a:endParaRPr lang="el-GR" dirty="0" smtClean="0"/>
          </a:p>
        </p:txBody>
      </p:sp>
      <p:sp>
        <p:nvSpPr>
          <p:cNvPr id="31753" name="Text Box 11"/>
          <p:cNvSpPr txBox="1">
            <a:spLocks noChangeAspect="1" noChangeArrowheads="1"/>
          </p:cNvSpPr>
          <p:nvPr/>
        </p:nvSpPr>
        <p:spPr bwMode="auto">
          <a:xfrm>
            <a:off x="4840209" y="3325726"/>
            <a:ext cx="1038796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A7 Embedding</a:t>
            </a:r>
          </a:p>
        </p:txBody>
      </p:sp>
      <p:sp>
        <p:nvSpPr>
          <p:cNvPr id="31806" name="Text Box 66"/>
          <p:cNvSpPr txBox="1">
            <a:spLocks noChangeAspect="1" noChangeArrowheads="1"/>
          </p:cNvSpPr>
          <p:nvPr/>
        </p:nvSpPr>
        <p:spPr bwMode="auto">
          <a:xfrm>
            <a:off x="4776287" y="1836696"/>
            <a:ext cx="1330415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dirty="0"/>
              <a:t>E3 Condition State</a:t>
            </a:r>
            <a:r>
              <a:rPr lang="en-GB" sz="1200" b="1" dirty="0" smtClean="0"/>
              <a:t>?</a:t>
            </a:r>
            <a:endParaRPr lang="en-GB" sz="1200" b="1" dirty="0"/>
          </a:p>
        </p:txBody>
      </p:sp>
      <p:cxnSp>
        <p:nvCxnSpPr>
          <p:cNvPr id="109" name="Straight Arrow Connector 108"/>
          <p:cNvCxnSpPr/>
          <p:nvPr/>
        </p:nvCxnSpPr>
        <p:spPr>
          <a:xfrm flipV="1">
            <a:off x="5441495" y="2113695"/>
            <a:ext cx="0" cy="1116495"/>
          </a:xfrm>
          <a:prstGeom prst="straightConnector1">
            <a:avLst/>
          </a:prstGeom>
          <a:ln w="38100" cap="flat" cmpd="dbl">
            <a:solidFill>
              <a:schemeClr val="tx1"/>
            </a:solidFill>
            <a:prstDash val="dash"/>
            <a:miter lim="800000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31753" idx="2"/>
            <a:endCxn id="147" idx="0"/>
          </p:cNvCxnSpPr>
          <p:nvPr/>
        </p:nvCxnSpPr>
        <p:spPr>
          <a:xfrm flipH="1">
            <a:off x="2647862" y="3602725"/>
            <a:ext cx="2711745" cy="10439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46" name="Text Box 25"/>
          <p:cNvSpPr txBox="1">
            <a:spLocks noChangeArrowheads="1"/>
          </p:cNvSpPr>
          <p:nvPr/>
        </p:nvSpPr>
        <p:spPr bwMode="auto">
          <a:xfrm>
            <a:off x="4889235" y="4069959"/>
            <a:ext cx="120738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AP12 embedding at</a:t>
            </a:r>
          </a:p>
        </p:txBody>
      </p:sp>
      <p:sp>
        <p:nvSpPr>
          <p:cNvPr id="147" name="Text Box 9"/>
          <p:cNvSpPr txBox="1">
            <a:spLocks noChangeAspect="1" noChangeArrowheads="1"/>
          </p:cNvSpPr>
          <p:nvPr/>
        </p:nvSpPr>
        <p:spPr bwMode="auto">
          <a:xfrm>
            <a:off x="1938276" y="4646645"/>
            <a:ext cx="1419171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 dirty="0" smtClean="0"/>
              <a:t>E19 Physical Object</a:t>
            </a:r>
            <a:endParaRPr lang="en-GB" sz="1200" b="1" dirty="0"/>
          </a:p>
        </p:txBody>
      </p:sp>
      <p:sp>
        <p:nvSpPr>
          <p:cNvPr id="41" name="Rectangle 40"/>
          <p:cNvSpPr/>
          <p:nvPr/>
        </p:nvSpPr>
        <p:spPr>
          <a:xfrm>
            <a:off x="6521989" y="4069957"/>
            <a:ext cx="11993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dirty="0" smtClean="0">
                <a:cs typeface="Arial" charset="0"/>
              </a:rPr>
              <a:t>AP13 embedding in</a:t>
            </a:r>
            <a:endParaRPr lang="el-GR" sz="1000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3550482" y="4069958"/>
            <a:ext cx="120898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AP11 embedding of</a:t>
            </a:r>
          </a:p>
        </p:txBody>
      </p:sp>
      <p:sp>
        <p:nvSpPr>
          <p:cNvPr id="49" name="Text Box 9"/>
          <p:cNvSpPr txBox="1">
            <a:spLocks noChangeAspect="1" noChangeArrowheads="1"/>
          </p:cNvSpPr>
          <p:nvPr/>
        </p:nvSpPr>
        <p:spPr bwMode="auto">
          <a:xfrm>
            <a:off x="4995029" y="4646645"/>
            <a:ext cx="788999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 dirty="0" smtClean="0"/>
              <a:t>E53 Place</a:t>
            </a:r>
            <a:endParaRPr lang="en-GB" sz="1200" b="1" dirty="0"/>
          </a:p>
        </p:txBody>
      </p:sp>
      <p:sp>
        <p:nvSpPr>
          <p:cNvPr id="50" name="Text Box 9"/>
          <p:cNvSpPr txBox="1">
            <a:spLocks noChangeAspect="1" noChangeArrowheads="1"/>
          </p:cNvSpPr>
          <p:nvPr/>
        </p:nvSpPr>
        <p:spPr bwMode="auto">
          <a:xfrm>
            <a:off x="7294840" y="4646645"/>
            <a:ext cx="1020537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en-US" sz="1200" b="1" dirty="0" smtClean="0"/>
              <a:t>Context Stuff</a:t>
            </a:r>
            <a:endParaRPr lang="en-GB" sz="1200" b="1" dirty="0"/>
          </a:p>
        </p:txBody>
      </p:sp>
      <p:cxnSp>
        <p:nvCxnSpPr>
          <p:cNvPr id="54" name="Straight Arrow Connector 53"/>
          <p:cNvCxnSpPr>
            <a:stCxn id="31753" idx="2"/>
            <a:endCxn id="49" idx="0"/>
          </p:cNvCxnSpPr>
          <p:nvPr/>
        </p:nvCxnSpPr>
        <p:spPr>
          <a:xfrm>
            <a:off x="5359607" y="3602725"/>
            <a:ext cx="29922" cy="10439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5" name="Straight Arrow Connector 54"/>
          <p:cNvCxnSpPr>
            <a:stCxn id="31753" idx="2"/>
            <a:endCxn id="50" idx="0"/>
          </p:cNvCxnSpPr>
          <p:nvPr/>
        </p:nvCxnSpPr>
        <p:spPr>
          <a:xfrm>
            <a:off x="5359607" y="3602725"/>
            <a:ext cx="2445502" cy="10439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7" name="Text Box 11"/>
          <p:cNvSpPr txBox="1">
            <a:spLocks noChangeAspect="1" noChangeArrowheads="1"/>
          </p:cNvSpPr>
          <p:nvPr/>
        </p:nvSpPr>
        <p:spPr bwMode="auto">
          <a:xfrm>
            <a:off x="1985254" y="2392635"/>
            <a:ext cx="1323426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A8 Discovery Event</a:t>
            </a:r>
          </a:p>
        </p:txBody>
      </p:sp>
      <p:sp>
        <p:nvSpPr>
          <p:cNvPr id="18" name="Text Box 66"/>
          <p:cNvSpPr txBox="1">
            <a:spLocks noChangeAspect="1" noChangeArrowheads="1"/>
          </p:cNvSpPr>
          <p:nvPr/>
        </p:nvSpPr>
        <p:spPr bwMode="auto">
          <a:xfrm>
            <a:off x="2320924" y="1415423"/>
            <a:ext cx="652088" cy="276999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rgbClr val="FFFFFF"/>
              </a:gs>
              <a:gs pos="100000">
                <a:srgbClr val="97C9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GB" sz="1200" b="1" dirty="0" smtClean="0"/>
              <a:t>E5 Event</a:t>
            </a:r>
            <a:endParaRPr lang="en-GB" sz="1200" b="1" dirty="0"/>
          </a:p>
        </p:txBody>
      </p:sp>
      <p:cxnSp>
        <p:nvCxnSpPr>
          <p:cNvPr id="19" name="Straight Arrow Connector 18"/>
          <p:cNvCxnSpPr>
            <a:stCxn id="17" idx="0"/>
            <a:endCxn id="18" idx="2"/>
          </p:cNvCxnSpPr>
          <p:nvPr/>
        </p:nvCxnSpPr>
        <p:spPr>
          <a:xfrm flipV="1">
            <a:off x="2646967" y="1692422"/>
            <a:ext cx="1" cy="700213"/>
          </a:xfrm>
          <a:prstGeom prst="straightConnector1">
            <a:avLst/>
          </a:prstGeom>
          <a:ln w="38100" cap="flat" cmpd="dbl">
            <a:solidFill>
              <a:schemeClr val="tx1"/>
            </a:solidFill>
            <a:prstDash val="dash"/>
            <a:miter lim="800000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31753" idx="0"/>
          </p:cNvCxnSpPr>
          <p:nvPr/>
        </p:nvCxnSpPr>
        <p:spPr>
          <a:xfrm>
            <a:off x="2646967" y="2669634"/>
            <a:ext cx="2712640" cy="6560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" name="Rectangle 25"/>
          <p:cNvSpPr/>
          <p:nvPr/>
        </p:nvSpPr>
        <p:spPr>
          <a:xfrm>
            <a:off x="3357447" y="2657855"/>
            <a:ext cx="1617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dirty="0" smtClean="0">
                <a:cs typeface="Arial" charset="0"/>
              </a:rPr>
              <a:t>AP14 has found embedding</a:t>
            </a:r>
            <a:endParaRPr lang="el-GR" sz="1000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28102" y="2992206"/>
            <a:ext cx="239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>
                <a:solidFill>
                  <a:srgbClr val="C00000"/>
                </a:solidFill>
                <a:cs typeface="Arial" charset="0"/>
              </a:rPr>
              <a:t>“state, refinement of position”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52137" y="5017114"/>
            <a:ext cx="2269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>
                <a:solidFill>
                  <a:srgbClr val="C00000"/>
                </a:solidFill>
                <a:cs typeface="Arial" charset="0"/>
              </a:rPr>
              <a:t>“reference space that is </a:t>
            </a:r>
            <a:endParaRPr lang="en-US" sz="1400" i="1" dirty="0" smtClean="0">
              <a:solidFill>
                <a:srgbClr val="C00000"/>
              </a:solidFill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relative </a:t>
            </a:r>
            <a:r>
              <a:rPr lang="en-US" sz="1400" i="1" dirty="0">
                <a:solidFill>
                  <a:srgbClr val="C00000"/>
                </a:solidFill>
                <a:cs typeface="Arial" charset="0"/>
              </a:rPr>
              <a:t>to the Context Stuff”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22884" y="2096317"/>
            <a:ext cx="1145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“positioning”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cxnSp>
        <p:nvCxnSpPr>
          <p:cNvPr id="30" name="Straight Arrow Connector 29"/>
          <p:cNvCxnSpPr>
            <a:stCxn id="17" idx="2"/>
            <a:endCxn id="147" idx="0"/>
          </p:cNvCxnSpPr>
          <p:nvPr/>
        </p:nvCxnSpPr>
        <p:spPr>
          <a:xfrm>
            <a:off x="2646967" y="2669634"/>
            <a:ext cx="895" cy="19770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1485722" y="3384078"/>
            <a:ext cx="135485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000" dirty="0" smtClean="0">
                <a:cs typeface="Arial" charset="0"/>
              </a:rPr>
              <a:t>AP15 has found object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2756" y="5017088"/>
            <a:ext cx="3313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i="1" dirty="0">
                <a:solidFill>
                  <a:srgbClr val="C00000"/>
                </a:solidFill>
                <a:cs typeface="Arial" charset="0"/>
              </a:rPr>
              <a:t>“the </a:t>
            </a: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Physical Object has a </a:t>
            </a:r>
            <a:r>
              <a:rPr lang="en-US" sz="1400" i="1" dirty="0">
                <a:solidFill>
                  <a:srgbClr val="C00000"/>
                </a:solidFill>
                <a:cs typeface="Arial" charset="0"/>
              </a:rPr>
              <a:t>position at least </a:t>
            </a:r>
            <a:endParaRPr lang="en-US" sz="1400" i="1" dirty="0" smtClean="0">
              <a:solidFill>
                <a:srgbClr val="C00000"/>
              </a:solidFill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US" sz="1400" i="1" dirty="0" smtClean="0">
                <a:solidFill>
                  <a:srgbClr val="C00000"/>
                </a:solidFill>
                <a:cs typeface="Arial" charset="0"/>
              </a:rPr>
              <a:t>up </a:t>
            </a:r>
            <a:r>
              <a:rPr lang="en-US" sz="1400" i="1" dirty="0">
                <a:solidFill>
                  <a:srgbClr val="C00000"/>
                </a:solidFill>
                <a:cs typeface="Arial" charset="0"/>
              </a:rPr>
              <a:t>to the point of discovery”</a:t>
            </a:r>
            <a:endParaRPr lang="el-GR" sz="1400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6" name="Text Box 11"/>
          <p:cNvSpPr txBox="1">
            <a:spLocks noChangeAspect="1" noChangeArrowheads="1"/>
          </p:cNvSpPr>
          <p:nvPr/>
        </p:nvSpPr>
        <p:spPr bwMode="auto">
          <a:xfrm>
            <a:off x="3662405" y="1157508"/>
            <a:ext cx="1823370" cy="2769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r>
              <a:rPr lang="en-GB" sz="1200" b="1" dirty="0" smtClean="0"/>
              <a:t>A1 Excavation Process Unit</a:t>
            </a:r>
            <a:endParaRPr lang="el-GR" sz="1200" b="1" dirty="0"/>
          </a:p>
        </p:txBody>
      </p:sp>
      <p:cxnSp>
        <p:nvCxnSpPr>
          <p:cNvPr id="37" name="Straight Arrow Connector 36"/>
          <p:cNvCxnSpPr>
            <a:stCxn id="36" idx="2"/>
            <a:endCxn id="17" idx="0"/>
          </p:cNvCxnSpPr>
          <p:nvPr/>
        </p:nvCxnSpPr>
        <p:spPr>
          <a:xfrm flipH="1">
            <a:off x="2646967" y="1434507"/>
            <a:ext cx="1927123" cy="9581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0" name="Rectangle 39"/>
          <p:cNvSpPr/>
          <p:nvPr/>
        </p:nvSpPr>
        <p:spPr>
          <a:xfrm>
            <a:off x="3418350" y="1592540"/>
            <a:ext cx="889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dirty="0"/>
              <a:t>P9 consists of</a:t>
            </a:r>
            <a:endParaRPr lang="el-GR" sz="1000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5998</TotalTime>
  <Words>476</Words>
  <Application>Microsoft Office PowerPoint</Application>
  <PresentationFormat>On-screen Show (4:3)</PresentationFormat>
  <Paragraphs>128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WP 14 Addressing Complexity</vt:lpstr>
      <vt:lpstr>CRMsci: a Scientific Observation Model</vt:lpstr>
      <vt:lpstr>CRMarchaeo: Excavation Process Unit</vt:lpstr>
      <vt:lpstr>CRMarchaeo: Stratigraphic Genesis</vt:lpstr>
      <vt:lpstr>CRMarchaeo: Discovery Event (draft)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Usher</dc:creator>
  <cp:lastModifiedBy>Bekiari Xrysoula</cp:lastModifiedBy>
  <cp:revision>216</cp:revision>
  <dcterms:created xsi:type="dcterms:W3CDTF">2013-01-30T19:55:17Z</dcterms:created>
  <dcterms:modified xsi:type="dcterms:W3CDTF">2013-12-17T13:42:17Z</dcterms:modified>
</cp:coreProperties>
</file>