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894" r:id="rId2"/>
    <p:sldMasterId id="2147483907" r:id="rId3"/>
  </p:sldMasterIdLst>
  <p:notesMasterIdLst>
    <p:notesMasterId r:id="rId24"/>
  </p:notesMasterIdLst>
  <p:sldIdLst>
    <p:sldId id="258" r:id="rId4"/>
    <p:sldId id="525" r:id="rId5"/>
    <p:sldId id="450" r:id="rId6"/>
    <p:sldId id="387" r:id="rId7"/>
    <p:sldId id="477" r:id="rId8"/>
    <p:sldId id="546" r:id="rId9"/>
    <p:sldId id="457" r:id="rId10"/>
    <p:sldId id="478" r:id="rId11"/>
    <p:sldId id="529" r:id="rId12"/>
    <p:sldId id="537" r:id="rId13"/>
    <p:sldId id="538" r:id="rId14"/>
    <p:sldId id="539" r:id="rId15"/>
    <p:sldId id="540" r:id="rId16"/>
    <p:sldId id="541" r:id="rId17"/>
    <p:sldId id="542" r:id="rId18"/>
    <p:sldId id="548" r:id="rId19"/>
    <p:sldId id="547" r:id="rId20"/>
    <p:sldId id="545" r:id="rId21"/>
    <p:sldId id="489" r:id="rId22"/>
    <p:sldId id="543" r:id="rId23"/>
  </p:sldIdLst>
  <p:sldSz cx="9906000" cy="6858000" type="A4"/>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FF"/>
    <a:srgbClr val="FF9900"/>
    <a:srgbClr val="FFC200"/>
    <a:srgbClr val="FFC111"/>
    <a:srgbClr val="FFCC99"/>
    <a:srgbClr val="FF9999"/>
    <a:srgbClr val="000000"/>
    <a:srgbClr val="66FF99"/>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2652" autoAdjust="0"/>
  </p:normalViewPr>
  <p:slideViewPr>
    <p:cSldViewPr snapToGrid="0">
      <p:cViewPr>
        <p:scale>
          <a:sx n="66" d="100"/>
          <a:sy n="66" d="100"/>
        </p:scale>
        <p:origin x="-660" y="-18"/>
      </p:cViewPr>
      <p:guideLst>
        <p:guide orient="horz" pos="937"/>
        <p:guide pos="4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notesViewPr>
    <p:cSldViewPr snapToGrid="0">
      <p:cViewPr varScale="1">
        <p:scale>
          <a:sx n="55" d="100"/>
          <a:sy n="55" d="100"/>
        </p:scale>
        <p:origin x="-284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pitchFamily="34" charset="0"/>
                <a:cs typeface="+mn-cs"/>
              </a:defRPr>
            </a:lvl1pPr>
          </a:lstStyle>
          <a:p>
            <a:pPr>
              <a:defRPr/>
            </a:pPr>
            <a:endParaRPr lang="en-US"/>
          </a:p>
        </p:txBody>
      </p:sp>
      <p:sp>
        <p:nvSpPr>
          <p:cNvPr id="142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pitchFamily="34" charset="0"/>
                <a:cs typeface="+mn-cs"/>
              </a:defRPr>
            </a:lvl1pPr>
          </a:lstStyle>
          <a:p>
            <a:pPr>
              <a:defRPr/>
            </a:pPr>
            <a:endParaRPr lang="en-US"/>
          </a:p>
        </p:txBody>
      </p:sp>
      <p:sp>
        <p:nvSpPr>
          <p:cNvPr id="142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cs typeface="+mn-cs"/>
              </a:defRPr>
            </a:lvl1pPr>
          </a:lstStyle>
          <a:p>
            <a:pPr>
              <a:defRPr/>
            </a:pPr>
            <a:fld id="{83C37C9E-58CF-4AB5-811D-B3F4CBBEF9B5}"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This class comprises the (typically Euclidian) Space (S) that is at rest (I) in relation to an instance of E18 Physical Thing and extends (U) infinitely beyond it. It is the space in which we typically expect things to stay in place if no particular natural or human processes occur. </a:t>
            </a:r>
          </a:p>
          <a:p>
            <a:endParaRPr lang="de-DE" dirty="0"/>
          </a:p>
        </p:txBody>
      </p:sp>
      <p:sp>
        <p:nvSpPr>
          <p:cNvPr id="4" name="Foliennummernplatzhalter 3"/>
          <p:cNvSpPr>
            <a:spLocks noGrp="1"/>
          </p:cNvSpPr>
          <p:nvPr>
            <p:ph type="sldNum" sz="quarter" idx="10"/>
          </p:nvPr>
        </p:nvSpPr>
        <p:spPr/>
        <p:txBody>
          <a:bodyPr/>
          <a:lstStyle/>
          <a:p>
            <a:pPr>
              <a:defRPr/>
            </a:pPr>
            <a:fld id="{83C37C9E-58CF-4AB5-811D-B3F4CBBEF9B5}"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3C37C9E-58CF-4AB5-811D-B3F4CBBEF9B5}"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25603" name="Notizenplatzhalter 2"/>
          <p:cNvSpPr>
            <a:spLocks noGrp="1"/>
          </p:cNvSpPr>
          <p:nvPr>
            <p:ph type="body" idx="1"/>
          </p:nvPr>
        </p:nvSpPr>
        <p:spPr bwMode="auto">
          <a:noFill/>
        </p:spPr>
        <p:txBody>
          <a:bodyPr/>
          <a:lstStyle/>
          <a:p>
            <a:pPr eaLnBrk="1" hangingPunct="1">
              <a:spcBef>
                <a:spcPct val="0"/>
              </a:spcBef>
            </a:pPr>
            <a:endParaRPr lang="de-AT" smtClean="0">
              <a:ea typeface="ＭＳ Ｐゴシック" pitchFamily="34" charset="-128"/>
            </a:endParaRPr>
          </a:p>
        </p:txBody>
      </p:sp>
      <p:sp>
        <p:nvSpPr>
          <p:cNvPr id="25604"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50A9C39-3F7F-4FEB-8DFA-6CF98700D9FB}" type="slidenum">
              <a:rPr lang="de-AT" sz="1200" smtClean="0">
                <a:solidFill>
                  <a:prstClr val="black"/>
                </a:solidFill>
                <a:latin typeface="Arial" pitchFamily="34" charset="0"/>
                <a:ea typeface="ＭＳ Ｐゴシック" pitchFamily="34" charset="-128"/>
                <a:cs typeface="+mn-cs"/>
              </a:rPr>
              <a:pPr algn="r"/>
              <a:t>9</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1747" name="Notizenplatzhalter 2"/>
          <p:cNvSpPr>
            <a:spLocks noGrp="1"/>
          </p:cNvSpPr>
          <p:nvPr>
            <p:ph type="body" idx="1"/>
          </p:nvPr>
        </p:nvSpPr>
        <p:spPr bwMode="auto">
          <a:noFill/>
        </p:spPr>
        <p:txBody>
          <a:bodyPr/>
          <a:lstStyle/>
          <a:p>
            <a:pPr eaLnBrk="1" hangingPunct="1">
              <a:spcBef>
                <a:spcPct val="0"/>
              </a:spcBef>
            </a:pPr>
            <a:r>
              <a:rPr lang="en-US" sz="1600" smtClean="0">
                <a:solidFill>
                  <a:srgbClr val="003366"/>
                </a:solidFill>
                <a:ea typeface="ＭＳ Ｐゴシック" pitchFamily="34" charset="-128"/>
                <a:cs typeface="Arial" pitchFamily="34" charset="0"/>
              </a:rPr>
              <a:t>The OGC Standard “GeoSPARQL” is a framework how to implement OGC Standards (Abstract and Implementation Specifications) with semantic technologies through RDF/OWL encoding. Moreover it defines which SPARQL queries have to be available in an implementation in order to be compliant with the GeoSPARQL standard. </a:t>
            </a:r>
          </a:p>
          <a:p>
            <a:pPr eaLnBrk="1" hangingPunct="1">
              <a:spcBef>
                <a:spcPct val="0"/>
              </a:spcBef>
            </a:pPr>
            <a:r>
              <a:rPr lang="en-US" sz="1600" smtClean="0">
                <a:solidFill>
                  <a:srgbClr val="003366"/>
                </a:solidFill>
                <a:ea typeface="ＭＳ Ｐゴシック" pitchFamily="34" charset="-128"/>
                <a:cs typeface="Arial" pitchFamily="34" charset="0"/>
              </a:rPr>
              <a:t>GeoSPARQL  was submitted as Candidate Standard in 2011. </a:t>
            </a:r>
            <a:r>
              <a:rPr lang="en-US" sz="1600" smtClean="0">
                <a:ea typeface="ＭＳ Ｐゴシック" pitchFamily="34" charset="-128"/>
              </a:rPr>
              <a:t> The Standards Working Group </a:t>
            </a:r>
            <a:r>
              <a:rPr lang="en-US" sz="1600" smtClean="0">
                <a:solidFill>
                  <a:srgbClr val="003366"/>
                </a:solidFill>
                <a:ea typeface="ＭＳ Ｐゴシック" pitchFamily="34" charset="-128"/>
                <a:cs typeface="Arial" pitchFamily="34" charset="0"/>
              </a:rPr>
              <a:t>adopded it on 12.6.2012</a:t>
            </a:r>
            <a:r>
              <a:rPr lang="en-US" sz="1600" smtClean="0">
                <a:ea typeface="ＭＳ Ｐゴシック" pitchFamily="34" charset="-128"/>
              </a:rPr>
              <a:t>.</a:t>
            </a:r>
            <a:endParaRPr lang="de-DE" sz="1600" smtClean="0">
              <a:solidFill>
                <a:srgbClr val="003366"/>
              </a:solidFill>
              <a:ea typeface="ＭＳ Ｐゴシック" pitchFamily="34" charset="-128"/>
              <a:cs typeface="Arial" pitchFamily="34" charset="0"/>
            </a:endParaRPr>
          </a:p>
          <a:p>
            <a:pPr eaLnBrk="1" hangingPunct="1">
              <a:spcBef>
                <a:spcPct val="0"/>
              </a:spcBef>
            </a:pPr>
            <a:endParaRPr lang="de-AT" smtClean="0">
              <a:ea typeface="ＭＳ Ｐゴシック" pitchFamily="34" charset="-128"/>
            </a:endParaRPr>
          </a:p>
        </p:txBody>
      </p:sp>
      <p:sp>
        <p:nvSpPr>
          <p:cNvPr id="31748"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69D0ED-4596-4157-AE83-816455FE6F07}" type="slidenum">
              <a:rPr lang="de-AT" sz="1200" smtClean="0">
                <a:solidFill>
                  <a:prstClr val="black"/>
                </a:solidFill>
                <a:latin typeface="Arial" pitchFamily="34" charset="0"/>
                <a:ea typeface="ＭＳ Ｐゴシック" pitchFamily="34" charset="-128"/>
                <a:cs typeface="+mn-cs"/>
              </a:rPr>
              <a:pPr algn="r"/>
              <a:t>10</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2771" name="Notizenplatzhalter 2"/>
          <p:cNvSpPr>
            <a:spLocks noGrp="1"/>
          </p:cNvSpPr>
          <p:nvPr>
            <p:ph type="body" idx="1"/>
          </p:nvPr>
        </p:nvSpPr>
        <p:spPr bwMode="auto">
          <a:noFill/>
        </p:spPr>
        <p:txBody>
          <a:bodyPr/>
          <a:lstStyle/>
          <a:p>
            <a:pPr eaLnBrk="1" hangingPunct="1">
              <a:spcBef>
                <a:spcPct val="0"/>
              </a:spcBef>
            </a:pPr>
            <a:r>
              <a:rPr lang="en-US" smtClean="0">
                <a:solidFill>
                  <a:srgbClr val="003366"/>
                </a:solidFill>
                <a:ea typeface="ＭＳ Ｐゴシック" pitchFamily="34" charset="-128"/>
                <a:cs typeface="Arial" pitchFamily="34" charset="0"/>
              </a:rPr>
              <a:t>GeoSPARQL consists of 5 components.</a:t>
            </a:r>
          </a:p>
          <a:p>
            <a:r>
              <a:rPr lang="en-US" smtClean="0">
                <a:ea typeface="ＭＳ Ｐゴシック" pitchFamily="34" charset="-128"/>
              </a:rPr>
              <a:t>A </a:t>
            </a:r>
            <a:r>
              <a:rPr lang="en-US" i="1" smtClean="0">
                <a:ea typeface="ＭＳ Ｐゴシック" pitchFamily="34" charset="-128"/>
              </a:rPr>
              <a:t>core component defines top-level RDFS/OWL </a:t>
            </a:r>
            <a:r>
              <a:rPr lang="en-US" smtClean="0">
                <a:ea typeface="ＭＳ Ｐゴシック" pitchFamily="34" charset="-128"/>
              </a:rPr>
              <a:t>classes for spatial objects. A </a:t>
            </a:r>
            <a:r>
              <a:rPr lang="en-US" i="1" smtClean="0">
                <a:ea typeface="ＭＳ Ｐゴシック" pitchFamily="34" charset="-128"/>
              </a:rPr>
              <a:t>geometry component defines RDFS data types for serializing</a:t>
            </a:r>
          </a:p>
          <a:p>
            <a:r>
              <a:rPr lang="en-US" smtClean="0">
                <a:ea typeface="ＭＳ Ｐゴシック" pitchFamily="34" charset="-128"/>
              </a:rPr>
              <a:t>geometry data, RDFS/OWL classes for geometry object types, geometry-related RDF properties, and non-topological spatial query functions for geometry objects. A </a:t>
            </a:r>
            <a:r>
              <a:rPr lang="en-US" i="1" smtClean="0">
                <a:ea typeface="ＭＳ Ｐゴシック" pitchFamily="34" charset="-128"/>
              </a:rPr>
              <a:t>geometry topology component defines topological query functions. A topological vocabulary </a:t>
            </a:r>
            <a:r>
              <a:rPr lang="en-US" smtClean="0">
                <a:ea typeface="ＭＳ Ｐゴシック" pitchFamily="34" charset="-128"/>
              </a:rPr>
              <a:t>component defines RDF properties for asserting topological relations between spatial objects, and a </a:t>
            </a:r>
            <a:r>
              <a:rPr lang="en-US" i="1" smtClean="0">
                <a:ea typeface="ＭＳ Ｐゴシック" pitchFamily="34" charset="-128"/>
              </a:rPr>
              <a:t>query rewrite component defines rules for transforming a simple triple pattern that tests </a:t>
            </a:r>
            <a:r>
              <a:rPr lang="en-US" smtClean="0">
                <a:ea typeface="ＭＳ Ｐゴシック" pitchFamily="34" charset="-128"/>
              </a:rPr>
              <a:t>a topological relation between two features into an equivalent query involving concrete geometries and topological query functions.</a:t>
            </a:r>
            <a:endParaRPr lang="de-AT" smtClean="0">
              <a:ea typeface="ＭＳ Ｐゴシック" pitchFamily="34" charset="-128"/>
            </a:endParaRPr>
          </a:p>
        </p:txBody>
      </p:sp>
      <p:sp>
        <p:nvSpPr>
          <p:cNvPr id="32772"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21EA90-C99E-4954-8EB5-DAFD052B75A1}" type="slidenum">
              <a:rPr lang="de-AT" sz="1200" smtClean="0">
                <a:solidFill>
                  <a:prstClr val="black"/>
                </a:solidFill>
                <a:latin typeface="Arial" pitchFamily="34" charset="0"/>
                <a:ea typeface="ＭＳ Ｐゴシック" pitchFamily="34" charset="-128"/>
                <a:cs typeface="+mn-cs"/>
              </a:rPr>
              <a:pPr algn="r"/>
              <a:t>11</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3795" name="Notizenplatzhalter 2"/>
          <p:cNvSpPr>
            <a:spLocks noGrp="1"/>
          </p:cNvSpPr>
          <p:nvPr>
            <p:ph type="body" idx="1"/>
          </p:nvPr>
        </p:nvSpPr>
        <p:spPr bwMode="auto">
          <a:noFill/>
        </p:spPr>
        <p:txBody>
          <a:bodyPr/>
          <a:lstStyle/>
          <a:p>
            <a:r>
              <a:rPr lang="en-US" smtClean="0">
                <a:ea typeface="ＭＳ Ｐゴシック" pitchFamily="34" charset="-128"/>
              </a:rPr>
              <a:t>Two main classes are defined: SpatialObject and Feature.</a:t>
            </a:r>
          </a:p>
          <a:p>
            <a:r>
              <a:rPr lang="en-US" smtClean="0">
                <a:ea typeface="ＭＳ Ｐゴシック" pitchFamily="34" charset="-128"/>
              </a:rPr>
              <a:t>SpatialObject is the superclass of everything feature or geometry that can have a spatial representation and is the root class within the hierarchy of the GeoSPARQL ontology.</a:t>
            </a:r>
          </a:p>
          <a:p>
            <a:r>
              <a:rPr lang="en-US" smtClean="0">
                <a:ea typeface="ＭＳ Ｐゴシック" pitchFamily="34" charset="-128"/>
              </a:rPr>
              <a:t>Feature is defined as superclass of everything feature in GeoSPARQL.</a:t>
            </a:r>
          </a:p>
          <a:p>
            <a:r>
              <a:rPr lang="en-US" smtClean="0">
                <a:ea typeface="ＭＳ Ｐゴシック" pitchFamily="34" charset="-128"/>
              </a:rPr>
              <a:t>Within the ISO 19100 series a feature is an abstraction of a real world phenomenon.</a:t>
            </a:r>
          </a:p>
          <a:p>
            <a:r>
              <a:rPr lang="en-US" smtClean="0">
                <a:ea typeface="ＭＳ Ｐゴシック" pitchFamily="34" charset="-128"/>
              </a:rPr>
              <a:t>The nature of features will be discussed in more detail, when we try to map it to the CRM. </a:t>
            </a:r>
            <a:endParaRPr lang="de-AT" smtClean="0">
              <a:ea typeface="ＭＳ Ｐゴシック" pitchFamily="34" charset="-128"/>
            </a:endParaRPr>
          </a:p>
        </p:txBody>
      </p:sp>
      <p:sp>
        <p:nvSpPr>
          <p:cNvPr id="33796"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B4986F-4D22-4EE3-8360-9FFA691245AA}" type="slidenum">
              <a:rPr lang="de-AT" sz="1200" smtClean="0">
                <a:solidFill>
                  <a:prstClr val="black"/>
                </a:solidFill>
                <a:latin typeface="Arial" pitchFamily="34" charset="0"/>
                <a:ea typeface="ＭＳ Ｐゴシック" pitchFamily="34" charset="-128"/>
                <a:cs typeface="+mn-cs"/>
              </a:rPr>
              <a:pPr algn="r"/>
              <a:t>12</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4819" name="Notizenplatzhalter 2"/>
          <p:cNvSpPr>
            <a:spLocks noGrp="1"/>
          </p:cNvSpPr>
          <p:nvPr>
            <p:ph type="body" idx="1"/>
          </p:nvPr>
        </p:nvSpPr>
        <p:spPr bwMode="auto">
          <a:noFill/>
        </p:spPr>
        <p:txBody>
          <a:bodyPr/>
          <a:lstStyle/>
          <a:p>
            <a:r>
              <a:rPr lang="en-US" smtClean="0">
                <a:ea typeface="ＭＳ Ｐゴシック" pitchFamily="34" charset="-128"/>
              </a:rPr>
              <a:t>This requirements class defines a vocabulary for asserting information about geometry data and it defines query functions for operating on geometry data.</a:t>
            </a:r>
          </a:p>
          <a:p>
            <a:r>
              <a:rPr lang="en-US" smtClean="0">
                <a:ea typeface="ＭＳ Ｐゴシック" pitchFamily="34" charset="-128"/>
              </a:rPr>
              <a:t>As part of the vocabulary, an RDFS dataype is defined for encoding detailed geometry information as a literal value. A literal representation of a geometry is needed so that geometric values may be treated as a single unit. Such a representation allows geometries to be passed to external functions for computations and to be returned from a query.</a:t>
            </a:r>
          </a:p>
          <a:p>
            <a:r>
              <a:rPr lang="en-US" smtClean="0">
                <a:ea typeface="ＭＳ Ｐゴシック" pitchFamily="34" charset="-128"/>
              </a:rPr>
              <a:t>A single root geometry class is defined: Geometry as a subclass of the SpatialObject class defined in the core component. In addition, properties are defined for describing geometry data and for associating geometries with features.</a:t>
            </a:r>
          </a:p>
          <a:p>
            <a:r>
              <a:rPr lang="en-US" smtClean="0">
                <a:ea typeface="ＭＳ Ｐゴシック" pitchFamily="34" charset="-128"/>
              </a:rPr>
              <a:t>To represent the actual coordinates of a geometry, a so called Serialization is used. That means that the coordinates are stored in a format which defines the sequence of the characters.</a:t>
            </a:r>
          </a:p>
          <a:p>
            <a:r>
              <a:rPr lang="en-US" smtClean="0">
                <a:ea typeface="ＭＳ Ｐゴシック" pitchFamily="34" charset="-128"/>
              </a:rPr>
              <a:t>Two formats are specified. One is Well Known Text (WKT) Serialization as defined by Simple Features or ISO 19125 and the other is a GML Serialization as defined in ISO 19136.</a:t>
            </a:r>
          </a:p>
          <a:p>
            <a:r>
              <a:rPr lang="en-US" smtClean="0">
                <a:ea typeface="ＭＳ Ｐゴシック" pitchFamily="34" charset="-128"/>
              </a:rPr>
              <a:t>These specifications (ISO 19125, ISO 19136) are also the base for subclasses of the geometry class. </a:t>
            </a:r>
          </a:p>
          <a:p>
            <a:r>
              <a:rPr lang="en-US" smtClean="0">
                <a:ea typeface="ＭＳ Ｐゴシック" pitchFamily="34" charset="-128"/>
              </a:rPr>
              <a:t>An RDF/OWL class hierarchy can be generated from the WKT or GML schema that implements GM_Object from ISO 19107 or its core profile ISO 19137.</a:t>
            </a:r>
            <a:endParaRPr lang="de-AT" smtClean="0">
              <a:ea typeface="ＭＳ Ｐゴシック" pitchFamily="34" charset="-128"/>
            </a:endParaRPr>
          </a:p>
        </p:txBody>
      </p:sp>
      <p:sp>
        <p:nvSpPr>
          <p:cNvPr id="34820"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E0ABA2-4435-4FDE-903E-BDC8FEA34EDF}" type="slidenum">
              <a:rPr lang="de-AT" sz="1200" smtClean="0">
                <a:solidFill>
                  <a:prstClr val="black"/>
                </a:solidFill>
                <a:latin typeface="Arial" pitchFamily="34" charset="0"/>
                <a:ea typeface="ＭＳ Ｐゴシック" pitchFamily="34" charset="-128"/>
                <a:cs typeface="+mn-cs"/>
              </a:rPr>
              <a:pPr algn="r"/>
              <a:t>13</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5843" name="Notizenplatzhalter 2"/>
          <p:cNvSpPr>
            <a:spLocks noGrp="1"/>
          </p:cNvSpPr>
          <p:nvPr>
            <p:ph type="body" idx="1"/>
          </p:nvPr>
        </p:nvSpPr>
        <p:spPr bwMode="auto">
          <a:noFill/>
        </p:spPr>
        <p:txBody>
          <a:bodyPr/>
          <a:lstStyle/>
          <a:p>
            <a:r>
              <a:rPr lang="en-US" smtClean="0">
                <a:ea typeface="ＭＳ Ｐゴシック" pitchFamily="34" charset="-128"/>
              </a:rPr>
              <a:t>This illustration shows the Core component classes (SpatialObject, Feature) and Geometry Class with its </a:t>
            </a:r>
            <a:r>
              <a:rPr lang="de-DE" smtClean="0">
                <a:ea typeface="ＭＳ Ｐゴシック" pitchFamily="34" charset="-128"/>
              </a:rPr>
              <a:t>Properties. The Properties „asWKT“ and „asGML“ relate to the Serialization of a Geometry either in Well Known Text (WKT) or in </a:t>
            </a:r>
            <a:r>
              <a:rPr lang="de-DE" b="1" smtClean="0">
                <a:ea typeface="ＭＳ Ｐゴシック" pitchFamily="34" charset="-128"/>
              </a:rPr>
              <a:t>Geography Markup Language (</a:t>
            </a:r>
            <a:r>
              <a:rPr lang="de-DE" smtClean="0">
                <a:ea typeface="ＭＳ Ｐゴシック" pitchFamily="34" charset="-128"/>
              </a:rPr>
              <a:t>GML).</a:t>
            </a:r>
            <a:endParaRPr lang="de-AT" smtClean="0">
              <a:ea typeface="ＭＳ Ｐゴシック" pitchFamily="34" charset="-128"/>
            </a:endParaRPr>
          </a:p>
        </p:txBody>
      </p:sp>
      <p:sp>
        <p:nvSpPr>
          <p:cNvPr id="35844"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FAE9E1A-C6E1-495A-BFFA-C6C4D617D2E1}" type="slidenum">
              <a:rPr lang="de-AT" sz="1200" smtClean="0">
                <a:solidFill>
                  <a:prstClr val="black"/>
                </a:solidFill>
                <a:latin typeface="Arial" pitchFamily="34" charset="0"/>
                <a:ea typeface="ＭＳ Ｐゴシック" pitchFamily="34" charset="-128"/>
                <a:cs typeface="+mn-cs"/>
              </a:rPr>
              <a:pPr algn="r"/>
              <a:t>14</a:t>
            </a:fld>
            <a:endParaRPr lang="de-AT" sz="1200" smtClean="0">
              <a:solidFill>
                <a:prstClr val="black"/>
              </a:solidFill>
              <a:latin typeface="Arial" pitchFamily="34" charset="0"/>
              <a:ea typeface="ＭＳ Ｐゴシック"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17"/>
          <p:cNvSpPr>
            <a:spLocks/>
          </p:cNvSpPr>
          <p:nvPr userDrawn="1"/>
        </p:nvSpPr>
        <p:spPr bwMode="auto">
          <a:xfrm>
            <a:off x="-9525" y="519115"/>
            <a:ext cx="3292475" cy="1982787"/>
          </a:xfrm>
          <a:custGeom>
            <a:avLst/>
            <a:gdLst>
              <a:gd name="G0" fmla="+- 4544 0 0"/>
              <a:gd name="G1" fmla="+- 21600 0 0"/>
              <a:gd name="G2" fmla="+- 21600 0 0"/>
              <a:gd name="T0" fmla="*/ 48 w 26144"/>
              <a:gd name="T1" fmla="*/ 473 h 43200"/>
              <a:gd name="T2" fmla="*/ 0 w 26144"/>
              <a:gd name="T3" fmla="*/ 42717 h 43200"/>
              <a:gd name="T4" fmla="*/ 4544 w 26144"/>
              <a:gd name="T5" fmla="*/ 21600 h 43200"/>
            </a:gdLst>
            <a:ahLst/>
            <a:cxnLst>
              <a:cxn ang="0">
                <a:pos x="T0" y="T1"/>
              </a:cxn>
              <a:cxn ang="0">
                <a:pos x="T2" y="T3"/>
              </a:cxn>
              <a:cxn ang="0">
                <a:pos x="T4" y="T5"/>
              </a:cxn>
            </a:cxnLst>
            <a:rect l="0" t="0" r="r" b="b"/>
            <a:pathLst>
              <a:path w="26144" h="43200" fill="none" extrusionOk="0">
                <a:moveTo>
                  <a:pt x="48" y="473"/>
                </a:moveTo>
                <a:cubicBezTo>
                  <a:pt x="1526" y="158"/>
                  <a:pt x="3032" y="-1"/>
                  <a:pt x="4544" y="0"/>
                </a:cubicBezTo>
                <a:cubicBezTo>
                  <a:pt x="16473" y="0"/>
                  <a:pt x="26144" y="9670"/>
                  <a:pt x="26144" y="21600"/>
                </a:cubicBezTo>
                <a:cubicBezTo>
                  <a:pt x="26144" y="33529"/>
                  <a:pt x="16473" y="43200"/>
                  <a:pt x="4544" y="43200"/>
                </a:cubicBezTo>
                <a:cubicBezTo>
                  <a:pt x="3016" y="43200"/>
                  <a:pt x="1493" y="43037"/>
                  <a:pt x="0" y="42716"/>
                </a:cubicBezTo>
              </a:path>
              <a:path w="26144" h="43200" stroke="0" extrusionOk="0">
                <a:moveTo>
                  <a:pt x="48" y="473"/>
                </a:moveTo>
                <a:cubicBezTo>
                  <a:pt x="1526" y="158"/>
                  <a:pt x="3032" y="-1"/>
                  <a:pt x="4544" y="0"/>
                </a:cubicBezTo>
                <a:cubicBezTo>
                  <a:pt x="16473" y="0"/>
                  <a:pt x="26144" y="9670"/>
                  <a:pt x="26144" y="21600"/>
                </a:cubicBezTo>
                <a:cubicBezTo>
                  <a:pt x="26144" y="33529"/>
                  <a:pt x="16473" y="43200"/>
                  <a:pt x="4544" y="43200"/>
                </a:cubicBezTo>
                <a:cubicBezTo>
                  <a:pt x="3016" y="43200"/>
                  <a:pt x="1493" y="43037"/>
                  <a:pt x="0" y="42716"/>
                </a:cubicBezTo>
                <a:lnTo>
                  <a:pt x="4544" y="21600"/>
                </a:lnTo>
                <a:close/>
              </a:path>
            </a:pathLst>
          </a:custGeom>
          <a:noFill/>
          <a:ln w="19050">
            <a:solidFill>
              <a:srgbClr val="800000"/>
            </a:solidFill>
            <a:round/>
            <a:headEnd/>
            <a:tailEnd/>
          </a:ln>
          <a:effectLst/>
        </p:spPr>
        <p:txBody>
          <a:bodyPr wrap="none" anchor="ctr"/>
          <a:lstStyle/>
          <a:p>
            <a:pPr>
              <a:spcBef>
                <a:spcPct val="20000"/>
              </a:spcBef>
              <a:buFont typeface="Wingdings" pitchFamily="2" charset="2"/>
              <a:buChar char="•"/>
              <a:defRPr/>
            </a:pPr>
            <a:endParaRPr lang="el-GR">
              <a:latin typeface="Arial" pitchFamily="34" charset="0"/>
              <a:cs typeface="+mn-cs"/>
            </a:endParaRPr>
          </a:p>
        </p:txBody>
      </p:sp>
      <p:sp>
        <p:nvSpPr>
          <p:cNvPr id="5" name="Rectangle 8"/>
          <p:cNvSpPr>
            <a:spLocks noChangeArrowheads="1"/>
          </p:cNvSpPr>
          <p:nvPr userDrawn="1"/>
        </p:nvSpPr>
        <p:spPr bwMode="hidden">
          <a:xfrm>
            <a:off x="0" y="914402"/>
            <a:ext cx="5341938" cy="1158875"/>
          </a:xfrm>
          <a:prstGeom prst="rect">
            <a:avLst/>
          </a:prstGeom>
          <a:solidFill>
            <a:schemeClr val="accent2"/>
          </a:solidFill>
          <a:ln w="9525">
            <a:noFill/>
            <a:miter lim="800000"/>
            <a:headEnd/>
            <a:tailEnd/>
          </a:ln>
          <a:effectLst/>
        </p:spPr>
        <p:txBody>
          <a:bodyPr wrap="none" anchor="ctr"/>
          <a:lstStyle/>
          <a:p>
            <a:pPr algn="ctr">
              <a:defRPr/>
            </a:pPr>
            <a:endParaRPr lang="el-GR" sz="2400">
              <a:latin typeface="Times New Roman" pitchFamily="18" charset="0"/>
              <a:cs typeface="+mn-cs"/>
            </a:endParaRPr>
          </a:p>
        </p:txBody>
      </p:sp>
      <p:sp>
        <p:nvSpPr>
          <p:cNvPr id="6" name="Rectangle 9"/>
          <p:cNvSpPr>
            <a:spLocks noChangeArrowheads="1"/>
          </p:cNvSpPr>
          <p:nvPr userDrawn="1"/>
        </p:nvSpPr>
        <p:spPr bwMode="hidden">
          <a:xfrm>
            <a:off x="4481514" y="914402"/>
            <a:ext cx="5341937" cy="1158875"/>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l-GR" sz="2400">
              <a:latin typeface="Times New Roman" pitchFamily="18" charset="0"/>
              <a:cs typeface="+mn-cs"/>
            </a:endParaRPr>
          </a:p>
        </p:txBody>
      </p:sp>
      <p:sp>
        <p:nvSpPr>
          <p:cNvPr id="7" name="Text Box 15"/>
          <p:cNvSpPr txBox="1">
            <a:spLocks noChangeArrowheads="1"/>
          </p:cNvSpPr>
          <p:nvPr userDrawn="1"/>
        </p:nvSpPr>
        <p:spPr bwMode="auto">
          <a:xfrm>
            <a:off x="2651126" y="4075113"/>
            <a:ext cx="4892675" cy="366712"/>
          </a:xfrm>
          <a:prstGeom prst="rect">
            <a:avLst/>
          </a:prstGeom>
          <a:noFill/>
          <a:ln w="9525">
            <a:noFill/>
            <a:miter lim="800000"/>
            <a:headEnd/>
            <a:tailEnd/>
          </a:ln>
          <a:effectLst/>
        </p:spPr>
        <p:txBody>
          <a:bodyPr>
            <a:spAutoFit/>
          </a:bodyPr>
          <a:lstStyle/>
          <a:p>
            <a:pPr eaLnBrk="0" hangingPunct="0">
              <a:defRPr/>
            </a:pPr>
            <a:endParaRPr lang="el-GR" sz="1800">
              <a:latin typeface="Arial" pitchFamily="34" charset="0"/>
              <a:cs typeface="+mn-cs"/>
            </a:endParaRPr>
          </a:p>
        </p:txBody>
      </p:sp>
      <p:pic>
        <p:nvPicPr>
          <p:cNvPr id="8" name="Picture 20"/>
          <p:cNvPicPr>
            <a:picLocks noChangeArrowheads="1"/>
          </p:cNvPicPr>
          <p:nvPr userDrawn="1"/>
        </p:nvPicPr>
        <p:blipFill>
          <a:blip r:embed="rId2" cstate="print">
            <a:lum bright="40000" contrast="12000"/>
          </a:blip>
          <a:srcRect/>
          <a:stretch>
            <a:fillRect/>
          </a:stretch>
        </p:blipFill>
        <p:spPr bwMode="auto">
          <a:xfrm>
            <a:off x="1073151" y="906465"/>
            <a:ext cx="1281113" cy="1195387"/>
          </a:xfrm>
          <a:prstGeom prst="rect">
            <a:avLst/>
          </a:prstGeom>
          <a:noFill/>
          <a:ln w="9525">
            <a:noFill/>
            <a:miter lim="800000"/>
            <a:headEnd/>
            <a:tailEnd/>
          </a:ln>
        </p:spPr>
      </p:pic>
      <p:sp>
        <p:nvSpPr>
          <p:cNvPr id="113666" name="Rectangle 2"/>
          <p:cNvSpPr>
            <a:spLocks noGrp="1" noChangeArrowheads="1"/>
          </p:cNvSpPr>
          <p:nvPr>
            <p:ph type="subTitle" idx="1"/>
          </p:nvPr>
        </p:nvSpPr>
        <p:spPr>
          <a:xfrm>
            <a:off x="1828800" y="2667000"/>
            <a:ext cx="6172200" cy="533400"/>
          </a:xfrm>
          <a:prstGeom prst="rect">
            <a:avLst/>
          </a:prstGeom>
        </p:spPr>
        <p:txBody>
          <a:bodyPr/>
          <a:lstStyle>
            <a:lvl1pPr marL="0" indent="0" algn="ctr">
              <a:buFont typeface="Wingdings" pitchFamily="2" charset="2"/>
              <a:buNone/>
              <a:defRPr i="1"/>
            </a:lvl1pPr>
          </a:lstStyle>
          <a:p>
            <a:r>
              <a:rPr lang="en-US" dirty="0"/>
              <a:t>Click to edit Master subtitle style</a:t>
            </a:r>
          </a:p>
        </p:txBody>
      </p:sp>
      <p:sp>
        <p:nvSpPr>
          <p:cNvPr id="113676" name="Rectangle 12"/>
          <p:cNvSpPr>
            <a:spLocks noGrp="1" noChangeArrowheads="1"/>
          </p:cNvSpPr>
          <p:nvPr>
            <p:ph type="ctrTitle"/>
          </p:nvPr>
        </p:nvSpPr>
        <p:spPr>
          <a:xfrm>
            <a:off x="2286000" y="1066800"/>
            <a:ext cx="6521450" cy="838200"/>
          </a:xfrm>
          <a:prstGeom prst="rect">
            <a:avLst/>
          </a:prstGeom>
        </p:spPr>
        <p:txBody>
          <a:bodyPr anchor="ctr"/>
          <a:lstStyle>
            <a:lvl1pPr>
              <a:defRPr/>
            </a:lvl1pPr>
          </a:lstStyle>
          <a:p>
            <a:r>
              <a:rPr lang="en-US"/>
              <a:t>Click to edit Master title style</a:t>
            </a:r>
          </a:p>
        </p:txBody>
      </p:sp>
      <p:sp>
        <p:nvSpPr>
          <p:cNvPr id="9" name="Rectangle 3"/>
          <p:cNvSpPr>
            <a:spLocks noGrp="1" noChangeArrowheads="1"/>
          </p:cNvSpPr>
          <p:nvPr>
            <p:ph type="dt" sz="half" idx="10"/>
          </p:nvPr>
        </p:nvSpPr>
        <p:spPr>
          <a:xfrm>
            <a:off x="742951" y="6248400"/>
            <a:ext cx="2063750" cy="457200"/>
          </a:xfrm>
          <a:prstGeom prst="rect">
            <a:avLst/>
          </a:prstGeom>
        </p:spPr>
        <p:txBody>
          <a:bodyPr/>
          <a:lstStyle>
            <a:lvl1pPr>
              <a:defRPr/>
            </a:lvl1pPr>
          </a:lstStyle>
          <a:p>
            <a:pPr>
              <a:defRPr/>
            </a:pPr>
            <a:endParaRPr lang="en-US"/>
          </a:p>
        </p:txBody>
      </p:sp>
      <p:sp>
        <p:nvSpPr>
          <p:cNvPr id="10" name="Rectangle 4"/>
          <p:cNvSpPr>
            <a:spLocks noGrp="1" noChangeArrowheads="1"/>
          </p:cNvSpPr>
          <p:nvPr>
            <p:ph type="ftr" sz="quarter" idx="11"/>
          </p:nvPr>
        </p:nvSpPr>
        <p:spPr bwMode="auto">
          <a:xfrm>
            <a:off x="3384551" y="6248400"/>
            <a:ext cx="31369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FontTx/>
              <a:buNone/>
              <a:defRPr sz="1000">
                <a:latin typeface="Arial" pitchFamily="34" charset="0"/>
                <a:cs typeface="+mn-cs"/>
              </a:defRPr>
            </a:lvl1pPr>
          </a:lstStyle>
          <a:p>
            <a:pPr>
              <a:defRPr/>
            </a:pPr>
            <a:endParaRPr lang="en-US"/>
          </a:p>
        </p:txBody>
      </p:sp>
      <p:sp>
        <p:nvSpPr>
          <p:cNvPr id="11" name="Rectangle 5"/>
          <p:cNvSpPr>
            <a:spLocks noGrp="1" noChangeArrowheads="1"/>
          </p:cNvSpPr>
          <p:nvPr>
            <p:ph type="sldNum" sz="quarter" idx="12"/>
          </p:nvPr>
        </p:nvSpPr>
        <p:spPr>
          <a:xfrm>
            <a:off x="7099300" y="6248400"/>
            <a:ext cx="2063750" cy="457200"/>
          </a:xfrm>
          <a:prstGeom prst="rect">
            <a:avLst/>
          </a:prstGeom>
        </p:spPr>
        <p:txBody>
          <a:bodyPr wrap="square" lIns="91440" tIns="45720" rIns="91440" bIns="45720" anchor="t"/>
          <a:lstStyle>
            <a:lvl1pPr eaLnBrk="1" hangingPunct="1">
              <a:defRPr sz="1000" b="0"/>
            </a:lvl1pPr>
          </a:lstStyle>
          <a:p>
            <a:pPr>
              <a:defRPr/>
            </a:pPr>
            <a:fld id="{F0099D6D-9A37-4670-B392-1277C87697D1}" type="slidenum">
              <a:rPr lang="en-US"/>
              <a:pPr>
                <a:defRPr/>
              </a:pPr>
              <a:t>‹Nr.›</a:t>
            </a:fld>
            <a:endParaRPr lang="en-US"/>
          </a:p>
        </p:txBody>
      </p:sp>
      <p:pic>
        <p:nvPicPr>
          <p:cNvPr id="12" name="Picture 41" descr="forth"/>
          <p:cNvPicPr>
            <a:picLocks noChangeAspect="1" noChangeArrowheads="1"/>
          </p:cNvPicPr>
          <p:nvPr userDrawn="1"/>
        </p:nvPicPr>
        <p:blipFill>
          <a:blip r:embed="rId3" cstate="print"/>
          <a:srcRect/>
          <a:stretch>
            <a:fillRect/>
          </a:stretch>
        </p:blipFill>
        <p:spPr bwMode="auto">
          <a:xfrm>
            <a:off x="791570" y="690943"/>
            <a:ext cx="1599435" cy="150634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8813" y="711200"/>
            <a:ext cx="7150100" cy="577850"/>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495300" y="1676400"/>
            <a:ext cx="8915401" cy="4419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DBFA0CFA-265A-4E73-81F6-CE880210D9FD}"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11200"/>
            <a:ext cx="2228850" cy="5384800"/>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95300" y="711200"/>
            <a:ext cx="6534150" cy="538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CD5A04AA-BEFD-4538-82FD-38DC3630D28B}"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descr="cip-logo.jpg"/>
          <p:cNvPicPr>
            <a:picLocks noChangeAspect="1"/>
          </p:cNvPicPr>
          <p:nvPr userDrawn="1"/>
        </p:nvPicPr>
        <p:blipFill>
          <a:blip r:embed="rId2" cstate="print"/>
          <a:srcRect/>
          <a:stretch>
            <a:fillRect/>
          </a:stretch>
        </p:blipFill>
        <p:spPr bwMode="auto">
          <a:xfrm>
            <a:off x="7623837" y="115888"/>
            <a:ext cx="2244328" cy="1371600"/>
          </a:xfrm>
          <a:prstGeom prst="rect">
            <a:avLst/>
          </a:prstGeom>
          <a:noFill/>
          <a:ln w="9525">
            <a:noFill/>
            <a:miter lim="800000"/>
            <a:headEnd/>
            <a:tailEnd/>
          </a:ln>
        </p:spPr>
      </p:pic>
      <p:pic>
        <p:nvPicPr>
          <p:cNvPr id="5" name="Picture 41" descr="forth"/>
          <p:cNvPicPr>
            <a:picLocks noChangeAspect="1" noChangeArrowheads="1"/>
          </p:cNvPicPr>
          <p:nvPr userDrawn="1"/>
        </p:nvPicPr>
        <p:blipFill>
          <a:blip r:embed="rId3" cstate="print"/>
          <a:srcRect/>
          <a:stretch>
            <a:fillRect/>
          </a:stretch>
        </p:blipFill>
        <p:spPr bwMode="auto">
          <a:xfrm>
            <a:off x="4406107" y="1"/>
            <a:ext cx="1709473" cy="1484313"/>
          </a:xfrm>
          <a:prstGeom prst="rect">
            <a:avLst/>
          </a:prstGeom>
          <a:noFill/>
          <a:ln w="9525">
            <a:noFill/>
            <a:miter lim="800000"/>
            <a:headEnd/>
            <a:tailEnd/>
          </a:ln>
        </p:spPr>
      </p:pic>
      <p:sp>
        <p:nvSpPr>
          <p:cNvPr id="2" name="Titre 1"/>
          <p:cNvSpPr>
            <a:spLocks noGrp="1"/>
          </p:cNvSpPr>
          <p:nvPr>
            <p:ph type="ctrTitle"/>
          </p:nvPr>
        </p:nvSpPr>
        <p:spPr>
          <a:xfrm>
            <a:off x="742950" y="2130426"/>
            <a:ext cx="84201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e la date 3"/>
          <p:cNvSpPr>
            <a:spLocks noGrp="1"/>
          </p:cNvSpPr>
          <p:nvPr>
            <p:ph type="dt" sz="half" idx="10"/>
          </p:nvPr>
        </p:nvSpPr>
        <p:spPr/>
        <p:txBody>
          <a:bodyPr/>
          <a:lstStyle>
            <a:lvl1pPr>
              <a:defRPr/>
            </a:lvl1pPr>
          </a:lstStyle>
          <a:p>
            <a:pPr>
              <a:defRPr/>
            </a:pPr>
            <a:fld id="{ADB54A51-C596-4765-9124-FD9AC4F5AF86}" type="datetime4">
              <a:rPr lang="en-US"/>
              <a:pPr>
                <a:defRPr/>
              </a:pPr>
              <a:t>May 29, 2013</a:t>
            </a:fld>
            <a:endParaRPr lang="fr-FR"/>
          </a:p>
        </p:txBody>
      </p:sp>
      <p:sp>
        <p:nvSpPr>
          <p:cNvPr id="7"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dirty="0">
              <a:solidFill>
                <a:prstClr val="black">
                  <a:tint val="75000"/>
                </a:prstClr>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DAE5AE98-8098-4B64-A19E-83A6065ADE25}" type="slidenum">
              <a:rPr lang="fr-FR"/>
              <a:pPr>
                <a:defRPr/>
              </a:pPr>
              <a:t>‹Nr.›</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lvl1pPr>
              <a:defRPr b="1" i="0" baseline="0">
                <a:solidFill>
                  <a:schemeClr val="accent3">
                    <a:lumMod val="50000"/>
                  </a:schemeClr>
                </a:solidFill>
              </a:defRPr>
            </a:lvl1pPr>
          </a:lstStyle>
          <a:p>
            <a:r>
              <a:rPr lang="fr-FR" dirty="0" smtClean="0"/>
              <a:t>Cliquez pour modifier le style du titre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87050703-7E3E-42B8-9AD2-8826ADDA22F3}" type="slidenum">
              <a:rPr lang="fr-FR"/>
              <a:pPr>
                <a:defRPr/>
              </a:pPr>
              <a:t>‹Nr.›</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6" name="Espace réservé de la date 3"/>
          <p:cNvSpPr>
            <a:spLocks noGrp="1"/>
          </p:cNvSpPr>
          <p:nvPr>
            <p:ph type="dt" sz="half" idx="12"/>
          </p:nvPr>
        </p:nvSpPr>
        <p:spPr/>
        <p:txBody>
          <a:bodyPr/>
          <a:lstStyle>
            <a:lvl1pPr>
              <a:defRPr/>
            </a:lvl1pPr>
          </a:lstStyle>
          <a:p>
            <a:pPr>
              <a:defRPr/>
            </a:pPr>
            <a:fld id="{5A878115-F7FB-4B4F-9D7D-9BC2B557CA80}" type="datetime4">
              <a:rPr lang="en-US"/>
              <a:pPr>
                <a:defRPr/>
              </a:pPr>
              <a:t>May 29, 2013</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u numéro de diapositive 5"/>
          <p:cNvSpPr>
            <a:spLocks noGrp="1"/>
          </p:cNvSpPr>
          <p:nvPr>
            <p:ph type="sldNum" sz="quarter" idx="10"/>
          </p:nvPr>
        </p:nvSpPr>
        <p:spPr/>
        <p:txBody>
          <a:bodyPr/>
          <a:lstStyle>
            <a:lvl1pPr>
              <a:defRPr/>
            </a:lvl1pPr>
          </a:lstStyle>
          <a:p>
            <a:pPr>
              <a:defRPr/>
            </a:pPr>
            <a:fld id="{4013F0BC-F374-42A0-BCCF-7CFCA6EC5BAC}" type="slidenum">
              <a:rPr lang="fr-FR"/>
              <a:pPr>
                <a:defRPr/>
              </a:pPr>
              <a:t>‹Nr.›</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6" name="Espace réservé de la date 3"/>
          <p:cNvSpPr>
            <a:spLocks noGrp="1"/>
          </p:cNvSpPr>
          <p:nvPr>
            <p:ph type="dt" sz="half" idx="12"/>
          </p:nvPr>
        </p:nvSpPr>
        <p:spPr/>
        <p:txBody>
          <a:bodyPr/>
          <a:lstStyle>
            <a:lvl1pPr>
              <a:defRPr/>
            </a:lvl1pPr>
          </a:lstStyle>
          <a:p>
            <a:pPr>
              <a:defRPr/>
            </a:pPr>
            <a:fld id="{5A31A14E-23B7-4070-B8F9-751E27FC9400}" type="datetime4">
              <a:rPr lang="en-US"/>
              <a:pPr>
                <a:defRPr/>
              </a:pPr>
              <a:t>May 29, 2013</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5"/>
          <p:cNvSpPr>
            <a:spLocks noGrp="1"/>
          </p:cNvSpPr>
          <p:nvPr>
            <p:ph type="sldNum" sz="quarter" idx="10"/>
          </p:nvPr>
        </p:nvSpPr>
        <p:spPr/>
        <p:txBody>
          <a:bodyPr/>
          <a:lstStyle>
            <a:lvl1pPr>
              <a:defRPr/>
            </a:lvl1pPr>
          </a:lstStyle>
          <a:p>
            <a:pPr>
              <a:defRPr/>
            </a:pPr>
            <a:fld id="{6A7C9E82-6BE0-4A23-9DBC-46910E916A2C}" type="slidenum">
              <a:rPr lang="fr-FR"/>
              <a:pPr>
                <a:defRPr/>
              </a:pPr>
              <a:t>‹Nr.›</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7" name="Espace réservé de la date 3"/>
          <p:cNvSpPr>
            <a:spLocks noGrp="1"/>
          </p:cNvSpPr>
          <p:nvPr>
            <p:ph type="dt" sz="half" idx="12"/>
          </p:nvPr>
        </p:nvSpPr>
        <p:spPr/>
        <p:txBody>
          <a:bodyPr/>
          <a:lstStyle>
            <a:lvl1pPr>
              <a:defRPr/>
            </a:lvl1pPr>
          </a:lstStyle>
          <a:p>
            <a:pPr>
              <a:defRPr/>
            </a:pPr>
            <a:fld id="{DFF26610-55D8-4E54-AB65-735566314EFF}" type="datetime4">
              <a:rPr lang="en-US"/>
              <a:pPr>
                <a:defRPr/>
              </a:pPr>
              <a:t>May 29, 2013</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5"/>
          <p:cNvSpPr>
            <a:spLocks noGrp="1"/>
          </p:cNvSpPr>
          <p:nvPr>
            <p:ph type="sldNum" sz="quarter" idx="10"/>
          </p:nvPr>
        </p:nvSpPr>
        <p:spPr/>
        <p:txBody>
          <a:bodyPr/>
          <a:lstStyle>
            <a:lvl1pPr>
              <a:defRPr/>
            </a:lvl1pPr>
          </a:lstStyle>
          <a:p>
            <a:pPr>
              <a:defRPr/>
            </a:pPr>
            <a:fld id="{809B5815-A7A8-454D-9CE0-7D1D12E1608E}" type="slidenum">
              <a:rPr lang="fr-FR"/>
              <a:pPr>
                <a:defRPr/>
              </a:pPr>
              <a:t>‹Nr.›</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9" name="Espace réservé de la date 3"/>
          <p:cNvSpPr>
            <a:spLocks noGrp="1"/>
          </p:cNvSpPr>
          <p:nvPr>
            <p:ph type="dt" sz="half" idx="12"/>
          </p:nvPr>
        </p:nvSpPr>
        <p:spPr/>
        <p:txBody>
          <a:bodyPr/>
          <a:lstStyle>
            <a:lvl1pPr>
              <a:defRPr/>
            </a:lvl1pPr>
          </a:lstStyle>
          <a:p>
            <a:pPr>
              <a:defRPr/>
            </a:pPr>
            <a:fld id="{E3521E03-A6F9-4AE4-9DDB-541B9708B0C0}" type="datetime4">
              <a:rPr lang="en-US"/>
              <a:pPr>
                <a:defRPr/>
              </a:pPr>
              <a:t>May 29, 2013</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5"/>
          <p:cNvSpPr>
            <a:spLocks noGrp="1"/>
          </p:cNvSpPr>
          <p:nvPr>
            <p:ph type="sldNum" sz="quarter" idx="10"/>
          </p:nvPr>
        </p:nvSpPr>
        <p:spPr/>
        <p:txBody>
          <a:bodyPr/>
          <a:lstStyle>
            <a:lvl1pPr>
              <a:defRPr/>
            </a:lvl1pPr>
          </a:lstStyle>
          <a:p>
            <a:pPr>
              <a:defRPr/>
            </a:pPr>
            <a:fld id="{04D0A5AF-27AA-46FF-A41E-15F7A15377C1}" type="slidenum">
              <a:rPr lang="fr-FR"/>
              <a:pPr>
                <a:defRPr/>
              </a:pPr>
              <a:t>‹Nr.›</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5" name="Espace réservé de la date 3"/>
          <p:cNvSpPr>
            <a:spLocks noGrp="1"/>
          </p:cNvSpPr>
          <p:nvPr>
            <p:ph type="dt" sz="half" idx="12"/>
          </p:nvPr>
        </p:nvSpPr>
        <p:spPr/>
        <p:txBody>
          <a:bodyPr/>
          <a:lstStyle>
            <a:lvl1pPr>
              <a:defRPr/>
            </a:lvl1pPr>
          </a:lstStyle>
          <a:p>
            <a:pPr>
              <a:defRPr/>
            </a:pPr>
            <a:fld id="{260D4286-A1C2-4116-852A-B1FE329F426E}" type="datetime4">
              <a:rPr lang="en-US"/>
              <a:pPr>
                <a:defRPr/>
              </a:pPr>
              <a:t>May 29, 2013</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D07EB3AD-0AE6-4E90-9FED-F9061F9CAE3C}" type="slidenum">
              <a:rPr lang="fr-FR"/>
              <a:pPr>
                <a:defRPr/>
              </a:pPr>
              <a:t>‹Nr.›</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4" name="Espace réservé de la date 3"/>
          <p:cNvSpPr>
            <a:spLocks noGrp="1"/>
          </p:cNvSpPr>
          <p:nvPr>
            <p:ph type="dt" sz="half" idx="12"/>
          </p:nvPr>
        </p:nvSpPr>
        <p:spPr/>
        <p:txBody>
          <a:bodyPr/>
          <a:lstStyle>
            <a:lvl1pPr>
              <a:defRPr/>
            </a:lvl1pPr>
          </a:lstStyle>
          <a:p>
            <a:pPr>
              <a:defRPr/>
            </a:pPr>
            <a:fld id="{E01244A5-05BA-431B-B4E0-2F0AE8B61825}" type="datetime4">
              <a:rPr lang="en-US"/>
              <a:pPr>
                <a:defRPr/>
              </a:pPr>
              <a:t>May 29, 2013</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744B452D-43EA-472C-B3FC-74FE1928C770}" type="slidenum">
              <a:rPr lang="fr-FR"/>
              <a:pPr>
                <a:defRPr/>
              </a:pPr>
              <a:t>‹Nr.›</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7" name="Espace réservé de la date 3"/>
          <p:cNvSpPr>
            <a:spLocks noGrp="1"/>
          </p:cNvSpPr>
          <p:nvPr>
            <p:ph type="dt" sz="half" idx="12"/>
          </p:nvPr>
        </p:nvSpPr>
        <p:spPr/>
        <p:txBody>
          <a:bodyPr/>
          <a:lstStyle>
            <a:lvl1pPr>
              <a:defRPr/>
            </a:lvl1pPr>
          </a:lstStyle>
          <a:p>
            <a:pPr>
              <a:defRPr/>
            </a:pPr>
            <a:fld id="{C83A967A-86CA-44A8-8527-6E5CAA5D4790}" type="datetime4">
              <a:rPr lang="en-US"/>
              <a:pPr>
                <a:defRPr/>
              </a:pPr>
              <a:t>May 29, 2013</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99ECADD5-623C-478D-94A8-6B23AF1B4D11}" type="slidenum">
              <a:rPr lang="fr-FR"/>
              <a:pPr>
                <a:defRPr/>
              </a:pPr>
              <a:t>‹Nr.›</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7" name="Espace réservé de la date 3"/>
          <p:cNvSpPr>
            <a:spLocks noGrp="1"/>
          </p:cNvSpPr>
          <p:nvPr>
            <p:ph type="dt" sz="half" idx="12"/>
          </p:nvPr>
        </p:nvSpPr>
        <p:spPr/>
        <p:txBody>
          <a:bodyPr/>
          <a:lstStyle>
            <a:lvl1pPr>
              <a:defRPr/>
            </a:lvl1pPr>
          </a:lstStyle>
          <a:p>
            <a:pPr>
              <a:defRPr/>
            </a:pPr>
            <a:fld id="{F259E4DA-62E1-4C1C-A311-94022221FB7A}" type="datetime4">
              <a:rPr lang="en-US"/>
              <a:pPr>
                <a:defRPr/>
              </a:pPr>
              <a:t>May 29, 2013</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5"/>
          <p:cNvSpPr>
            <a:spLocks noGrp="1"/>
          </p:cNvSpPr>
          <p:nvPr>
            <p:ph type="sldNum" sz="quarter" idx="10"/>
          </p:nvPr>
        </p:nvSpPr>
        <p:spPr/>
        <p:txBody>
          <a:bodyPr/>
          <a:lstStyle>
            <a:lvl1pPr>
              <a:defRPr/>
            </a:lvl1pPr>
          </a:lstStyle>
          <a:p>
            <a:pPr>
              <a:defRPr/>
            </a:pPr>
            <a:fld id="{B262CFD9-C798-48F0-B328-C7E5DC8A29EE}" type="slidenum">
              <a:rPr lang="fr-FR"/>
              <a:pPr>
                <a:defRPr/>
              </a:pPr>
              <a:t>‹Nr.›</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6" name="Espace réservé de la date 3"/>
          <p:cNvSpPr>
            <a:spLocks noGrp="1"/>
          </p:cNvSpPr>
          <p:nvPr>
            <p:ph type="dt" sz="half" idx="12"/>
          </p:nvPr>
        </p:nvSpPr>
        <p:spPr/>
        <p:txBody>
          <a:bodyPr/>
          <a:lstStyle>
            <a:lvl1pPr>
              <a:defRPr/>
            </a:lvl1pPr>
          </a:lstStyle>
          <a:p>
            <a:pPr>
              <a:defRPr/>
            </a:pPr>
            <a:fld id="{B88C22CC-BAE0-4354-A828-6BD9F8CA341C}" type="datetime4">
              <a:rPr lang="en-US"/>
              <a:pPr>
                <a:defRPr/>
              </a:pPr>
              <a:t>May 29, 2013</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5"/>
          <p:cNvSpPr>
            <a:spLocks noGrp="1"/>
          </p:cNvSpPr>
          <p:nvPr>
            <p:ph type="sldNum" sz="quarter" idx="10"/>
          </p:nvPr>
        </p:nvSpPr>
        <p:spPr/>
        <p:txBody>
          <a:bodyPr/>
          <a:lstStyle>
            <a:lvl1pPr>
              <a:defRPr/>
            </a:lvl1pPr>
          </a:lstStyle>
          <a:p>
            <a:pPr>
              <a:defRPr/>
            </a:pPr>
            <a:fld id="{D79AE41E-8549-4EDE-B040-2285859A8958}" type="slidenum">
              <a:rPr lang="fr-FR"/>
              <a:pPr>
                <a:defRPr/>
              </a:pPr>
              <a:t>‹Nr.›</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6" name="Espace réservé de la date 3"/>
          <p:cNvSpPr>
            <a:spLocks noGrp="1"/>
          </p:cNvSpPr>
          <p:nvPr>
            <p:ph type="dt" sz="half" idx="12"/>
          </p:nvPr>
        </p:nvSpPr>
        <p:spPr/>
        <p:txBody>
          <a:bodyPr/>
          <a:lstStyle>
            <a:lvl1pPr>
              <a:defRPr/>
            </a:lvl1pPr>
          </a:lstStyle>
          <a:p>
            <a:pPr>
              <a:defRPr/>
            </a:pPr>
            <a:fld id="{751DE1B7-7267-49A9-AF29-72B9D2112322}" type="datetime4">
              <a:rPr lang="en-US"/>
              <a:pPr>
                <a:defRPr/>
              </a:pPr>
              <a:t>May 29, 2013</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a:lvl1pPr>
          </a:lstStyle>
          <a:p>
            <a:pPr>
              <a:defRPr/>
            </a:pPr>
            <a:fld id="{533095CB-B591-4D46-8524-F5ED6A20660F}" type="datetime4">
              <a:rPr lang="en-US"/>
              <a:pPr>
                <a:defRPr/>
              </a:pPr>
              <a:t>May 29, 2013</a:t>
            </a:fld>
            <a:endParaRPr lang="el-GR"/>
          </a:p>
        </p:txBody>
      </p:sp>
      <p:sp>
        <p:nvSpPr>
          <p:cNvPr id="5"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InGeoCloudS Meeting, Thessaloniki 4 &amp; 5 October 2012</a:t>
            </a:r>
            <a:endParaRPr lang="el-GR">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A28B934-F544-4511-9111-A79AABE3BBDE}" type="slidenum">
              <a:rPr lang="el-GR"/>
              <a:pPr>
                <a:defRPr/>
              </a:pPr>
              <a:t>‹Nr.›</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2"/>
            <a:ext cx="8420100" cy="1362075"/>
          </a:xfrm>
          <a:prstGeom prst="rect">
            <a:avLst/>
          </a:prstGeo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08CF2D59-35C5-49BE-AA37-37F83D2B3342}" type="slidenum">
              <a:rPr lang="en-GB"/>
              <a:pPr>
                <a:defRPr/>
              </a:pPr>
              <a:t>‹Nr.›</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0EDE0F2-B91F-4A6E-8C0E-50A953D68224}" type="datetimeFigureOut">
              <a:rPr lang="de-AT" smtClean="0">
                <a:solidFill>
                  <a:prstClr val="black">
                    <a:tint val="75000"/>
                  </a:prstClr>
                </a:solidFill>
              </a:rPr>
              <a:pPr/>
              <a:t>29.05.2013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B930D575-214B-4D89-97A2-0BBAD6C119FE}" type="slidenum">
              <a:rPr lang="de-AT" smtClean="0">
                <a:solidFill>
                  <a:prstClr val="black">
                    <a:tint val="75000"/>
                  </a:prstClr>
                </a:solidFill>
              </a:rPr>
              <a:pPr/>
              <a:t>‹Nr.›</a:t>
            </a:fld>
            <a:endParaRPr lang="de-A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8813" y="711200"/>
            <a:ext cx="7150100" cy="577850"/>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495300" y="1676400"/>
            <a:ext cx="43815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29200" y="1676400"/>
            <a:ext cx="43815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A56B3ADF-57D9-46C9-8F83-86805A9DB2D3}"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1" cy="1143000"/>
          </a:xfrm>
          <a:prstGeom prst="rect">
            <a:avLst/>
          </a:prstGeo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4D5AAC1D-0689-4775-BB1E-62787BBFC0EB}"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8813" y="711200"/>
            <a:ext cx="7150100" cy="577850"/>
          </a:xfrm>
          <a:prstGeom prst="rect">
            <a:avLst/>
          </a:prstGeom>
        </p:spPr>
        <p:txBody>
          <a:bodyPr/>
          <a:lstStyle/>
          <a:p>
            <a:r>
              <a:rPr lang="en-US" smtClean="0"/>
              <a:t>Click to edit Master title style</a:t>
            </a:r>
            <a:endParaRPr lang="el-GR"/>
          </a:p>
        </p:txBody>
      </p:sp>
      <p:sp>
        <p:nvSpPr>
          <p:cNvPr id="3"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99A92995-EBB0-498E-9E05-D26A3BC6B2FE}"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77D26D9A-F8E3-4754-B84E-D6EB766ED801}"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3501" y="273052"/>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0" y="1435102"/>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804EA8E8-DAD3-4CA8-A57D-AB83C4184D7A}"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4" y="4800600"/>
            <a:ext cx="5943600" cy="566738"/>
          </a:xfrm>
          <a:prstGeom prst="rect">
            <a:avLst/>
          </a:prstGeo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514"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41514"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xfrm>
            <a:off x="165101" y="6324600"/>
            <a:ext cx="239395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678739" y="6311900"/>
            <a:ext cx="2055812" cy="457200"/>
          </a:xfrm>
          <a:prstGeom prst="rect">
            <a:avLst/>
          </a:prstGeom>
          <a:ln/>
        </p:spPr>
        <p:txBody>
          <a:bodyPr/>
          <a:lstStyle>
            <a:lvl1pPr>
              <a:defRPr/>
            </a:lvl1pPr>
          </a:lstStyle>
          <a:p>
            <a:pPr>
              <a:defRPr/>
            </a:pPr>
            <a:fld id="{FBA2C8A4-7511-4520-A623-26A6270EECE3}"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2311400" cy="475861"/>
          </a:xfrm>
          <a:prstGeom prst="rect">
            <a:avLst/>
          </a:prstGeom>
          <a:solidFill>
            <a:schemeClr val="accent2"/>
          </a:solidFill>
          <a:ln w="9525">
            <a:noFill/>
            <a:miter lim="800000"/>
            <a:headEnd/>
            <a:tailEnd/>
          </a:ln>
          <a:effectLst/>
        </p:spPr>
        <p:txBody>
          <a:bodyPr wrap="none" anchor="ctr"/>
          <a:lstStyle/>
          <a:p>
            <a:pPr algn="ctr">
              <a:defRPr/>
            </a:pPr>
            <a:endParaRPr lang="el-GR" sz="2400">
              <a:latin typeface="Times New Roman" pitchFamily="18" charset="0"/>
              <a:cs typeface="+mn-cs"/>
            </a:endParaRPr>
          </a:p>
        </p:txBody>
      </p:sp>
      <p:sp>
        <p:nvSpPr>
          <p:cNvPr id="112643" name="Rectangle 3"/>
          <p:cNvSpPr>
            <a:spLocks noChangeArrowheads="1"/>
          </p:cNvSpPr>
          <p:nvPr/>
        </p:nvSpPr>
        <p:spPr bwMode="auto">
          <a:xfrm>
            <a:off x="1568450" y="1"/>
            <a:ext cx="7842250" cy="47586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l-GR" sz="2400">
              <a:latin typeface="Times New Roman" pitchFamily="18" charset="0"/>
              <a:cs typeface="+mn-cs"/>
            </a:endParaRPr>
          </a:p>
        </p:txBody>
      </p:sp>
      <p:sp>
        <p:nvSpPr>
          <p:cNvPr id="112655" name="Text Box 15"/>
          <p:cNvSpPr txBox="1">
            <a:spLocks noChangeArrowheads="1"/>
          </p:cNvSpPr>
          <p:nvPr/>
        </p:nvSpPr>
        <p:spPr bwMode="auto">
          <a:xfrm>
            <a:off x="1763713" y="261940"/>
            <a:ext cx="184731" cy="830997"/>
          </a:xfrm>
          <a:prstGeom prst="rect">
            <a:avLst/>
          </a:prstGeom>
          <a:noFill/>
          <a:ln w="9525">
            <a:noFill/>
            <a:miter lim="800000"/>
            <a:headEnd/>
            <a:tailEnd/>
          </a:ln>
          <a:effectLst/>
        </p:spPr>
        <p:txBody>
          <a:bodyPr wrap="none">
            <a:spAutoFit/>
          </a:bodyPr>
          <a:lstStyle/>
          <a:p>
            <a:pPr eaLnBrk="0" hangingPunct="0">
              <a:defRPr/>
            </a:pPr>
            <a:r>
              <a:rPr lang="en-US" sz="2400" b="1" dirty="0" smtClean="0">
                <a:solidFill>
                  <a:schemeClr val="accent2"/>
                </a:solidFill>
                <a:latin typeface="Arial" pitchFamily="34" charset="0"/>
                <a:cs typeface="+mn-cs"/>
              </a:rPr>
              <a:t/>
            </a:r>
            <a:br>
              <a:rPr lang="en-US" sz="2400" b="1" dirty="0" smtClean="0">
                <a:solidFill>
                  <a:schemeClr val="accent2"/>
                </a:solidFill>
                <a:latin typeface="Arial" pitchFamily="34" charset="0"/>
                <a:cs typeface="+mn-cs"/>
              </a:rPr>
            </a:br>
            <a:endParaRPr lang="en-US" sz="2400" b="1" dirty="0">
              <a:solidFill>
                <a:schemeClr val="accent2"/>
              </a:solidFill>
              <a:latin typeface="Arial" pitchFamily="34" charset="0"/>
              <a:cs typeface="+mn-cs"/>
            </a:endParaRPr>
          </a:p>
        </p:txBody>
      </p:sp>
      <p:pic>
        <p:nvPicPr>
          <p:cNvPr id="6" name="Picture 41" descr="forth"/>
          <p:cNvPicPr>
            <a:picLocks noChangeAspect="1" noChangeArrowheads="1"/>
          </p:cNvPicPr>
          <p:nvPr userDrawn="1"/>
        </p:nvPicPr>
        <p:blipFill>
          <a:blip r:embed="rId13" cstate="print"/>
          <a:srcRect/>
          <a:stretch>
            <a:fillRect/>
          </a:stretch>
        </p:blipFill>
        <p:spPr bwMode="auto">
          <a:xfrm>
            <a:off x="9180599" y="-81888"/>
            <a:ext cx="739049" cy="6960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9"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p:titleStyle>
    <p:bodyStyle>
      <a:lvl1pPr marL="447675" indent="-447675" algn="l" rtl="0" eaLnBrk="0" fontAlgn="base" hangingPunct="0">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Font typeface="Wingdings" pitchFamily="2" charset="2"/>
        <a:buChar char="¡"/>
        <a:defRPr i="1">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16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16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16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12157" y="142876"/>
            <a:ext cx="7398544"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64345" y="1643064"/>
            <a:ext cx="9023747"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7207647" y="6500813"/>
            <a:ext cx="2311400" cy="22066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pitchFamily="34" charset="0"/>
              </a:defRPr>
            </a:lvl1pPr>
          </a:lstStyle>
          <a:p>
            <a:pPr>
              <a:defRPr/>
            </a:pPr>
            <a:fld id="{CE8718C3-97A0-4C3B-9BEB-4E5AA1F7D261}" type="slidenum">
              <a:rPr lang="fr-FR">
                <a:ea typeface="ＭＳ Ｐゴシック" pitchFamily="34" charset="-128"/>
                <a:cs typeface="+mn-cs"/>
              </a:rPr>
              <a:pPr>
                <a:defRPr/>
              </a:pPr>
              <a:t>‹Nr.›</a:t>
            </a:fld>
            <a:endParaRPr lang="fr-FR">
              <a:ea typeface="ＭＳ Ｐゴシック" pitchFamily="34" charset="-128"/>
              <a:cs typeface="+mn-cs"/>
            </a:endParaRPr>
          </a:p>
        </p:txBody>
      </p:sp>
      <p:sp>
        <p:nvSpPr>
          <p:cNvPr id="5" name="Espace réservé du pied de page 4"/>
          <p:cNvSpPr>
            <a:spLocks noGrp="1"/>
          </p:cNvSpPr>
          <p:nvPr>
            <p:ph type="ftr" sz="quarter" idx="3"/>
          </p:nvPr>
        </p:nvSpPr>
        <p:spPr>
          <a:xfrm>
            <a:off x="464344" y="6500813"/>
            <a:ext cx="3059510" cy="220662"/>
          </a:xfrm>
          <a:prstGeom prst="rect">
            <a:avLst/>
          </a:prstGeom>
        </p:spPr>
        <p:txBody>
          <a:bodyPr vert="horz" lIns="91440" tIns="45720" rIns="91440" bIns="45720" rtlCol="0" anchor="ctr"/>
          <a:lstStyle>
            <a:lvl1pPr algn="l" fontAlgn="auto">
              <a:spcBef>
                <a:spcPts val="0"/>
              </a:spcBef>
              <a:spcAft>
                <a:spcPts val="0"/>
              </a:spcAft>
              <a:defRPr sz="1000" i="1">
                <a:solidFill>
                  <a:schemeClr val="tx1">
                    <a:tint val="75000"/>
                  </a:schemeClr>
                </a:solidFill>
                <a:latin typeface="+mn-lt"/>
                <a:ea typeface="+mn-ea"/>
                <a:cs typeface="+mn-cs"/>
              </a:defRPr>
            </a:lvl1pPr>
          </a:lstStyle>
          <a:p>
            <a:pPr>
              <a:defRPr/>
            </a:pPr>
            <a:r>
              <a:rPr lang="en-US">
                <a:solidFill>
                  <a:prstClr val="black">
                    <a:tint val="75000"/>
                  </a:prstClr>
                </a:solidFill>
              </a:rPr>
              <a:t>InGeoCloudS Meeting, Thessaloniki 4 &amp; 5 October 2012</a:t>
            </a:r>
            <a:endParaRPr lang="fr-FR">
              <a:solidFill>
                <a:prstClr val="black">
                  <a:tint val="75000"/>
                </a:prstClr>
              </a:solidFill>
            </a:endParaRPr>
          </a:p>
        </p:txBody>
      </p:sp>
      <p:sp>
        <p:nvSpPr>
          <p:cNvPr id="4" name="Espace réservé de la date 3"/>
          <p:cNvSpPr>
            <a:spLocks noGrp="1"/>
          </p:cNvSpPr>
          <p:nvPr>
            <p:ph type="dt" sz="half" idx="2"/>
          </p:nvPr>
        </p:nvSpPr>
        <p:spPr>
          <a:xfrm>
            <a:off x="3946922" y="6500813"/>
            <a:ext cx="2311400" cy="220662"/>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Calibri" pitchFamily="34" charset="0"/>
              </a:defRPr>
            </a:lvl1pPr>
          </a:lstStyle>
          <a:p>
            <a:pPr>
              <a:defRPr/>
            </a:pPr>
            <a:fld id="{37C383BE-01E4-4F24-82FF-9FB38CA32BE4}" type="datetime4">
              <a:rPr lang="en-US">
                <a:ea typeface="ＭＳ Ｐゴシック" pitchFamily="34" charset="-128"/>
                <a:cs typeface="+mn-cs"/>
              </a:rPr>
              <a:pPr>
                <a:defRPr/>
              </a:pPr>
              <a:t>May 29, 2013</a:t>
            </a:fld>
            <a:endParaRPr lang="fr-FR">
              <a:ea typeface="ＭＳ Ｐゴシック" pitchFamily="34" charset="-128"/>
              <a:cs typeface="+mn-cs"/>
            </a:endParaRPr>
          </a:p>
        </p:txBody>
      </p:sp>
      <p:sp>
        <p:nvSpPr>
          <p:cNvPr id="9" name="Rectangle 2"/>
          <p:cNvSpPr>
            <a:spLocks noChangeArrowheads="1"/>
          </p:cNvSpPr>
          <p:nvPr userDrawn="1"/>
        </p:nvSpPr>
        <p:spPr bwMode="auto">
          <a:xfrm>
            <a:off x="0" y="0"/>
            <a:ext cx="2311400" cy="475861"/>
          </a:xfrm>
          <a:prstGeom prst="rect">
            <a:avLst/>
          </a:prstGeom>
          <a:solidFill>
            <a:srgbClr val="CCCC99"/>
          </a:soli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latin typeface="Times New Roman" pitchFamily="18" charset="0"/>
              <a:cs typeface="+mn-cs"/>
            </a:endParaRPr>
          </a:p>
        </p:txBody>
      </p:sp>
      <p:sp>
        <p:nvSpPr>
          <p:cNvPr id="10" name="Rectangle 3"/>
          <p:cNvSpPr>
            <a:spLocks noChangeArrowheads="1"/>
          </p:cNvSpPr>
          <p:nvPr userDrawn="1"/>
        </p:nvSpPr>
        <p:spPr bwMode="auto">
          <a:xfrm>
            <a:off x="1568450" y="1"/>
            <a:ext cx="7842250" cy="475860"/>
          </a:xfrm>
          <a:prstGeom prst="rect">
            <a:avLst/>
          </a:prstGeom>
          <a:gradFill rotWithShape="0">
            <a:gsLst>
              <a:gs pos="0">
                <a:srgbClr val="CCCC99"/>
              </a:gs>
              <a:gs pos="100000">
                <a:srgbClr val="FFFFFF"/>
              </a:gs>
            </a:gsLst>
            <a:lin ang="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a:ln>
                <a:noFill/>
              </a:ln>
              <a:solidFill>
                <a:sysClr val="windowText" lastClr="000000"/>
              </a:solidFill>
              <a:effectLst/>
              <a:uLnTx/>
              <a:uFillTx/>
              <a:latin typeface="Times New Roman" pitchFamily="18" charset="0"/>
              <a:cs typeface="+mn-cs"/>
            </a:endParaRPr>
          </a:p>
        </p:txBody>
      </p:sp>
      <p:pic>
        <p:nvPicPr>
          <p:cNvPr id="1032" name="Picture 41" descr="forth"/>
          <p:cNvPicPr>
            <a:picLocks noChangeAspect="1" noChangeArrowheads="1"/>
          </p:cNvPicPr>
          <p:nvPr userDrawn="1"/>
        </p:nvPicPr>
        <p:blipFill>
          <a:blip r:embed="rId14" cstate="print"/>
          <a:srcRect/>
          <a:stretch>
            <a:fillRect/>
          </a:stretch>
        </p:blipFill>
        <p:spPr bwMode="auto">
          <a:xfrm>
            <a:off x="9303863" y="0"/>
            <a:ext cx="602137" cy="52347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3200">
          <a:solidFill>
            <a:schemeClr val="tx1"/>
          </a:solidFill>
          <a:latin typeface="Calibri" charset="0"/>
          <a:ea typeface="ＭＳ Ｐゴシック" charset="0"/>
        </a:defRPr>
      </a:lvl6pPr>
      <a:lvl7pPr marL="914400" algn="ctr" rtl="0" fontAlgn="base">
        <a:spcBef>
          <a:spcPct val="0"/>
        </a:spcBef>
        <a:spcAft>
          <a:spcPct val="0"/>
        </a:spcAft>
        <a:defRPr sz="3200">
          <a:solidFill>
            <a:schemeClr val="tx1"/>
          </a:solidFill>
          <a:latin typeface="Calibri" charset="0"/>
          <a:ea typeface="ＭＳ Ｐゴシック" charset="0"/>
        </a:defRPr>
      </a:lvl7pPr>
      <a:lvl8pPr marL="1371600" algn="ctr" rtl="0" fontAlgn="base">
        <a:spcBef>
          <a:spcPct val="0"/>
        </a:spcBef>
        <a:spcAft>
          <a:spcPct val="0"/>
        </a:spcAft>
        <a:defRPr sz="3200">
          <a:solidFill>
            <a:schemeClr val="tx1"/>
          </a:solidFill>
          <a:latin typeface="Calibri" charset="0"/>
          <a:ea typeface="ＭＳ Ｐゴシック" charset="0"/>
        </a:defRPr>
      </a:lvl8pPr>
      <a:lvl9pPr marL="1828800" algn="ctr" rtl="0" fontAlgn="base">
        <a:spcBef>
          <a:spcPct val="0"/>
        </a:spcBef>
        <a:spcAft>
          <a:spcPct val="0"/>
        </a:spcAft>
        <a:defRPr sz="32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Clr>
          <a:srgbClr val="984807"/>
        </a:buClr>
        <a:buFont typeface="Arial" pitchFamily="34"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984807"/>
        </a:buClr>
        <a:buFont typeface="Arial"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rgbClr val="984807"/>
        </a:buClr>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rgbClr val="984807"/>
        </a:buClr>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rgbClr val="984807"/>
        </a:buClr>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0EDE0F2-B91F-4A6E-8C0E-50A953D68224}" type="datetimeFigureOut">
              <a:rPr lang="de-AT" smtClean="0">
                <a:solidFill>
                  <a:prstClr val="black">
                    <a:tint val="75000"/>
                  </a:prstClr>
                </a:solidFill>
                <a:latin typeface="Calibri"/>
                <a:cs typeface="+mn-cs"/>
              </a:rPr>
              <a:pPr fontAlgn="auto">
                <a:spcBef>
                  <a:spcPts val="0"/>
                </a:spcBef>
                <a:spcAft>
                  <a:spcPts val="0"/>
                </a:spcAft>
              </a:pPr>
              <a:t>29.05.2013</a:t>
            </a:fld>
            <a:endParaRPr lang="de-AT">
              <a:solidFill>
                <a:prstClr val="black">
                  <a:tint val="75000"/>
                </a:prstClr>
              </a:solidFill>
              <a:latin typeface="Calibri"/>
              <a:cs typeface="+mn-cs"/>
            </a:endParaRPr>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a:cs typeface="+mn-cs"/>
            </a:endParaRPr>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930D575-214B-4D89-97A2-0BBAD6C119FE}" type="slidenum">
              <a:rPr lang="de-AT" smtClean="0">
                <a:solidFill>
                  <a:prstClr val="black">
                    <a:tint val="75000"/>
                  </a:prstClr>
                </a:solidFill>
                <a:latin typeface="Calibri"/>
                <a:cs typeface="+mn-cs"/>
              </a:rPr>
              <a:pPr fontAlgn="auto">
                <a:spcBef>
                  <a:spcPts val="0"/>
                </a:spcBef>
                <a:spcAft>
                  <a:spcPts val="0"/>
                </a:spcAft>
              </a:pPr>
              <a:t>‹Nr.›</a:t>
            </a:fld>
            <a:endParaRPr lang="de-AT">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jpeg"/><Relationship Id="rId3" Type="http://schemas.openxmlformats.org/officeDocument/2006/relationships/image" Target="../media/image28.png"/><Relationship Id="rId7" Type="http://schemas.openxmlformats.org/officeDocument/2006/relationships/image" Target="../media/image4.jpeg"/><Relationship Id="rId12" Type="http://schemas.openxmlformats.org/officeDocument/2006/relationships/hyperlink" Target="http://ars.els-cdn.com/content/image/1-s2.0-S0925231212003177-gr2.jpg" TargetMode="External"/><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30.png"/><Relationship Id="rId15" Type="http://schemas.openxmlformats.org/officeDocument/2006/relationships/image" Target="../media/image24.png"/><Relationship Id="rId10" Type="http://schemas.openxmlformats.org/officeDocument/2006/relationships/image" Target="../media/image9.jpeg"/><Relationship Id="rId4" Type="http://schemas.openxmlformats.org/officeDocument/2006/relationships/image" Target="../media/image29.png"/><Relationship Id="rId9" Type="http://schemas.openxmlformats.org/officeDocument/2006/relationships/image" Target="../media/image21.png"/><Relationship Id="rId1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hyperlink" Target="http://www.google.at/url?sa=i&amp;rct=j&amp;q=Varus+schlacht+arch%C3%A4ologische+situation&amp;source=images&amp;cd=&amp;docid=ZE8KPM4edULULM&amp;tbnid=zYJbhQdHEyyDbM:&amp;ved=0CAUQjRw&amp;url=http://www.archaeologie-online.de/magazin/thema/varusschlacht/forschungen-zur-varusschlacht/seite-1/&amp;ei=aMYtUaCLE4TLswbW24CgDQ&amp;bvm=bv.42965579,d.Yms&amp;psig=AFQjCNEVvV9wcYo4_6M6IA3ALVDXty8asw&amp;ust=13620407810172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ars.els-cdn.com/content/image/1-s2.0-S0925231212003177-gr2.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png"/><Relationship Id="rId7" Type="http://schemas.openxmlformats.org/officeDocument/2006/relationships/hyperlink" Target="http://www.google.at/url?sa=i&amp;rct=j&amp;q=blowing+cloud&amp;source=images&amp;cd=&amp;cad=rja&amp;docid=v5W4PY3AznJFGM&amp;tbnid=ROYtkAetESx-9M:&amp;ved=0CAUQjRw&amp;url=http://www.handwritingforkids.com/handwrite/manuscript/alphabets/alphabetisfor_lefty.php?ID=223&amp;ei=V5E1UbSMB8OktAaX_oH4Cw&amp;psig=AFQjCNG3OMumf5M2RF4cvwW58ilE6W8NmA&amp;ust=1362551220541799" TargetMode="External"/><Relationship Id="rId2" Type="http://schemas.openxmlformats.org/officeDocument/2006/relationships/image" Target="../media/image12.png"/><Relationship Id="rId1" Type="http://schemas.openxmlformats.org/officeDocument/2006/relationships/slideLayout" Target="../slideLayouts/slideLayout3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www.google.at/url?sa=i&amp;rct=j&amp;q=Varus+schlacht+arch%C3%A4ologische+situation&amp;source=images&amp;cd=&amp;docid=ZE8KPM4edULULM&amp;tbnid=zYJbhQdHEyyDbM:&amp;ved=0CAUQjRw&amp;url=http://www.archaeologie-online.de/magazin/thema/varusschlacht/forschungen-zur-varusschlacht/seite-1/&amp;ei=aMYtUaCLE4TLswbW24CgDQ&amp;bvm=bv.42965579,d.Yms&amp;psig=AFQjCNEVvV9wcYo4_6M6IA3ALVDXty8asw&amp;ust=1362040781017299" TargetMode="External"/><Relationship Id="rId10" Type="http://schemas.openxmlformats.org/officeDocument/2006/relationships/hyperlink" Target="http://ars.els-cdn.com/content/image/1-s2.0-S0925231212003177-gr2.jpg" TargetMode="External"/><Relationship Id="rId4" Type="http://schemas.openxmlformats.org/officeDocument/2006/relationships/image" Target="../media/image19.png"/><Relationship Id="rId9" Type="http://schemas.openxmlformats.org/officeDocument/2006/relationships/image" Target="../media/image22.jpe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725714" y="2428742"/>
            <a:ext cx="8244115" cy="1771403"/>
          </a:xfrm>
        </p:spPr>
        <p:txBody>
          <a:bodyPr lIns="95250" tIns="49212" rIns="95250" bIns="49212"/>
          <a:lstStyle/>
          <a:p>
            <a:pPr algn="ctr" eaLnBrk="1" hangingPunct="1"/>
            <a:r>
              <a:rPr lang="en-US" b="1" dirty="0" smtClean="0"/>
              <a:t/>
            </a:r>
            <a:br>
              <a:rPr lang="en-US" b="1" dirty="0" smtClean="0"/>
            </a:br>
            <a:r>
              <a:rPr lang="en-US" sz="4000" dirty="0" smtClean="0"/>
              <a:t> </a:t>
            </a:r>
            <a:r>
              <a:rPr lang="en-US" sz="4000" dirty="0" err="1" smtClean="0"/>
              <a:t>CRMgeo</a:t>
            </a:r>
            <a:r>
              <a:rPr lang="en-US" sz="4000" dirty="0" smtClean="0"/>
              <a:t>: Integration </a:t>
            </a:r>
            <a:r>
              <a:rPr lang="en-US" sz="4000" dirty="0" smtClean="0"/>
              <a:t>of CIDOC CRM with OGC Standards to model spatial information </a:t>
            </a:r>
            <a:r>
              <a:rPr lang="de-DE" dirty="0" smtClean="0"/>
              <a:t/>
            </a:r>
            <a:br>
              <a:rPr lang="de-DE" dirty="0" smtClean="0"/>
            </a:br>
            <a:endParaRPr lang="en-GB" b="1" dirty="0" smtClean="0"/>
          </a:p>
        </p:txBody>
      </p:sp>
      <p:sp>
        <p:nvSpPr>
          <p:cNvPr id="4100" name="Rectangle 3"/>
          <p:cNvSpPr>
            <a:spLocks noChangeArrowheads="1"/>
          </p:cNvSpPr>
          <p:nvPr/>
        </p:nvSpPr>
        <p:spPr bwMode="auto">
          <a:xfrm>
            <a:off x="1588" y="4346439"/>
            <a:ext cx="9904412" cy="457200"/>
          </a:xfrm>
          <a:prstGeom prst="rect">
            <a:avLst/>
          </a:prstGeom>
          <a:noFill/>
          <a:ln w="9525">
            <a:noFill/>
            <a:miter lim="800000"/>
            <a:headEnd/>
            <a:tailEnd/>
          </a:ln>
        </p:spPr>
        <p:txBody>
          <a:bodyPr lIns="92075" tIns="46038" rIns="92075" bIns="46038"/>
          <a:lstStyle/>
          <a:p>
            <a:pPr algn="ctr" defTabSz="903288" eaLnBrk="0" hangingPunct="0">
              <a:spcBef>
                <a:spcPct val="20000"/>
              </a:spcBef>
            </a:pPr>
            <a:r>
              <a:rPr lang="en-GB" sz="2500" i="1" dirty="0" smtClean="0">
                <a:solidFill>
                  <a:srgbClr val="CC0066"/>
                </a:solidFill>
              </a:rPr>
              <a:t>Martin </a:t>
            </a:r>
            <a:r>
              <a:rPr lang="en-GB" sz="2500" i="1" dirty="0" err="1" smtClean="0">
                <a:solidFill>
                  <a:srgbClr val="CC0066"/>
                </a:solidFill>
              </a:rPr>
              <a:t>Doerr</a:t>
            </a:r>
            <a:r>
              <a:rPr lang="en-GB" sz="2500" i="1" baseline="30000" dirty="0" smtClean="0">
                <a:solidFill>
                  <a:srgbClr val="CC0066"/>
                </a:solidFill>
              </a:rPr>
              <a:t>, </a:t>
            </a:r>
            <a:r>
              <a:rPr lang="en-GB" sz="2500" i="1" dirty="0" smtClean="0">
                <a:solidFill>
                  <a:srgbClr val="CC0066"/>
                </a:solidFill>
              </a:rPr>
              <a:t>Gerald Hiebel, </a:t>
            </a:r>
            <a:endParaRPr lang="en-GB" sz="2500" i="1" dirty="0">
              <a:solidFill>
                <a:srgbClr val="CC0066"/>
              </a:solidFill>
            </a:endParaRPr>
          </a:p>
        </p:txBody>
      </p:sp>
      <p:sp>
        <p:nvSpPr>
          <p:cNvPr id="4101" name="Rectangle 5"/>
          <p:cNvSpPr>
            <a:spLocks noChangeArrowheads="1"/>
          </p:cNvSpPr>
          <p:nvPr/>
        </p:nvSpPr>
        <p:spPr bwMode="auto">
          <a:xfrm>
            <a:off x="2420298" y="4914834"/>
            <a:ext cx="6153686" cy="585418"/>
          </a:xfrm>
          <a:prstGeom prst="rect">
            <a:avLst/>
          </a:prstGeom>
          <a:noFill/>
          <a:ln w="9525">
            <a:noFill/>
            <a:miter lim="800000"/>
            <a:headEnd/>
            <a:tailEnd/>
          </a:ln>
        </p:spPr>
        <p:txBody>
          <a:bodyPr wrap="square" lIns="92075" tIns="46038" rIns="92075" bIns="46038">
            <a:spAutoFit/>
          </a:bodyPr>
          <a:lstStyle/>
          <a:p>
            <a:pPr algn="ctr" defTabSz="903288" eaLnBrk="0" hangingPunct="0"/>
            <a:r>
              <a:rPr lang="en-GB" sz="1600" dirty="0" smtClean="0">
                <a:solidFill>
                  <a:schemeClr val="tx2"/>
                </a:solidFill>
              </a:rPr>
              <a:t>Institute </a:t>
            </a:r>
            <a:r>
              <a:rPr lang="en-GB" sz="1600" dirty="0">
                <a:solidFill>
                  <a:schemeClr val="tx2"/>
                </a:solidFill>
              </a:rPr>
              <a:t>of Computer Science</a:t>
            </a:r>
          </a:p>
          <a:p>
            <a:pPr algn="ctr" defTabSz="903288" eaLnBrk="0" hangingPunct="0"/>
            <a:r>
              <a:rPr lang="en-US" sz="1600" dirty="0">
                <a:solidFill>
                  <a:schemeClr val="tx2"/>
                </a:solidFill>
              </a:rPr>
              <a:t>Foundation for Research and Technology </a:t>
            </a:r>
            <a:r>
              <a:rPr lang="en-US" sz="1600" dirty="0" smtClean="0">
                <a:solidFill>
                  <a:schemeClr val="tx2"/>
                </a:solidFill>
              </a:rPr>
              <a:t>– Hellas, Crete, </a:t>
            </a:r>
            <a:r>
              <a:rPr lang="en-US" sz="1600" dirty="0" smtClean="0">
                <a:solidFill>
                  <a:schemeClr val="tx2"/>
                </a:solidFill>
              </a:rPr>
              <a:t>Greece</a:t>
            </a:r>
            <a:endParaRPr lang="en-US" sz="1600" dirty="0" smtClean="0">
              <a:solidFill>
                <a:schemeClr val="tx2"/>
              </a:solidFill>
            </a:endParaRPr>
          </a:p>
        </p:txBody>
      </p:sp>
      <p:sp>
        <p:nvSpPr>
          <p:cNvPr id="4102" name="Rectangle 6"/>
          <p:cNvSpPr>
            <a:spLocks noChangeArrowheads="1"/>
          </p:cNvSpPr>
          <p:nvPr/>
        </p:nvSpPr>
        <p:spPr bwMode="auto">
          <a:xfrm>
            <a:off x="0" y="6175949"/>
            <a:ext cx="9901237" cy="400752"/>
          </a:xfrm>
          <a:prstGeom prst="rect">
            <a:avLst/>
          </a:prstGeom>
          <a:noFill/>
          <a:ln w="9525">
            <a:noFill/>
            <a:miter lim="800000"/>
            <a:headEnd/>
            <a:tailEnd/>
          </a:ln>
        </p:spPr>
        <p:txBody>
          <a:bodyPr wrap="square" lIns="92075" tIns="46038" rIns="92075" bIns="46038">
            <a:spAutoFit/>
          </a:bodyPr>
          <a:lstStyle/>
          <a:p>
            <a:pPr algn="ctr" defTabSz="903288" eaLnBrk="0" hangingPunct="0"/>
            <a:r>
              <a:rPr lang="en-US" sz="2000" b="1" dirty="0" smtClean="0"/>
              <a:t>May, </a:t>
            </a:r>
            <a:r>
              <a:rPr lang="en-US" sz="2000" b="1" dirty="0" smtClean="0"/>
              <a:t>2013</a:t>
            </a:r>
            <a:endParaRPr lang="en-GB" sz="2000" b="1" dirty="0"/>
          </a:p>
        </p:txBody>
      </p:sp>
      <p:sp>
        <p:nvSpPr>
          <p:cNvPr id="4103" name="Rectangle 8"/>
          <p:cNvSpPr>
            <a:spLocks noChangeArrowheads="1"/>
          </p:cNvSpPr>
          <p:nvPr/>
        </p:nvSpPr>
        <p:spPr bwMode="auto">
          <a:xfrm>
            <a:off x="2286000" y="1066800"/>
            <a:ext cx="6521450" cy="838200"/>
          </a:xfrm>
          <a:prstGeom prst="rect">
            <a:avLst/>
          </a:prstGeom>
          <a:noFill/>
          <a:ln w="9525">
            <a:noFill/>
            <a:miter lim="800000"/>
            <a:headEnd/>
            <a:tailEnd/>
          </a:ln>
        </p:spPr>
        <p:txBody>
          <a:bodyPr anchor="ctr"/>
          <a:lstStyle/>
          <a:p>
            <a:endParaRPr lang="el-GR" sz="5400" baseline="-2500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2"/>
          <p:cNvSpPr txBox="1">
            <a:spLocks noChangeArrowheads="1"/>
          </p:cNvSpPr>
          <p:nvPr/>
        </p:nvSpPr>
        <p:spPr bwMode="auto">
          <a:xfrm>
            <a:off x="154783" y="500063"/>
            <a:ext cx="9751219" cy="584200"/>
          </a:xfrm>
          <a:prstGeom prst="rect">
            <a:avLst/>
          </a:prstGeom>
          <a:noFill/>
          <a:ln w="9525">
            <a:noFill/>
            <a:miter lim="800000"/>
            <a:headEnd/>
            <a:tailEnd/>
          </a:ln>
        </p:spPr>
        <p:txBody>
          <a:bodyPr>
            <a:spAutoFit/>
          </a:bodyPr>
          <a:lstStyle/>
          <a:p>
            <a:pPr algn="ctr">
              <a:defRPr/>
            </a:pPr>
            <a:r>
              <a:rPr lang="en-US" sz="3200" b="1" dirty="0">
                <a:solidFill>
                  <a:srgbClr val="9BBB59">
                    <a:lumMod val="50000"/>
                  </a:srgbClr>
                </a:solidFill>
                <a:latin typeface="Calibri"/>
                <a:ea typeface="ＭＳ Ｐゴシック" pitchFamily="34" charset="-128"/>
              </a:rPr>
              <a:t>OGC Standard “</a:t>
            </a:r>
            <a:r>
              <a:rPr lang="en-US" sz="3200" b="1" dirty="0" err="1">
                <a:solidFill>
                  <a:srgbClr val="9BBB59">
                    <a:lumMod val="50000"/>
                  </a:srgbClr>
                </a:solidFill>
                <a:latin typeface="Calibri"/>
                <a:ea typeface="ＭＳ Ｐゴシック" pitchFamily="34" charset="-128"/>
              </a:rPr>
              <a:t>GeoSPARQL</a:t>
            </a:r>
            <a:r>
              <a:rPr lang="en-US" sz="3200" b="1" dirty="0">
                <a:solidFill>
                  <a:srgbClr val="9BBB59">
                    <a:lumMod val="50000"/>
                  </a:srgbClr>
                </a:solidFill>
                <a:latin typeface="Calibri"/>
                <a:ea typeface="ＭＳ Ｐゴシック" pitchFamily="34" charset="-128"/>
              </a:rPr>
              <a:t>”</a:t>
            </a:r>
            <a:endParaRPr lang="de-DE" sz="3200" b="1" dirty="0">
              <a:solidFill>
                <a:srgbClr val="9BBB59">
                  <a:lumMod val="50000"/>
                </a:srgbClr>
              </a:solidFill>
              <a:latin typeface="Calibri"/>
              <a:ea typeface="ＭＳ Ｐゴシック" pitchFamily="34" charset="-128"/>
            </a:endParaRPr>
          </a:p>
        </p:txBody>
      </p:sp>
      <p:sp>
        <p:nvSpPr>
          <p:cNvPr id="9" name="Rechteck 8"/>
          <p:cNvSpPr>
            <a:spLocks noChangeArrowheads="1"/>
          </p:cNvSpPr>
          <p:nvPr/>
        </p:nvSpPr>
        <p:spPr bwMode="auto">
          <a:xfrm>
            <a:off x="271729" y="1516065"/>
            <a:ext cx="9634273" cy="3908762"/>
          </a:xfrm>
          <a:prstGeom prst="rect">
            <a:avLst/>
          </a:prstGeom>
          <a:noFill/>
          <a:ln w="9525">
            <a:noFill/>
            <a:miter lim="800000"/>
            <a:headEnd/>
            <a:tailEnd/>
          </a:ln>
        </p:spPr>
        <p:txBody>
          <a:bodyPr>
            <a:spAutoFit/>
          </a:bodyPr>
          <a:lstStyle/>
          <a:p>
            <a:pPr marL="457200" indent="-457200" algn="ctr" eaLnBrk="0" hangingPunct="0">
              <a:spcBef>
                <a:spcPct val="20000"/>
              </a:spcBef>
              <a:defRPr/>
            </a:pPr>
            <a:r>
              <a:rPr lang="en-US" sz="2800" b="1" dirty="0">
                <a:solidFill>
                  <a:prstClr val="black"/>
                </a:solidFill>
                <a:ea typeface="ＭＳ Ｐゴシック" pitchFamily="34" charset="-128"/>
              </a:rPr>
              <a:t>Overview</a:t>
            </a:r>
          </a:p>
          <a:p>
            <a:pPr marL="800100" indent="-358775" eaLnBrk="0" hangingPunct="0">
              <a:spcBef>
                <a:spcPct val="20000"/>
              </a:spcBef>
              <a:buFont typeface="Arial" pitchFamily="34" charset="0"/>
              <a:buChar char="•"/>
              <a:defRPr/>
            </a:pPr>
            <a:r>
              <a:rPr lang="en-US" sz="2000" dirty="0">
                <a:solidFill>
                  <a:prstClr val="black"/>
                </a:solidFill>
                <a:ea typeface="ＭＳ Ｐゴシック" pitchFamily="34" charset="-128"/>
              </a:rPr>
              <a:t>framework how to implement the OGC Standards (Abstract and Implementation Specifications) with semantic technologies through RDF/OWL encoding</a:t>
            </a:r>
          </a:p>
          <a:p>
            <a:pPr marL="800100" indent="-358775" eaLnBrk="0" hangingPunct="0">
              <a:spcBef>
                <a:spcPct val="20000"/>
              </a:spcBef>
              <a:buFont typeface="Arial" pitchFamily="34" charset="0"/>
              <a:buChar char="•"/>
              <a:defRPr/>
            </a:pPr>
            <a:r>
              <a:rPr lang="en-US" sz="2000" dirty="0">
                <a:solidFill>
                  <a:prstClr val="black"/>
                </a:solidFill>
                <a:ea typeface="ＭＳ Ｐゴシック" pitchFamily="34" charset="-128"/>
              </a:rPr>
              <a:t>definitions of SPARQL queries</a:t>
            </a:r>
          </a:p>
          <a:p>
            <a:pPr marL="800100" indent="-358775" eaLnBrk="0" hangingPunct="0">
              <a:spcBef>
                <a:spcPct val="20000"/>
              </a:spcBef>
              <a:defRPr/>
            </a:pPr>
            <a:r>
              <a:rPr lang="en-US" sz="2000" b="1" dirty="0">
                <a:solidFill>
                  <a:prstClr val="black"/>
                </a:solidFill>
                <a:ea typeface="ＭＳ Ｐゴシック" pitchFamily="34" charset="-128"/>
              </a:rPr>
              <a:t>OGC :</a:t>
            </a:r>
          </a:p>
          <a:p>
            <a:pPr marL="444500" indent="-3175" eaLnBrk="0" hangingPunct="0">
              <a:spcBef>
                <a:spcPct val="20000"/>
              </a:spcBef>
              <a:defRPr/>
            </a:pPr>
            <a:r>
              <a:rPr lang="en-GB" sz="2000" i="1" dirty="0">
                <a:solidFill>
                  <a:prstClr val="black"/>
                </a:solidFill>
                <a:ea typeface="ＭＳ Ｐゴシック" pitchFamily="34" charset="-128"/>
                <a:cs typeface="+mn-cs"/>
              </a:rPr>
              <a:t>The goal for the OGC </a:t>
            </a:r>
            <a:r>
              <a:rPr lang="en-GB" sz="2000" i="1" dirty="0" err="1">
                <a:solidFill>
                  <a:prstClr val="black"/>
                </a:solidFill>
                <a:ea typeface="ＭＳ Ｐゴシック" pitchFamily="34" charset="-128"/>
                <a:cs typeface="+mn-cs"/>
              </a:rPr>
              <a:t>GeoSPARQL</a:t>
            </a:r>
            <a:r>
              <a:rPr lang="en-GB" sz="2000" i="1" dirty="0">
                <a:solidFill>
                  <a:prstClr val="black"/>
                </a:solidFill>
                <a:ea typeface="ＭＳ Ｐゴシック" pitchFamily="34" charset="-128"/>
                <a:cs typeface="+mn-cs"/>
              </a:rPr>
              <a:t> standard is to support representing and querying geospatial data on the Semantic Web. </a:t>
            </a:r>
            <a:r>
              <a:rPr lang="en-GB" sz="2000" i="1" dirty="0" err="1">
                <a:solidFill>
                  <a:prstClr val="black"/>
                </a:solidFill>
                <a:ea typeface="ＭＳ Ｐゴシック" pitchFamily="34" charset="-128"/>
                <a:cs typeface="+mn-cs"/>
              </a:rPr>
              <a:t>GeoSPARQL</a:t>
            </a:r>
            <a:r>
              <a:rPr lang="en-GB" sz="2000" i="1" dirty="0">
                <a:solidFill>
                  <a:prstClr val="black"/>
                </a:solidFill>
                <a:ea typeface="ＭＳ Ｐゴシック" pitchFamily="34" charset="-128"/>
                <a:cs typeface="+mn-cs"/>
              </a:rPr>
              <a:t> defines a vocabulary for representing geospatial data in RDF, and it defines an extension to the SPARQL query language for processing geospatial data.</a:t>
            </a:r>
            <a:endParaRPr lang="en-US" sz="2000" dirty="0">
              <a:solidFill>
                <a:prstClr val="black"/>
              </a:solidFill>
              <a:ea typeface="ＭＳ Ｐゴシック" pitchFamily="34" charset="-128"/>
            </a:endParaRPr>
          </a:p>
          <a:p>
            <a:pPr marL="457200" indent="-457200" eaLnBrk="0" hangingPunct="0">
              <a:spcBef>
                <a:spcPct val="20000"/>
              </a:spcBef>
              <a:defRPr/>
            </a:pPr>
            <a:endParaRPr lang="en-US" sz="2000" dirty="0">
              <a:solidFill>
                <a:prstClr val="black"/>
              </a:solidFill>
              <a:ea typeface="ＭＳ Ｐゴシック" pitchFamily="34" charset="-128"/>
            </a:endParaRPr>
          </a:p>
        </p:txBody>
      </p:sp>
      <p:sp>
        <p:nvSpPr>
          <p:cNvPr id="14340" name="Rectangle 17"/>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de-DE" sz="1800" smtClean="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2"/>
          <p:cNvSpPr txBox="1">
            <a:spLocks noChangeArrowheads="1"/>
          </p:cNvSpPr>
          <p:nvPr/>
        </p:nvSpPr>
        <p:spPr bwMode="auto">
          <a:xfrm>
            <a:off x="154783" y="500063"/>
            <a:ext cx="9751219" cy="584200"/>
          </a:xfrm>
          <a:prstGeom prst="rect">
            <a:avLst/>
          </a:prstGeom>
          <a:noFill/>
          <a:ln w="9525">
            <a:noFill/>
            <a:miter lim="800000"/>
            <a:headEnd/>
            <a:tailEnd/>
          </a:ln>
        </p:spPr>
        <p:txBody>
          <a:bodyPr>
            <a:spAutoFit/>
          </a:bodyPr>
          <a:lstStyle/>
          <a:p>
            <a:pPr algn="ctr">
              <a:defRPr/>
            </a:pPr>
            <a:r>
              <a:rPr lang="en-US" sz="3200" b="1" dirty="0">
                <a:solidFill>
                  <a:srgbClr val="9BBB59">
                    <a:lumMod val="50000"/>
                  </a:srgbClr>
                </a:solidFill>
                <a:latin typeface="Calibri"/>
                <a:ea typeface="ＭＳ Ｐゴシック" pitchFamily="34" charset="-128"/>
              </a:rPr>
              <a:t> 5 Components of </a:t>
            </a:r>
            <a:r>
              <a:rPr lang="en-US" sz="3200" b="1" dirty="0" err="1">
                <a:solidFill>
                  <a:srgbClr val="9BBB59">
                    <a:lumMod val="50000"/>
                  </a:srgbClr>
                </a:solidFill>
                <a:latin typeface="Calibri"/>
                <a:ea typeface="ＭＳ Ｐゴシック" pitchFamily="34" charset="-128"/>
              </a:rPr>
              <a:t>GeoSPARQL</a:t>
            </a:r>
            <a:endParaRPr lang="de-DE" sz="3200" b="1" dirty="0">
              <a:solidFill>
                <a:srgbClr val="9BBB59">
                  <a:lumMod val="50000"/>
                </a:srgbClr>
              </a:solidFill>
              <a:latin typeface="Calibri"/>
              <a:ea typeface="ＭＳ Ｐゴシック" pitchFamily="34" charset="-128"/>
            </a:endParaRPr>
          </a:p>
        </p:txBody>
      </p:sp>
      <p:sp>
        <p:nvSpPr>
          <p:cNvPr id="15363" name="Rectangle 17"/>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de-DE" sz="1800" smtClean="0">
              <a:solidFill>
                <a:prstClr val="black"/>
              </a:solidFill>
              <a:latin typeface="Arial" pitchFamily="34" charset="0"/>
              <a:ea typeface="ＭＳ Ｐゴシック" pitchFamily="34" charset="-128"/>
              <a:cs typeface="+mn-cs"/>
            </a:endParaRPr>
          </a:p>
        </p:txBody>
      </p:sp>
      <p:grpSp>
        <p:nvGrpSpPr>
          <p:cNvPr id="2" name="Group 5"/>
          <p:cNvGrpSpPr>
            <a:grpSpLocks noChangeAspect="1"/>
          </p:cNvGrpSpPr>
          <p:nvPr/>
        </p:nvGrpSpPr>
        <p:grpSpPr bwMode="auto">
          <a:xfrm>
            <a:off x="662122" y="942976"/>
            <a:ext cx="8112257" cy="5915025"/>
            <a:chOff x="1800" y="4450"/>
            <a:chExt cx="8640" cy="6824"/>
          </a:xfrm>
        </p:grpSpPr>
        <p:sp>
          <p:nvSpPr>
            <p:cNvPr id="15365" name="AutoShape 16"/>
            <p:cNvSpPr>
              <a:spLocks noChangeAspect="1" noChangeArrowheads="1" noTextEdit="1"/>
            </p:cNvSpPr>
            <p:nvPr/>
          </p:nvSpPr>
          <p:spPr bwMode="auto">
            <a:xfrm>
              <a:off x="1800" y="4450"/>
              <a:ext cx="8640" cy="6824"/>
            </a:xfrm>
            <a:prstGeom prst="rect">
              <a:avLst/>
            </a:prstGeom>
            <a:noFill/>
            <a:ln w="9525">
              <a:noFill/>
              <a:miter lim="800000"/>
              <a:headEnd/>
              <a:tailEnd/>
            </a:ln>
          </p:spPr>
          <p:txBody>
            <a:bodyPr/>
            <a:lstStyle/>
            <a:p>
              <a:endParaRPr lang="de-AT" sz="1800" smtClean="0">
                <a:solidFill>
                  <a:prstClr val="black"/>
                </a:solidFill>
                <a:latin typeface="Arial" pitchFamily="34" charset="0"/>
                <a:ea typeface="ＭＳ Ｐゴシック" pitchFamily="34" charset="-128"/>
                <a:cs typeface="+mn-cs"/>
              </a:endParaRPr>
            </a:p>
          </p:txBody>
        </p:sp>
        <p:sp>
          <p:nvSpPr>
            <p:cNvPr id="15366" name="Rectangle 15"/>
            <p:cNvSpPr>
              <a:spLocks noChangeArrowheads="1"/>
            </p:cNvSpPr>
            <p:nvPr/>
          </p:nvSpPr>
          <p:spPr bwMode="auto">
            <a:xfrm>
              <a:off x="5526" y="4718"/>
              <a:ext cx="1230" cy="584"/>
            </a:xfrm>
            <a:prstGeom prst="rect">
              <a:avLst/>
            </a:prstGeom>
            <a:solidFill>
              <a:srgbClr val="FFFFFF"/>
            </a:solidFill>
            <a:ln w="9525">
              <a:solidFill>
                <a:srgbClr val="000000"/>
              </a:solidFill>
              <a:miter lim="800000"/>
              <a:headEnd/>
              <a:tailEnd/>
            </a:ln>
          </p:spPr>
          <p:txBody>
            <a:bodyPr lIns="82296" tIns="41148" rIns="82296" bIns="41148"/>
            <a:lstStyle/>
            <a:p>
              <a:pPr algn="ctr" eaLnBrk="0" hangingPunct="0"/>
              <a:r>
                <a:rPr lang="de-AT" sz="1800" smtClean="0">
                  <a:solidFill>
                    <a:prstClr val="black"/>
                  </a:solidFill>
                  <a:latin typeface="Arial" pitchFamily="34" charset="0"/>
                  <a:ea typeface="ＭＳ Ｐゴシック" pitchFamily="34" charset="-128"/>
                  <a:cs typeface="Times New Roman" pitchFamily="18" charset="0"/>
                </a:rPr>
                <a:t>Core</a:t>
              </a:r>
              <a:endParaRPr lang="de-AT" sz="1800" smtClean="0">
                <a:solidFill>
                  <a:prstClr val="black"/>
                </a:solidFill>
                <a:latin typeface="Arial" pitchFamily="34" charset="0"/>
                <a:ea typeface="ＭＳ Ｐゴシック" pitchFamily="34" charset="-128"/>
                <a:cs typeface="+mn-cs"/>
              </a:endParaRPr>
            </a:p>
          </p:txBody>
        </p:sp>
        <p:sp>
          <p:nvSpPr>
            <p:cNvPr id="15367" name="Rectangle 14"/>
            <p:cNvSpPr>
              <a:spLocks noChangeArrowheads="1"/>
            </p:cNvSpPr>
            <p:nvPr/>
          </p:nvSpPr>
          <p:spPr bwMode="auto">
            <a:xfrm>
              <a:off x="2282" y="6330"/>
              <a:ext cx="3244" cy="853"/>
            </a:xfrm>
            <a:prstGeom prst="rect">
              <a:avLst/>
            </a:prstGeom>
            <a:solidFill>
              <a:srgbClr val="FFFFFF"/>
            </a:solidFill>
            <a:ln w="9525">
              <a:solidFill>
                <a:srgbClr val="000000"/>
              </a:solidFill>
              <a:miter lim="800000"/>
              <a:headEnd/>
              <a:tailEnd/>
            </a:ln>
          </p:spPr>
          <p:txBody>
            <a:bodyPr lIns="82296" tIns="41148" rIns="82296" bIns="41148"/>
            <a:lstStyle/>
            <a:p>
              <a:pPr algn="just" eaLnBrk="0" hangingPunct="0"/>
              <a:r>
                <a:rPr lang="en-US" sz="1800" smtClean="0">
                  <a:solidFill>
                    <a:prstClr val="black"/>
                  </a:solidFill>
                  <a:latin typeface="Arial" pitchFamily="34" charset="0"/>
                  <a:ea typeface="ＭＳ Ｐゴシック" pitchFamily="34" charset="-128"/>
                  <a:cs typeface="Times New Roman" pitchFamily="18" charset="0"/>
                </a:rPr>
                <a:t>Topology Vocabulary Extension </a:t>
              </a:r>
              <a:endParaRPr lang="en-US" sz="1800" smtClean="0">
                <a:solidFill>
                  <a:prstClr val="black"/>
                </a:solidFill>
                <a:latin typeface="Arial" pitchFamily="34" charset="0"/>
                <a:ea typeface="ＭＳ Ｐゴシック" pitchFamily="34" charset="-128"/>
                <a:cs typeface="+mn-cs"/>
              </a:endParaRPr>
            </a:p>
          </p:txBody>
        </p:sp>
        <p:sp>
          <p:nvSpPr>
            <p:cNvPr id="15368" name="Rectangle 13"/>
            <p:cNvSpPr>
              <a:spLocks noChangeArrowheads="1"/>
            </p:cNvSpPr>
            <p:nvPr/>
          </p:nvSpPr>
          <p:spPr bwMode="auto">
            <a:xfrm>
              <a:off x="6756" y="6330"/>
              <a:ext cx="2758" cy="853"/>
            </a:xfrm>
            <a:prstGeom prst="rect">
              <a:avLst/>
            </a:prstGeom>
            <a:solidFill>
              <a:srgbClr val="FFFFFF"/>
            </a:solidFill>
            <a:ln w="9525">
              <a:solidFill>
                <a:srgbClr val="000000"/>
              </a:solidFill>
              <a:miter lim="800000"/>
              <a:headEnd/>
              <a:tailEnd/>
            </a:ln>
          </p:spPr>
          <p:txBody>
            <a:bodyPr lIns="82296" tIns="41148" rIns="82296" bIns="41148"/>
            <a:lstStyle/>
            <a:p>
              <a:pPr algn="just" eaLnBrk="0" hangingPunct="0"/>
              <a:r>
                <a:rPr lang="de-AT" sz="1800" smtClean="0">
                  <a:solidFill>
                    <a:prstClr val="black"/>
                  </a:solidFill>
                  <a:latin typeface="Arial" pitchFamily="34" charset="0"/>
                  <a:ea typeface="ＭＳ Ｐゴシック" pitchFamily="34" charset="-128"/>
                  <a:cs typeface="Times New Roman" pitchFamily="18" charset="0"/>
                </a:rPr>
                <a:t>Geometry Extension</a:t>
              </a:r>
              <a:endParaRPr lang="de-AT" sz="1800" smtClean="0">
                <a:solidFill>
                  <a:prstClr val="black"/>
                </a:solidFill>
                <a:latin typeface="Arial" pitchFamily="34" charset="0"/>
                <a:ea typeface="ＭＳ Ｐゴシック" pitchFamily="34" charset="-128"/>
                <a:cs typeface="+mn-cs"/>
              </a:endParaRPr>
            </a:p>
          </p:txBody>
        </p:sp>
        <p:sp>
          <p:nvSpPr>
            <p:cNvPr id="15369" name="Rectangle 12"/>
            <p:cNvSpPr>
              <a:spLocks noChangeArrowheads="1"/>
            </p:cNvSpPr>
            <p:nvPr/>
          </p:nvSpPr>
          <p:spPr bwMode="auto">
            <a:xfrm>
              <a:off x="6467" y="7809"/>
              <a:ext cx="3320" cy="1159"/>
            </a:xfrm>
            <a:prstGeom prst="rect">
              <a:avLst/>
            </a:prstGeom>
            <a:solidFill>
              <a:srgbClr val="FFFFFF"/>
            </a:solidFill>
            <a:ln w="9525">
              <a:solidFill>
                <a:srgbClr val="000000"/>
              </a:solidFill>
              <a:miter lim="800000"/>
              <a:headEnd/>
              <a:tailEnd/>
            </a:ln>
          </p:spPr>
          <p:txBody>
            <a:bodyPr lIns="82296" tIns="41148" rIns="82296" bIns="41148"/>
            <a:lstStyle/>
            <a:p>
              <a:pPr algn="just" eaLnBrk="0" hangingPunct="0"/>
              <a:r>
                <a:rPr lang="en-US" sz="1800" smtClean="0">
                  <a:solidFill>
                    <a:prstClr val="black"/>
                  </a:solidFill>
                  <a:latin typeface="Arial" pitchFamily="34" charset="0"/>
                  <a:ea typeface="ＭＳ Ｐゴシック" pitchFamily="34" charset="-128"/>
                  <a:cs typeface="Times New Roman" pitchFamily="18" charset="0"/>
                </a:rPr>
                <a:t>Geometry Topology Extension</a:t>
              </a:r>
              <a:endParaRPr lang="en-US" sz="1800" smtClean="0">
                <a:solidFill>
                  <a:prstClr val="black"/>
                </a:solidFill>
                <a:latin typeface="Arial" pitchFamily="34" charset="0"/>
                <a:ea typeface="ＭＳ Ｐゴシック" pitchFamily="34" charset="-128"/>
                <a:cs typeface="+mn-cs"/>
              </a:endParaRPr>
            </a:p>
          </p:txBody>
        </p:sp>
        <p:sp>
          <p:nvSpPr>
            <p:cNvPr id="15370" name="Rectangle 11"/>
            <p:cNvSpPr>
              <a:spLocks noChangeArrowheads="1"/>
            </p:cNvSpPr>
            <p:nvPr/>
          </p:nvSpPr>
          <p:spPr bwMode="auto">
            <a:xfrm>
              <a:off x="4438" y="10040"/>
              <a:ext cx="3320" cy="1022"/>
            </a:xfrm>
            <a:prstGeom prst="rect">
              <a:avLst/>
            </a:prstGeom>
            <a:solidFill>
              <a:srgbClr val="FFFFFF"/>
            </a:solidFill>
            <a:ln w="9525">
              <a:solidFill>
                <a:srgbClr val="000000"/>
              </a:solidFill>
              <a:miter lim="800000"/>
              <a:headEnd/>
              <a:tailEnd/>
            </a:ln>
          </p:spPr>
          <p:txBody>
            <a:bodyPr lIns="82296" tIns="41148" rIns="82296" bIns="41148"/>
            <a:lstStyle/>
            <a:p>
              <a:pPr algn="just" eaLnBrk="0" hangingPunct="0"/>
              <a:r>
                <a:rPr lang="en-US" sz="1800" smtClean="0">
                  <a:solidFill>
                    <a:prstClr val="black"/>
                  </a:solidFill>
                  <a:latin typeface="Arial" pitchFamily="34" charset="0"/>
                  <a:ea typeface="ＭＳ Ｐゴシック" pitchFamily="34" charset="-128"/>
                  <a:cs typeface="Times New Roman" pitchFamily="18" charset="0"/>
                </a:rPr>
                <a:t>Query Rewrite Extension</a:t>
              </a:r>
              <a:endParaRPr lang="en-US" sz="1800" smtClean="0">
                <a:solidFill>
                  <a:prstClr val="black"/>
                </a:solidFill>
                <a:latin typeface="Arial" pitchFamily="34" charset="0"/>
                <a:ea typeface="ＭＳ Ｐゴシック" pitchFamily="34" charset="-128"/>
                <a:cs typeface="+mn-cs"/>
              </a:endParaRPr>
            </a:p>
          </p:txBody>
        </p:sp>
        <p:cxnSp>
          <p:nvCxnSpPr>
            <p:cNvPr id="15371" name="AutoShape 10"/>
            <p:cNvCxnSpPr>
              <a:cxnSpLocks noChangeShapeType="1"/>
            </p:cNvCxnSpPr>
            <p:nvPr/>
          </p:nvCxnSpPr>
          <p:spPr bwMode="auto">
            <a:xfrm rot="-5400000">
              <a:off x="4509" y="4697"/>
              <a:ext cx="1028" cy="2237"/>
            </a:xfrm>
            <a:prstGeom prst="bentConnector3">
              <a:avLst>
                <a:gd name="adj1" fmla="val 49944"/>
              </a:avLst>
            </a:prstGeom>
            <a:noFill/>
            <a:ln w="9525">
              <a:solidFill>
                <a:srgbClr val="000000"/>
              </a:solidFill>
              <a:miter lim="800000"/>
              <a:headEnd/>
              <a:tailEnd type="triangle" w="med" len="med"/>
            </a:ln>
          </p:spPr>
        </p:cxnSp>
        <p:cxnSp>
          <p:nvCxnSpPr>
            <p:cNvPr id="15372" name="AutoShape 9"/>
            <p:cNvCxnSpPr>
              <a:cxnSpLocks noChangeShapeType="1"/>
            </p:cNvCxnSpPr>
            <p:nvPr/>
          </p:nvCxnSpPr>
          <p:spPr bwMode="auto">
            <a:xfrm rot="5400000" flipH="1">
              <a:off x="6624" y="4819"/>
              <a:ext cx="1028" cy="1994"/>
            </a:xfrm>
            <a:prstGeom prst="bentConnector3">
              <a:avLst>
                <a:gd name="adj1" fmla="val 49944"/>
              </a:avLst>
            </a:prstGeom>
            <a:noFill/>
            <a:ln w="9525">
              <a:solidFill>
                <a:srgbClr val="000000"/>
              </a:solidFill>
              <a:miter lim="800000"/>
              <a:headEnd/>
              <a:tailEnd type="triangle" w="med" len="med"/>
            </a:ln>
          </p:spPr>
        </p:cxnSp>
        <p:cxnSp>
          <p:nvCxnSpPr>
            <p:cNvPr id="15373" name="AutoShape 8"/>
            <p:cNvCxnSpPr>
              <a:cxnSpLocks noChangeShapeType="1"/>
            </p:cNvCxnSpPr>
            <p:nvPr/>
          </p:nvCxnSpPr>
          <p:spPr bwMode="auto">
            <a:xfrm rot="-5400000">
              <a:off x="7818" y="7492"/>
              <a:ext cx="626" cy="8"/>
            </a:xfrm>
            <a:prstGeom prst="bentConnector3">
              <a:avLst>
                <a:gd name="adj1" fmla="val 50000"/>
              </a:avLst>
            </a:prstGeom>
            <a:noFill/>
            <a:ln w="9525">
              <a:solidFill>
                <a:srgbClr val="000000"/>
              </a:solidFill>
              <a:miter lim="800000"/>
              <a:headEnd/>
              <a:tailEnd type="triangle" w="med" len="med"/>
            </a:ln>
          </p:spPr>
        </p:cxnSp>
        <p:cxnSp>
          <p:nvCxnSpPr>
            <p:cNvPr id="15374" name="AutoShape 7"/>
            <p:cNvCxnSpPr>
              <a:cxnSpLocks noChangeShapeType="1"/>
            </p:cNvCxnSpPr>
            <p:nvPr/>
          </p:nvCxnSpPr>
          <p:spPr bwMode="auto">
            <a:xfrm rot="5400000" flipH="1">
              <a:off x="3573" y="7514"/>
              <a:ext cx="2857" cy="2195"/>
            </a:xfrm>
            <a:prstGeom prst="bentConnector3">
              <a:avLst>
                <a:gd name="adj1" fmla="val 50000"/>
              </a:avLst>
            </a:prstGeom>
            <a:noFill/>
            <a:ln w="9525">
              <a:solidFill>
                <a:srgbClr val="000000"/>
              </a:solidFill>
              <a:miter lim="800000"/>
              <a:headEnd/>
              <a:tailEnd type="triangle" w="med" len="med"/>
            </a:ln>
          </p:spPr>
        </p:cxnSp>
        <p:cxnSp>
          <p:nvCxnSpPr>
            <p:cNvPr id="15375" name="AutoShape 6"/>
            <p:cNvCxnSpPr>
              <a:cxnSpLocks noChangeShapeType="1"/>
            </p:cNvCxnSpPr>
            <p:nvPr/>
          </p:nvCxnSpPr>
          <p:spPr bwMode="auto">
            <a:xfrm rot="-5400000">
              <a:off x="6577" y="8490"/>
              <a:ext cx="1072" cy="2028"/>
            </a:xfrm>
            <a:prstGeom prst="bentConnector3">
              <a:avLst>
                <a:gd name="adj1" fmla="val 50051"/>
              </a:avLst>
            </a:prstGeom>
            <a:noFill/>
            <a:ln w="9525">
              <a:solidFill>
                <a:srgbClr val="000000"/>
              </a:solidFill>
              <a:miter lim="800000"/>
              <a:headEnd/>
              <a:tailEnd type="triangle" w="med" len="med"/>
            </a:ln>
          </p:spPr>
        </p:cxnSp>
      </p:grpSp>
      <p:sp>
        <p:nvSpPr>
          <p:cNvPr id="16" name="Ellipse 15"/>
          <p:cNvSpPr/>
          <p:nvPr/>
        </p:nvSpPr>
        <p:spPr bwMode="auto">
          <a:xfrm>
            <a:off x="3738173" y="1049123"/>
            <a:ext cx="2056837" cy="688237"/>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7" name="Ellipse 16"/>
          <p:cNvSpPr/>
          <p:nvPr/>
        </p:nvSpPr>
        <p:spPr bwMode="auto">
          <a:xfrm>
            <a:off x="4949752" y="2397863"/>
            <a:ext cx="3268417" cy="1076857"/>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p:cNvSpPr txBox="1">
            <a:spLocks noChangeArrowheads="1"/>
          </p:cNvSpPr>
          <p:nvPr/>
        </p:nvSpPr>
        <p:spPr bwMode="auto">
          <a:xfrm>
            <a:off x="154783" y="500063"/>
            <a:ext cx="9751219" cy="584200"/>
          </a:xfrm>
          <a:prstGeom prst="rect">
            <a:avLst/>
          </a:prstGeom>
          <a:noFill/>
          <a:ln w="9525">
            <a:noFill/>
            <a:miter lim="800000"/>
            <a:headEnd/>
            <a:tailEnd/>
          </a:ln>
        </p:spPr>
        <p:txBody>
          <a:bodyPr>
            <a:spAutoFit/>
          </a:bodyPr>
          <a:lstStyle/>
          <a:p>
            <a:pPr algn="ctr">
              <a:defRPr/>
            </a:pPr>
            <a:r>
              <a:rPr lang="en-US" sz="3200" b="1" dirty="0" err="1">
                <a:solidFill>
                  <a:srgbClr val="9BBB59">
                    <a:lumMod val="50000"/>
                  </a:srgbClr>
                </a:solidFill>
                <a:latin typeface="Calibri"/>
                <a:ea typeface="ＭＳ Ｐゴシック" pitchFamily="34" charset="-128"/>
              </a:rPr>
              <a:t>GeoSPARQL</a:t>
            </a:r>
            <a:r>
              <a:rPr lang="en-US" sz="3200" b="1" dirty="0">
                <a:solidFill>
                  <a:srgbClr val="9BBB59">
                    <a:lumMod val="50000"/>
                  </a:srgbClr>
                </a:solidFill>
                <a:latin typeface="Calibri"/>
                <a:ea typeface="ＭＳ Ｐゴシック" pitchFamily="34" charset="-128"/>
              </a:rPr>
              <a:t> Core Component</a:t>
            </a:r>
          </a:p>
        </p:txBody>
      </p:sp>
      <p:sp>
        <p:nvSpPr>
          <p:cNvPr id="6" name="Rectangle 3"/>
          <p:cNvSpPr txBox="1">
            <a:spLocks noChangeArrowheads="1"/>
          </p:cNvSpPr>
          <p:nvPr/>
        </p:nvSpPr>
        <p:spPr bwMode="auto">
          <a:xfrm>
            <a:off x="271729" y="1773238"/>
            <a:ext cx="9634273" cy="4608512"/>
          </a:xfrm>
          <a:prstGeom prst="rect">
            <a:avLst/>
          </a:prstGeom>
          <a:noFill/>
          <a:ln w="9525">
            <a:noFill/>
            <a:miter lim="800000"/>
            <a:headEnd/>
            <a:tailEnd/>
          </a:ln>
        </p:spPr>
        <p:txBody>
          <a:bodyPr/>
          <a:lstStyle/>
          <a:p>
            <a:pPr marL="358775" lvl="1" indent="-358775" eaLnBrk="0" hangingPunct="0">
              <a:spcBef>
                <a:spcPct val="20000"/>
              </a:spcBef>
              <a:defRPr/>
            </a:pPr>
            <a:r>
              <a:rPr lang="en-US" sz="2000" dirty="0">
                <a:solidFill>
                  <a:prstClr val="black"/>
                </a:solidFill>
                <a:ea typeface="ＭＳ Ｐゴシック" pitchFamily="34" charset="-128"/>
              </a:rPr>
              <a:t>top-level RDFS/OWL classes for spatial objects</a:t>
            </a:r>
          </a:p>
          <a:p>
            <a:pPr marL="358775" lvl="1" indent="-358775" eaLnBrk="0" hangingPunct="0">
              <a:spcBef>
                <a:spcPct val="20000"/>
              </a:spcBef>
              <a:defRPr/>
            </a:pPr>
            <a:endParaRPr lang="en-US" sz="2000" dirty="0">
              <a:solidFill>
                <a:prstClr val="black"/>
              </a:solidFill>
              <a:ea typeface="ＭＳ Ｐゴシック" pitchFamily="34" charset="-128"/>
            </a:endParaRPr>
          </a:p>
          <a:p>
            <a:pPr marL="441325" lvl="1" indent="-441325" eaLnBrk="0" hangingPunct="0">
              <a:spcBef>
                <a:spcPct val="20000"/>
              </a:spcBef>
              <a:defRPr/>
            </a:pPr>
            <a:r>
              <a:rPr lang="en-US" sz="2000" b="1" dirty="0" err="1">
                <a:solidFill>
                  <a:prstClr val="black"/>
                </a:solidFill>
                <a:ea typeface="ＭＳ Ｐゴシック" pitchFamily="34" charset="-128"/>
              </a:rPr>
              <a:t>SpatialObject</a:t>
            </a:r>
            <a:r>
              <a:rPr lang="en-US" sz="2000" b="1" dirty="0">
                <a:solidFill>
                  <a:prstClr val="black"/>
                </a:solidFill>
                <a:ea typeface="ＭＳ Ｐゴシック" pitchFamily="34" charset="-128"/>
              </a:rPr>
              <a:t> </a:t>
            </a:r>
          </a:p>
          <a:p>
            <a:pPr marL="800100" lvl="1" indent="-342900" eaLnBrk="0" hangingPunct="0">
              <a:spcBef>
                <a:spcPct val="20000"/>
              </a:spcBef>
              <a:buFont typeface="Arial" pitchFamily="34" charset="0"/>
              <a:buChar char="•"/>
              <a:defRPr/>
            </a:pPr>
            <a:r>
              <a:rPr lang="en-US" sz="2000" dirty="0" err="1">
                <a:solidFill>
                  <a:prstClr val="black"/>
                </a:solidFill>
                <a:ea typeface="ＭＳ Ｐゴシック" pitchFamily="34" charset="-128"/>
              </a:rPr>
              <a:t>superclass</a:t>
            </a:r>
            <a:r>
              <a:rPr lang="en-US" sz="2000" dirty="0">
                <a:solidFill>
                  <a:prstClr val="black"/>
                </a:solidFill>
                <a:ea typeface="ＭＳ Ｐゴシック" pitchFamily="34" charset="-128"/>
              </a:rPr>
              <a:t> of everything feature or geometry that can have a spatial representation</a:t>
            </a:r>
          </a:p>
          <a:p>
            <a:pPr marL="800100" lvl="1" indent="-342900" eaLnBrk="0" hangingPunct="0">
              <a:spcBef>
                <a:spcPct val="20000"/>
              </a:spcBef>
              <a:buFont typeface="Arial" pitchFamily="34" charset="0"/>
              <a:buChar char="•"/>
              <a:defRPr/>
            </a:pPr>
            <a:r>
              <a:rPr lang="en-US" sz="2000" dirty="0">
                <a:solidFill>
                  <a:prstClr val="black"/>
                </a:solidFill>
                <a:ea typeface="ＭＳ Ｐゴシック" pitchFamily="34" charset="-128"/>
              </a:rPr>
              <a:t>root class within the hierarchy of the </a:t>
            </a:r>
            <a:r>
              <a:rPr lang="en-US" sz="2000" dirty="0" err="1">
                <a:solidFill>
                  <a:prstClr val="black"/>
                </a:solidFill>
                <a:ea typeface="ＭＳ Ｐゴシック" pitchFamily="34" charset="-128"/>
              </a:rPr>
              <a:t>GeoSPARQL</a:t>
            </a:r>
            <a:r>
              <a:rPr lang="en-US" sz="2000" dirty="0">
                <a:solidFill>
                  <a:prstClr val="black"/>
                </a:solidFill>
                <a:ea typeface="ＭＳ Ｐゴシック" pitchFamily="34" charset="-128"/>
              </a:rPr>
              <a:t> ontology</a:t>
            </a:r>
          </a:p>
          <a:p>
            <a:pPr marL="800100" lvl="1" indent="-342900" eaLnBrk="0" hangingPunct="0">
              <a:spcBef>
                <a:spcPct val="20000"/>
              </a:spcBef>
              <a:buFont typeface="Arial" pitchFamily="34" charset="0"/>
              <a:buChar char="•"/>
              <a:defRPr/>
            </a:pPr>
            <a:endParaRPr lang="en-US" sz="2000" dirty="0">
              <a:solidFill>
                <a:prstClr val="black"/>
              </a:solidFill>
              <a:ea typeface="ＭＳ Ｐゴシック" pitchFamily="34" charset="-128"/>
            </a:endParaRPr>
          </a:p>
          <a:p>
            <a:pPr marL="441325" lvl="1" indent="-441325" eaLnBrk="0" hangingPunct="0">
              <a:spcBef>
                <a:spcPct val="20000"/>
              </a:spcBef>
              <a:defRPr/>
            </a:pPr>
            <a:r>
              <a:rPr lang="en-US" sz="2000" b="1" dirty="0">
                <a:solidFill>
                  <a:prstClr val="black"/>
                </a:solidFill>
                <a:ea typeface="ＭＳ Ｐゴシック" pitchFamily="34" charset="-128"/>
              </a:rPr>
              <a:t>Feature </a:t>
            </a:r>
          </a:p>
          <a:p>
            <a:pPr marL="800100" lvl="1" indent="-342900" eaLnBrk="0" hangingPunct="0">
              <a:spcBef>
                <a:spcPct val="20000"/>
              </a:spcBef>
              <a:buFont typeface="Arial" pitchFamily="34" charset="0"/>
              <a:buChar char="•"/>
              <a:defRPr/>
            </a:pPr>
            <a:r>
              <a:rPr lang="en-US" sz="2000" dirty="0" err="1">
                <a:solidFill>
                  <a:prstClr val="black"/>
                </a:solidFill>
                <a:ea typeface="ＭＳ Ｐゴシック" pitchFamily="34" charset="-128"/>
              </a:rPr>
              <a:t>Superclass</a:t>
            </a:r>
            <a:r>
              <a:rPr lang="en-US" sz="2000" dirty="0">
                <a:solidFill>
                  <a:prstClr val="black"/>
                </a:solidFill>
                <a:ea typeface="ＭＳ Ｐゴシック" pitchFamily="34" charset="-128"/>
              </a:rPr>
              <a:t> of everything feature in </a:t>
            </a:r>
            <a:r>
              <a:rPr lang="en-US" sz="2000" dirty="0" err="1">
                <a:solidFill>
                  <a:prstClr val="black"/>
                </a:solidFill>
                <a:ea typeface="ＭＳ Ｐゴシック" pitchFamily="34" charset="-128"/>
              </a:rPr>
              <a:t>GeoSPARQL</a:t>
            </a:r>
            <a:endParaRPr lang="en-US" sz="2000" dirty="0">
              <a:solidFill>
                <a:prstClr val="black"/>
              </a:solidFill>
              <a:ea typeface="ＭＳ Ｐゴシック" pitchFamily="34" charset="-128"/>
            </a:endParaRPr>
          </a:p>
          <a:p>
            <a:pPr marL="800100" lvl="1" indent="-342900" eaLnBrk="0" hangingPunct="0">
              <a:spcBef>
                <a:spcPct val="20000"/>
              </a:spcBef>
              <a:defRPr/>
            </a:pPr>
            <a:r>
              <a:rPr lang="en-US" sz="2000" dirty="0">
                <a:solidFill>
                  <a:prstClr val="black"/>
                </a:solidFill>
                <a:ea typeface="ＭＳ Ｐゴシック" pitchFamily="34" charset="-128"/>
              </a:rPr>
              <a:t>“A feature is an abstraction of a real world phenomenon" [ISO 19101]</a:t>
            </a:r>
          </a:p>
        </p:txBody>
      </p:sp>
      <p:sp>
        <p:nvSpPr>
          <p:cNvPr id="9" name="Rechteck 8"/>
          <p:cNvSpPr>
            <a:spLocks noChangeArrowheads="1"/>
          </p:cNvSpPr>
          <p:nvPr/>
        </p:nvSpPr>
        <p:spPr bwMode="auto">
          <a:xfrm>
            <a:off x="271729" y="1196975"/>
            <a:ext cx="9634273" cy="522288"/>
          </a:xfrm>
          <a:prstGeom prst="rect">
            <a:avLst/>
          </a:prstGeom>
          <a:noFill/>
          <a:ln w="9525">
            <a:noFill/>
            <a:miter lim="800000"/>
            <a:headEnd/>
            <a:tailEnd/>
          </a:ln>
        </p:spPr>
        <p:txBody>
          <a:bodyPr>
            <a:spAutoFit/>
          </a:bodyPr>
          <a:lstStyle/>
          <a:p>
            <a:pPr marL="457200" indent="-457200" eaLnBrk="0" hangingPunct="0">
              <a:spcBef>
                <a:spcPct val="20000"/>
              </a:spcBef>
            </a:pPr>
            <a:r>
              <a:rPr lang="en-US" sz="2800" b="1" smtClean="0">
                <a:solidFill>
                  <a:prstClr val="black"/>
                </a:solidFill>
                <a:latin typeface="Arial" pitchFamily="34" charset="0"/>
                <a:ea typeface="ＭＳ Ｐゴシック" pitchFamily="34" charset="-128"/>
                <a:cs typeface="Arial" pitchFamily="34" charset="0"/>
              </a:rPr>
              <a:t>Core Component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feld 2"/>
          <p:cNvSpPr txBox="1">
            <a:spLocks noChangeArrowheads="1"/>
          </p:cNvSpPr>
          <p:nvPr/>
        </p:nvSpPr>
        <p:spPr bwMode="auto">
          <a:xfrm>
            <a:off x="154783" y="500063"/>
            <a:ext cx="9751219" cy="584200"/>
          </a:xfrm>
          <a:prstGeom prst="rect">
            <a:avLst/>
          </a:prstGeom>
          <a:noFill/>
          <a:ln w="9525">
            <a:noFill/>
            <a:miter lim="800000"/>
            <a:headEnd/>
            <a:tailEnd/>
          </a:ln>
        </p:spPr>
        <p:txBody>
          <a:bodyPr>
            <a:spAutoFit/>
          </a:bodyPr>
          <a:lstStyle/>
          <a:p>
            <a:pPr algn="ctr">
              <a:defRPr/>
            </a:pPr>
            <a:r>
              <a:rPr lang="en-US" sz="3200" b="1" dirty="0" err="1">
                <a:solidFill>
                  <a:srgbClr val="9BBB59">
                    <a:lumMod val="50000"/>
                  </a:srgbClr>
                </a:solidFill>
                <a:latin typeface="Calibri"/>
                <a:ea typeface="ＭＳ Ｐゴシック" pitchFamily="34" charset="-128"/>
              </a:rPr>
              <a:t>GeoSPARQL</a:t>
            </a:r>
            <a:r>
              <a:rPr lang="en-US" sz="3200" b="1" dirty="0">
                <a:solidFill>
                  <a:srgbClr val="9BBB59">
                    <a:lumMod val="50000"/>
                  </a:srgbClr>
                </a:solidFill>
                <a:latin typeface="Calibri"/>
                <a:ea typeface="ＭＳ Ｐゴシック" pitchFamily="34" charset="-128"/>
              </a:rPr>
              <a:t> - Geometry Component</a:t>
            </a:r>
          </a:p>
        </p:txBody>
      </p:sp>
      <p:sp>
        <p:nvSpPr>
          <p:cNvPr id="5" name="Rectangle 3"/>
          <p:cNvSpPr txBox="1">
            <a:spLocks noChangeArrowheads="1"/>
          </p:cNvSpPr>
          <p:nvPr/>
        </p:nvSpPr>
        <p:spPr bwMode="auto">
          <a:xfrm>
            <a:off x="0" y="1219896"/>
            <a:ext cx="9906000" cy="4868862"/>
          </a:xfrm>
          <a:prstGeom prst="rect">
            <a:avLst/>
          </a:prstGeom>
          <a:noFill/>
          <a:ln w="9525">
            <a:noFill/>
            <a:miter lim="800000"/>
            <a:headEnd/>
            <a:tailEnd/>
          </a:ln>
        </p:spPr>
        <p:txBody>
          <a:bodyPr/>
          <a:lstStyle/>
          <a:p>
            <a:pPr marL="620713" lvl="1" indent="-358775" eaLnBrk="0" hangingPunct="0">
              <a:spcBef>
                <a:spcPct val="20000"/>
              </a:spcBef>
              <a:buFont typeface="Arial" pitchFamily="34" charset="0"/>
              <a:buChar char="•"/>
              <a:defRPr/>
            </a:pPr>
            <a:r>
              <a:rPr lang="en-US" sz="2000" b="1" dirty="0">
                <a:solidFill>
                  <a:prstClr val="black"/>
                </a:solidFill>
                <a:ea typeface="ＭＳ Ｐゴシック" pitchFamily="34" charset="-128"/>
              </a:rPr>
              <a:t>RDFS/OWL classes </a:t>
            </a:r>
            <a:r>
              <a:rPr lang="en-US" sz="2000" dirty="0">
                <a:solidFill>
                  <a:prstClr val="black"/>
                </a:solidFill>
                <a:ea typeface="ＭＳ Ｐゴシック" pitchFamily="34" charset="-128"/>
              </a:rPr>
              <a:t>for geometry object types</a:t>
            </a:r>
          </a:p>
          <a:p>
            <a:pPr marL="1257300" lvl="1" indent="-636588" eaLnBrk="0" hangingPunct="0">
              <a:spcBef>
                <a:spcPct val="20000"/>
              </a:spcBef>
              <a:defRPr/>
            </a:pPr>
            <a:r>
              <a:rPr lang="en-US" sz="2000" b="1" dirty="0">
                <a:solidFill>
                  <a:prstClr val="black"/>
                </a:solidFill>
                <a:ea typeface="ＭＳ Ｐゴシック" pitchFamily="34" charset="-128"/>
              </a:rPr>
              <a:t>Geometry</a:t>
            </a:r>
            <a:r>
              <a:rPr lang="en-US" sz="2000" dirty="0">
                <a:solidFill>
                  <a:prstClr val="black"/>
                </a:solidFill>
                <a:ea typeface="ＭＳ Ｐゴシック" pitchFamily="34" charset="-128"/>
              </a:rPr>
              <a:t>: root geometry class </a:t>
            </a:r>
          </a:p>
          <a:p>
            <a:pPr marL="1257300" lvl="1" indent="-636588" eaLnBrk="0" hangingPunct="0">
              <a:spcBef>
                <a:spcPct val="20000"/>
              </a:spcBef>
              <a:defRPr/>
            </a:pPr>
            <a:r>
              <a:rPr lang="en-US" sz="2000" dirty="0">
                <a:solidFill>
                  <a:prstClr val="black"/>
                </a:solidFill>
                <a:ea typeface="ＭＳ Ｐゴシック" pitchFamily="34" charset="-128"/>
              </a:rPr>
              <a:t>	subclass of </a:t>
            </a:r>
            <a:r>
              <a:rPr lang="en-US" sz="2000" dirty="0" err="1">
                <a:solidFill>
                  <a:prstClr val="black"/>
                </a:solidFill>
                <a:ea typeface="ＭＳ Ｐゴシック" pitchFamily="34" charset="-128"/>
              </a:rPr>
              <a:t>SpatialObject</a:t>
            </a:r>
            <a:r>
              <a:rPr lang="en-US" sz="2000" dirty="0">
                <a:solidFill>
                  <a:prstClr val="black"/>
                </a:solidFill>
                <a:ea typeface="ＭＳ Ｐゴシック" pitchFamily="34" charset="-128"/>
              </a:rPr>
              <a:t> </a:t>
            </a:r>
          </a:p>
          <a:p>
            <a:pPr marL="620713" lvl="1" indent="-358775" eaLnBrk="0" hangingPunct="0">
              <a:spcBef>
                <a:spcPct val="20000"/>
              </a:spcBef>
              <a:buFont typeface="Arial" pitchFamily="34" charset="0"/>
              <a:buChar char="•"/>
              <a:tabLst>
                <a:tab pos="179388" algn="l"/>
              </a:tabLst>
              <a:defRPr/>
            </a:pPr>
            <a:r>
              <a:rPr lang="en-US" sz="2000" b="1" dirty="0">
                <a:solidFill>
                  <a:prstClr val="black"/>
                </a:solidFill>
                <a:ea typeface="ＭＳ Ｐゴシック" pitchFamily="34" charset="-128"/>
              </a:rPr>
              <a:t>RDFS data types </a:t>
            </a:r>
            <a:r>
              <a:rPr lang="en-US" sz="2000" dirty="0">
                <a:solidFill>
                  <a:prstClr val="black"/>
                </a:solidFill>
                <a:ea typeface="ＭＳ Ｐゴシック" pitchFamily="34" charset="-128"/>
              </a:rPr>
              <a:t>for serializing geometry data</a:t>
            </a:r>
          </a:p>
          <a:p>
            <a:pPr marL="620713" lvl="1" eaLnBrk="0" hangingPunct="0">
              <a:spcBef>
                <a:spcPct val="20000"/>
              </a:spcBef>
              <a:tabLst>
                <a:tab pos="179388" algn="l"/>
              </a:tabLst>
              <a:defRPr/>
            </a:pPr>
            <a:r>
              <a:rPr lang="en-US" sz="2000" b="1" dirty="0">
                <a:solidFill>
                  <a:prstClr val="black"/>
                </a:solidFill>
                <a:ea typeface="ＭＳ Ｐゴシック" pitchFamily="34" charset="-128"/>
              </a:rPr>
              <a:t>Serialization</a:t>
            </a:r>
            <a:r>
              <a:rPr lang="en-US" sz="2000" dirty="0">
                <a:solidFill>
                  <a:prstClr val="black"/>
                </a:solidFill>
                <a:ea typeface="ＭＳ Ｐゴシック" pitchFamily="34" charset="-128"/>
              </a:rPr>
              <a:t>: coordinates are stored in a format which defines the sequence of the characters</a:t>
            </a:r>
          </a:p>
          <a:p>
            <a:pPr marL="1258888" lvl="2" indent="-180975" eaLnBrk="0" hangingPunct="0">
              <a:spcBef>
                <a:spcPct val="20000"/>
              </a:spcBef>
              <a:buFont typeface="Arial" pitchFamily="34" charset="0"/>
              <a:buChar char="•"/>
              <a:tabLst>
                <a:tab pos="179388" algn="l"/>
              </a:tabLst>
              <a:defRPr/>
            </a:pPr>
            <a:r>
              <a:rPr lang="en-US" sz="2000" dirty="0">
                <a:solidFill>
                  <a:prstClr val="black"/>
                </a:solidFill>
                <a:ea typeface="ＭＳ Ｐゴシック" pitchFamily="34" charset="-128"/>
              </a:rPr>
              <a:t>Well Known Text (WKT) as defined by Simple Features or ISO 19125 </a:t>
            </a:r>
            <a:endParaRPr lang="en-US" sz="2000" dirty="0" smtClean="0">
              <a:solidFill>
                <a:prstClr val="black"/>
              </a:solidFill>
              <a:ea typeface="ＭＳ Ｐゴシック" pitchFamily="34" charset="-128"/>
            </a:endParaRPr>
          </a:p>
          <a:p>
            <a:pPr marL="1258888" lvl="2" indent="-180975" eaLnBrk="0" hangingPunct="0">
              <a:spcBef>
                <a:spcPct val="20000"/>
              </a:spcBef>
              <a:buFont typeface="Arial" pitchFamily="34" charset="0"/>
              <a:buChar char="•"/>
              <a:tabLst>
                <a:tab pos="179388" algn="l"/>
              </a:tabLst>
              <a:defRPr/>
            </a:pPr>
            <a:endParaRPr lang="en-US" sz="2000" dirty="0" smtClean="0">
              <a:solidFill>
                <a:prstClr val="black"/>
              </a:solidFill>
              <a:ea typeface="ＭＳ Ｐゴシック" pitchFamily="34" charset="-128"/>
            </a:endParaRPr>
          </a:p>
          <a:p>
            <a:pPr marL="1258888" lvl="2" indent="-180975" eaLnBrk="0" hangingPunct="0">
              <a:spcBef>
                <a:spcPct val="20000"/>
              </a:spcBef>
              <a:buFont typeface="Arial" pitchFamily="34" charset="0"/>
              <a:buChar char="•"/>
              <a:tabLst>
                <a:tab pos="179388" algn="l"/>
              </a:tabLst>
              <a:defRPr/>
            </a:pPr>
            <a:endParaRPr lang="en-US" sz="1000" dirty="0" smtClean="0">
              <a:solidFill>
                <a:prstClr val="black"/>
              </a:solidFill>
              <a:ea typeface="ＭＳ Ｐゴシック" pitchFamily="34" charset="-128"/>
            </a:endParaRPr>
          </a:p>
          <a:p>
            <a:pPr marL="1258888" lvl="2" indent="-180975" eaLnBrk="0" hangingPunct="0">
              <a:spcBef>
                <a:spcPct val="20000"/>
              </a:spcBef>
              <a:buFont typeface="Arial" pitchFamily="34" charset="0"/>
              <a:buChar char="•"/>
              <a:tabLst>
                <a:tab pos="179388" algn="l"/>
              </a:tabLst>
              <a:defRPr/>
            </a:pPr>
            <a:r>
              <a:rPr lang="en-US" sz="2000" dirty="0" smtClean="0">
                <a:solidFill>
                  <a:prstClr val="black"/>
                </a:solidFill>
                <a:ea typeface="ＭＳ Ｐゴシック" pitchFamily="34" charset="-128"/>
              </a:rPr>
              <a:t>Geography </a:t>
            </a:r>
            <a:r>
              <a:rPr lang="en-US" sz="2000" dirty="0">
                <a:solidFill>
                  <a:prstClr val="black"/>
                </a:solidFill>
                <a:ea typeface="ＭＳ Ｐゴシック" pitchFamily="34" charset="-128"/>
              </a:rPr>
              <a:t>Markup Language  (GML)  as defined in ISO 19136</a:t>
            </a:r>
          </a:p>
          <a:p>
            <a:pPr marL="1077913" lvl="2" indent="-7938" eaLnBrk="0" hangingPunct="0">
              <a:spcBef>
                <a:spcPct val="20000"/>
              </a:spcBef>
              <a:tabLst>
                <a:tab pos="179388" algn="l"/>
              </a:tabLst>
              <a:defRPr/>
            </a:pPr>
            <a:endParaRPr lang="en-US" sz="2000" dirty="0">
              <a:solidFill>
                <a:prstClr val="black"/>
              </a:solidFill>
              <a:ea typeface="ＭＳ Ｐゴシック" pitchFamily="34" charset="-128"/>
            </a:endParaRPr>
          </a:p>
          <a:p>
            <a:pPr marL="1077913" lvl="2" indent="-7938" eaLnBrk="0" hangingPunct="0">
              <a:spcBef>
                <a:spcPct val="20000"/>
              </a:spcBef>
              <a:tabLst>
                <a:tab pos="179388" algn="l"/>
              </a:tabLst>
              <a:defRPr/>
            </a:pPr>
            <a:endParaRPr lang="en-US" sz="2000" dirty="0" smtClean="0">
              <a:solidFill>
                <a:prstClr val="black"/>
              </a:solidFill>
              <a:ea typeface="ＭＳ Ｐゴシック" pitchFamily="34" charset="-128"/>
            </a:endParaRPr>
          </a:p>
          <a:p>
            <a:pPr marL="1077913" lvl="2" indent="-7938" eaLnBrk="0" hangingPunct="0">
              <a:spcBef>
                <a:spcPct val="20000"/>
              </a:spcBef>
              <a:tabLst>
                <a:tab pos="179388" algn="l"/>
              </a:tabLst>
              <a:defRPr/>
            </a:pPr>
            <a:endParaRPr lang="en-US" sz="2000" dirty="0" smtClean="0">
              <a:solidFill>
                <a:prstClr val="black"/>
              </a:solidFill>
              <a:ea typeface="ＭＳ Ｐゴシック" pitchFamily="34" charset="-128"/>
            </a:endParaRPr>
          </a:p>
          <a:p>
            <a:pPr marL="1077913" lvl="2" indent="-7938" eaLnBrk="0" hangingPunct="0">
              <a:spcBef>
                <a:spcPct val="20000"/>
              </a:spcBef>
              <a:tabLst>
                <a:tab pos="179388" algn="l"/>
              </a:tabLst>
              <a:defRPr/>
            </a:pPr>
            <a:r>
              <a:rPr lang="en-US" sz="2000" dirty="0" smtClean="0">
                <a:solidFill>
                  <a:prstClr val="black"/>
                </a:solidFill>
                <a:ea typeface="ＭＳ Ｐゴシック" pitchFamily="34" charset="-128"/>
              </a:rPr>
              <a:t>These </a:t>
            </a:r>
            <a:r>
              <a:rPr lang="en-US" sz="2000" dirty="0">
                <a:solidFill>
                  <a:prstClr val="black"/>
                </a:solidFill>
                <a:ea typeface="ＭＳ Ｐゴシック" pitchFamily="34" charset="-128"/>
              </a:rPr>
              <a:t>specifications (ISO 19125, ISO 19136) are also the base for subclasses of the geometry class. An RDF/OWL class hierarchy can be generated from the WKT or GML schema</a:t>
            </a:r>
          </a:p>
        </p:txBody>
      </p:sp>
      <p:sp>
        <p:nvSpPr>
          <p:cNvPr id="6" name="Ellipse 5"/>
          <p:cNvSpPr/>
          <p:nvPr/>
        </p:nvSpPr>
        <p:spPr bwMode="auto">
          <a:xfrm>
            <a:off x="4963448" y="3907181"/>
            <a:ext cx="156501"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5"/>
          <p:cNvSpPr>
            <a:spLocks noChangeArrowheads="1"/>
          </p:cNvSpPr>
          <p:nvPr/>
        </p:nvSpPr>
        <p:spPr bwMode="auto">
          <a:xfrm>
            <a:off x="885375" y="4776235"/>
            <a:ext cx="9514114" cy="923330"/>
          </a:xfrm>
          <a:prstGeom prst="rect">
            <a:avLst/>
          </a:prstGeom>
          <a:noFill/>
          <a:ln w="9525">
            <a:noFill/>
            <a:miter lim="800000"/>
            <a:headEnd/>
            <a:tailEnd/>
          </a:ln>
        </p:spPr>
        <p:txBody>
          <a:bodyPr wrap="square">
            <a:spAutoFit/>
          </a:bodyPr>
          <a:lstStyle/>
          <a:p>
            <a:r>
              <a:rPr lang="de-DE" sz="1800" dirty="0" smtClean="0">
                <a:solidFill>
                  <a:prstClr val="black"/>
                </a:solidFill>
                <a:latin typeface="+mn-lt"/>
                <a:ea typeface="ＭＳ Ｐゴシック" pitchFamily="34" charset="-128"/>
                <a:cs typeface="+mn-cs"/>
              </a:rPr>
              <a:t>&lt;</a:t>
            </a:r>
            <a:r>
              <a:rPr lang="de-DE" sz="1800" dirty="0" err="1" smtClean="0">
                <a:solidFill>
                  <a:prstClr val="black"/>
                </a:solidFill>
                <a:latin typeface="+mn-lt"/>
                <a:ea typeface="ＭＳ Ｐゴシック" pitchFamily="34" charset="-128"/>
                <a:cs typeface="+mn-cs"/>
              </a:rPr>
              <a:t>gml:Point</a:t>
            </a:r>
            <a:r>
              <a:rPr lang="de-DE" sz="1800" dirty="0" smtClean="0">
                <a:solidFill>
                  <a:prstClr val="black"/>
                </a:solidFill>
                <a:latin typeface="+mn-lt"/>
                <a:ea typeface="ＭＳ Ｐゴシック" pitchFamily="34" charset="-128"/>
                <a:cs typeface="+mn-cs"/>
              </a:rPr>
              <a:t> </a:t>
            </a:r>
            <a:r>
              <a:rPr lang="de-DE" sz="1800" dirty="0" err="1" smtClean="0">
                <a:solidFill>
                  <a:prstClr val="black"/>
                </a:solidFill>
                <a:latin typeface="+mn-lt"/>
                <a:ea typeface="ＭＳ Ｐゴシック" pitchFamily="34" charset="-128"/>
                <a:cs typeface="+mn-cs"/>
              </a:rPr>
              <a:t>srsDimension</a:t>
            </a:r>
            <a:r>
              <a:rPr lang="de-DE" sz="1800" dirty="0" smtClean="0">
                <a:solidFill>
                  <a:prstClr val="black"/>
                </a:solidFill>
                <a:latin typeface="+mn-lt"/>
                <a:ea typeface="ＭＳ Ｐゴシック" pitchFamily="34" charset="-128"/>
                <a:cs typeface="+mn-cs"/>
              </a:rPr>
              <a:t>="2" </a:t>
            </a:r>
            <a:r>
              <a:rPr lang="de-DE" sz="1800" dirty="0" err="1" smtClean="0">
                <a:solidFill>
                  <a:prstClr val="black"/>
                </a:solidFill>
                <a:latin typeface="+mn-lt"/>
                <a:ea typeface="ＭＳ Ｐゴシック" pitchFamily="34" charset="-128"/>
                <a:cs typeface="+mn-cs"/>
              </a:rPr>
              <a:t>srsName</a:t>
            </a:r>
            <a:r>
              <a:rPr lang="de-DE" sz="1800" dirty="0" smtClean="0">
                <a:solidFill>
                  <a:prstClr val="black"/>
                </a:solidFill>
                <a:latin typeface="+mn-lt"/>
                <a:ea typeface="ＭＳ Ｐゴシック" pitchFamily="34" charset="-128"/>
                <a:cs typeface="+mn-cs"/>
              </a:rPr>
              <a:t>="http://www.opengis.net/def/crs/EPSG/0/4326"&gt; </a:t>
            </a:r>
          </a:p>
          <a:p>
            <a:r>
              <a:rPr lang="de-DE" sz="1800" dirty="0" smtClean="0">
                <a:solidFill>
                  <a:prstClr val="black"/>
                </a:solidFill>
                <a:latin typeface="+mn-lt"/>
                <a:ea typeface="ＭＳ Ｐゴシック" pitchFamily="34" charset="-128"/>
                <a:cs typeface="+mn-cs"/>
              </a:rPr>
              <a:t>	&lt;</a:t>
            </a:r>
            <a:r>
              <a:rPr lang="de-DE" sz="1800" dirty="0" err="1" smtClean="0">
                <a:solidFill>
                  <a:prstClr val="black"/>
                </a:solidFill>
                <a:latin typeface="+mn-lt"/>
                <a:ea typeface="ＭＳ Ｐゴシック" pitchFamily="34" charset="-128"/>
                <a:cs typeface="+mn-cs"/>
              </a:rPr>
              <a:t>gml:pos</a:t>
            </a:r>
            <a:r>
              <a:rPr lang="de-DE" sz="1800" dirty="0" smtClean="0">
                <a:solidFill>
                  <a:prstClr val="black"/>
                </a:solidFill>
                <a:latin typeface="+mn-lt"/>
                <a:ea typeface="ＭＳ Ｐゴシック" pitchFamily="34" charset="-128"/>
                <a:cs typeface="+mn-cs"/>
              </a:rPr>
              <a:t>&gt;49.40 -123.26&lt;/</a:t>
            </a:r>
            <a:r>
              <a:rPr lang="de-DE" sz="1800" dirty="0" err="1" smtClean="0">
                <a:solidFill>
                  <a:prstClr val="black"/>
                </a:solidFill>
                <a:latin typeface="+mn-lt"/>
                <a:ea typeface="ＭＳ Ｐゴシック" pitchFamily="34" charset="-128"/>
                <a:cs typeface="+mn-cs"/>
              </a:rPr>
              <a:t>gml:pos</a:t>
            </a:r>
            <a:r>
              <a:rPr lang="de-DE" sz="1800" dirty="0" smtClean="0">
                <a:solidFill>
                  <a:prstClr val="black"/>
                </a:solidFill>
                <a:latin typeface="+mn-lt"/>
                <a:ea typeface="ＭＳ Ｐゴシック" pitchFamily="34" charset="-128"/>
                <a:cs typeface="+mn-cs"/>
              </a:rPr>
              <a:t>&gt;</a:t>
            </a:r>
          </a:p>
          <a:p>
            <a:r>
              <a:rPr lang="de-DE" sz="1800" dirty="0" smtClean="0">
                <a:solidFill>
                  <a:prstClr val="black"/>
                </a:solidFill>
                <a:latin typeface="+mn-lt"/>
                <a:ea typeface="ＭＳ Ｐゴシック" pitchFamily="34" charset="-128"/>
                <a:cs typeface="+mn-cs"/>
              </a:rPr>
              <a:t> &lt;/</a:t>
            </a:r>
            <a:r>
              <a:rPr lang="de-DE" sz="1800" dirty="0" err="1" smtClean="0">
                <a:solidFill>
                  <a:prstClr val="black"/>
                </a:solidFill>
                <a:latin typeface="+mn-lt"/>
                <a:ea typeface="ＭＳ Ｐゴシック" pitchFamily="34" charset="-128"/>
                <a:cs typeface="+mn-cs"/>
              </a:rPr>
              <a:t>gml:Point</a:t>
            </a:r>
            <a:r>
              <a:rPr lang="de-DE" sz="1800" dirty="0" smtClean="0">
                <a:solidFill>
                  <a:prstClr val="black"/>
                </a:solidFill>
                <a:latin typeface="+mn-lt"/>
                <a:ea typeface="ＭＳ Ｐゴシック" pitchFamily="34" charset="-128"/>
                <a:cs typeface="+mn-cs"/>
              </a:rPr>
              <a:t>&gt;</a:t>
            </a:r>
          </a:p>
        </p:txBody>
      </p:sp>
      <p:sp>
        <p:nvSpPr>
          <p:cNvPr id="8" name="Rechteck 5"/>
          <p:cNvSpPr>
            <a:spLocks noChangeArrowheads="1"/>
          </p:cNvSpPr>
          <p:nvPr/>
        </p:nvSpPr>
        <p:spPr bwMode="auto">
          <a:xfrm>
            <a:off x="1397294" y="3836730"/>
            <a:ext cx="3464011" cy="369332"/>
          </a:xfrm>
          <a:prstGeom prst="rect">
            <a:avLst/>
          </a:prstGeom>
          <a:noFill/>
          <a:ln w="9525">
            <a:noFill/>
            <a:miter lim="800000"/>
            <a:headEnd/>
            <a:tailEnd/>
          </a:ln>
        </p:spPr>
        <p:txBody>
          <a:bodyPr wrap="square">
            <a:spAutoFit/>
          </a:bodyPr>
          <a:lstStyle/>
          <a:p>
            <a:r>
              <a:rPr lang="de-DE" sz="1800" dirty="0" smtClean="0">
                <a:solidFill>
                  <a:prstClr val="black"/>
                </a:solidFill>
                <a:latin typeface="+mn-lt"/>
                <a:ea typeface="ＭＳ Ｐゴシック" pitchFamily="34" charset="-128"/>
                <a:cs typeface="+mn-cs"/>
              </a:rPr>
              <a:t>POINT(49.40 -123.26)</a:t>
            </a:r>
          </a:p>
        </p:txBody>
      </p:sp>
      <p:sp>
        <p:nvSpPr>
          <p:cNvPr id="9" name="Ellipse 8"/>
          <p:cNvSpPr/>
          <p:nvPr/>
        </p:nvSpPr>
        <p:spPr bwMode="auto">
          <a:xfrm>
            <a:off x="6436648" y="5264266"/>
            <a:ext cx="156501"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54025" y="1149350"/>
            <a:ext cx="8997950" cy="5448300"/>
          </a:xfrm>
          <a:prstGeom prst="rect">
            <a:avLst/>
          </a:prstGeom>
          <a:noFill/>
          <a:ln w="9525">
            <a:noFill/>
            <a:miter lim="800000"/>
            <a:headEnd/>
            <a:tailEnd/>
          </a:ln>
        </p:spPr>
      </p:pic>
      <p:sp>
        <p:nvSpPr>
          <p:cNvPr id="18435" name="Textfeld 2"/>
          <p:cNvSpPr txBox="1">
            <a:spLocks noChangeArrowheads="1"/>
          </p:cNvSpPr>
          <p:nvPr/>
        </p:nvSpPr>
        <p:spPr bwMode="auto">
          <a:xfrm>
            <a:off x="154783" y="500063"/>
            <a:ext cx="9751219" cy="584200"/>
          </a:xfrm>
          <a:prstGeom prst="rect">
            <a:avLst/>
          </a:prstGeom>
          <a:noFill/>
          <a:ln w="9525">
            <a:noFill/>
            <a:miter lim="800000"/>
            <a:headEnd/>
            <a:tailEnd/>
          </a:ln>
        </p:spPr>
        <p:txBody>
          <a:bodyPr>
            <a:spAutoFit/>
          </a:bodyPr>
          <a:lstStyle/>
          <a:p>
            <a:pPr algn="ctr"/>
            <a:r>
              <a:rPr lang="en-US" sz="3200" b="1" dirty="0" err="1" smtClean="0">
                <a:solidFill>
                  <a:srgbClr val="4F6228"/>
                </a:solidFill>
                <a:latin typeface="Calibri" pitchFamily="34" charset="0"/>
                <a:ea typeface="ＭＳ Ｐゴシック" pitchFamily="34" charset="-128"/>
                <a:cs typeface="Arial" pitchFamily="34" charset="0"/>
              </a:rPr>
              <a:t>GeoSPARQL</a:t>
            </a:r>
            <a:r>
              <a:rPr lang="en-US" sz="3200" b="1" dirty="0" smtClean="0">
                <a:solidFill>
                  <a:srgbClr val="4F6228"/>
                </a:solidFill>
                <a:latin typeface="Calibri" pitchFamily="34" charset="0"/>
                <a:ea typeface="ＭＳ Ｐゴシック" pitchFamily="34" charset="-128"/>
                <a:cs typeface="Arial" pitchFamily="34" charset="0"/>
              </a:rPr>
              <a:t> - Geometry Component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bwMode="auto">
          <a:xfrm>
            <a:off x="0" y="0"/>
            <a:ext cx="9906000" cy="6720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pic>
        <p:nvPicPr>
          <p:cNvPr id="1033" name="Picture 9" descr="C:\gery\Kreta\CRMspatial\crmgeo3w.png"/>
          <p:cNvPicPr>
            <a:picLocks noChangeAspect="1" noChangeArrowheads="1"/>
          </p:cNvPicPr>
          <p:nvPr/>
        </p:nvPicPr>
        <p:blipFill>
          <a:blip r:embed="rId2" cstate="print"/>
          <a:srcRect/>
          <a:stretch>
            <a:fillRect/>
          </a:stretch>
        </p:blipFill>
        <p:spPr bwMode="auto">
          <a:xfrm>
            <a:off x="0" y="0"/>
            <a:ext cx="9893808" cy="6629400"/>
          </a:xfrm>
          <a:prstGeom prst="rect">
            <a:avLst/>
          </a:prstGeom>
          <a:noFill/>
        </p:spPr>
      </p:pic>
      <p:pic>
        <p:nvPicPr>
          <p:cNvPr id="1031" name="Picture 7" descr="C:\gery\Kreta\CRMspatial\crmgeo2w.bmp"/>
          <p:cNvPicPr>
            <a:picLocks noChangeAspect="1" noChangeArrowheads="1"/>
          </p:cNvPicPr>
          <p:nvPr/>
        </p:nvPicPr>
        <p:blipFill>
          <a:blip r:embed="rId3" cstate="print"/>
          <a:srcRect/>
          <a:stretch>
            <a:fillRect/>
          </a:stretch>
        </p:blipFill>
        <p:spPr bwMode="auto">
          <a:xfrm>
            <a:off x="0" y="0"/>
            <a:ext cx="9098280" cy="5230368"/>
          </a:xfrm>
          <a:prstGeom prst="rect">
            <a:avLst/>
          </a:prstGeom>
          <a:noFill/>
        </p:spPr>
      </p:pic>
      <p:pic>
        <p:nvPicPr>
          <p:cNvPr id="1029" name="Picture 5" descr="C:\gery\Kreta\CRMspatial\crmgeo1w.bmp"/>
          <p:cNvPicPr>
            <a:picLocks noChangeAspect="1" noChangeArrowheads="1"/>
          </p:cNvPicPr>
          <p:nvPr/>
        </p:nvPicPr>
        <p:blipFill>
          <a:blip r:embed="rId4" cstate="print"/>
          <a:srcRect/>
          <a:stretch>
            <a:fillRect/>
          </a:stretch>
        </p:blipFill>
        <p:spPr bwMode="auto">
          <a:xfrm>
            <a:off x="0" y="571500"/>
            <a:ext cx="9098280" cy="4663440"/>
          </a:xfrm>
          <a:prstGeom prst="rect">
            <a:avLst/>
          </a:prstGeom>
          <a:noFill/>
        </p:spPr>
      </p:pic>
      <p:sp>
        <p:nvSpPr>
          <p:cNvPr id="3" name="Textfeld 2"/>
          <p:cNvSpPr txBox="1">
            <a:spLocks noChangeArrowheads="1"/>
          </p:cNvSpPr>
          <p:nvPr/>
        </p:nvSpPr>
        <p:spPr bwMode="auto">
          <a:xfrm>
            <a:off x="3463908" y="0"/>
            <a:ext cx="6145530" cy="1077218"/>
          </a:xfrm>
          <a:prstGeom prst="rect">
            <a:avLst/>
          </a:prstGeom>
          <a:noFill/>
          <a:ln w="9525">
            <a:noFill/>
            <a:miter lim="800000"/>
            <a:headEnd/>
            <a:tailEnd/>
          </a:ln>
        </p:spPr>
        <p:txBody>
          <a:bodyPr wrap="square">
            <a:spAutoFit/>
          </a:bodyPr>
          <a:lstStyle/>
          <a:p>
            <a:pPr marL="0" lvl="2" algn="r"/>
            <a:r>
              <a:rPr lang="en-US" sz="3200" b="1" dirty="0" smtClean="0">
                <a:solidFill>
                  <a:srgbClr val="4F6228"/>
                </a:solidFill>
                <a:latin typeface="Calibri" pitchFamily="34" charset="0"/>
                <a:ea typeface="ＭＳ Ｐゴシック" pitchFamily="34" charset="-128"/>
                <a:cs typeface="Arial" pitchFamily="34" charset="0"/>
              </a:rPr>
              <a:t>Integration of CRM and </a:t>
            </a:r>
            <a:r>
              <a:rPr lang="en-US" sz="3200" b="1" dirty="0" err="1" smtClean="0">
                <a:solidFill>
                  <a:srgbClr val="4F6228"/>
                </a:solidFill>
                <a:latin typeface="Calibri" pitchFamily="34" charset="0"/>
                <a:ea typeface="ＭＳ Ｐゴシック" pitchFamily="34" charset="-128"/>
                <a:cs typeface="Arial" pitchFamily="34" charset="0"/>
              </a:rPr>
              <a:t>GeoSPARQL</a:t>
            </a:r>
            <a:endParaRPr lang="en-US" sz="3200" b="1" dirty="0" smtClean="0">
              <a:solidFill>
                <a:srgbClr val="4F6228"/>
              </a:solidFill>
              <a:latin typeface="Calibri" pitchFamily="34" charset="0"/>
              <a:ea typeface="ＭＳ Ｐゴシック" pitchFamily="34" charset="-128"/>
              <a:cs typeface="Arial" pitchFamily="34" charset="0"/>
            </a:endParaRPr>
          </a:p>
        </p:txBody>
      </p:sp>
      <p:sp>
        <p:nvSpPr>
          <p:cNvPr id="5" name="Rechteck 4"/>
          <p:cNvSpPr/>
          <p:nvPr/>
        </p:nvSpPr>
        <p:spPr>
          <a:xfrm>
            <a:off x="0" y="6334780"/>
            <a:ext cx="4516493" cy="523220"/>
          </a:xfrm>
          <a:prstGeom prst="rect">
            <a:avLst/>
          </a:prstGeom>
        </p:spPr>
        <p:txBody>
          <a:bodyPr wrap="none">
            <a:spAutoFit/>
          </a:bodyPr>
          <a:lstStyle/>
          <a:p>
            <a:r>
              <a:rPr lang="en-US" sz="2800" b="1" dirty="0" err="1" smtClean="0">
                <a:solidFill>
                  <a:srgbClr val="00FFFF"/>
                </a:solidFill>
                <a:latin typeface="Calibri" pitchFamily="34" charset="0"/>
                <a:ea typeface="ＭＳ Ｐゴシック" pitchFamily="34" charset="-128"/>
                <a:cs typeface="Arial" pitchFamily="34" charset="0"/>
              </a:rPr>
              <a:t>GeoSPARQL</a:t>
            </a:r>
            <a:r>
              <a:rPr lang="en-US" sz="2800" b="1" dirty="0" smtClean="0">
                <a:solidFill>
                  <a:srgbClr val="00FFFF"/>
                </a:solidFill>
                <a:latin typeface="Calibri" pitchFamily="34" charset="0"/>
                <a:ea typeface="ＭＳ Ｐゴシック" pitchFamily="34" charset="-128"/>
                <a:cs typeface="Arial" pitchFamily="34" charset="0"/>
              </a:rPr>
              <a:t> + RDF data types</a:t>
            </a:r>
            <a:endParaRPr lang="de-AT" sz="2800" dirty="0">
              <a:solidFill>
                <a:srgbClr val="00FFFF"/>
              </a:solidFill>
            </a:endParaRPr>
          </a:p>
        </p:txBody>
      </p:sp>
      <p:sp>
        <p:nvSpPr>
          <p:cNvPr id="8" name="Abgerundetes Rechteck 7"/>
          <p:cNvSpPr/>
          <p:nvPr/>
        </p:nvSpPr>
        <p:spPr>
          <a:xfrm>
            <a:off x="4594859" y="2663191"/>
            <a:ext cx="914401" cy="594360"/>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Abgerundetes Rechteck 9"/>
          <p:cNvSpPr/>
          <p:nvPr/>
        </p:nvSpPr>
        <p:spPr>
          <a:xfrm>
            <a:off x="7784768" y="2150151"/>
            <a:ext cx="996846" cy="981856"/>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Abgerundetes Rechteck 10"/>
          <p:cNvSpPr/>
          <p:nvPr/>
        </p:nvSpPr>
        <p:spPr>
          <a:xfrm>
            <a:off x="1836358" y="2485056"/>
            <a:ext cx="1019331" cy="764499"/>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Abgerundetes Rechteck 11"/>
          <p:cNvSpPr/>
          <p:nvPr/>
        </p:nvSpPr>
        <p:spPr>
          <a:xfrm>
            <a:off x="4842510" y="4037913"/>
            <a:ext cx="1019331" cy="764499"/>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0" name="Gruppieren 39"/>
          <p:cNvGrpSpPr/>
          <p:nvPr/>
        </p:nvGrpSpPr>
        <p:grpSpPr>
          <a:xfrm>
            <a:off x="0" y="5235923"/>
            <a:ext cx="3630481" cy="579247"/>
            <a:chOff x="0" y="5371848"/>
            <a:chExt cx="3630481" cy="579247"/>
          </a:xfrm>
        </p:grpSpPr>
        <p:sp>
          <p:nvSpPr>
            <p:cNvPr id="6" name="Rechteck 5"/>
            <p:cNvSpPr/>
            <p:nvPr/>
          </p:nvSpPr>
          <p:spPr>
            <a:xfrm>
              <a:off x="0" y="5371848"/>
              <a:ext cx="3630481" cy="523220"/>
            </a:xfrm>
            <a:prstGeom prst="rect">
              <a:avLst/>
            </a:prstGeom>
          </p:spPr>
          <p:txBody>
            <a:bodyPr wrap="none">
              <a:spAutoFit/>
            </a:bodyPr>
            <a:lstStyle/>
            <a:p>
              <a:r>
                <a:rPr lang="en-US" sz="2800" b="1" dirty="0" smtClean="0">
                  <a:solidFill>
                    <a:srgbClr val="FF9900"/>
                  </a:solidFill>
                  <a:latin typeface="Calibri" pitchFamily="34" charset="0"/>
                  <a:ea typeface="ＭＳ Ｐゴシック" pitchFamily="34" charset="-128"/>
                  <a:cs typeface="Arial" pitchFamily="34" charset="0"/>
                </a:rPr>
                <a:t>CIDOC CRM + </a:t>
              </a:r>
              <a:r>
                <a:rPr lang="en-US" sz="2800" b="1" dirty="0" err="1" smtClean="0">
                  <a:solidFill>
                    <a:srgbClr val="FF9900"/>
                  </a:solidFill>
                  <a:latin typeface="Calibri" pitchFamily="34" charset="0"/>
                  <a:ea typeface="ＭＳ Ｐゴシック" pitchFamily="34" charset="-128"/>
                  <a:cs typeface="Arial" pitchFamily="34" charset="0"/>
                </a:rPr>
                <a:t>CRM</a:t>
              </a:r>
              <a:r>
                <a:rPr lang="en-US" sz="2800" b="1" baseline="-25000" dirty="0" err="1" smtClean="0">
                  <a:solidFill>
                    <a:srgbClr val="FF9900"/>
                  </a:solidFill>
                  <a:latin typeface="Calibri" pitchFamily="34" charset="0"/>
                  <a:ea typeface="ＭＳ Ｐゴシック" pitchFamily="34" charset="-128"/>
                  <a:cs typeface="Arial" pitchFamily="34" charset="0"/>
                </a:rPr>
                <a:t>spatial</a:t>
              </a:r>
              <a:endParaRPr lang="de-AT" sz="2800" dirty="0">
                <a:solidFill>
                  <a:srgbClr val="FF9900"/>
                </a:solidFill>
              </a:endParaRPr>
            </a:p>
          </p:txBody>
        </p:sp>
        <p:sp>
          <p:nvSpPr>
            <p:cNvPr id="13" name="Abgerundetes Rechteck 12"/>
            <p:cNvSpPr/>
            <p:nvPr/>
          </p:nvSpPr>
          <p:spPr>
            <a:xfrm>
              <a:off x="2103121" y="5396459"/>
              <a:ext cx="1428750" cy="554636"/>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32" name="Picture 8"/>
          <p:cNvPicPr>
            <a:picLocks noChangeAspect="1" noChangeArrowheads="1"/>
          </p:cNvPicPr>
          <p:nvPr/>
        </p:nvPicPr>
        <p:blipFill>
          <a:blip r:embed="rId5" cstate="print"/>
          <a:srcRect/>
          <a:stretch>
            <a:fillRect/>
          </a:stretch>
        </p:blipFill>
        <p:spPr bwMode="auto">
          <a:xfrm>
            <a:off x="222421" y="4228637"/>
            <a:ext cx="1543050" cy="857250"/>
          </a:xfrm>
          <a:prstGeom prst="rect">
            <a:avLst/>
          </a:prstGeom>
          <a:noFill/>
          <a:ln w="9525">
            <a:noFill/>
            <a:miter lim="800000"/>
            <a:headEnd/>
            <a:tailEnd/>
          </a:ln>
        </p:spPr>
      </p:pic>
      <p:pic>
        <p:nvPicPr>
          <p:cNvPr id="21" name="Picture 6" descr="UTM-Koordinaten für Deutschland"/>
          <p:cNvPicPr>
            <a:picLocks noChangeAspect="1" noChangeArrowheads="1"/>
          </p:cNvPicPr>
          <p:nvPr/>
        </p:nvPicPr>
        <p:blipFill>
          <a:blip r:embed="rId6" cstate="print"/>
          <a:srcRect r="30620" b="8924"/>
          <a:stretch>
            <a:fillRect/>
          </a:stretch>
        </p:blipFill>
        <p:spPr bwMode="auto">
          <a:xfrm>
            <a:off x="8798577" y="2107976"/>
            <a:ext cx="913113" cy="1051136"/>
          </a:xfrm>
          <a:prstGeom prst="rect">
            <a:avLst/>
          </a:prstGeom>
          <a:noFill/>
          <a:ln w="9525">
            <a:noFill/>
            <a:miter lim="800000"/>
            <a:headEnd/>
            <a:tailEnd/>
          </a:ln>
        </p:spPr>
      </p:pic>
      <p:pic>
        <p:nvPicPr>
          <p:cNvPr id="22" name="Picture 4" descr="http://www.pioniere1377.de/Bilder/varusschlacht.jpg"/>
          <p:cNvPicPr>
            <a:picLocks noChangeAspect="1" noChangeArrowheads="1"/>
          </p:cNvPicPr>
          <p:nvPr/>
        </p:nvPicPr>
        <p:blipFill>
          <a:blip r:embed="rId7" cstate="print"/>
          <a:srcRect/>
          <a:stretch>
            <a:fillRect/>
          </a:stretch>
        </p:blipFill>
        <p:spPr bwMode="auto">
          <a:xfrm>
            <a:off x="1223011" y="306979"/>
            <a:ext cx="765568" cy="561701"/>
          </a:xfrm>
          <a:prstGeom prst="rect">
            <a:avLst/>
          </a:prstGeom>
          <a:noFill/>
          <a:ln w="9525">
            <a:noFill/>
            <a:miter lim="800000"/>
            <a:headEnd/>
            <a:tailEnd/>
          </a:ln>
        </p:spPr>
      </p:pic>
      <p:grpSp>
        <p:nvGrpSpPr>
          <p:cNvPr id="23" name="Gruppieren 20"/>
          <p:cNvGrpSpPr/>
          <p:nvPr/>
        </p:nvGrpSpPr>
        <p:grpSpPr>
          <a:xfrm>
            <a:off x="5566410" y="1154430"/>
            <a:ext cx="1040130" cy="549573"/>
            <a:chOff x="7329430" y="3294743"/>
            <a:chExt cx="1045954" cy="566056"/>
          </a:xfrm>
        </p:grpSpPr>
        <p:pic>
          <p:nvPicPr>
            <p:cNvPr id="24" name="Picture 14"/>
            <p:cNvPicPr>
              <a:picLocks noChangeAspect="1" noChangeArrowheads="1"/>
            </p:cNvPicPr>
            <p:nvPr/>
          </p:nvPicPr>
          <p:blipFill>
            <a:blip r:embed="rId8" cstate="print"/>
            <a:srcRect/>
            <a:stretch>
              <a:fillRect/>
            </a:stretch>
          </p:blipFill>
          <p:spPr bwMode="auto">
            <a:xfrm>
              <a:off x="7329430" y="3294743"/>
              <a:ext cx="1045954" cy="566056"/>
            </a:xfrm>
            <a:prstGeom prst="rect">
              <a:avLst/>
            </a:prstGeom>
            <a:noFill/>
            <a:ln w="9525">
              <a:noFill/>
              <a:miter lim="800000"/>
              <a:headEnd/>
              <a:tailEnd/>
            </a:ln>
          </p:spPr>
        </p:pic>
        <p:sp>
          <p:nvSpPr>
            <p:cNvPr id="25" name="Rectangle 21"/>
            <p:cNvSpPr>
              <a:spLocks noChangeArrowheads="1"/>
            </p:cNvSpPr>
            <p:nvPr/>
          </p:nvSpPr>
          <p:spPr bwMode="auto">
            <a:xfrm>
              <a:off x="7431314" y="3570514"/>
              <a:ext cx="566057" cy="217716"/>
            </a:xfrm>
            <a:prstGeom prst="rect">
              <a:avLst/>
            </a:prstGeom>
            <a:solidFill>
              <a:srgbClr val="FFFF00">
                <a:alpha val="31000"/>
              </a:srgbClr>
            </a:solidFill>
            <a:ln w="9525">
              <a:solidFill>
                <a:srgbClr val="FF0000"/>
              </a:solidFill>
              <a:miter lim="800000"/>
              <a:headEnd/>
              <a:tailEnd/>
            </a:ln>
            <a:effectLst/>
            <a:scene3d>
              <a:camera prst="legacyObliqueTopRight"/>
              <a:lightRig rig="sunset" dir="b"/>
            </a:scene3d>
            <a:sp3d extrusionH="1016000" contourW="12700" prstMaterial="legacyWireframe">
              <a:bevelT w="13500" h="13500" prst="angle"/>
              <a:bevelB w="13500" h="13500" prst="angle"/>
              <a:contourClr>
                <a:srgbClr val="000000"/>
              </a:contourClr>
            </a:sp3d>
          </p:spPr>
          <p:txBody>
            <a:bodyPr wrap="none" lIns="92075" tIns="46038" rIns="92075" bIns="46038" anchor="ctr">
              <a:flatTx/>
            </a:bodyPr>
            <a:lstStyle/>
            <a:p>
              <a:pPr>
                <a:spcBef>
                  <a:spcPct val="20000"/>
                </a:spcBef>
                <a:buFont typeface="Wingdings" pitchFamily="2" charset="2"/>
                <a:buChar char="•"/>
              </a:pPr>
              <a:endParaRPr lang="el-GR"/>
            </a:p>
          </p:txBody>
        </p:sp>
      </p:grpSp>
      <p:pic>
        <p:nvPicPr>
          <p:cNvPr id="26" name="Picture 4" descr="http://csde.washington.edu/services/gis/workshops/Images/raster-vector.gif"/>
          <p:cNvPicPr>
            <a:picLocks noChangeAspect="1" noChangeArrowheads="1"/>
          </p:cNvPicPr>
          <p:nvPr/>
        </p:nvPicPr>
        <p:blipFill>
          <a:blip r:embed="rId9" cstate="print"/>
          <a:srcRect l="7638" t="31123" r="11124" b="36026"/>
          <a:stretch>
            <a:fillRect/>
          </a:stretch>
        </p:blipFill>
        <p:spPr bwMode="auto">
          <a:xfrm>
            <a:off x="8206740" y="3863091"/>
            <a:ext cx="1207770" cy="517616"/>
          </a:xfrm>
          <a:prstGeom prst="rect">
            <a:avLst/>
          </a:prstGeom>
          <a:noFill/>
          <a:ln w="9525">
            <a:noFill/>
            <a:miter lim="800000"/>
            <a:headEnd/>
            <a:tailEnd/>
          </a:ln>
        </p:spPr>
      </p:pic>
      <p:pic>
        <p:nvPicPr>
          <p:cNvPr id="28" name="Picture 2" descr="Engpass von Kalkriese"/>
          <p:cNvPicPr>
            <a:picLocks noChangeAspect="1" noChangeArrowheads="1"/>
          </p:cNvPicPr>
          <p:nvPr/>
        </p:nvPicPr>
        <p:blipFill>
          <a:blip r:embed="rId10" cstate="print"/>
          <a:srcRect/>
          <a:stretch>
            <a:fillRect/>
          </a:stretch>
        </p:blipFill>
        <p:spPr bwMode="auto">
          <a:xfrm>
            <a:off x="4560570" y="2114550"/>
            <a:ext cx="814920" cy="496644"/>
          </a:xfrm>
          <a:prstGeom prst="rect">
            <a:avLst/>
          </a:prstGeom>
          <a:noFill/>
          <a:ln w="9525">
            <a:noFill/>
            <a:miter lim="800000"/>
            <a:headEnd/>
            <a:tailEnd/>
          </a:ln>
        </p:spPr>
      </p:pic>
      <p:grpSp>
        <p:nvGrpSpPr>
          <p:cNvPr id="30" name="Gruppieren 33"/>
          <p:cNvGrpSpPr/>
          <p:nvPr/>
        </p:nvGrpSpPr>
        <p:grpSpPr>
          <a:xfrm>
            <a:off x="4697730" y="4892039"/>
            <a:ext cx="1405000" cy="709801"/>
            <a:chOff x="2757489" y="5641975"/>
            <a:chExt cx="2206625" cy="1216025"/>
          </a:xfrm>
        </p:grpSpPr>
        <p:grpSp>
          <p:nvGrpSpPr>
            <p:cNvPr id="31" name="Gruppieren 20"/>
            <p:cNvGrpSpPr/>
            <p:nvPr/>
          </p:nvGrpSpPr>
          <p:grpSpPr>
            <a:xfrm>
              <a:off x="2757489" y="5641975"/>
              <a:ext cx="2206625" cy="1216025"/>
              <a:chOff x="2249488" y="5176838"/>
              <a:chExt cx="2206625" cy="1216025"/>
            </a:xfrm>
          </p:grpSpPr>
          <p:pic>
            <p:nvPicPr>
              <p:cNvPr id="36" name="Picture 2" descr="Engpass von Kalkriese"/>
              <p:cNvPicPr>
                <a:picLocks noChangeAspect="1" noChangeArrowheads="1"/>
              </p:cNvPicPr>
              <p:nvPr/>
            </p:nvPicPr>
            <p:blipFill>
              <a:blip r:embed="rId11" cstate="print"/>
              <a:srcRect/>
              <a:stretch>
                <a:fillRect/>
              </a:stretch>
            </p:blipFill>
            <p:spPr bwMode="auto">
              <a:xfrm>
                <a:off x="2249488" y="5176838"/>
                <a:ext cx="2206625" cy="1216025"/>
              </a:xfrm>
              <a:prstGeom prst="rect">
                <a:avLst/>
              </a:prstGeom>
              <a:noFill/>
              <a:ln w="9525">
                <a:noFill/>
                <a:miter lim="800000"/>
                <a:headEnd/>
                <a:tailEnd/>
              </a:ln>
            </p:spPr>
          </p:pic>
          <p:sp>
            <p:nvSpPr>
              <p:cNvPr id="37" name="Parallelogramm 19"/>
              <p:cNvSpPr>
                <a:spLocks noChangeArrowheads="1"/>
              </p:cNvSpPr>
              <p:nvPr/>
            </p:nvSpPr>
            <p:spPr bwMode="auto">
              <a:xfrm>
                <a:off x="2466975" y="5878513"/>
                <a:ext cx="1408113" cy="449262"/>
              </a:xfrm>
              <a:prstGeom prst="parallelogram">
                <a:avLst>
                  <a:gd name="adj" fmla="val 25045"/>
                </a:avLst>
              </a:prstGeom>
              <a:noFill/>
              <a:ln w="31750" algn="ctr">
                <a:solidFill>
                  <a:srgbClr val="FF0000"/>
                </a:solidFill>
                <a:round/>
                <a:headEnd/>
                <a:tailEnd/>
              </a:ln>
            </p:spPr>
            <p:txBody>
              <a:bodyPr/>
              <a:lstStyle/>
              <a:p>
                <a:pPr>
                  <a:spcBef>
                    <a:spcPct val="20000"/>
                  </a:spcBef>
                  <a:buFont typeface="Wingdings" pitchFamily="2" charset="2"/>
                  <a:buChar char="•"/>
                </a:pPr>
                <a:endParaRPr lang="de-DE"/>
              </a:p>
            </p:txBody>
          </p:sp>
        </p:grpSp>
        <p:cxnSp>
          <p:nvCxnSpPr>
            <p:cNvPr id="32" name="Gerade Verbindung 31"/>
            <p:cNvCxnSpPr/>
            <p:nvPr/>
          </p:nvCxnSpPr>
          <p:spPr bwMode="auto">
            <a:xfrm flipV="1">
              <a:off x="3086101" y="5972175"/>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33" name="Gerade Verbindung 32"/>
            <p:cNvCxnSpPr/>
            <p:nvPr/>
          </p:nvCxnSpPr>
          <p:spPr bwMode="auto">
            <a:xfrm flipV="1">
              <a:off x="4371976" y="5981700"/>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34" name="Gerade Verbindung 33"/>
            <p:cNvCxnSpPr/>
            <p:nvPr/>
          </p:nvCxnSpPr>
          <p:spPr bwMode="auto">
            <a:xfrm flipV="1">
              <a:off x="2981326" y="6400800"/>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35" name="Gerade Verbindung 34"/>
            <p:cNvCxnSpPr/>
            <p:nvPr/>
          </p:nvCxnSpPr>
          <p:spPr bwMode="auto">
            <a:xfrm flipV="1">
              <a:off x="4257676" y="6391275"/>
              <a:ext cx="9524" cy="371476"/>
            </a:xfrm>
            <a:prstGeom prst="line">
              <a:avLst/>
            </a:prstGeom>
            <a:noFill/>
            <a:ln w="25400" cap="flat" cmpd="sng" algn="ctr">
              <a:solidFill>
                <a:schemeClr val="bg1"/>
              </a:solidFill>
              <a:prstDash val="solid"/>
              <a:round/>
              <a:headEnd type="none" w="med" len="med"/>
              <a:tailEnd type="oval" w="med" len="med"/>
            </a:ln>
            <a:effectLst/>
          </p:spPr>
        </p:cxnSp>
      </p:grpSp>
      <p:pic>
        <p:nvPicPr>
          <p:cNvPr id="38" name="Picture 4" descr="Vollbild anzeigen">
            <a:hlinkClick r:id="rId12"/>
          </p:cNvPr>
          <p:cNvPicPr>
            <a:picLocks noChangeAspect="1" noChangeArrowheads="1"/>
          </p:cNvPicPr>
          <p:nvPr/>
        </p:nvPicPr>
        <p:blipFill>
          <a:blip r:embed="rId13" cstate="print"/>
          <a:srcRect/>
          <a:stretch>
            <a:fillRect/>
          </a:stretch>
        </p:blipFill>
        <p:spPr bwMode="auto">
          <a:xfrm>
            <a:off x="1463040" y="3377994"/>
            <a:ext cx="1670786" cy="695779"/>
          </a:xfrm>
          <a:prstGeom prst="rect">
            <a:avLst/>
          </a:prstGeom>
          <a:noFill/>
          <a:ln w="9525">
            <a:noFill/>
            <a:miter lim="800000"/>
            <a:headEnd/>
            <a:tailEnd/>
          </a:ln>
        </p:spPr>
      </p:pic>
      <p:pic>
        <p:nvPicPr>
          <p:cNvPr id="39" name="Picture 2" descr="C:\gery\Kreta\CRMspatial\450px-Helmertturm2008.jpg"/>
          <p:cNvPicPr>
            <a:picLocks noChangeAspect="1" noChangeArrowheads="1"/>
          </p:cNvPicPr>
          <p:nvPr/>
        </p:nvPicPr>
        <p:blipFill>
          <a:blip r:embed="rId14" cstate="print"/>
          <a:srcRect/>
          <a:stretch>
            <a:fillRect/>
          </a:stretch>
        </p:blipFill>
        <p:spPr bwMode="auto">
          <a:xfrm>
            <a:off x="4206240" y="74407"/>
            <a:ext cx="543510" cy="724680"/>
          </a:xfrm>
          <a:prstGeom prst="rect">
            <a:avLst/>
          </a:prstGeom>
          <a:noFill/>
        </p:spPr>
      </p:pic>
      <p:pic>
        <p:nvPicPr>
          <p:cNvPr id="41" name="Picture 15"/>
          <p:cNvPicPr>
            <a:picLocks noChangeAspect="1" noChangeArrowheads="1"/>
          </p:cNvPicPr>
          <p:nvPr/>
        </p:nvPicPr>
        <p:blipFill>
          <a:blip r:embed="rId15" cstate="print"/>
          <a:srcRect/>
          <a:stretch>
            <a:fillRect/>
          </a:stretch>
        </p:blipFill>
        <p:spPr bwMode="auto">
          <a:xfrm>
            <a:off x="2388870" y="737534"/>
            <a:ext cx="546375" cy="649957"/>
          </a:xfrm>
          <a:prstGeom prst="rect">
            <a:avLst/>
          </a:prstGeom>
          <a:noFill/>
          <a:ln w="9525">
            <a:noFill/>
            <a:miter lim="800000"/>
            <a:headEnd/>
            <a:tailEnd/>
          </a:ln>
        </p:spPr>
      </p:pic>
      <p:pic>
        <p:nvPicPr>
          <p:cNvPr id="43" name="Picture 4" descr="http://csde.washington.edu/services/gis/workshops/Images/raster-vector.gif"/>
          <p:cNvPicPr>
            <a:picLocks noChangeAspect="1" noChangeArrowheads="1"/>
          </p:cNvPicPr>
          <p:nvPr/>
        </p:nvPicPr>
        <p:blipFill>
          <a:blip r:embed="rId9" cstate="print"/>
          <a:srcRect l="9599" t="258" r="5847" b="65327"/>
          <a:stretch>
            <a:fillRect/>
          </a:stretch>
        </p:blipFill>
        <p:spPr bwMode="auto">
          <a:xfrm>
            <a:off x="8275320" y="4417396"/>
            <a:ext cx="1126807" cy="486074"/>
          </a:xfrm>
          <a:prstGeom prst="rect">
            <a:avLst/>
          </a:prstGeom>
          <a:noFill/>
          <a:ln w="9525">
            <a:noFill/>
            <a:miter lim="800000"/>
            <a:headEnd/>
            <a:tailEnd/>
          </a:ln>
        </p:spPr>
      </p:pic>
      <p:sp>
        <p:nvSpPr>
          <p:cNvPr id="9" name="Abgerundetes Rechteck 8"/>
          <p:cNvSpPr/>
          <p:nvPr/>
        </p:nvSpPr>
        <p:spPr>
          <a:xfrm>
            <a:off x="7231568" y="3641048"/>
            <a:ext cx="1019331" cy="879423"/>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Abgerundetes Rechteck 6"/>
          <p:cNvSpPr/>
          <p:nvPr/>
        </p:nvSpPr>
        <p:spPr>
          <a:xfrm>
            <a:off x="5777584" y="1663908"/>
            <a:ext cx="1019331" cy="764499"/>
          </a:xfrm>
          <a:prstGeom prst="roundRect">
            <a:avLst/>
          </a:prstGeom>
          <a:noFill/>
          <a:ln w="63500">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Rechteck 41"/>
          <p:cNvSpPr/>
          <p:nvPr/>
        </p:nvSpPr>
        <p:spPr>
          <a:xfrm>
            <a:off x="-8242" y="5844629"/>
            <a:ext cx="3744551" cy="523220"/>
          </a:xfrm>
          <a:prstGeom prst="rect">
            <a:avLst/>
          </a:prstGeom>
        </p:spPr>
        <p:txBody>
          <a:bodyPr wrap="none">
            <a:spAutoFit/>
          </a:bodyPr>
          <a:lstStyle/>
          <a:p>
            <a:r>
              <a:rPr lang="en-US" sz="2800" b="1" dirty="0" smtClean="0">
                <a:solidFill>
                  <a:srgbClr val="00CC00"/>
                </a:solidFill>
                <a:latin typeface="Calibri" pitchFamily="34" charset="0"/>
                <a:ea typeface="ＭＳ Ｐゴシック" pitchFamily="34" charset="-128"/>
                <a:cs typeface="Arial" pitchFamily="34" charset="0"/>
              </a:rPr>
              <a:t>Existing CRM properties</a:t>
            </a:r>
            <a:endParaRPr lang="de-AT" sz="2800" dirty="0">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subTnLst>
                                    <p:set>
                                      <p:cBhvr override="childStyle">
                                        <p:cTn dur="1" fill="hold" display="0" masterRel="nextClick" afterEffect="1"/>
                                        <p:tgtEl>
                                          <p:spTgt spid="1031"/>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C:\gery\Kreta\CRMspatial\crmgeo.png"/>
          <p:cNvPicPr/>
          <p:nvPr/>
        </p:nvPicPr>
        <p:blipFill>
          <a:blip r:embed="rId2" cstate="print"/>
          <a:srcRect/>
          <a:stretch>
            <a:fillRect/>
          </a:stretch>
        </p:blipFill>
        <p:spPr bwMode="auto">
          <a:xfrm>
            <a:off x="190500" y="1471159"/>
            <a:ext cx="9715500" cy="5686425"/>
          </a:xfrm>
          <a:prstGeom prst="rect">
            <a:avLst/>
          </a:prstGeom>
          <a:noFill/>
          <a:ln w="9525">
            <a:noFill/>
            <a:miter lim="800000"/>
            <a:headEnd/>
            <a:tailEnd/>
          </a:ln>
        </p:spPr>
      </p:pic>
      <p:cxnSp>
        <p:nvCxnSpPr>
          <p:cNvPr id="1026" name="AutoShape 2"/>
          <p:cNvCxnSpPr>
            <a:cxnSpLocks noChangeShapeType="1"/>
          </p:cNvCxnSpPr>
          <p:nvPr/>
        </p:nvCxnSpPr>
        <p:spPr bwMode="auto">
          <a:xfrm>
            <a:off x="22686" y="3725167"/>
            <a:ext cx="9953625" cy="0"/>
          </a:xfrm>
          <a:prstGeom prst="straightConnector1">
            <a:avLst/>
          </a:prstGeom>
          <a:noFill/>
          <a:ln w="25400">
            <a:solidFill>
              <a:srgbClr val="FF0000"/>
            </a:solidFill>
            <a:round/>
            <a:headEnd/>
            <a:tailEnd/>
          </a:ln>
        </p:spPr>
      </p:cxnSp>
      <p:sp>
        <p:nvSpPr>
          <p:cNvPr id="1027" name="Text Box 3"/>
          <p:cNvSpPr txBox="1">
            <a:spLocks noChangeArrowheads="1"/>
          </p:cNvSpPr>
          <p:nvPr/>
        </p:nvSpPr>
        <p:spPr bwMode="auto">
          <a:xfrm>
            <a:off x="72577" y="2807592"/>
            <a:ext cx="3004456" cy="623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cs typeface="Arial" pitchFamily="34" charset="0"/>
              </a:rPr>
              <a:t>1.2. Space and time occupied by real world phenomena</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1" y="3729930"/>
            <a:ext cx="2540912" cy="60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cs typeface="Arial" pitchFamily="34" charset="0"/>
              </a:rPr>
              <a:t>2.2. Space and time defined by human expressions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32229" y="5134867"/>
            <a:ext cx="2359483" cy="776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cs typeface="Arial" pitchFamily="34" charset="0"/>
              </a:rPr>
              <a:t>2.1. Human expressions to define space and time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478963" y="4244509"/>
            <a:ext cx="2917367"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rgbClr val="FF0000"/>
                </a:solidFill>
                <a:effectLst/>
                <a:latin typeface="Calibri" pitchFamily="34" charset="0"/>
                <a:cs typeface="Arial" pitchFamily="34" charset="0"/>
              </a:rPr>
              <a:t>2. Declarative world</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a:off x="2240424" y="4413008"/>
            <a:ext cx="7743825" cy="0"/>
          </a:xfrm>
          <a:prstGeom prst="straightConnector1">
            <a:avLst/>
          </a:prstGeom>
          <a:noFill/>
          <a:ln w="12700">
            <a:solidFill>
              <a:srgbClr val="FF0000"/>
            </a:solidFill>
            <a:round/>
            <a:headEnd/>
            <a:tailEnd/>
          </a:ln>
        </p:spPr>
      </p:cxnSp>
      <p:sp>
        <p:nvSpPr>
          <p:cNvPr id="1032" name="Text Box 8"/>
          <p:cNvSpPr txBox="1">
            <a:spLocks noChangeArrowheads="1"/>
          </p:cNvSpPr>
          <p:nvPr/>
        </p:nvSpPr>
        <p:spPr bwMode="auto">
          <a:xfrm>
            <a:off x="653144" y="1511969"/>
            <a:ext cx="3120570" cy="404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cs typeface="Arial" pitchFamily="34" charset="0"/>
              </a:rPr>
              <a:t>1.1. Real world phenomena</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2302563" y="2642945"/>
            <a:ext cx="7734300" cy="0"/>
          </a:xfrm>
          <a:prstGeom prst="straightConnector1">
            <a:avLst/>
          </a:prstGeom>
          <a:noFill/>
          <a:ln w="12700">
            <a:solidFill>
              <a:srgbClr val="FF0000"/>
            </a:solidFill>
            <a:round/>
            <a:headEnd/>
            <a:tailEnd/>
          </a:ln>
        </p:spPr>
      </p:cxnSp>
      <p:sp>
        <p:nvSpPr>
          <p:cNvPr id="1034" name="Text Box 10"/>
          <p:cNvSpPr txBox="1">
            <a:spLocks noChangeArrowheads="1"/>
          </p:cNvSpPr>
          <p:nvPr/>
        </p:nvSpPr>
        <p:spPr bwMode="auto">
          <a:xfrm>
            <a:off x="-435420" y="2346311"/>
            <a:ext cx="2960908"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rgbClr val="FF0000"/>
                </a:solidFill>
                <a:effectLst/>
                <a:latin typeface="Calibri" pitchFamily="34" charset="0"/>
                <a:cs typeface="Arial" pitchFamily="34" charset="0"/>
              </a:rPr>
              <a:t>1. Phenomenal world</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feld 2"/>
          <p:cNvSpPr txBox="1">
            <a:spLocks noChangeArrowheads="1"/>
          </p:cNvSpPr>
          <p:nvPr/>
        </p:nvSpPr>
        <p:spPr bwMode="auto">
          <a:xfrm>
            <a:off x="0" y="645207"/>
            <a:ext cx="9751219" cy="461665"/>
          </a:xfrm>
          <a:prstGeom prst="rect">
            <a:avLst/>
          </a:prstGeom>
          <a:noFill/>
          <a:ln w="9525">
            <a:noFill/>
            <a:miter lim="800000"/>
            <a:headEnd/>
            <a:tailEnd/>
          </a:ln>
        </p:spPr>
        <p:txBody>
          <a:bodyPr>
            <a:spAutoFit/>
          </a:bodyPr>
          <a:lstStyle/>
          <a:p>
            <a:pPr marL="0" lvl="1" algn="ctr"/>
            <a:r>
              <a:rPr lang="de-DE" sz="2400" b="1" dirty="0" err="1" smtClean="0"/>
              <a:t>Spatiotemporal</a:t>
            </a:r>
            <a:r>
              <a:rPr lang="de-DE" sz="2400" b="1" dirty="0" smtClean="0"/>
              <a:t> </a:t>
            </a:r>
            <a:r>
              <a:rPr lang="de-DE" sz="2400" b="1" dirty="0" err="1" smtClean="0"/>
              <a:t>extension</a:t>
            </a:r>
            <a:r>
              <a:rPr lang="de-DE" sz="2400" b="1" dirty="0" smtClean="0"/>
              <a:t> </a:t>
            </a:r>
            <a:r>
              <a:rPr lang="de-DE" sz="2400" b="1" dirty="0" err="1" smtClean="0"/>
              <a:t>CRMgeo</a:t>
            </a:r>
            <a:endParaRPr lang="de-DE" sz="2400" b="1" dirty="0" smtClean="0"/>
          </a:p>
        </p:txBody>
      </p:sp>
      <p:sp>
        <p:nvSpPr>
          <p:cNvPr id="14" name="Rechteck 13"/>
          <p:cNvSpPr/>
          <p:nvPr/>
        </p:nvSpPr>
        <p:spPr bwMode="auto">
          <a:xfrm>
            <a:off x="0" y="2394856"/>
            <a:ext cx="10080171" cy="48550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5" name="Rechteck 14"/>
          <p:cNvSpPr/>
          <p:nvPr/>
        </p:nvSpPr>
        <p:spPr bwMode="auto">
          <a:xfrm>
            <a:off x="174171" y="4223659"/>
            <a:ext cx="10580914" cy="3309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6" name="Rechteck 15"/>
          <p:cNvSpPr/>
          <p:nvPr/>
        </p:nvSpPr>
        <p:spPr bwMode="auto">
          <a:xfrm>
            <a:off x="-493486" y="3715658"/>
            <a:ext cx="11212286" cy="1015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0" y="633330"/>
            <a:ext cx="9751219" cy="584775"/>
          </a:xfrm>
          <a:prstGeom prst="rect">
            <a:avLst/>
          </a:prstGeom>
          <a:noFill/>
          <a:ln w="9525">
            <a:noFill/>
            <a:miter lim="800000"/>
            <a:headEnd/>
            <a:tailEnd/>
          </a:ln>
        </p:spPr>
        <p:txBody>
          <a:bodyPr>
            <a:spAutoFit/>
          </a:bodyPr>
          <a:lstStyle/>
          <a:p>
            <a:pPr algn="ctr">
              <a:defRPr/>
            </a:pPr>
            <a:r>
              <a:rPr lang="en-US" sz="3200" b="1" dirty="0" smtClean="0">
                <a:solidFill>
                  <a:srgbClr val="9BBB59">
                    <a:lumMod val="50000"/>
                  </a:srgbClr>
                </a:solidFill>
                <a:latin typeface="Calibri"/>
                <a:ea typeface="ＭＳ Ｐゴシック" pitchFamily="34" charset="-128"/>
              </a:rPr>
              <a:t>Gazetteers</a:t>
            </a:r>
            <a:endParaRPr lang="en-US" sz="3200" b="1" dirty="0">
              <a:solidFill>
                <a:srgbClr val="9BBB59">
                  <a:lumMod val="50000"/>
                </a:srgbClr>
              </a:solidFill>
              <a:latin typeface="Calibri"/>
              <a:ea typeface="ＭＳ Ｐゴシック" pitchFamily="34" charset="-128"/>
            </a:endParaRPr>
          </a:p>
        </p:txBody>
      </p:sp>
      <p:sp>
        <p:nvSpPr>
          <p:cNvPr id="4" name="Rechteck 3"/>
          <p:cNvSpPr>
            <a:spLocks noChangeArrowheads="1"/>
          </p:cNvSpPr>
          <p:nvPr/>
        </p:nvSpPr>
        <p:spPr bwMode="auto">
          <a:xfrm>
            <a:off x="0" y="1348800"/>
            <a:ext cx="9634273" cy="5509200"/>
          </a:xfrm>
          <a:prstGeom prst="rect">
            <a:avLst/>
          </a:prstGeom>
          <a:noFill/>
          <a:ln w="9525">
            <a:noFill/>
            <a:miter lim="800000"/>
            <a:headEnd/>
            <a:tailEnd/>
          </a:ln>
        </p:spPr>
        <p:txBody>
          <a:bodyPr wrap="square">
            <a:spAutoFit/>
          </a:bodyPr>
          <a:lstStyle/>
          <a:p>
            <a:pPr marL="533400" indent="-533400"/>
            <a:r>
              <a:rPr lang="en-US" sz="2400" b="1" dirty="0" smtClean="0"/>
              <a:t>Gazetteers </a:t>
            </a:r>
            <a:r>
              <a:rPr lang="en-US" sz="2400" b="1" dirty="0" smtClean="0"/>
              <a:t>(as defined in ISO 19112) </a:t>
            </a:r>
            <a:r>
              <a:rPr lang="en-US" sz="2400" b="1" dirty="0" smtClean="0"/>
              <a:t>for Phenomenal Places</a:t>
            </a:r>
            <a:endParaRPr lang="en-US" sz="2400" b="1" dirty="0" smtClean="0"/>
          </a:p>
          <a:p>
            <a:pPr marL="533400" indent="-533400"/>
            <a:endParaRPr lang="en-US" sz="2400" b="1" dirty="0" smtClean="0"/>
          </a:p>
          <a:p>
            <a:pPr marL="990600" indent="-457200">
              <a:buFont typeface="Arial" pitchFamily="34" charset="0"/>
              <a:buChar char="•"/>
            </a:pPr>
            <a:r>
              <a:rPr lang="en-US" sz="2000" dirty="0" smtClean="0"/>
              <a:t>Location Types define the kind of </a:t>
            </a:r>
            <a:r>
              <a:rPr lang="en-US" sz="2000" dirty="0" smtClean="0"/>
              <a:t>phenomenal places</a:t>
            </a:r>
            <a:endParaRPr lang="en-US" sz="2000" dirty="0" smtClean="0"/>
          </a:p>
          <a:p>
            <a:pPr marL="1905000" lvl="2" indent="-457200"/>
            <a:r>
              <a:rPr lang="en-US" sz="2000" dirty="0" smtClean="0"/>
              <a:t>e.g. countries, cities, </a:t>
            </a:r>
            <a:r>
              <a:rPr lang="de-AT" sz="2000" dirty="0" err="1" smtClean="0"/>
              <a:t>physiographic</a:t>
            </a:r>
            <a:r>
              <a:rPr lang="de-AT" sz="2000" dirty="0" smtClean="0"/>
              <a:t> </a:t>
            </a:r>
            <a:r>
              <a:rPr lang="de-AT" sz="2000" dirty="0" err="1" smtClean="0"/>
              <a:t>features</a:t>
            </a:r>
            <a:r>
              <a:rPr lang="de-AT" sz="2000" dirty="0" smtClean="0"/>
              <a:t>, </a:t>
            </a:r>
            <a:r>
              <a:rPr lang="de-AT" sz="2000" dirty="0" err="1" smtClean="0"/>
              <a:t>mountains</a:t>
            </a:r>
            <a:endParaRPr lang="en-US" sz="2000" dirty="0" smtClean="0"/>
          </a:p>
          <a:p>
            <a:pPr marL="990600" indent="-457200">
              <a:buFont typeface="Arial" pitchFamily="34" charset="0"/>
              <a:buChar char="•"/>
            </a:pPr>
            <a:endParaRPr lang="en-US" sz="2000" dirty="0" smtClean="0"/>
          </a:p>
          <a:p>
            <a:pPr marL="990600" indent="-457200">
              <a:buFont typeface="Arial" pitchFamily="34" charset="0"/>
              <a:buChar char="•"/>
            </a:pPr>
            <a:r>
              <a:rPr lang="en-US" sz="2000" dirty="0" smtClean="0"/>
              <a:t>Gazetteer Hierarchy can be split in phenomenal (is part of) and </a:t>
            </a:r>
            <a:r>
              <a:rPr lang="en-US" sz="2000" dirty="0" err="1" smtClean="0"/>
              <a:t>locational</a:t>
            </a:r>
            <a:r>
              <a:rPr lang="en-US" sz="2000" dirty="0" smtClean="0"/>
              <a:t> hierarchy (falls within)</a:t>
            </a:r>
          </a:p>
          <a:p>
            <a:pPr marL="1905000" lvl="2" indent="-457200"/>
            <a:r>
              <a:rPr lang="en-US" sz="2000" dirty="0" smtClean="0"/>
              <a:t>e.g. Mt. Everest (a mountain) </a:t>
            </a:r>
            <a:r>
              <a:rPr lang="en-US" sz="2000" b="1" dirty="0" smtClean="0"/>
              <a:t>is part of </a:t>
            </a:r>
            <a:r>
              <a:rPr lang="en-US" sz="2000" dirty="0" smtClean="0"/>
              <a:t>the Himalaya (mountain range) </a:t>
            </a:r>
          </a:p>
          <a:p>
            <a:pPr marL="1905000" lvl="2" indent="-457200"/>
            <a:r>
              <a:rPr lang="en-US" sz="2000" dirty="0" smtClean="0"/>
              <a:t>e.g</a:t>
            </a:r>
            <a:r>
              <a:rPr lang="en-US" sz="2000" dirty="0" smtClean="0"/>
              <a:t>. Stonehenge </a:t>
            </a:r>
            <a:r>
              <a:rPr lang="en-US" sz="2000" dirty="0" smtClean="0"/>
              <a:t>(archaeological site) </a:t>
            </a:r>
            <a:r>
              <a:rPr lang="en-US" sz="2000" b="1" dirty="0" smtClean="0"/>
              <a:t>falls within </a:t>
            </a:r>
            <a:r>
              <a:rPr lang="de-AT" sz="2000" dirty="0" smtClean="0"/>
              <a:t>United </a:t>
            </a:r>
            <a:r>
              <a:rPr lang="de-AT" sz="2000" dirty="0" err="1" smtClean="0"/>
              <a:t>Kingdom</a:t>
            </a:r>
            <a:r>
              <a:rPr lang="de-AT" sz="2000" dirty="0" smtClean="0"/>
              <a:t>(</a:t>
            </a:r>
            <a:r>
              <a:rPr lang="de-AT" sz="2000" dirty="0" err="1" smtClean="0"/>
              <a:t>country</a:t>
            </a:r>
            <a:r>
              <a:rPr lang="de-AT" sz="2000" dirty="0" smtClean="0"/>
              <a:t>)</a:t>
            </a:r>
            <a:endParaRPr lang="en-US" sz="2000" dirty="0" smtClean="0"/>
          </a:p>
          <a:p>
            <a:pPr marL="990600" indent="-457200">
              <a:buFont typeface="Arial" pitchFamily="34" charset="0"/>
              <a:buChar char="•"/>
            </a:pPr>
            <a:endParaRPr lang="en-US" sz="2000" dirty="0" smtClean="0"/>
          </a:p>
          <a:p>
            <a:pPr marL="990600" indent="-457200">
              <a:buFont typeface="Arial" pitchFamily="34" charset="0"/>
              <a:buChar char="•"/>
            </a:pPr>
            <a:r>
              <a:rPr lang="en-US" sz="2000" dirty="0" smtClean="0"/>
              <a:t>Coordinates in Gazetteers are Geometric Place Expressions that create Declarative Places with the goal to approximate </a:t>
            </a:r>
            <a:r>
              <a:rPr lang="en-US" sz="2000" dirty="0" smtClean="0"/>
              <a:t>Phenomenal Places</a:t>
            </a:r>
            <a:endParaRPr lang="en-US" sz="2000" dirty="0" smtClean="0"/>
          </a:p>
          <a:p>
            <a:pPr marL="990600" indent="-457200">
              <a:buFont typeface="Arial" pitchFamily="34" charset="0"/>
              <a:buChar char="•"/>
            </a:pPr>
            <a:endParaRPr lang="en-US" sz="2000" dirty="0" smtClean="0"/>
          </a:p>
          <a:p>
            <a:pPr marL="990600" indent="-457200">
              <a:buFont typeface="Arial" pitchFamily="34" charset="0"/>
              <a:buChar char="•"/>
            </a:pPr>
            <a:r>
              <a:rPr lang="en-US" sz="2000" dirty="0" smtClean="0"/>
              <a:t>As Phenomenal Places are a projection of a </a:t>
            </a:r>
            <a:r>
              <a:rPr lang="en-US" sz="2000" dirty="0" err="1" smtClean="0"/>
              <a:t>Spacetime</a:t>
            </a:r>
            <a:r>
              <a:rPr lang="en-US" sz="2000" dirty="0" smtClean="0"/>
              <a:t> Volume the time of the phenomena  is important information which is often not provided</a:t>
            </a:r>
          </a:p>
          <a:p>
            <a:pPr marL="533400" indent="-533400"/>
            <a:endParaRPr lang="en-US" sz="2400" b="1" dirty="0">
              <a:solidFill>
                <a:srgbClr val="003366"/>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p:cNvSpPr txBox="1">
            <a:spLocks noChangeArrowheads="1"/>
          </p:cNvSpPr>
          <p:nvPr/>
        </p:nvSpPr>
        <p:spPr bwMode="auto">
          <a:xfrm>
            <a:off x="154783" y="500063"/>
            <a:ext cx="9751219" cy="1077218"/>
          </a:xfrm>
          <a:prstGeom prst="rect">
            <a:avLst/>
          </a:prstGeom>
          <a:noFill/>
          <a:ln w="9525">
            <a:noFill/>
            <a:miter lim="800000"/>
            <a:headEnd/>
            <a:tailEnd/>
          </a:ln>
        </p:spPr>
        <p:txBody>
          <a:bodyPr>
            <a:spAutoFit/>
          </a:bodyPr>
          <a:lstStyle/>
          <a:p>
            <a:pPr algn="ctr"/>
            <a:r>
              <a:rPr lang="en-US" sz="3200" b="1" dirty="0" smtClean="0">
                <a:solidFill>
                  <a:srgbClr val="4F6228"/>
                </a:solidFill>
                <a:latin typeface="Calibri" pitchFamily="34" charset="0"/>
                <a:ea typeface="ＭＳ Ｐゴシック" pitchFamily="34" charset="-128"/>
                <a:cs typeface="Arial" pitchFamily="34" charset="0"/>
              </a:rPr>
              <a:t>Mapping of Gazetteers </a:t>
            </a:r>
          </a:p>
          <a:p>
            <a:pPr algn="ctr"/>
            <a:r>
              <a:rPr lang="en-US" sz="2400" b="1" dirty="0" smtClean="0">
                <a:solidFill>
                  <a:srgbClr val="4F6228"/>
                </a:solidFill>
                <a:latin typeface="Calibri" pitchFamily="34" charset="0"/>
                <a:ea typeface="ＭＳ Ｐゴシック" pitchFamily="34" charset="-128"/>
                <a:cs typeface="Arial" pitchFamily="34" charset="0"/>
              </a:rPr>
              <a:t>(ISO 19112 Spatial referencing by Geographic Identifiers)</a:t>
            </a:r>
            <a:r>
              <a:rPr lang="en-US" sz="3200" b="1" dirty="0" smtClean="0">
                <a:solidFill>
                  <a:srgbClr val="4F6228"/>
                </a:solidFill>
                <a:latin typeface="Calibri" pitchFamily="34" charset="0"/>
                <a:ea typeface="ＭＳ Ｐゴシック" pitchFamily="34" charset="-128"/>
                <a:cs typeface="Arial" pitchFamily="34" charset="0"/>
              </a:rPr>
              <a:t> 	</a:t>
            </a:r>
          </a:p>
        </p:txBody>
      </p:sp>
      <p:pic>
        <p:nvPicPr>
          <p:cNvPr id="4" name="Grafik 3" descr="C:\gery\Kreta\CAA2013\paper\20130523_CRMspatial_gazetteer.png"/>
          <p:cNvPicPr>
            <a:picLocks noChangeAspect="1"/>
          </p:cNvPicPr>
          <p:nvPr/>
        </p:nvPicPr>
        <p:blipFill>
          <a:blip r:embed="rId2" cstate="print"/>
          <a:srcRect/>
          <a:stretch>
            <a:fillRect/>
          </a:stretch>
        </p:blipFill>
        <p:spPr bwMode="auto">
          <a:xfrm>
            <a:off x="0" y="1596567"/>
            <a:ext cx="9905999" cy="6534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582649" y="2974715"/>
            <a:ext cx="2878112" cy="577850"/>
          </a:xfrm>
          <a:prstGeom prst="rect">
            <a:avLst/>
          </a:prstGeom>
        </p:spPr>
        <p:txBody>
          <a:bodyPr/>
          <a:lstStyle/>
          <a:p>
            <a:r>
              <a:rPr lang="de-AT" sz="4000" dirty="0" err="1" smtClean="0"/>
              <a:t>Thank</a:t>
            </a:r>
            <a:r>
              <a:rPr lang="de-AT" sz="4000" dirty="0" smtClean="0"/>
              <a:t> </a:t>
            </a:r>
            <a:r>
              <a:rPr lang="de-AT" sz="4000" smtClean="0"/>
              <a:t>you</a:t>
            </a:r>
            <a:endParaRPr lang="de-AT" sz="4000" dirty="0"/>
          </a:p>
        </p:txBody>
      </p:sp>
      <p:sp>
        <p:nvSpPr>
          <p:cNvPr id="3" name="Inhaltsplatzhalter 2"/>
          <p:cNvSpPr>
            <a:spLocks noGrp="1"/>
          </p:cNvSpPr>
          <p:nvPr>
            <p:ph idx="4294967295"/>
          </p:nvPr>
        </p:nvSpPr>
        <p:spPr>
          <a:xfrm>
            <a:off x="1439056" y="4331971"/>
            <a:ext cx="7567784" cy="1131569"/>
          </a:xfrm>
          <a:prstGeom prst="rect">
            <a:avLst/>
          </a:prstGeom>
        </p:spPr>
        <p:txBody>
          <a:bodyPr/>
          <a:lstStyle/>
          <a:p>
            <a:pPr marL="0" indent="0" algn="ctr">
              <a:buNone/>
            </a:pPr>
            <a:r>
              <a:rPr lang="en-US" b="0" dirty="0" smtClean="0"/>
              <a:t>This research project has been funded within the  </a:t>
            </a:r>
            <a:r>
              <a:rPr lang="de-AT" b="0" dirty="0" smtClean="0"/>
              <a:t>Marie Curie Actions—</a:t>
            </a:r>
            <a:r>
              <a:rPr lang="de-AT" b="0" dirty="0" err="1" smtClean="0"/>
              <a:t>Intra</a:t>
            </a:r>
            <a:r>
              <a:rPr lang="de-AT" b="0" dirty="0" smtClean="0"/>
              <a:t>-European Fellowships (IEF) </a:t>
            </a:r>
            <a:r>
              <a:rPr lang="en-US" b="0" dirty="0" smtClean="0"/>
              <a:t>Funding scheme under project number </a:t>
            </a:r>
            <a:r>
              <a:rPr lang="de-AT" b="0" dirty="0" smtClean="0"/>
              <a:t>299998</a:t>
            </a:r>
            <a:endParaRPr lang="de-AT"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554635" y="599609"/>
            <a:ext cx="7869791" cy="5662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eaLnBrk="0" hangingPunct="0">
              <a:defRPr/>
            </a:pPr>
            <a:r>
              <a:rPr lang="de-DE" i="1" kern="0" dirty="0" err="1" smtClean="0">
                <a:solidFill>
                  <a:srgbClr val="4D4D4D"/>
                </a:solidFill>
                <a:latin typeface="+mj-lt"/>
                <a:ea typeface="+mj-ea"/>
                <a:cs typeface="+mj-cs"/>
              </a:rPr>
              <a:t>Overview</a:t>
            </a:r>
            <a:r>
              <a:rPr lang="de-DE" i="1" kern="0" dirty="0" smtClean="0">
                <a:solidFill>
                  <a:srgbClr val="4D4D4D"/>
                </a:solidFill>
                <a:latin typeface="+mj-lt"/>
                <a:ea typeface="+mj-ea"/>
                <a:cs typeface="+mj-cs"/>
              </a:rPr>
              <a:t> - </a:t>
            </a:r>
            <a:r>
              <a:rPr lang="de-DE" i="1" kern="0" dirty="0" err="1" smtClean="0">
                <a:solidFill>
                  <a:srgbClr val="4D4D4D"/>
                </a:solidFill>
                <a:latin typeface="+mj-lt"/>
                <a:ea typeface="+mj-ea"/>
                <a:cs typeface="+mj-cs"/>
              </a:rPr>
              <a:t>Methodology</a:t>
            </a:r>
            <a:endParaRPr lang="en-GB" i="1" kern="0" dirty="0" smtClean="0">
              <a:solidFill>
                <a:srgbClr val="4D4D4D"/>
              </a:solidFill>
              <a:latin typeface="+mj-lt"/>
              <a:ea typeface="+mj-ea"/>
              <a:cs typeface="+mj-cs"/>
            </a:endParaRPr>
          </a:p>
        </p:txBody>
      </p:sp>
      <p:sp>
        <p:nvSpPr>
          <p:cNvPr id="6" name="Titel 1"/>
          <p:cNvSpPr txBox="1">
            <a:spLocks noGrp="1"/>
          </p:cNvSpPr>
          <p:nvPr>
            <p:ph idx="4294967295"/>
          </p:nvPr>
        </p:nvSpPr>
        <p:spPr bwMode="auto">
          <a:xfrm>
            <a:off x="0" y="1466938"/>
            <a:ext cx="9906000" cy="5064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11200" lvl="1" indent="-536575" eaLnBrk="1" hangingPunct="1">
              <a:lnSpc>
                <a:spcPct val="150000"/>
              </a:lnSpc>
              <a:spcBef>
                <a:spcPts val="0"/>
              </a:spcBef>
              <a:defRPr/>
            </a:pPr>
            <a:r>
              <a:rPr lang="de-DE" sz="2400" i="0" dirty="0" err="1" smtClean="0"/>
              <a:t>Refining</a:t>
            </a:r>
            <a:r>
              <a:rPr lang="de-DE" sz="2400" i="0" dirty="0" smtClean="0"/>
              <a:t> </a:t>
            </a:r>
            <a:r>
              <a:rPr lang="de-DE" sz="2400" i="0" dirty="0" err="1" smtClean="0"/>
              <a:t>the</a:t>
            </a:r>
            <a:r>
              <a:rPr lang="de-DE" sz="2400" i="0" dirty="0" smtClean="0"/>
              <a:t> </a:t>
            </a:r>
            <a:r>
              <a:rPr lang="de-DE" sz="2400" i="0" dirty="0" err="1" smtClean="0"/>
              <a:t>place</a:t>
            </a:r>
            <a:r>
              <a:rPr lang="de-DE" sz="2400" i="0" dirty="0" smtClean="0"/>
              <a:t> </a:t>
            </a:r>
            <a:r>
              <a:rPr lang="de-DE" sz="2400" i="0" dirty="0" err="1" smtClean="0"/>
              <a:t>concept</a:t>
            </a:r>
            <a:r>
              <a:rPr lang="de-DE" sz="2400" i="0" dirty="0" smtClean="0"/>
              <a:t> </a:t>
            </a:r>
            <a:r>
              <a:rPr lang="de-DE" sz="2400" i="0" dirty="0" err="1" smtClean="0"/>
              <a:t>of</a:t>
            </a:r>
            <a:r>
              <a:rPr lang="de-DE" sz="2400" i="0" dirty="0" smtClean="0"/>
              <a:t> </a:t>
            </a:r>
            <a:r>
              <a:rPr lang="de-DE" sz="2400" i="0" dirty="0" err="1" smtClean="0"/>
              <a:t>the</a:t>
            </a:r>
            <a:r>
              <a:rPr lang="de-DE" sz="2400" i="0" dirty="0" smtClean="0"/>
              <a:t> CIDOC CRM </a:t>
            </a:r>
            <a:r>
              <a:rPr lang="de-DE" sz="2400" i="0" dirty="0" err="1" smtClean="0"/>
              <a:t>ontology</a:t>
            </a:r>
            <a:endParaRPr lang="de-DE" sz="2400" i="0" dirty="0" smtClean="0"/>
          </a:p>
          <a:p>
            <a:pPr marL="1116013" lvl="2" indent="-536575" eaLnBrk="1" hangingPunct="1">
              <a:lnSpc>
                <a:spcPct val="150000"/>
              </a:lnSpc>
              <a:spcBef>
                <a:spcPts val="0"/>
              </a:spcBef>
              <a:defRPr/>
            </a:pPr>
            <a:r>
              <a:rPr lang="de-DE" sz="2000" b="1" i="0" dirty="0" err="1" smtClean="0"/>
              <a:t>Phenomenal</a:t>
            </a:r>
            <a:r>
              <a:rPr lang="de-DE" sz="2000" b="1" i="0" dirty="0" smtClean="0"/>
              <a:t> Place </a:t>
            </a:r>
            <a:r>
              <a:rPr lang="de-DE" sz="2000" dirty="0" err="1" smtClean="0"/>
              <a:t>based</a:t>
            </a:r>
            <a:r>
              <a:rPr lang="de-DE" sz="2000" dirty="0" smtClean="0"/>
              <a:t> on  </a:t>
            </a:r>
            <a:r>
              <a:rPr lang="de-DE" sz="2000" i="0" dirty="0" err="1" smtClean="0"/>
              <a:t>Spacetime</a:t>
            </a:r>
            <a:r>
              <a:rPr lang="de-DE" sz="2000" i="0" dirty="0" smtClean="0"/>
              <a:t> Volume </a:t>
            </a:r>
            <a:r>
              <a:rPr lang="de-DE" sz="2000" i="0" dirty="0" err="1" smtClean="0"/>
              <a:t>and</a:t>
            </a:r>
            <a:r>
              <a:rPr lang="de-DE" sz="2000" i="0" dirty="0" smtClean="0"/>
              <a:t> </a:t>
            </a:r>
            <a:r>
              <a:rPr lang="en-US" sz="2000" i="0" dirty="0" smtClean="0"/>
              <a:t>Reference Space</a:t>
            </a:r>
            <a:endParaRPr lang="de-DE" sz="2000" i="0" dirty="0" smtClean="0"/>
          </a:p>
          <a:p>
            <a:pPr marL="1116013" lvl="2" indent="-536575" eaLnBrk="1" hangingPunct="1">
              <a:lnSpc>
                <a:spcPct val="150000"/>
              </a:lnSpc>
              <a:spcBef>
                <a:spcPts val="0"/>
              </a:spcBef>
              <a:defRPr/>
            </a:pPr>
            <a:r>
              <a:rPr lang="de-DE" sz="2000" b="1" i="0" dirty="0" err="1" smtClean="0"/>
              <a:t>Declarative</a:t>
            </a:r>
            <a:r>
              <a:rPr lang="de-DE" sz="2000" b="1" i="0" dirty="0" smtClean="0"/>
              <a:t> Place </a:t>
            </a:r>
            <a:r>
              <a:rPr lang="de-DE" sz="2000" i="0" dirty="0" err="1" smtClean="0"/>
              <a:t>based</a:t>
            </a:r>
            <a:r>
              <a:rPr lang="de-DE" sz="2000" i="0" dirty="0" smtClean="0"/>
              <a:t> on Place Expression </a:t>
            </a:r>
            <a:r>
              <a:rPr lang="de-DE" sz="2000" i="0" dirty="0" err="1" smtClean="0"/>
              <a:t>and</a:t>
            </a:r>
            <a:r>
              <a:rPr lang="de-DE" sz="2000" i="0" dirty="0" smtClean="0"/>
              <a:t> </a:t>
            </a:r>
            <a:r>
              <a:rPr lang="de-DE" sz="2000" i="0" dirty="0" err="1" smtClean="0"/>
              <a:t>Coordinate</a:t>
            </a:r>
            <a:r>
              <a:rPr lang="de-DE" sz="2000" i="0" dirty="0" smtClean="0"/>
              <a:t> System</a:t>
            </a:r>
          </a:p>
          <a:p>
            <a:pPr marL="711200" lvl="1" indent="-536575" eaLnBrk="1" hangingPunct="1">
              <a:lnSpc>
                <a:spcPct val="150000"/>
              </a:lnSpc>
              <a:spcBef>
                <a:spcPts val="0"/>
              </a:spcBef>
              <a:defRPr/>
            </a:pPr>
            <a:r>
              <a:rPr lang="de-DE" sz="2400" i="0" dirty="0" smtClean="0"/>
              <a:t>Geoinformation Standards</a:t>
            </a:r>
          </a:p>
          <a:p>
            <a:pPr marL="1116013" lvl="2" indent="-536575" eaLnBrk="1" hangingPunct="1">
              <a:lnSpc>
                <a:spcPct val="150000"/>
              </a:lnSpc>
              <a:spcBef>
                <a:spcPts val="0"/>
              </a:spcBef>
              <a:defRPr/>
            </a:pPr>
            <a:r>
              <a:rPr lang="de-DE" sz="2000" i="0" dirty="0" smtClean="0"/>
              <a:t>Abstract </a:t>
            </a:r>
            <a:r>
              <a:rPr lang="de-DE" sz="2000" i="0" dirty="0" err="1" smtClean="0"/>
              <a:t>and</a:t>
            </a:r>
            <a:r>
              <a:rPr lang="de-DE" sz="2000" i="0" dirty="0" smtClean="0"/>
              <a:t> </a:t>
            </a:r>
            <a:r>
              <a:rPr lang="de-DE" sz="2000" i="0" dirty="0" err="1" smtClean="0"/>
              <a:t>Implementation</a:t>
            </a:r>
            <a:r>
              <a:rPr lang="de-DE" sz="2000" i="0" dirty="0" smtClean="0"/>
              <a:t> </a:t>
            </a:r>
            <a:r>
              <a:rPr lang="de-DE" sz="2000" i="0" dirty="0" err="1" smtClean="0"/>
              <a:t>Specifications</a:t>
            </a:r>
            <a:endParaRPr lang="de-DE" sz="2000" i="0" dirty="0" smtClean="0"/>
          </a:p>
          <a:p>
            <a:pPr marL="1116013" lvl="2" indent="-536575" eaLnBrk="1" hangingPunct="1">
              <a:lnSpc>
                <a:spcPct val="150000"/>
              </a:lnSpc>
              <a:spcBef>
                <a:spcPts val="0"/>
              </a:spcBef>
              <a:defRPr/>
            </a:pPr>
            <a:r>
              <a:rPr lang="de-DE" sz="2000" i="0" dirty="0" smtClean="0"/>
              <a:t>“</a:t>
            </a:r>
            <a:r>
              <a:rPr lang="de-DE" sz="2000" i="0" dirty="0" err="1" smtClean="0"/>
              <a:t>GeoSPARQL</a:t>
            </a:r>
            <a:r>
              <a:rPr lang="de-DE" sz="2000" i="0" dirty="0" smtClean="0"/>
              <a:t>” Standard </a:t>
            </a:r>
          </a:p>
          <a:p>
            <a:pPr marL="711200" lvl="1" indent="-536575" eaLnBrk="1" hangingPunct="1">
              <a:lnSpc>
                <a:spcPct val="150000"/>
              </a:lnSpc>
              <a:spcBef>
                <a:spcPts val="0"/>
              </a:spcBef>
              <a:defRPr/>
            </a:pPr>
            <a:r>
              <a:rPr lang="de-DE" sz="2400" i="0" dirty="0" smtClean="0"/>
              <a:t>CRM Extension in RDFS </a:t>
            </a:r>
            <a:r>
              <a:rPr lang="de-DE" sz="2400" i="0" dirty="0" err="1" smtClean="0"/>
              <a:t>implements</a:t>
            </a:r>
            <a:r>
              <a:rPr lang="de-DE" sz="2400" i="0" dirty="0" smtClean="0"/>
              <a:t> </a:t>
            </a:r>
            <a:r>
              <a:rPr lang="de-DE" sz="2400" i="0" dirty="0" err="1" smtClean="0"/>
              <a:t>refined</a:t>
            </a:r>
            <a:r>
              <a:rPr lang="de-DE" sz="2400" i="0" dirty="0" smtClean="0"/>
              <a:t> Place </a:t>
            </a:r>
            <a:r>
              <a:rPr lang="de-DE" sz="2400" i="0" dirty="0" err="1" smtClean="0"/>
              <a:t>concepts</a:t>
            </a:r>
            <a:r>
              <a:rPr lang="de-DE" sz="2400" i="0" dirty="0" smtClean="0"/>
              <a:t> </a:t>
            </a:r>
            <a:r>
              <a:rPr lang="de-DE" sz="2400" i="0" dirty="0" err="1" smtClean="0"/>
              <a:t>to</a:t>
            </a:r>
            <a:r>
              <a:rPr lang="de-DE" sz="2400" i="0" dirty="0" smtClean="0"/>
              <a:t> link CRM </a:t>
            </a:r>
            <a:r>
              <a:rPr lang="de-DE" sz="2400" i="0" dirty="0" err="1" smtClean="0"/>
              <a:t>with</a:t>
            </a:r>
            <a:r>
              <a:rPr lang="de-DE" sz="2400" i="0" dirty="0" smtClean="0"/>
              <a:t> </a:t>
            </a:r>
            <a:r>
              <a:rPr lang="de-DE" sz="2400" i="0" dirty="0" err="1" smtClean="0"/>
              <a:t>GeoSPARQL</a:t>
            </a:r>
            <a:endParaRPr lang="de-DE" sz="2400" i="0" dirty="0" smtClean="0"/>
          </a:p>
          <a:p>
            <a:pPr marL="711200" lvl="1" indent="-536575" eaLnBrk="1" hangingPunct="1">
              <a:lnSpc>
                <a:spcPct val="150000"/>
              </a:lnSpc>
              <a:spcBef>
                <a:spcPts val="0"/>
              </a:spcBef>
              <a:defRPr/>
            </a:pPr>
            <a:r>
              <a:rPr lang="de-DE" sz="2400" i="0" dirty="0" smtClean="0"/>
              <a:t>Model </a:t>
            </a:r>
            <a:r>
              <a:rPr lang="de-DE" sz="2400" i="0" dirty="0" err="1" smtClean="0"/>
              <a:t>applied</a:t>
            </a:r>
            <a:r>
              <a:rPr lang="de-DE" sz="2400" i="0" dirty="0" smtClean="0"/>
              <a:t> </a:t>
            </a:r>
            <a:r>
              <a:rPr lang="de-DE" sz="2400" i="0" dirty="0" err="1" smtClean="0"/>
              <a:t>to</a:t>
            </a:r>
            <a:r>
              <a:rPr lang="de-DE" sz="2400" i="0" dirty="0" smtClean="0"/>
              <a:t> </a:t>
            </a:r>
            <a:r>
              <a:rPr lang="de-DE" sz="2400" i="0" dirty="0" err="1" smtClean="0"/>
              <a:t>Gazetteers</a:t>
            </a:r>
            <a:endParaRPr lang="de-DE" sz="2400" i="0" dirty="0" smtClean="0"/>
          </a:p>
          <a:p>
            <a:pPr marL="711200" lvl="1" indent="-536575" eaLnBrk="1" hangingPunct="1">
              <a:lnSpc>
                <a:spcPct val="150000"/>
              </a:lnSpc>
              <a:spcBef>
                <a:spcPts val="0"/>
              </a:spcBef>
              <a:defRPr/>
            </a:pPr>
            <a:r>
              <a:rPr lang="de-DE" sz="2400" i="0" dirty="0" err="1" smtClean="0"/>
              <a:t>Spatiotemporal</a:t>
            </a:r>
            <a:r>
              <a:rPr lang="de-DE" sz="2400" i="0" dirty="0" smtClean="0"/>
              <a:t> </a:t>
            </a:r>
            <a:r>
              <a:rPr lang="de-DE" sz="2400" i="0" dirty="0" err="1" smtClean="0"/>
              <a:t>extension</a:t>
            </a:r>
            <a:r>
              <a:rPr lang="de-DE" sz="2400" i="0" dirty="0" smtClean="0"/>
              <a:t> </a:t>
            </a:r>
            <a:r>
              <a:rPr lang="de-DE" sz="2400" i="0" dirty="0" err="1" smtClean="0"/>
              <a:t>CRMgeo</a:t>
            </a:r>
            <a:endParaRPr lang="de-DE" sz="2400" i="0" dirty="0" smtClean="0"/>
          </a:p>
          <a:p>
            <a:pPr marL="711200" lvl="1" indent="-536575" eaLnBrk="1" hangingPunct="1">
              <a:lnSpc>
                <a:spcPct val="150000"/>
              </a:lnSpc>
              <a:spcBef>
                <a:spcPts val="0"/>
              </a:spcBef>
              <a:defRPr/>
            </a:pPr>
            <a:endParaRPr lang="de-DE" sz="2400" i="0" dirty="0" smtClean="0"/>
          </a:p>
          <a:p>
            <a:pPr marL="711200" lvl="1" indent="-536575" eaLnBrk="1" hangingPunct="1">
              <a:lnSpc>
                <a:spcPct val="150000"/>
              </a:lnSpc>
              <a:spcBef>
                <a:spcPts val="0"/>
              </a:spcBef>
              <a:defRPr/>
            </a:pPr>
            <a:endParaRPr lang="de-DE" sz="2400" i="0" dirty="0" smtClean="0"/>
          </a:p>
          <a:p>
            <a:pPr marL="711200" lvl="1" indent="-536575" eaLnBrk="1" hangingPunct="1">
              <a:lnSpc>
                <a:spcPct val="150000"/>
              </a:lnSpc>
              <a:spcBef>
                <a:spcPts val="0"/>
              </a:spcBef>
              <a:defRPr/>
            </a:pPr>
            <a:endParaRPr lang="de-DE" sz="2400" i="0" dirty="0" smtClean="0"/>
          </a:p>
          <a:p>
            <a:pPr marL="711200" lvl="1" indent="-536575" eaLnBrk="1" hangingPunct="1">
              <a:lnSpc>
                <a:spcPct val="150000"/>
              </a:lnSpc>
              <a:spcBef>
                <a:spcPts val="0"/>
              </a:spcBef>
              <a:defRPr/>
            </a:pPr>
            <a:endParaRPr lang="de-DE" sz="2400" i="0" dirty="0" smtClean="0"/>
          </a:p>
          <a:p>
            <a:pPr marL="711200" lvl="1" indent="-536575" eaLnBrk="1" hangingPunct="1">
              <a:lnSpc>
                <a:spcPct val="150000"/>
              </a:lnSpc>
              <a:spcBef>
                <a:spcPts val="0"/>
              </a:spcBef>
              <a:defRPr/>
            </a:pPr>
            <a:endParaRPr lang="de-DE" sz="2400" i="0" dirty="0" smtClean="0"/>
          </a:p>
          <a:p>
            <a:pPr marL="711200" lvl="1" indent="-536575" eaLnBrk="1" hangingPunct="1">
              <a:lnSpc>
                <a:spcPct val="150000"/>
              </a:lnSpc>
              <a:spcBef>
                <a:spcPts val="0"/>
              </a:spcBef>
              <a:defRPr/>
            </a:pPr>
            <a:endParaRPr lang="de-DE" sz="2400" i="0" dirty="0" smtClean="0"/>
          </a:p>
          <a:p>
            <a:pPr marL="269875" indent="-269875">
              <a:spcBef>
                <a:spcPct val="0"/>
              </a:spcBef>
              <a:buClrTx/>
              <a:buFont typeface="Arial" pitchFamily="34" charset="0"/>
              <a:buChar char="•"/>
              <a:defRPr/>
            </a:pPr>
            <a:endParaRPr kumimoji="0" lang="de-DE" sz="2800" b="0" i="1" u="none" strike="noStrike" kern="0" cap="none" spc="0" normalizeH="0" baseline="0" noProof="0" dirty="0" smtClean="0">
              <a:ln>
                <a:noFill/>
              </a:ln>
              <a:solidFill>
                <a:srgbClr val="4D4D4D"/>
              </a:solidFill>
              <a:effectLst/>
              <a:uLnTx/>
              <a:uFillTx/>
              <a:latin typeface="+mj-lt"/>
              <a:ea typeface="+mj-ea"/>
              <a:cs typeface="+mj-cs"/>
            </a:endParaRPr>
          </a:p>
          <a:p>
            <a:pPr marL="0" indent="0">
              <a:spcBef>
                <a:spcPct val="0"/>
              </a:spcBef>
              <a:buClrTx/>
              <a:buFont typeface="Arial" pitchFamily="34" charset="0"/>
              <a:buChar char="•"/>
              <a:defRPr/>
            </a:pPr>
            <a:endParaRPr kumimoji="0" lang="de-DE" sz="2800" b="0" i="1" u="none" strike="noStrike" kern="0" cap="none" spc="0" normalizeH="0" baseline="0" noProof="0" dirty="0">
              <a:ln>
                <a:noFill/>
              </a:ln>
              <a:solidFill>
                <a:srgbClr val="4D4D4D"/>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428" y="580801"/>
            <a:ext cx="9154087" cy="796925"/>
          </a:xfrm>
        </p:spPr>
        <p:txBody>
          <a:bodyPr/>
          <a:lstStyle/>
          <a:p>
            <a:pPr>
              <a:defRPr/>
            </a:pPr>
            <a:r>
              <a:rPr lang="en-US" b="1" dirty="0" smtClean="0">
                <a:solidFill>
                  <a:schemeClr val="accent3">
                    <a:lumMod val="50000"/>
                  </a:schemeClr>
                </a:solidFill>
                <a:ea typeface="ＭＳ Ｐゴシック" pitchFamily="34" charset="-128"/>
                <a:cs typeface="Arial" charset="0"/>
              </a:rPr>
              <a:t>INSPIRE based on OGC/ISO standards</a:t>
            </a:r>
            <a:endParaRPr lang="de-DE" b="1" dirty="0">
              <a:ea typeface="ＭＳ Ｐゴシック" charset="0"/>
            </a:endParaRPr>
          </a:p>
        </p:txBody>
      </p:sp>
      <p:sp>
        <p:nvSpPr>
          <p:cNvPr id="4" name="Content Placeholder 1"/>
          <p:cNvSpPr txBox="1">
            <a:spLocks/>
          </p:cNvSpPr>
          <p:nvPr/>
        </p:nvSpPr>
        <p:spPr>
          <a:xfrm>
            <a:off x="1" y="1409934"/>
            <a:ext cx="9517327" cy="4714875"/>
          </a:xfrm>
          <a:prstGeom prst="rect">
            <a:avLst/>
          </a:prstGeom>
        </p:spPr>
        <p:txBody>
          <a:bodyPr/>
          <a:lstStyle/>
          <a:p>
            <a:pPr marL="342900" indent="20638" eaLnBrk="0" hangingPunct="0">
              <a:spcBef>
                <a:spcPct val="20000"/>
              </a:spcBef>
              <a:buClr>
                <a:srgbClr val="984807"/>
              </a:buClr>
              <a:defRPr/>
            </a:pPr>
            <a:r>
              <a:rPr lang="en-US" sz="2800" dirty="0">
                <a:solidFill>
                  <a:schemeClr val="accent3">
                    <a:lumMod val="50000"/>
                  </a:schemeClr>
                </a:solidFill>
                <a:latin typeface="+mn-lt"/>
                <a:ea typeface="ＭＳ Ｐゴシック" charset="0"/>
                <a:cs typeface="Arial" charset="0"/>
              </a:rPr>
              <a:t>Inspire </a:t>
            </a:r>
            <a:r>
              <a:rPr lang="en-US" sz="2800" dirty="0" smtClean="0">
                <a:solidFill>
                  <a:schemeClr val="accent3">
                    <a:lumMod val="50000"/>
                  </a:schemeClr>
                </a:solidFill>
                <a:latin typeface="+mn-lt"/>
                <a:ea typeface="ＭＳ Ｐゴシック" charset="0"/>
                <a:cs typeface="Arial" charset="0"/>
              </a:rPr>
              <a:t>is the </a:t>
            </a:r>
            <a:r>
              <a:rPr lang="en-US" sz="2800" dirty="0" smtClean="0">
                <a:solidFill>
                  <a:schemeClr val="accent3">
                    <a:lumMod val="50000"/>
                  </a:schemeClr>
                </a:solidFill>
                <a:latin typeface="+mn-lt"/>
                <a:ea typeface="ＭＳ Ｐゴシック" charset="0"/>
              </a:rPr>
              <a:t>EU initiative to establish an infrastructure for spatial information in Europe that will help to make spatial or geographical information more accessible and interoperable </a:t>
            </a:r>
            <a:endParaRPr lang="en-US" sz="2800" dirty="0">
              <a:solidFill>
                <a:schemeClr val="accent3">
                  <a:lumMod val="50000"/>
                </a:schemeClr>
              </a:solidFill>
              <a:latin typeface="+mn-lt"/>
              <a:ea typeface="ＭＳ Ｐゴシック" charset="0"/>
              <a:cs typeface="Arial" charset="0"/>
            </a:endParaRPr>
          </a:p>
          <a:p>
            <a:pPr marL="285750" indent="-285750" eaLnBrk="0" hangingPunct="0">
              <a:spcBef>
                <a:spcPct val="20000"/>
              </a:spcBef>
              <a:buClr>
                <a:srgbClr val="984807"/>
              </a:buClr>
              <a:defRPr/>
            </a:pPr>
            <a:r>
              <a:rPr lang="en-US" sz="2400" b="1" dirty="0" smtClean="0">
                <a:solidFill>
                  <a:schemeClr val="accent3">
                    <a:lumMod val="50000"/>
                  </a:schemeClr>
                </a:solidFill>
                <a:ea typeface="ＭＳ Ｐゴシック" charset="0"/>
              </a:rPr>
              <a:t>Potential</a:t>
            </a:r>
          </a:p>
          <a:p>
            <a:pPr marL="742950" lvl="1" indent="-285750" eaLnBrk="0" hangingPunct="0">
              <a:spcBef>
                <a:spcPct val="20000"/>
              </a:spcBef>
              <a:buClr>
                <a:srgbClr val="984807"/>
              </a:buClr>
              <a:buFont typeface="Arial" pitchFamily="34" charset="0"/>
              <a:buChar char="•"/>
              <a:defRPr/>
            </a:pPr>
            <a:r>
              <a:rPr lang="en-US" sz="2400" dirty="0" smtClean="0">
                <a:solidFill>
                  <a:schemeClr val="accent3">
                    <a:lumMod val="50000"/>
                  </a:schemeClr>
                </a:solidFill>
                <a:ea typeface="ＭＳ Ｐゴシック" charset="0"/>
              </a:rPr>
              <a:t>Standards and methodology to build an interoperable infrastructure because services and encoding  are well defined</a:t>
            </a:r>
          </a:p>
          <a:p>
            <a:pPr marL="742950" lvl="1" indent="-285750" eaLnBrk="0" hangingPunct="0">
              <a:spcBef>
                <a:spcPct val="20000"/>
              </a:spcBef>
              <a:buClr>
                <a:srgbClr val="984807"/>
              </a:buClr>
              <a:buFont typeface="Arial" pitchFamily="34" charset="0"/>
              <a:buChar char="•"/>
              <a:defRPr/>
            </a:pPr>
            <a:r>
              <a:rPr lang="en-US" sz="2400" dirty="0" smtClean="0">
                <a:solidFill>
                  <a:schemeClr val="accent3">
                    <a:lumMod val="50000"/>
                  </a:schemeClr>
                </a:solidFill>
                <a:ea typeface="ＭＳ Ｐゴシック" charset="0"/>
              </a:rPr>
              <a:t>Software to implement standards available</a:t>
            </a:r>
          </a:p>
          <a:p>
            <a:pPr marL="742950" lvl="1" indent="-285750" eaLnBrk="0" hangingPunct="0">
              <a:spcBef>
                <a:spcPct val="20000"/>
              </a:spcBef>
              <a:buClr>
                <a:srgbClr val="984807"/>
              </a:buClr>
              <a:buFont typeface="Arial" pitchFamily="34" charset="0"/>
              <a:buChar char="•"/>
              <a:defRPr/>
            </a:pPr>
            <a:r>
              <a:rPr lang="en-US" sz="2400" dirty="0" smtClean="0">
                <a:solidFill>
                  <a:schemeClr val="accent3">
                    <a:lumMod val="50000"/>
                  </a:schemeClr>
                </a:solidFill>
                <a:ea typeface="ＭＳ Ｐゴシック" charset="0"/>
              </a:rPr>
              <a:t>Examples for implementation available </a:t>
            </a:r>
          </a:p>
          <a:p>
            <a:pPr marL="742950" lvl="1" indent="-285750" eaLnBrk="0" hangingPunct="0">
              <a:spcBef>
                <a:spcPct val="20000"/>
              </a:spcBef>
              <a:buClr>
                <a:srgbClr val="984807"/>
              </a:buClr>
              <a:buFont typeface="Arial" pitchFamily="34" charset="0"/>
              <a:buChar char="•"/>
              <a:defRPr/>
            </a:pPr>
            <a:r>
              <a:rPr lang="de-DE" sz="2400" dirty="0" smtClean="0">
                <a:solidFill>
                  <a:schemeClr val="accent3">
                    <a:lumMod val="50000"/>
                  </a:schemeClr>
                </a:solidFill>
                <a:ea typeface="ＭＳ Ｐゴシック" charset="0"/>
              </a:rPr>
              <a:t>EU </a:t>
            </a:r>
            <a:r>
              <a:rPr lang="de-DE" sz="2400" dirty="0" err="1" smtClean="0">
                <a:solidFill>
                  <a:schemeClr val="accent3">
                    <a:lumMod val="50000"/>
                  </a:schemeClr>
                </a:solidFill>
                <a:ea typeface="ＭＳ Ｐゴシック" charset="0"/>
              </a:rPr>
              <a:t>Directive</a:t>
            </a:r>
            <a:r>
              <a:rPr lang="de-DE" sz="2400" dirty="0" smtClean="0">
                <a:solidFill>
                  <a:schemeClr val="accent3">
                    <a:lumMod val="50000"/>
                  </a:schemeClr>
                </a:solidFill>
                <a:ea typeface="ＭＳ Ｐゴシック" charset="0"/>
              </a:rPr>
              <a:t> , </a:t>
            </a:r>
            <a:r>
              <a:rPr lang="de-DE" sz="2400" dirty="0" err="1" smtClean="0">
                <a:solidFill>
                  <a:schemeClr val="accent3">
                    <a:lumMod val="50000"/>
                  </a:schemeClr>
                </a:solidFill>
                <a:ea typeface="ＭＳ Ｐゴシック" charset="0"/>
              </a:rPr>
              <a:t>politicaly</a:t>
            </a:r>
            <a:r>
              <a:rPr lang="de-DE" sz="2400" dirty="0" smtClean="0">
                <a:solidFill>
                  <a:schemeClr val="accent3">
                    <a:lumMod val="50000"/>
                  </a:schemeClr>
                </a:solidFill>
                <a:ea typeface="ＭＳ Ｐゴシック" charset="0"/>
              </a:rPr>
              <a:t> </a:t>
            </a:r>
            <a:r>
              <a:rPr lang="de-DE" sz="2400" dirty="0" err="1" smtClean="0">
                <a:solidFill>
                  <a:schemeClr val="accent3">
                    <a:lumMod val="50000"/>
                  </a:schemeClr>
                </a:solidFill>
                <a:ea typeface="ＭＳ Ｐゴシック" charset="0"/>
              </a:rPr>
              <a:t>enforced</a:t>
            </a:r>
            <a:endParaRPr lang="de-DE" sz="2400" dirty="0" smtClean="0">
              <a:solidFill>
                <a:schemeClr val="accent3">
                  <a:lumMod val="50000"/>
                </a:schemeClr>
              </a:solidFill>
              <a:ea typeface="ＭＳ Ｐゴシック" charset="0"/>
            </a:endParaRPr>
          </a:p>
          <a:p>
            <a:pPr marL="285750" indent="-285750" eaLnBrk="0" hangingPunct="0">
              <a:spcBef>
                <a:spcPct val="20000"/>
              </a:spcBef>
              <a:buClr>
                <a:srgbClr val="984807"/>
              </a:buClr>
              <a:defRPr/>
            </a:pPr>
            <a:r>
              <a:rPr lang="en-US" sz="2400" b="1" dirty="0" smtClean="0">
                <a:solidFill>
                  <a:schemeClr val="accent3">
                    <a:lumMod val="50000"/>
                  </a:schemeClr>
                </a:solidFill>
                <a:ea typeface="ＭＳ Ｐゴシック" charset="0"/>
              </a:rPr>
              <a:t>Pitfalls</a:t>
            </a:r>
          </a:p>
          <a:p>
            <a:pPr marL="742950" lvl="1" indent="-285750" eaLnBrk="0" hangingPunct="0">
              <a:spcBef>
                <a:spcPct val="20000"/>
              </a:spcBef>
              <a:buClr>
                <a:srgbClr val="984807"/>
              </a:buClr>
              <a:buFont typeface="Arial" pitchFamily="34" charset="0"/>
              <a:buChar char="•"/>
              <a:defRPr/>
            </a:pPr>
            <a:r>
              <a:rPr lang="de-AT" sz="2400" dirty="0" smtClean="0">
                <a:solidFill>
                  <a:schemeClr val="accent3">
                    <a:lumMod val="50000"/>
                  </a:schemeClr>
                </a:solidFill>
                <a:ea typeface="ＭＳ Ｐゴシック" charset="0"/>
              </a:rPr>
              <a:t>ISO/OGC </a:t>
            </a:r>
            <a:r>
              <a:rPr lang="de-AT" sz="2400" dirty="0" err="1" smtClean="0">
                <a:solidFill>
                  <a:schemeClr val="accent3">
                    <a:lumMod val="50000"/>
                  </a:schemeClr>
                </a:solidFill>
                <a:ea typeface="ＭＳ Ｐゴシック" charset="0"/>
              </a:rPr>
              <a:t>standards</a:t>
            </a:r>
            <a:r>
              <a:rPr lang="de-AT" sz="2400" dirty="0" smtClean="0">
                <a:solidFill>
                  <a:schemeClr val="accent3">
                    <a:lumMod val="50000"/>
                  </a:schemeClr>
                </a:solidFill>
                <a:ea typeface="ＭＳ Ｐゴシック" charset="0"/>
              </a:rPr>
              <a:t> </a:t>
            </a:r>
            <a:r>
              <a:rPr lang="de-AT" sz="2400" dirty="0" err="1" smtClean="0">
                <a:solidFill>
                  <a:schemeClr val="accent3">
                    <a:lumMod val="50000"/>
                  </a:schemeClr>
                </a:solidFill>
                <a:ea typeface="ＭＳ Ｐゴシック" charset="0"/>
              </a:rPr>
              <a:t>are</a:t>
            </a:r>
            <a:r>
              <a:rPr lang="de-AT" sz="2400" dirty="0" smtClean="0">
                <a:solidFill>
                  <a:schemeClr val="accent3">
                    <a:lumMod val="50000"/>
                  </a:schemeClr>
                </a:solidFill>
                <a:ea typeface="ＭＳ Ｐゴシック" charset="0"/>
              </a:rPr>
              <a:t> </a:t>
            </a:r>
            <a:r>
              <a:rPr lang="de-AT" sz="2400" dirty="0" err="1" smtClean="0">
                <a:solidFill>
                  <a:schemeClr val="accent3">
                    <a:lumMod val="50000"/>
                  </a:schemeClr>
                </a:solidFill>
                <a:ea typeface="ＭＳ Ｐゴシック" charset="0"/>
              </a:rPr>
              <a:t>very</a:t>
            </a:r>
            <a:r>
              <a:rPr lang="de-AT" sz="2400" dirty="0" smtClean="0">
                <a:solidFill>
                  <a:schemeClr val="accent3">
                    <a:lumMod val="50000"/>
                  </a:schemeClr>
                </a:solidFill>
                <a:ea typeface="ＭＳ Ｐゴシック" charset="0"/>
              </a:rPr>
              <a:t> extensive </a:t>
            </a:r>
          </a:p>
          <a:p>
            <a:pPr marL="742950" lvl="1" indent="-285750" eaLnBrk="0" hangingPunct="0">
              <a:spcBef>
                <a:spcPct val="20000"/>
              </a:spcBef>
              <a:buClr>
                <a:srgbClr val="984807"/>
              </a:buClr>
              <a:buFont typeface="Arial" pitchFamily="34" charset="0"/>
              <a:buChar char="•"/>
              <a:defRPr/>
            </a:pPr>
            <a:r>
              <a:rPr lang="de-AT" sz="2400" dirty="0" smtClean="0">
                <a:solidFill>
                  <a:schemeClr val="accent3">
                    <a:lumMod val="50000"/>
                  </a:schemeClr>
                </a:solidFill>
                <a:ea typeface="ＭＳ Ｐゴシック" charset="0"/>
              </a:rPr>
              <a:t>34 different </a:t>
            </a:r>
            <a:r>
              <a:rPr lang="de-AT" sz="2400" dirty="0" err="1" smtClean="0">
                <a:solidFill>
                  <a:schemeClr val="accent3">
                    <a:lumMod val="50000"/>
                  </a:schemeClr>
                </a:solidFill>
                <a:ea typeface="ＭＳ Ｐゴシック" charset="0"/>
              </a:rPr>
              <a:t>topics</a:t>
            </a:r>
            <a:r>
              <a:rPr lang="de-AT" sz="2400" dirty="0" smtClean="0">
                <a:solidFill>
                  <a:schemeClr val="accent3">
                    <a:lumMod val="50000"/>
                  </a:schemeClr>
                </a:solidFill>
                <a:ea typeface="ＭＳ Ｐゴシック" charset="0"/>
              </a:rPr>
              <a:t> </a:t>
            </a:r>
            <a:r>
              <a:rPr lang="de-AT" sz="2400" dirty="0" err="1" smtClean="0">
                <a:solidFill>
                  <a:schemeClr val="accent3">
                    <a:lumMod val="50000"/>
                  </a:schemeClr>
                </a:solidFill>
                <a:ea typeface="ＭＳ Ｐゴシック" charset="0"/>
              </a:rPr>
              <a:t>which</a:t>
            </a:r>
            <a:r>
              <a:rPr lang="de-AT" sz="2400" dirty="0" smtClean="0">
                <a:solidFill>
                  <a:schemeClr val="accent3">
                    <a:lumMod val="50000"/>
                  </a:schemeClr>
                </a:solidFill>
                <a:ea typeface="ＭＳ Ｐゴシック" charset="0"/>
              </a:rPr>
              <a:t> </a:t>
            </a:r>
            <a:r>
              <a:rPr lang="de-AT" sz="2400" dirty="0" err="1" smtClean="0">
                <a:solidFill>
                  <a:schemeClr val="accent3">
                    <a:lumMod val="50000"/>
                  </a:schemeClr>
                </a:solidFill>
                <a:ea typeface="ＭＳ Ｐゴシック" charset="0"/>
              </a:rPr>
              <a:t>are</a:t>
            </a:r>
            <a:r>
              <a:rPr lang="de-AT" sz="2400" dirty="0" smtClean="0">
                <a:solidFill>
                  <a:schemeClr val="accent3">
                    <a:lumMod val="50000"/>
                  </a:schemeClr>
                </a:solidFill>
                <a:ea typeface="ＭＳ Ｐゴシック" charset="0"/>
              </a:rPr>
              <a:t> not </a:t>
            </a:r>
            <a:r>
              <a:rPr lang="de-AT" sz="2400" dirty="0" err="1" smtClean="0">
                <a:solidFill>
                  <a:schemeClr val="accent3">
                    <a:lumMod val="50000"/>
                  </a:schemeClr>
                </a:solidFill>
                <a:ea typeface="ＭＳ Ｐゴシック" charset="0"/>
              </a:rPr>
              <a:t>semanticly</a:t>
            </a:r>
            <a:r>
              <a:rPr lang="de-AT" sz="2400" dirty="0" smtClean="0">
                <a:solidFill>
                  <a:schemeClr val="accent3">
                    <a:lumMod val="50000"/>
                  </a:schemeClr>
                </a:solidFill>
                <a:ea typeface="ＭＳ Ｐゴシック" charset="0"/>
              </a:rPr>
              <a:t> </a:t>
            </a:r>
            <a:r>
              <a:rPr lang="de-AT" sz="2400" dirty="0" err="1" smtClean="0">
                <a:solidFill>
                  <a:schemeClr val="accent3">
                    <a:lumMod val="50000"/>
                  </a:schemeClr>
                </a:solidFill>
                <a:ea typeface="ＭＳ Ｐゴシック" charset="0"/>
              </a:rPr>
              <a:t>integrated</a:t>
            </a:r>
            <a:endParaRPr lang="de-DE" sz="2400" dirty="0" smtClean="0">
              <a:solidFill>
                <a:schemeClr val="accent3">
                  <a:lumMod val="50000"/>
                </a:schemeClr>
              </a:solidFill>
              <a:ea typeface="ＭＳ Ｐゴシック" charset="0"/>
            </a:endParaRPr>
          </a:p>
          <a:p>
            <a:pPr marL="742950" lvl="1" indent="-285750" eaLnBrk="0" hangingPunct="0">
              <a:spcBef>
                <a:spcPct val="20000"/>
              </a:spcBef>
              <a:buClr>
                <a:srgbClr val="984807"/>
              </a:buClr>
              <a:buFont typeface="Arial" pitchFamily="34" charset="0"/>
              <a:buChar char="•"/>
              <a:defRPr/>
            </a:pPr>
            <a:endParaRPr lang="de-DE" sz="2400" dirty="0" smtClean="0">
              <a:solidFill>
                <a:schemeClr val="accent3">
                  <a:lumMod val="50000"/>
                </a:schemeClr>
              </a:solidFill>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www.pioniere1377.de/Bilder/varusschlacht.jpg"/>
          <p:cNvPicPr>
            <a:picLocks noChangeAspect="1" noChangeArrowheads="1"/>
          </p:cNvPicPr>
          <p:nvPr/>
        </p:nvPicPr>
        <p:blipFill>
          <a:blip r:embed="rId2" cstate="print"/>
          <a:srcRect/>
          <a:stretch>
            <a:fillRect/>
          </a:stretch>
        </p:blipFill>
        <p:spPr bwMode="auto">
          <a:xfrm>
            <a:off x="1" y="3799901"/>
            <a:ext cx="1846263" cy="1354137"/>
          </a:xfrm>
          <a:prstGeom prst="rect">
            <a:avLst/>
          </a:prstGeom>
          <a:noFill/>
          <a:ln w="9525">
            <a:noFill/>
            <a:miter lim="800000"/>
            <a:headEnd/>
            <a:tailEnd/>
          </a:ln>
        </p:spPr>
      </p:pic>
      <p:sp>
        <p:nvSpPr>
          <p:cNvPr id="5123" name="Line 30"/>
          <p:cNvSpPr>
            <a:spLocks noChangeShapeType="1"/>
          </p:cNvSpPr>
          <p:nvPr/>
        </p:nvSpPr>
        <p:spPr bwMode="auto">
          <a:xfrm flipV="1">
            <a:off x="5060950" y="3934838"/>
            <a:ext cx="2573338" cy="147638"/>
          </a:xfrm>
          <a:prstGeom prst="line">
            <a:avLst/>
          </a:prstGeom>
          <a:noFill/>
          <a:ln w="57150">
            <a:solidFill>
              <a:srgbClr val="66FF99"/>
            </a:solidFill>
            <a:prstDash val="sysDash"/>
            <a:round/>
            <a:headEnd/>
            <a:tailEnd type="triangle" w="med" len="med"/>
          </a:ln>
        </p:spPr>
        <p:txBody>
          <a:bodyPr lIns="92075" tIns="46038" rIns="92075" bIns="46038" anchor="ctr"/>
          <a:lstStyle/>
          <a:p>
            <a:endParaRPr lang="de-DE"/>
          </a:p>
        </p:txBody>
      </p:sp>
      <p:sp>
        <p:nvSpPr>
          <p:cNvPr id="5124" name="Line 30"/>
          <p:cNvSpPr>
            <a:spLocks noChangeShapeType="1"/>
          </p:cNvSpPr>
          <p:nvPr/>
        </p:nvSpPr>
        <p:spPr bwMode="auto">
          <a:xfrm flipV="1">
            <a:off x="4981575" y="4109463"/>
            <a:ext cx="1506538" cy="82550"/>
          </a:xfrm>
          <a:prstGeom prst="line">
            <a:avLst/>
          </a:prstGeom>
          <a:noFill/>
          <a:ln w="57150">
            <a:solidFill>
              <a:srgbClr val="FFCC99"/>
            </a:solidFill>
            <a:round/>
            <a:headEnd/>
            <a:tailEnd type="triangle" w="med" len="med"/>
          </a:ln>
        </p:spPr>
        <p:txBody>
          <a:bodyPr lIns="92075" tIns="46038" rIns="92075" bIns="46038" anchor="ctr"/>
          <a:lstStyle/>
          <a:p>
            <a:endParaRPr lang="de-DE"/>
          </a:p>
        </p:txBody>
      </p:sp>
      <p:sp>
        <p:nvSpPr>
          <p:cNvPr id="5125" name="Line 13"/>
          <p:cNvSpPr>
            <a:spLocks noChangeShapeType="1"/>
          </p:cNvSpPr>
          <p:nvPr/>
        </p:nvSpPr>
        <p:spPr bwMode="auto">
          <a:xfrm flipV="1">
            <a:off x="1798638" y="5431853"/>
            <a:ext cx="1117600" cy="858837"/>
          </a:xfrm>
          <a:prstGeom prst="line">
            <a:avLst/>
          </a:prstGeom>
          <a:noFill/>
          <a:ln w="57150">
            <a:solidFill>
              <a:srgbClr val="FFC000"/>
            </a:solidFill>
            <a:round/>
            <a:headEnd/>
            <a:tailEnd/>
          </a:ln>
        </p:spPr>
        <p:txBody>
          <a:bodyPr lIns="92075" tIns="46038" rIns="92075" bIns="46038" anchor="ctr"/>
          <a:lstStyle/>
          <a:p>
            <a:endParaRPr lang="de-DE"/>
          </a:p>
        </p:txBody>
      </p:sp>
      <p:sp>
        <p:nvSpPr>
          <p:cNvPr id="5126" name="Line 8"/>
          <p:cNvSpPr>
            <a:spLocks noChangeShapeType="1"/>
          </p:cNvSpPr>
          <p:nvPr/>
        </p:nvSpPr>
        <p:spPr bwMode="auto">
          <a:xfrm flipH="1" flipV="1">
            <a:off x="3135313" y="5517576"/>
            <a:ext cx="392112" cy="449262"/>
          </a:xfrm>
          <a:prstGeom prst="line">
            <a:avLst/>
          </a:prstGeom>
          <a:noFill/>
          <a:ln w="57150">
            <a:solidFill>
              <a:srgbClr val="FFCC99"/>
            </a:solidFill>
            <a:round/>
            <a:headEnd/>
            <a:tailEnd/>
          </a:ln>
        </p:spPr>
        <p:txBody>
          <a:bodyPr lIns="92075" tIns="46038" rIns="92075" bIns="46038" anchor="ctr"/>
          <a:lstStyle/>
          <a:p>
            <a:endParaRPr lang="de-DE"/>
          </a:p>
        </p:txBody>
      </p:sp>
      <p:sp>
        <p:nvSpPr>
          <p:cNvPr id="5127" name="Line 4"/>
          <p:cNvSpPr>
            <a:spLocks noChangeShapeType="1"/>
          </p:cNvSpPr>
          <p:nvPr/>
        </p:nvSpPr>
        <p:spPr bwMode="auto">
          <a:xfrm flipV="1">
            <a:off x="6189663" y="2817238"/>
            <a:ext cx="1966912" cy="376238"/>
          </a:xfrm>
          <a:prstGeom prst="line">
            <a:avLst/>
          </a:prstGeom>
          <a:noFill/>
          <a:ln w="57150">
            <a:solidFill>
              <a:srgbClr val="EE00EE"/>
            </a:solidFill>
            <a:round/>
            <a:headEnd/>
            <a:tailEnd type="triangle" w="med" len="med"/>
          </a:ln>
        </p:spPr>
        <p:txBody>
          <a:bodyPr lIns="92075" tIns="46038" rIns="92075" bIns="46038" anchor="ctr"/>
          <a:lstStyle/>
          <a:p>
            <a:endParaRPr lang="de-DE"/>
          </a:p>
        </p:txBody>
      </p:sp>
      <p:sp>
        <p:nvSpPr>
          <p:cNvPr id="5128" name="Line 5"/>
          <p:cNvSpPr>
            <a:spLocks noChangeShapeType="1"/>
          </p:cNvSpPr>
          <p:nvPr/>
        </p:nvSpPr>
        <p:spPr bwMode="auto">
          <a:xfrm flipV="1">
            <a:off x="6178551" y="2137788"/>
            <a:ext cx="1589088" cy="1087438"/>
          </a:xfrm>
          <a:prstGeom prst="line">
            <a:avLst/>
          </a:prstGeom>
          <a:noFill/>
          <a:ln w="57150">
            <a:solidFill>
              <a:srgbClr val="EE00EE"/>
            </a:solidFill>
            <a:round/>
            <a:headEnd/>
            <a:tailEnd type="triangle" w="med" len="med"/>
          </a:ln>
        </p:spPr>
        <p:txBody>
          <a:bodyPr lIns="92075" tIns="46038" rIns="92075" bIns="46038" anchor="ctr"/>
          <a:lstStyle/>
          <a:p>
            <a:endParaRPr lang="de-DE"/>
          </a:p>
        </p:txBody>
      </p:sp>
      <p:sp>
        <p:nvSpPr>
          <p:cNvPr id="5129" name="Line 6"/>
          <p:cNvSpPr>
            <a:spLocks noChangeShapeType="1"/>
          </p:cNvSpPr>
          <p:nvPr/>
        </p:nvSpPr>
        <p:spPr bwMode="auto">
          <a:xfrm flipV="1">
            <a:off x="4830763" y="3225226"/>
            <a:ext cx="1339850" cy="881062"/>
          </a:xfrm>
          <a:prstGeom prst="line">
            <a:avLst/>
          </a:prstGeom>
          <a:noFill/>
          <a:ln w="57150">
            <a:solidFill>
              <a:srgbClr val="EE00EE"/>
            </a:solidFill>
            <a:round/>
            <a:headEnd/>
            <a:tailEnd/>
          </a:ln>
        </p:spPr>
        <p:txBody>
          <a:bodyPr lIns="92075" tIns="46038" rIns="92075" bIns="46038" anchor="ctr"/>
          <a:lstStyle/>
          <a:p>
            <a:endParaRPr lang="de-DE"/>
          </a:p>
        </p:txBody>
      </p:sp>
      <p:sp>
        <p:nvSpPr>
          <p:cNvPr id="5130" name="Line 7"/>
          <p:cNvSpPr>
            <a:spLocks noChangeShapeType="1"/>
          </p:cNvSpPr>
          <p:nvPr/>
        </p:nvSpPr>
        <p:spPr bwMode="auto">
          <a:xfrm flipV="1">
            <a:off x="3014663" y="4131690"/>
            <a:ext cx="1743075" cy="1014413"/>
          </a:xfrm>
          <a:prstGeom prst="line">
            <a:avLst/>
          </a:prstGeom>
          <a:noFill/>
          <a:ln w="57150">
            <a:solidFill>
              <a:srgbClr val="EE00EE"/>
            </a:solidFill>
            <a:round/>
            <a:headEnd/>
            <a:tailEnd type="triangle" w="med" len="med"/>
          </a:ln>
        </p:spPr>
        <p:txBody>
          <a:bodyPr lIns="92075" tIns="46038" rIns="92075" bIns="46038" anchor="ctr"/>
          <a:lstStyle/>
          <a:p>
            <a:endParaRPr lang="de-DE"/>
          </a:p>
        </p:txBody>
      </p:sp>
      <p:sp>
        <p:nvSpPr>
          <p:cNvPr id="5131" name="Line 8"/>
          <p:cNvSpPr>
            <a:spLocks noChangeShapeType="1"/>
          </p:cNvSpPr>
          <p:nvPr/>
        </p:nvSpPr>
        <p:spPr bwMode="auto">
          <a:xfrm flipH="1" flipV="1">
            <a:off x="3208339" y="5403276"/>
            <a:ext cx="434975" cy="520700"/>
          </a:xfrm>
          <a:prstGeom prst="line">
            <a:avLst/>
          </a:prstGeom>
          <a:noFill/>
          <a:ln w="57150">
            <a:solidFill>
              <a:srgbClr val="FFCC99"/>
            </a:solidFill>
            <a:round/>
            <a:headEnd/>
            <a:tailEnd/>
          </a:ln>
        </p:spPr>
        <p:txBody>
          <a:bodyPr lIns="92075" tIns="46038" rIns="92075" bIns="46038" anchor="ctr"/>
          <a:lstStyle/>
          <a:p>
            <a:endParaRPr lang="de-DE"/>
          </a:p>
        </p:txBody>
      </p:sp>
      <p:sp>
        <p:nvSpPr>
          <p:cNvPr id="5136" name="Line 13"/>
          <p:cNvSpPr>
            <a:spLocks noChangeShapeType="1"/>
          </p:cNvSpPr>
          <p:nvPr/>
        </p:nvSpPr>
        <p:spPr bwMode="auto">
          <a:xfrm flipV="1">
            <a:off x="1646238" y="5279453"/>
            <a:ext cx="1117600" cy="858837"/>
          </a:xfrm>
          <a:prstGeom prst="line">
            <a:avLst/>
          </a:prstGeom>
          <a:noFill/>
          <a:ln w="57150">
            <a:solidFill>
              <a:srgbClr val="FFC000"/>
            </a:solidFill>
            <a:round/>
            <a:headEnd/>
            <a:tailEnd/>
          </a:ln>
        </p:spPr>
        <p:txBody>
          <a:bodyPr lIns="92075" tIns="46038" rIns="92075" bIns="46038" anchor="ctr"/>
          <a:lstStyle/>
          <a:p>
            <a:endParaRPr lang="de-DE"/>
          </a:p>
        </p:txBody>
      </p:sp>
      <p:sp>
        <p:nvSpPr>
          <p:cNvPr id="5137" name="Line 14"/>
          <p:cNvSpPr>
            <a:spLocks noChangeShapeType="1"/>
          </p:cNvSpPr>
          <p:nvPr/>
        </p:nvSpPr>
        <p:spPr bwMode="auto">
          <a:xfrm flipH="1" flipV="1">
            <a:off x="1916113" y="4515865"/>
            <a:ext cx="838200" cy="754063"/>
          </a:xfrm>
          <a:prstGeom prst="line">
            <a:avLst/>
          </a:prstGeom>
          <a:noFill/>
          <a:ln w="57150">
            <a:solidFill>
              <a:srgbClr val="FFC000"/>
            </a:solidFill>
            <a:round/>
            <a:headEnd/>
            <a:tailEnd type="triangle" w="med" len="med"/>
          </a:ln>
        </p:spPr>
        <p:txBody>
          <a:bodyPr lIns="92075" tIns="46038" rIns="92075" bIns="46038" anchor="ctr"/>
          <a:lstStyle/>
          <a:p>
            <a:endParaRPr lang="de-DE"/>
          </a:p>
        </p:txBody>
      </p:sp>
      <p:sp>
        <p:nvSpPr>
          <p:cNvPr id="5138" name="Line 15"/>
          <p:cNvSpPr>
            <a:spLocks noChangeShapeType="1"/>
          </p:cNvSpPr>
          <p:nvPr/>
        </p:nvSpPr>
        <p:spPr bwMode="auto">
          <a:xfrm flipV="1">
            <a:off x="3197225" y="5227063"/>
            <a:ext cx="590550" cy="217488"/>
          </a:xfrm>
          <a:prstGeom prst="line">
            <a:avLst/>
          </a:prstGeom>
          <a:noFill/>
          <a:ln w="57150">
            <a:solidFill>
              <a:srgbClr val="FFCC99"/>
            </a:solidFill>
            <a:round/>
            <a:headEnd/>
            <a:tailEnd type="triangle" w="med" len="med"/>
          </a:ln>
        </p:spPr>
        <p:txBody>
          <a:bodyPr lIns="92075" tIns="46038" rIns="92075" bIns="46038" anchor="ctr"/>
          <a:lstStyle/>
          <a:p>
            <a:endParaRPr lang="de-DE"/>
          </a:p>
        </p:txBody>
      </p:sp>
      <p:sp>
        <p:nvSpPr>
          <p:cNvPr id="273424" name="Text Box 16"/>
          <p:cNvSpPr txBox="1">
            <a:spLocks noChangeArrowheads="1"/>
          </p:cNvSpPr>
          <p:nvPr/>
        </p:nvSpPr>
        <p:spPr bwMode="auto">
          <a:xfrm>
            <a:off x="3509963" y="5943026"/>
            <a:ext cx="1135062" cy="400050"/>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a:solidFill>
                  <a:srgbClr val="FFCC99"/>
                </a:solidFill>
                <a:effectLst>
                  <a:outerShdw blurRad="38100" dist="38100" dir="2700000" algn="tl">
                    <a:srgbClr val="C0C0C0"/>
                  </a:outerShdw>
                </a:effectLst>
                <a:latin typeface="Garamond" pitchFamily="18" charset="0"/>
                <a:cs typeface="+mn-cs"/>
              </a:rPr>
              <a:t>Romans</a:t>
            </a:r>
            <a:endParaRPr kumimoji="1" lang="el-GR" sz="2000" dirty="0">
              <a:solidFill>
                <a:srgbClr val="FFCC99"/>
              </a:solidFill>
              <a:effectLst>
                <a:outerShdw blurRad="38100" dist="38100" dir="2700000" algn="tl">
                  <a:srgbClr val="C0C0C0"/>
                </a:outerShdw>
              </a:effectLst>
              <a:latin typeface="Garamond" pitchFamily="18" charset="0"/>
              <a:cs typeface="+mn-cs"/>
            </a:endParaRPr>
          </a:p>
        </p:txBody>
      </p:sp>
      <p:sp>
        <p:nvSpPr>
          <p:cNvPr id="5140" name="Rectangle 17"/>
          <p:cNvSpPr>
            <a:spLocks noChangeArrowheads="1"/>
          </p:cNvSpPr>
          <p:nvPr/>
        </p:nvSpPr>
        <p:spPr bwMode="auto">
          <a:xfrm>
            <a:off x="2428876" y="5163563"/>
            <a:ext cx="857250" cy="427038"/>
          </a:xfrm>
          <a:prstGeom prst="rect">
            <a:avLst/>
          </a:prstGeom>
          <a:solidFill>
            <a:srgbClr val="6C84C6">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B5DB"/>
            </a:extrusionClr>
          </a:sp3d>
        </p:spPr>
        <p:txBody>
          <a:bodyPr wrap="none" lIns="92075" tIns="46038" rIns="92075" bIns="46038" anchor="ctr">
            <a:flatTx/>
          </a:bodyPr>
          <a:lstStyle/>
          <a:p>
            <a:pPr>
              <a:spcBef>
                <a:spcPct val="20000"/>
              </a:spcBef>
              <a:buFont typeface="Wingdings" pitchFamily="2" charset="2"/>
              <a:buChar char="•"/>
            </a:pPr>
            <a:endParaRPr lang="el-GR"/>
          </a:p>
        </p:txBody>
      </p:sp>
      <p:sp>
        <p:nvSpPr>
          <p:cNvPr id="5141" name="Line 19"/>
          <p:cNvSpPr>
            <a:spLocks noChangeShapeType="1"/>
          </p:cNvSpPr>
          <p:nvPr/>
        </p:nvSpPr>
        <p:spPr bwMode="auto">
          <a:xfrm>
            <a:off x="4927601" y="4207888"/>
            <a:ext cx="1603375" cy="769938"/>
          </a:xfrm>
          <a:prstGeom prst="line">
            <a:avLst/>
          </a:prstGeom>
          <a:noFill/>
          <a:ln w="57150">
            <a:solidFill>
              <a:srgbClr val="FFCC99"/>
            </a:solidFill>
            <a:round/>
            <a:headEnd/>
            <a:tailEnd/>
          </a:ln>
        </p:spPr>
        <p:txBody>
          <a:bodyPr lIns="92075" tIns="46038" rIns="92075" bIns="46038" anchor="ctr"/>
          <a:lstStyle/>
          <a:p>
            <a:endParaRPr lang="de-DE"/>
          </a:p>
        </p:txBody>
      </p:sp>
      <p:sp>
        <p:nvSpPr>
          <p:cNvPr id="273428" name="Text Box 20"/>
          <p:cNvSpPr txBox="1">
            <a:spLocks noChangeArrowheads="1"/>
          </p:cNvSpPr>
          <p:nvPr/>
        </p:nvSpPr>
        <p:spPr bwMode="auto">
          <a:xfrm>
            <a:off x="5723393" y="4988938"/>
            <a:ext cx="1677987" cy="400752"/>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smtClean="0">
                <a:solidFill>
                  <a:srgbClr val="FFCC99"/>
                </a:solidFill>
                <a:effectLst>
                  <a:outerShdw blurRad="38100" dist="38100" dir="2700000" algn="tl">
                    <a:srgbClr val="C0C0C0"/>
                  </a:outerShdw>
                </a:effectLst>
                <a:latin typeface="Garamond" pitchFamily="18" charset="0"/>
                <a:cs typeface="+mn-cs"/>
              </a:rPr>
              <a:t>Romans</a:t>
            </a:r>
            <a:endParaRPr kumimoji="1" lang="el-GR" sz="2000" dirty="0">
              <a:solidFill>
                <a:srgbClr val="FFCC99"/>
              </a:solidFill>
              <a:effectLst>
                <a:outerShdw blurRad="38100" dist="38100" dir="2700000" algn="tl">
                  <a:srgbClr val="C0C0C0"/>
                </a:outerShdw>
              </a:effectLst>
              <a:latin typeface="Garamond" pitchFamily="18" charset="0"/>
              <a:cs typeface="+mn-cs"/>
            </a:endParaRPr>
          </a:p>
        </p:txBody>
      </p:sp>
      <p:sp>
        <p:nvSpPr>
          <p:cNvPr id="5143" name="Rectangle 21"/>
          <p:cNvSpPr>
            <a:spLocks noChangeArrowheads="1"/>
          </p:cNvSpPr>
          <p:nvPr/>
        </p:nvSpPr>
        <p:spPr bwMode="auto">
          <a:xfrm>
            <a:off x="4344989" y="4082478"/>
            <a:ext cx="860425" cy="477837"/>
          </a:xfrm>
          <a:prstGeom prst="rect">
            <a:avLst/>
          </a:prstGeom>
          <a:solidFill>
            <a:srgbClr val="6C84C6">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B5DB"/>
            </a:extrusionClr>
          </a:sp3d>
        </p:spPr>
        <p:txBody>
          <a:bodyPr wrap="none" lIns="92075" tIns="46038" rIns="92075" bIns="46038" anchor="ctr">
            <a:flatTx/>
          </a:bodyPr>
          <a:lstStyle/>
          <a:p>
            <a:pPr>
              <a:spcBef>
                <a:spcPct val="20000"/>
              </a:spcBef>
              <a:buFont typeface="Wingdings" pitchFamily="2" charset="2"/>
              <a:buChar char="•"/>
            </a:pPr>
            <a:endParaRPr lang="el-GR"/>
          </a:p>
        </p:txBody>
      </p:sp>
      <p:sp>
        <p:nvSpPr>
          <p:cNvPr id="273430" name="AutoShape 22"/>
          <p:cNvSpPr>
            <a:spLocks/>
          </p:cNvSpPr>
          <p:nvPr/>
        </p:nvSpPr>
        <p:spPr bwMode="auto">
          <a:xfrm>
            <a:off x="1684339" y="2671190"/>
            <a:ext cx="2452687" cy="595313"/>
          </a:xfrm>
          <a:prstGeom prst="borderCallout1">
            <a:avLst>
              <a:gd name="adj1" fmla="val 104293"/>
              <a:gd name="adj2" fmla="val 52952"/>
              <a:gd name="adj3" fmla="val 220609"/>
              <a:gd name="adj4" fmla="val 112186"/>
            </a:avLst>
          </a:prstGeom>
          <a:noFill/>
          <a:ln w="19050">
            <a:solidFill>
              <a:srgbClr val="FFCC99"/>
            </a:solidFill>
            <a:miter lim="800000"/>
            <a:headEnd/>
            <a:tailEnd type="arrow" w="med" len="med"/>
          </a:ln>
          <a:effectLst/>
        </p:spPr>
        <p:txBody>
          <a:bodyPr lIns="92075" tIns="46038" rIns="92075" bIns="46038" anchor="ctr"/>
          <a:lstStyle/>
          <a:p>
            <a:pPr>
              <a:spcBef>
                <a:spcPct val="20000"/>
              </a:spcBef>
              <a:buFont typeface="Wingdings" pitchFamily="2" charset="2"/>
              <a:buNone/>
              <a:defRPr/>
            </a:pPr>
            <a:r>
              <a:rPr kumimoji="1" lang="en-US" sz="2000" dirty="0">
                <a:solidFill>
                  <a:schemeClr val="tx2"/>
                </a:solidFill>
                <a:effectLst>
                  <a:outerShdw blurRad="38100" dist="38100" dir="2700000" algn="tl">
                    <a:srgbClr val="C0C0C0"/>
                  </a:outerShdw>
                </a:effectLst>
                <a:latin typeface="Garamond" pitchFamily="18" charset="0"/>
                <a:cs typeface="+mn-cs"/>
              </a:rPr>
              <a:t>Gathering and burying  of roman remains</a:t>
            </a:r>
            <a:endParaRPr kumimoji="1" lang="el-GR" sz="2000" dirty="0">
              <a:solidFill>
                <a:schemeClr val="tx2"/>
              </a:solidFill>
              <a:effectLst>
                <a:outerShdw blurRad="38100" dist="38100" dir="2700000" algn="tl">
                  <a:srgbClr val="C0C0C0"/>
                </a:outerShdw>
              </a:effectLst>
              <a:latin typeface="Garamond" pitchFamily="18" charset="0"/>
              <a:cs typeface="+mn-cs"/>
            </a:endParaRPr>
          </a:p>
        </p:txBody>
      </p:sp>
      <p:sp>
        <p:nvSpPr>
          <p:cNvPr id="273431" name="AutoShape 23"/>
          <p:cNvSpPr>
            <a:spLocks/>
          </p:cNvSpPr>
          <p:nvPr/>
        </p:nvSpPr>
        <p:spPr bwMode="auto">
          <a:xfrm>
            <a:off x="858389" y="3309818"/>
            <a:ext cx="2106612" cy="468313"/>
          </a:xfrm>
          <a:prstGeom prst="borderCallout1">
            <a:avLst>
              <a:gd name="adj1" fmla="val 102556"/>
              <a:gd name="adj2" fmla="val 59573"/>
              <a:gd name="adj3" fmla="val 364060"/>
              <a:gd name="adj4" fmla="val 86359"/>
            </a:avLst>
          </a:prstGeom>
          <a:noFill/>
          <a:ln w="19050">
            <a:solidFill>
              <a:srgbClr val="FFCC99"/>
            </a:solidFill>
            <a:miter lim="800000"/>
            <a:headEnd/>
            <a:tailEnd type="arrow" w="med" len="med"/>
          </a:ln>
          <a:effectLst/>
        </p:spPr>
        <p:txBody>
          <a:bodyPr lIns="92075" tIns="46038" rIns="92075" bIns="46038" anchor="ctr"/>
          <a:lstStyle/>
          <a:p>
            <a:pPr>
              <a:spcBef>
                <a:spcPct val="20000"/>
              </a:spcBef>
              <a:buFont typeface="Wingdings" pitchFamily="2" charset="2"/>
              <a:buNone/>
              <a:defRPr/>
            </a:pPr>
            <a:r>
              <a:rPr kumimoji="1" lang="en-US" sz="2000" dirty="0" err="1">
                <a:solidFill>
                  <a:schemeClr val="tx2"/>
                </a:solidFill>
                <a:effectLst>
                  <a:outerShdw blurRad="38100" dist="38100" dir="2700000" algn="tl">
                    <a:srgbClr val="C0C0C0"/>
                  </a:outerShdw>
                </a:effectLst>
                <a:latin typeface="Garamond" pitchFamily="18" charset="0"/>
                <a:cs typeface="+mn-cs"/>
              </a:rPr>
              <a:t>Varus</a:t>
            </a:r>
            <a:r>
              <a:rPr kumimoji="1" lang="en-US" sz="2000" dirty="0">
                <a:solidFill>
                  <a:schemeClr val="tx2"/>
                </a:solidFill>
                <a:effectLst>
                  <a:outerShdw blurRad="38100" dist="38100" dir="2700000" algn="tl">
                    <a:srgbClr val="C0C0C0"/>
                  </a:outerShdw>
                </a:effectLst>
                <a:latin typeface="Garamond" pitchFamily="18" charset="0"/>
                <a:cs typeface="+mn-cs"/>
              </a:rPr>
              <a:t> </a:t>
            </a:r>
            <a:r>
              <a:rPr kumimoji="1" lang="en-US" sz="2000" dirty="0" smtClean="0">
                <a:solidFill>
                  <a:schemeClr val="tx2"/>
                </a:solidFill>
                <a:effectLst>
                  <a:outerShdw blurRad="38100" dist="38100" dir="2700000" algn="tl">
                    <a:srgbClr val="C0C0C0"/>
                  </a:outerShdw>
                </a:effectLst>
                <a:latin typeface="Garamond" pitchFamily="18" charset="0"/>
                <a:cs typeface="+mn-cs"/>
              </a:rPr>
              <a:t>battle 9 AD</a:t>
            </a:r>
            <a:endParaRPr kumimoji="1" lang="el-GR" sz="2000" dirty="0">
              <a:solidFill>
                <a:schemeClr val="tx2"/>
              </a:solidFill>
              <a:effectLst>
                <a:outerShdw blurRad="38100" dist="38100" dir="2700000" algn="tl">
                  <a:srgbClr val="C0C0C0"/>
                </a:outerShdw>
              </a:effectLst>
              <a:latin typeface="Garamond" pitchFamily="18" charset="0"/>
              <a:cs typeface="+mn-cs"/>
            </a:endParaRPr>
          </a:p>
        </p:txBody>
      </p:sp>
      <p:sp>
        <p:nvSpPr>
          <p:cNvPr id="273433" name="Text Box 25"/>
          <p:cNvSpPr txBox="1">
            <a:spLocks noChangeArrowheads="1"/>
          </p:cNvSpPr>
          <p:nvPr/>
        </p:nvSpPr>
        <p:spPr bwMode="auto">
          <a:xfrm>
            <a:off x="1320800" y="5144515"/>
            <a:ext cx="1309688" cy="277813"/>
          </a:xfrm>
          <a:prstGeom prst="rect">
            <a:avLst/>
          </a:prstGeom>
          <a:noFill/>
          <a:ln w="9525">
            <a:noFill/>
            <a:miter lim="800000"/>
            <a:headEnd/>
            <a:tailEnd/>
          </a:ln>
          <a:effectLst/>
        </p:spPr>
        <p:txBody>
          <a:bodyPr lIns="92075" tIns="46038" rIns="92075" bIns="46038">
            <a:spAutoFit/>
          </a:bodyPr>
          <a:lstStyle/>
          <a:p>
            <a:pPr>
              <a:lnSpc>
                <a:spcPct val="60000"/>
              </a:lnSpc>
              <a:spcBef>
                <a:spcPct val="20000"/>
              </a:spcBef>
              <a:buFont typeface="Wingdings" pitchFamily="2" charset="2"/>
              <a:buNone/>
              <a:defRPr/>
            </a:pPr>
            <a:r>
              <a:rPr kumimoji="1" lang="en-US" sz="2000" b="1" dirty="0">
                <a:solidFill>
                  <a:srgbClr val="FFC000"/>
                </a:solidFill>
                <a:effectLst>
                  <a:outerShdw blurRad="38100" dist="38100" dir="2700000" algn="tl">
                    <a:srgbClr val="C0C0C0"/>
                  </a:outerShdw>
                </a:effectLst>
                <a:latin typeface="Garamond" pitchFamily="18" charset="0"/>
                <a:cs typeface="+mn-cs"/>
              </a:rPr>
              <a:t>Germans</a:t>
            </a:r>
            <a:endParaRPr kumimoji="1" lang="el-GR" sz="2000" b="1" dirty="0">
              <a:solidFill>
                <a:srgbClr val="FFC000"/>
              </a:solidFill>
              <a:effectLst>
                <a:outerShdw blurRad="38100" dist="38100" dir="2700000" algn="tl">
                  <a:srgbClr val="C0C0C0"/>
                </a:outerShdw>
              </a:effectLst>
              <a:latin typeface="Garamond" pitchFamily="18" charset="0"/>
              <a:cs typeface="+mn-cs"/>
            </a:endParaRPr>
          </a:p>
        </p:txBody>
      </p:sp>
      <p:grpSp>
        <p:nvGrpSpPr>
          <p:cNvPr id="5147" name="Group 27"/>
          <p:cNvGrpSpPr>
            <a:grpSpLocks/>
          </p:cNvGrpSpPr>
          <p:nvPr/>
        </p:nvGrpSpPr>
        <p:grpSpPr bwMode="auto">
          <a:xfrm>
            <a:off x="6451600" y="2991865"/>
            <a:ext cx="1733550" cy="904875"/>
            <a:chOff x="2715" y="2065"/>
            <a:chExt cx="1007" cy="570"/>
          </a:xfrm>
        </p:grpSpPr>
        <p:sp>
          <p:nvSpPr>
            <p:cNvPr id="5158" name="Line 28"/>
            <p:cNvSpPr>
              <a:spLocks noChangeShapeType="1"/>
            </p:cNvSpPr>
            <p:nvPr/>
          </p:nvSpPr>
          <p:spPr bwMode="auto">
            <a:xfrm flipV="1">
              <a:off x="2731" y="2065"/>
              <a:ext cx="991" cy="146"/>
            </a:xfrm>
            <a:prstGeom prst="line">
              <a:avLst/>
            </a:prstGeom>
            <a:noFill/>
            <a:ln w="57150">
              <a:solidFill>
                <a:srgbClr val="00B0F0"/>
              </a:solidFill>
              <a:round/>
              <a:headEnd/>
              <a:tailEnd type="triangle" w="med" len="med"/>
            </a:ln>
          </p:spPr>
          <p:txBody>
            <a:bodyPr lIns="92075" tIns="46038" rIns="92075" bIns="46038" anchor="ctr"/>
            <a:lstStyle/>
            <a:p>
              <a:endParaRPr lang="de-DE"/>
            </a:p>
          </p:txBody>
        </p:sp>
        <p:sp>
          <p:nvSpPr>
            <p:cNvPr id="5159" name="Line 29"/>
            <p:cNvSpPr>
              <a:spLocks noChangeShapeType="1"/>
            </p:cNvSpPr>
            <p:nvPr/>
          </p:nvSpPr>
          <p:spPr bwMode="auto">
            <a:xfrm>
              <a:off x="2715" y="2219"/>
              <a:ext cx="747" cy="416"/>
            </a:xfrm>
            <a:prstGeom prst="line">
              <a:avLst/>
            </a:prstGeom>
            <a:noFill/>
            <a:ln w="57150">
              <a:solidFill>
                <a:srgbClr val="00B0F0"/>
              </a:solidFill>
              <a:round/>
              <a:headEnd/>
              <a:tailEnd/>
            </a:ln>
          </p:spPr>
          <p:txBody>
            <a:bodyPr lIns="92075" tIns="46038" rIns="92075" bIns="46038" anchor="ctr"/>
            <a:lstStyle/>
            <a:p>
              <a:endParaRPr lang="de-DE"/>
            </a:p>
          </p:txBody>
        </p:sp>
      </p:grpSp>
      <p:sp>
        <p:nvSpPr>
          <p:cNvPr id="5148" name="Rectangle 31"/>
          <p:cNvSpPr>
            <a:spLocks noChangeArrowheads="1"/>
          </p:cNvSpPr>
          <p:nvPr/>
        </p:nvSpPr>
        <p:spPr bwMode="auto">
          <a:xfrm>
            <a:off x="5935664" y="3104578"/>
            <a:ext cx="858837" cy="477837"/>
          </a:xfrm>
          <a:prstGeom prst="rect">
            <a:avLst/>
          </a:prstGeom>
          <a:solidFill>
            <a:srgbClr val="6C84C6">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B5DB"/>
            </a:extrusionClr>
          </a:sp3d>
        </p:spPr>
        <p:txBody>
          <a:bodyPr wrap="none" lIns="92075" tIns="46038" rIns="92075" bIns="46038" anchor="ctr">
            <a:flatTx/>
          </a:bodyPr>
          <a:lstStyle/>
          <a:p>
            <a:pPr>
              <a:spcBef>
                <a:spcPct val="20000"/>
              </a:spcBef>
              <a:buFont typeface="Wingdings" pitchFamily="2" charset="2"/>
              <a:buChar char="•"/>
            </a:pPr>
            <a:endParaRPr lang="el-GR"/>
          </a:p>
        </p:txBody>
      </p:sp>
      <p:sp>
        <p:nvSpPr>
          <p:cNvPr id="273440" name="Text Box 32"/>
          <p:cNvSpPr txBox="1">
            <a:spLocks noChangeArrowheads="1"/>
          </p:cNvSpPr>
          <p:nvPr/>
        </p:nvSpPr>
        <p:spPr bwMode="auto">
          <a:xfrm>
            <a:off x="7699375" y="3747513"/>
            <a:ext cx="1677988" cy="400050"/>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smtClean="0">
                <a:solidFill>
                  <a:srgbClr val="00B0F0"/>
                </a:solidFill>
                <a:effectLst>
                  <a:outerShdw blurRad="38100" dist="38100" dir="2700000" algn="tl">
                    <a:srgbClr val="C0C0C0"/>
                  </a:outerShdw>
                </a:effectLst>
                <a:latin typeface="Garamond" pitchFamily="18" charset="0"/>
                <a:cs typeface="+mn-cs"/>
              </a:rPr>
              <a:t>Archaeologists </a:t>
            </a:r>
            <a:endParaRPr kumimoji="1" lang="el-GR" sz="2000" dirty="0">
              <a:solidFill>
                <a:srgbClr val="00B0F0"/>
              </a:solidFill>
              <a:effectLst>
                <a:outerShdw blurRad="38100" dist="38100" dir="2700000" algn="tl">
                  <a:srgbClr val="C0C0C0"/>
                </a:outerShdw>
              </a:effectLst>
              <a:latin typeface="Garamond" pitchFamily="18" charset="0"/>
              <a:cs typeface="+mn-cs"/>
            </a:endParaRPr>
          </a:p>
        </p:txBody>
      </p:sp>
      <p:sp>
        <p:nvSpPr>
          <p:cNvPr id="273441" name="AutoShape 33"/>
          <p:cNvSpPr>
            <a:spLocks/>
          </p:cNvSpPr>
          <p:nvPr/>
        </p:nvSpPr>
        <p:spPr bwMode="auto">
          <a:xfrm>
            <a:off x="4287188" y="1566288"/>
            <a:ext cx="1780237" cy="895535"/>
          </a:xfrm>
          <a:prstGeom prst="borderCallout1">
            <a:avLst>
              <a:gd name="adj1" fmla="val 100361"/>
              <a:gd name="adj2" fmla="val 49586"/>
              <a:gd name="adj3" fmla="val 164766"/>
              <a:gd name="adj4" fmla="val 96573"/>
            </a:avLst>
          </a:prstGeom>
          <a:noFill/>
          <a:ln w="19050">
            <a:solidFill>
              <a:srgbClr val="FFCC99"/>
            </a:solidFill>
            <a:miter lim="800000"/>
            <a:headEnd/>
            <a:tailEnd type="arrow" w="med" len="med"/>
          </a:ln>
          <a:effectLst/>
        </p:spPr>
        <p:txBody>
          <a:bodyPr lIns="92075" tIns="46038" rIns="92075" bIns="46038" anchor="ctr"/>
          <a:lstStyle/>
          <a:p>
            <a:pPr>
              <a:spcBef>
                <a:spcPct val="20000"/>
              </a:spcBef>
              <a:buFont typeface="Wingdings" pitchFamily="2" charset="2"/>
              <a:buNone/>
              <a:defRPr/>
            </a:pPr>
            <a:r>
              <a:rPr kumimoji="1" lang="en-US" sz="2000" dirty="0" smtClean="0">
                <a:solidFill>
                  <a:schemeClr val="tx2"/>
                </a:solidFill>
                <a:effectLst>
                  <a:outerShdw blurRad="38100" dist="38100" dir="2700000" algn="tl">
                    <a:srgbClr val="C0C0C0"/>
                  </a:outerShdw>
                </a:effectLst>
                <a:latin typeface="Garamond" pitchFamily="18" charset="0"/>
                <a:cs typeface="+mn-cs"/>
              </a:rPr>
              <a:t>Excavation, Documentation</a:t>
            </a:r>
          </a:p>
          <a:p>
            <a:pPr>
              <a:spcBef>
                <a:spcPct val="20000"/>
              </a:spcBef>
              <a:buFont typeface="Wingdings" pitchFamily="2" charset="2"/>
              <a:buNone/>
              <a:defRPr/>
            </a:pPr>
            <a:r>
              <a:rPr kumimoji="1" lang="en-US" sz="2000" dirty="0" smtClean="0">
                <a:solidFill>
                  <a:schemeClr val="tx2"/>
                </a:solidFill>
                <a:effectLst>
                  <a:outerShdw blurRad="38100" dist="38100" dir="2700000" algn="tl">
                    <a:srgbClr val="C0C0C0"/>
                  </a:outerShdw>
                </a:effectLst>
                <a:latin typeface="Garamond" pitchFamily="18" charset="0"/>
                <a:cs typeface="+mn-cs"/>
              </a:rPr>
              <a:t>&amp; Measurement</a:t>
            </a:r>
            <a:endParaRPr kumimoji="1" lang="el-GR" sz="2000" dirty="0">
              <a:solidFill>
                <a:schemeClr val="tx2"/>
              </a:solidFill>
              <a:effectLst>
                <a:outerShdw blurRad="38100" dist="38100" dir="2700000" algn="tl">
                  <a:srgbClr val="C0C0C0"/>
                </a:outerShdw>
              </a:effectLst>
              <a:latin typeface="Garamond" pitchFamily="18" charset="0"/>
              <a:cs typeface="+mn-cs"/>
            </a:endParaRPr>
          </a:p>
        </p:txBody>
      </p:sp>
      <p:sp>
        <p:nvSpPr>
          <p:cNvPr id="273442" name="Text Box 34"/>
          <p:cNvSpPr txBox="1">
            <a:spLocks noChangeArrowheads="1"/>
          </p:cNvSpPr>
          <p:nvPr/>
        </p:nvSpPr>
        <p:spPr bwMode="auto">
          <a:xfrm>
            <a:off x="2636838" y="4198365"/>
            <a:ext cx="1063625" cy="708025"/>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a:solidFill>
                  <a:srgbClr val="EE00EE"/>
                </a:solidFill>
                <a:effectLst>
                  <a:outerShdw blurRad="38100" dist="38100" dir="2700000" algn="tl">
                    <a:srgbClr val="C0C0C0"/>
                  </a:outerShdw>
                </a:effectLst>
                <a:latin typeface="Garamond" pitchFamily="18" charset="0"/>
                <a:cs typeface="+mn-cs"/>
              </a:rPr>
              <a:t>Battle </a:t>
            </a:r>
          </a:p>
          <a:p>
            <a:pPr>
              <a:spcBef>
                <a:spcPts val="0"/>
              </a:spcBef>
              <a:buFont typeface="Wingdings" pitchFamily="2" charset="2"/>
              <a:buNone/>
              <a:defRPr/>
            </a:pPr>
            <a:r>
              <a:rPr kumimoji="1" lang="en-US" sz="2000" dirty="0">
                <a:solidFill>
                  <a:srgbClr val="EE00EE"/>
                </a:solidFill>
                <a:effectLst>
                  <a:outerShdw blurRad="38100" dist="38100" dir="2700000" algn="tl">
                    <a:srgbClr val="C0C0C0"/>
                  </a:outerShdw>
                </a:effectLst>
                <a:latin typeface="Garamond" pitchFamily="18" charset="0"/>
                <a:cs typeface="+mn-cs"/>
              </a:rPr>
              <a:t>remains</a:t>
            </a:r>
            <a:endParaRPr kumimoji="1" lang="el-GR" sz="2000" dirty="0">
              <a:solidFill>
                <a:srgbClr val="EE00EE"/>
              </a:solidFill>
              <a:effectLst>
                <a:outerShdw blurRad="38100" dist="38100" dir="2700000" algn="tl">
                  <a:srgbClr val="C0C0C0"/>
                </a:outerShdw>
              </a:effectLst>
              <a:latin typeface="Garamond" pitchFamily="18" charset="0"/>
              <a:cs typeface="+mn-cs"/>
            </a:endParaRPr>
          </a:p>
        </p:txBody>
      </p:sp>
      <p:sp>
        <p:nvSpPr>
          <p:cNvPr id="273443" name="Text Box 35"/>
          <p:cNvSpPr txBox="1">
            <a:spLocks noChangeArrowheads="1"/>
          </p:cNvSpPr>
          <p:nvPr/>
        </p:nvSpPr>
        <p:spPr bwMode="auto">
          <a:xfrm>
            <a:off x="6083300" y="1793301"/>
            <a:ext cx="1970088" cy="1016000"/>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a:solidFill>
                  <a:srgbClr val="EE00EE"/>
                </a:solidFill>
                <a:effectLst>
                  <a:outerShdw blurRad="38100" dist="38100" dir="2700000" algn="tl">
                    <a:srgbClr val="C0C0C0"/>
                  </a:outerShdw>
                </a:effectLst>
                <a:latin typeface="Garamond" pitchFamily="18" charset="0"/>
                <a:cs typeface="+mn-cs"/>
              </a:rPr>
              <a:t>Evidence from remains and tombs</a:t>
            </a:r>
            <a:endParaRPr kumimoji="1" lang="el-GR" sz="2000" dirty="0">
              <a:solidFill>
                <a:srgbClr val="EE00EE"/>
              </a:solidFill>
              <a:effectLst>
                <a:outerShdw blurRad="38100" dist="38100" dir="2700000" algn="tl">
                  <a:srgbClr val="C0C0C0"/>
                </a:outerShdw>
              </a:effectLst>
              <a:latin typeface="Garamond" pitchFamily="18" charset="0"/>
              <a:cs typeface="+mn-cs"/>
            </a:endParaRPr>
          </a:p>
        </p:txBody>
      </p:sp>
      <p:sp>
        <p:nvSpPr>
          <p:cNvPr id="273448" name="Text Box 40"/>
          <p:cNvSpPr txBox="1">
            <a:spLocks noChangeArrowheads="1"/>
          </p:cNvSpPr>
          <p:nvPr/>
        </p:nvSpPr>
        <p:spPr bwMode="auto">
          <a:xfrm>
            <a:off x="4295776" y="3101403"/>
            <a:ext cx="1660525" cy="708025"/>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a:solidFill>
                  <a:srgbClr val="EE00EE"/>
                </a:solidFill>
                <a:effectLst>
                  <a:outerShdw blurRad="38100" dist="38100" dir="2700000" algn="tl">
                    <a:srgbClr val="C0C0C0"/>
                  </a:outerShdw>
                </a:effectLst>
                <a:latin typeface="Garamond" pitchFamily="18" charset="0"/>
                <a:cs typeface="+mn-cs"/>
              </a:rPr>
              <a:t>Battle remains and tombs</a:t>
            </a:r>
            <a:endParaRPr kumimoji="1" lang="el-GR" sz="2000" dirty="0">
              <a:solidFill>
                <a:srgbClr val="EE00EE"/>
              </a:solidFill>
              <a:effectLst>
                <a:outerShdw blurRad="38100" dist="38100" dir="2700000" algn="tl">
                  <a:srgbClr val="C0C0C0"/>
                </a:outerShdw>
              </a:effectLst>
              <a:latin typeface="Garamond" pitchFamily="18" charset="0"/>
              <a:cs typeface="+mn-cs"/>
            </a:endParaRPr>
          </a:p>
        </p:txBody>
      </p:sp>
      <p:sp>
        <p:nvSpPr>
          <p:cNvPr id="50" name="Text Box 20"/>
          <p:cNvSpPr txBox="1">
            <a:spLocks noChangeArrowheads="1"/>
          </p:cNvSpPr>
          <p:nvPr/>
        </p:nvSpPr>
        <p:spPr bwMode="auto">
          <a:xfrm>
            <a:off x="6405433" y="4037323"/>
            <a:ext cx="1677988" cy="400050"/>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a:solidFill>
                  <a:srgbClr val="66FF99"/>
                </a:solidFill>
                <a:effectLst>
                  <a:outerShdw blurRad="38100" dist="38100" dir="2700000" algn="tl">
                    <a:srgbClr val="C0C0C0"/>
                  </a:outerShdw>
                </a:effectLst>
                <a:latin typeface="Garamond" pitchFamily="18" charset="0"/>
                <a:cs typeface="+mn-cs"/>
              </a:rPr>
              <a:t>Roman Source</a:t>
            </a:r>
            <a:endParaRPr kumimoji="1" lang="el-GR" sz="2000" dirty="0">
              <a:solidFill>
                <a:srgbClr val="66FF99"/>
              </a:solidFill>
              <a:effectLst>
                <a:outerShdw blurRad="38100" dist="38100" dir="2700000" algn="tl">
                  <a:srgbClr val="C0C0C0"/>
                </a:outerShdw>
              </a:effectLst>
              <a:latin typeface="Garamond" pitchFamily="18" charset="0"/>
              <a:cs typeface="+mn-cs"/>
            </a:endParaRPr>
          </a:p>
        </p:txBody>
      </p:sp>
      <p:pic>
        <p:nvPicPr>
          <p:cNvPr id="5157" name="Picture 6" descr="Archäologische Fundstücke Varusschlacht"/>
          <p:cNvPicPr>
            <a:picLocks noChangeAspect="1" noChangeArrowheads="1"/>
          </p:cNvPicPr>
          <p:nvPr/>
        </p:nvPicPr>
        <p:blipFill>
          <a:blip r:embed="rId3" cstate="print"/>
          <a:srcRect/>
          <a:stretch>
            <a:fillRect/>
          </a:stretch>
        </p:blipFill>
        <p:spPr bwMode="auto">
          <a:xfrm>
            <a:off x="8215314" y="2844228"/>
            <a:ext cx="1603375" cy="915987"/>
          </a:xfrm>
          <a:prstGeom prst="rect">
            <a:avLst/>
          </a:prstGeom>
          <a:noFill/>
          <a:ln w="9525">
            <a:noFill/>
            <a:miter lim="800000"/>
            <a:headEnd/>
            <a:tailEnd/>
          </a:ln>
        </p:spPr>
      </p:pic>
      <p:pic>
        <p:nvPicPr>
          <p:cNvPr id="1028" name="Picture 4" descr="http://static.archaeologie-online.de/typo3temp/pics/w-rost_06_08a0edefaa.gif">
            <a:hlinkClick r:id="rId4"/>
          </p:cNvPr>
          <p:cNvPicPr>
            <a:picLocks noChangeAspect="1" noChangeArrowheads="1"/>
          </p:cNvPicPr>
          <p:nvPr/>
        </p:nvPicPr>
        <p:blipFill>
          <a:blip r:embed="rId5" cstate="print"/>
          <a:srcRect/>
          <a:stretch>
            <a:fillRect/>
          </a:stretch>
        </p:blipFill>
        <p:spPr bwMode="auto">
          <a:xfrm>
            <a:off x="8045450" y="1806252"/>
            <a:ext cx="1746250" cy="922085"/>
          </a:xfrm>
          <a:prstGeom prst="rect">
            <a:avLst/>
          </a:prstGeom>
          <a:noFill/>
        </p:spPr>
      </p:pic>
      <p:sp>
        <p:nvSpPr>
          <p:cNvPr id="36" name="Rechteck 35"/>
          <p:cNvSpPr/>
          <p:nvPr/>
        </p:nvSpPr>
        <p:spPr>
          <a:xfrm>
            <a:off x="0" y="477606"/>
            <a:ext cx="9906000" cy="954107"/>
          </a:xfrm>
          <a:prstGeom prst="rect">
            <a:avLst/>
          </a:prstGeom>
        </p:spPr>
        <p:txBody>
          <a:bodyPr wrap="square">
            <a:spAutoFit/>
          </a:bodyPr>
          <a:lstStyle/>
          <a:p>
            <a:pPr lvl="0" algn="ctr" eaLnBrk="0" hangingPunct="0"/>
            <a:r>
              <a:rPr lang="en-US" sz="2800" i="1" dirty="0" smtClean="0">
                <a:solidFill>
                  <a:srgbClr val="4D4D4D"/>
                </a:solidFill>
                <a:latin typeface="Arial"/>
              </a:rPr>
              <a:t>Phenomenal and Declarative Place  </a:t>
            </a:r>
          </a:p>
          <a:p>
            <a:pPr lvl="0" algn="ctr" eaLnBrk="0" hangingPunct="0"/>
            <a:r>
              <a:rPr lang="en-US" sz="2800" i="1" dirty="0" smtClean="0">
                <a:solidFill>
                  <a:srgbClr val="4D4D4D"/>
                </a:solidFill>
                <a:latin typeface="Arial"/>
              </a:rPr>
              <a:t>Example of the </a:t>
            </a:r>
            <a:r>
              <a:rPr lang="en-US" sz="2800" i="1" dirty="0" err="1" smtClean="0">
                <a:solidFill>
                  <a:srgbClr val="4D4D4D"/>
                </a:solidFill>
                <a:latin typeface="Arial"/>
              </a:rPr>
              <a:t>Varus</a:t>
            </a:r>
            <a:r>
              <a:rPr lang="en-US" sz="2800" i="1" dirty="0" smtClean="0">
                <a:solidFill>
                  <a:srgbClr val="4D4D4D"/>
                </a:solidFill>
                <a:latin typeface="Arial"/>
              </a:rPr>
              <a:t> battle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4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4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51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34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34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34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3" grpId="1" animBg="1"/>
      <p:bldP spid="5124" grpId="0" animBg="1"/>
      <p:bldP spid="5124" grpId="1" animBg="1"/>
      <p:bldP spid="5127" grpId="0" animBg="1"/>
      <p:bldP spid="5128" grpId="0" animBg="1"/>
      <p:bldP spid="5129" grpId="0" animBg="1"/>
      <p:bldP spid="5141" grpId="0" animBg="1"/>
      <p:bldP spid="273428" grpId="0"/>
      <p:bldP spid="5143" grpId="0" animBg="1"/>
      <p:bldP spid="273430" grpId="0" animBg="1"/>
      <p:bldP spid="5148" grpId="0" animBg="1"/>
      <p:bldP spid="273440" grpId="0"/>
      <p:bldP spid="273441" grpId="0" animBg="1"/>
      <p:bldP spid="273443" grpId="0"/>
      <p:bldP spid="27344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4294967295"/>
          </p:nvPr>
        </p:nvSpPr>
        <p:spPr>
          <a:xfrm>
            <a:off x="495300" y="1791168"/>
            <a:ext cx="8915401" cy="4800436"/>
          </a:xfrm>
          <a:prstGeom prst="rect">
            <a:avLst/>
          </a:prstGeom>
        </p:spPr>
        <p:txBody>
          <a:bodyPr/>
          <a:lstStyle/>
          <a:p>
            <a:pPr lvl="1" eaLnBrk="1" hangingPunct="1">
              <a:buClr>
                <a:srgbClr val="999933"/>
              </a:buClr>
            </a:pPr>
            <a:endParaRPr lang="en-US" sz="2000" dirty="0" smtClean="0">
              <a:solidFill>
                <a:srgbClr val="292929"/>
              </a:solidFill>
            </a:endParaRPr>
          </a:p>
          <a:p>
            <a:pPr lvl="1" eaLnBrk="1" hangingPunct="1"/>
            <a:r>
              <a:rPr lang="en-US" sz="2000" dirty="0" smtClean="0"/>
              <a:t>The </a:t>
            </a:r>
            <a:r>
              <a:rPr lang="en-US" sz="2000" dirty="0" err="1" smtClean="0"/>
              <a:t>Varus</a:t>
            </a:r>
            <a:r>
              <a:rPr lang="en-US" sz="2000" dirty="0" smtClean="0"/>
              <a:t> battle was a true </a:t>
            </a:r>
            <a:r>
              <a:rPr lang="en-US" sz="2000" b="1" dirty="0" smtClean="0"/>
              <a:t>event</a:t>
            </a:r>
            <a:r>
              <a:rPr lang="en-US" sz="2000" dirty="0" smtClean="0"/>
              <a:t> -&gt; it happened in a </a:t>
            </a:r>
            <a:r>
              <a:rPr lang="en-US" sz="2000" b="1" dirty="0" smtClean="0"/>
              <a:t>Phenomenal Space Time Volume</a:t>
            </a:r>
          </a:p>
          <a:p>
            <a:pPr lvl="1" eaLnBrk="1" hangingPunct="1"/>
            <a:r>
              <a:rPr lang="en-US" sz="2000" dirty="0" smtClean="0"/>
              <a:t>It happened in a </a:t>
            </a:r>
            <a:r>
              <a:rPr lang="en-US" sz="2000" b="1" dirty="0" smtClean="0"/>
              <a:t>Reference Space </a:t>
            </a:r>
            <a:r>
              <a:rPr lang="en-US" sz="2000" dirty="0" smtClean="0"/>
              <a:t>that still exists (a space at rest in relation to </a:t>
            </a:r>
            <a:r>
              <a:rPr lang="en-US" sz="2000" dirty="0" smtClean="0">
                <a:solidFill>
                  <a:srgbClr val="292929"/>
                </a:solidFill>
              </a:rPr>
              <a:t>today's  middle </a:t>
            </a:r>
            <a:r>
              <a:rPr lang="en-US" sz="2000" dirty="0" err="1" smtClean="0">
                <a:solidFill>
                  <a:srgbClr val="292929"/>
                </a:solidFill>
              </a:rPr>
              <a:t>european</a:t>
            </a:r>
            <a:r>
              <a:rPr lang="en-US" sz="2000" dirty="0" smtClean="0">
                <a:solidFill>
                  <a:srgbClr val="292929"/>
                </a:solidFill>
              </a:rPr>
              <a:t> continental plate</a:t>
            </a:r>
            <a:r>
              <a:rPr lang="en-US" sz="2000" dirty="0" smtClean="0"/>
              <a:t>)</a:t>
            </a:r>
          </a:p>
          <a:p>
            <a:pPr lvl="1" eaLnBrk="1" hangingPunct="1"/>
            <a:r>
              <a:rPr lang="en-US" sz="2000" dirty="0" smtClean="0"/>
              <a:t>The event  of the </a:t>
            </a:r>
            <a:r>
              <a:rPr lang="en-US" sz="2000" dirty="0" err="1" smtClean="0"/>
              <a:t>Varus</a:t>
            </a:r>
            <a:r>
              <a:rPr lang="en-US" sz="2000" dirty="0" smtClean="0"/>
              <a:t> Battle has a reasonable projection on the reference space which we want to call a “</a:t>
            </a:r>
            <a:r>
              <a:rPr lang="en-US" sz="2000" b="1" dirty="0" smtClean="0"/>
              <a:t>Phenomenal Place</a:t>
            </a:r>
            <a:r>
              <a:rPr lang="en-US" sz="2000" dirty="0" smtClean="0"/>
              <a:t>”</a:t>
            </a:r>
          </a:p>
          <a:p>
            <a:pPr lvl="1" eaLnBrk="1" hangingPunct="1"/>
            <a:endParaRPr lang="en-US" sz="2000" b="1" dirty="0" smtClean="0"/>
          </a:p>
          <a:p>
            <a:pPr marL="449263" lvl="1" indent="0" eaLnBrk="1" hangingPunct="1">
              <a:buNone/>
            </a:pPr>
            <a:r>
              <a:rPr lang="en-US" sz="2400" b="1" dirty="0" smtClean="0"/>
              <a:t>Phenomenal Places</a:t>
            </a:r>
            <a:r>
              <a:rPr lang="en-US" sz="2400" dirty="0" smtClean="0"/>
              <a:t> derive their identity through </a:t>
            </a:r>
            <a:r>
              <a:rPr lang="en-US" sz="2400" b="1" dirty="0" smtClean="0"/>
              <a:t>events</a:t>
            </a:r>
            <a:r>
              <a:rPr lang="en-US" sz="2400" dirty="0" smtClean="0"/>
              <a:t> or </a:t>
            </a:r>
            <a:r>
              <a:rPr lang="en-US" sz="2400" b="1" dirty="0" smtClean="0"/>
              <a:t>physical things</a:t>
            </a:r>
            <a:r>
              <a:rPr lang="en-US" sz="2400" dirty="0" smtClean="0"/>
              <a:t> over the </a:t>
            </a:r>
            <a:r>
              <a:rPr lang="en-US" sz="2400" b="1" dirty="0" smtClean="0"/>
              <a:t>phenomenal</a:t>
            </a:r>
            <a:r>
              <a:rPr lang="en-US" sz="2400" dirty="0" smtClean="0"/>
              <a:t> </a:t>
            </a:r>
            <a:r>
              <a:rPr lang="en-US" sz="2400" b="1" dirty="0" err="1" smtClean="0"/>
              <a:t>spacetime</a:t>
            </a:r>
            <a:r>
              <a:rPr lang="en-US" sz="2400" b="1" dirty="0" smtClean="0"/>
              <a:t> volume </a:t>
            </a:r>
            <a:r>
              <a:rPr lang="en-US" sz="2400" dirty="0" smtClean="0"/>
              <a:t>that they occupy</a:t>
            </a:r>
          </a:p>
        </p:txBody>
      </p:sp>
      <p:sp>
        <p:nvSpPr>
          <p:cNvPr id="6148" name="Rectangle 3"/>
          <p:cNvSpPr>
            <a:spLocks noGrp="1" noChangeArrowheads="1"/>
          </p:cNvSpPr>
          <p:nvPr>
            <p:ph type="title" idx="4294967295"/>
          </p:nvPr>
        </p:nvSpPr>
        <p:spPr>
          <a:xfrm>
            <a:off x="-242340" y="462305"/>
            <a:ext cx="10148340" cy="1051704"/>
          </a:xfrm>
          <a:prstGeom prst="rect">
            <a:avLst/>
          </a:prstGeom>
        </p:spPr>
        <p:txBody>
          <a:bodyPr/>
          <a:lstStyle/>
          <a:p>
            <a:pPr marL="711200" lvl="1" indent="-536575" algn="ctr" eaLnBrk="1" hangingPunct="1">
              <a:lnSpc>
                <a:spcPct val="150000"/>
              </a:lnSpc>
              <a:spcBef>
                <a:spcPts val="0"/>
              </a:spcBef>
              <a:defRPr/>
            </a:pPr>
            <a:r>
              <a:rPr lang="de-DE" sz="3200" b="1" i="0" dirty="0" err="1" smtClean="0"/>
              <a:t>Phenomenal</a:t>
            </a:r>
            <a:r>
              <a:rPr lang="de-DE" sz="3200" b="1" i="0" dirty="0" smtClean="0"/>
              <a:t> Places </a:t>
            </a:r>
            <a:r>
              <a:rPr lang="de-DE" sz="2400" b="1" i="0" dirty="0" smtClean="0"/>
              <a:t/>
            </a:r>
            <a:br>
              <a:rPr lang="de-DE" sz="2400" b="1" i="0" dirty="0" smtClean="0"/>
            </a:br>
            <a:r>
              <a:rPr lang="de-DE" sz="2400" dirty="0" err="1" smtClean="0"/>
              <a:t>based</a:t>
            </a:r>
            <a:r>
              <a:rPr lang="de-DE" sz="2400" dirty="0" smtClean="0"/>
              <a:t> on </a:t>
            </a:r>
            <a:r>
              <a:rPr lang="de-DE" sz="2400" i="0" dirty="0" err="1" smtClean="0"/>
              <a:t>Spacetime</a:t>
            </a:r>
            <a:r>
              <a:rPr lang="de-DE" sz="2400" i="0" dirty="0" smtClean="0"/>
              <a:t> </a:t>
            </a:r>
            <a:r>
              <a:rPr lang="de-DE" sz="2400" i="0" dirty="0" err="1" smtClean="0"/>
              <a:t>Volumes</a:t>
            </a:r>
            <a:r>
              <a:rPr lang="de-DE" sz="2400" i="0" dirty="0" smtClean="0"/>
              <a:t> </a:t>
            </a:r>
            <a:r>
              <a:rPr lang="de-DE" sz="2400" i="0" dirty="0" err="1" smtClean="0"/>
              <a:t>and</a:t>
            </a:r>
            <a:r>
              <a:rPr lang="de-DE" sz="2400" i="0" dirty="0" smtClean="0"/>
              <a:t> Reference </a:t>
            </a:r>
            <a:r>
              <a:rPr lang="de-DE" sz="2400" i="0" dirty="0" err="1" smtClean="0"/>
              <a:t>Spaces</a:t>
            </a:r>
            <a:endParaRPr lang="de-DE" sz="2400" b="1" i="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131443" y="1400070"/>
            <a:ext cx="9481185" cy="4894898"/>
          </a:xfrm>
          <a:prstGeom prst="rect">
            <a:avLst/>
          </a:prstGeom>
          <a:noFill/>
          <a:ln w="9525">
            <a:noFill/>
            <a:miter lim="800000"/>
            <a:headEnd/>
            <a:tailEnd/>
          </a:ln>
        </p:spPr>
      </p:pic>
      <p:sp>
        <p:nvSpPr>
          <p:cNvPr id="11266" name="Foliennummernplatzhalter 1"/>
          <p:cNvSpPr>
            <a:spLocks noGrp="1"/>
          </p:cNvSpPr>
          <p:nvPr>
            <p:ph type="sldNum" sz="quarter" idx="4294967295"/>
          </p:nvPr>
        </p:nvSpPr>
        <p:spPr>
          <a:xfrm>
            <a:off x="7678739" y="6311900"/>
            <a:ext cx="2055812" cy="457200"/>
          </a:xfrm>
          <a:prstGeom prst="rect">
            <a:avLst/>
          </a:prstGeom>
          <a:noFill/>
        </p:spPr>
        <p:txBody>
          <a:bodyPr/>
          <a:lstStyle/>
          <a:p>
            <a:fld id="{6171ECF1-85E9-4478-BAD7-4749115EE6F8}" type="slidenum">
              <a:rPr lang="en-GB" smtClean="0">
                <a:latin typeface="Arial" charset="0"/>
              </a:rPr>
              <a:pPr/>
              <a:t>5</a:t>
            </a:fld>
            <a:endParaRPr lang="en-GB" smtClean="0">
              <a:latin typeface="Arial" charset="0"/>
            </a:endParaRPr>
          </a:p>
        </p:txBody>
      </p:sp>
      <p:pic>
        <p:nvPicPr>
          <p:cNvPr id="11274" name="Picture 4" descr="http://www.pioniere1377.de/Bilder/varusschlacht.jpg"/>
          <p:cNvPicPr>
            <a:picLocks noChangeAspect="1" noChangeArrowheads="1"/>
          </p:cNvPicPr>
          <p:nvPr/>
        </p:nvPicPr>
        <p:blipFill>
          <a:blip r:embed="rId4" cstate="print"/>
          <a:srcRect/>
          <a:stretch>
            <a:fillRect/>
          </a:stretch>
        </p:blipFill>
        <p:spPr bwMode="auto">
          <a:xfrm>
            <a:off x="735874" y="1437982"/>
            <a:ext cx="2072640" cy="1516647"/>
          </a:xfrm>
          <a:prstGeom prst="rect">
            <a:avLst/>
          </a:prstGeom>
          <a:noFill/>
          <a:ln w="9525">
            <a:noFill/>
            <a:miter lim="800000"/>
            <a:headEnd/>
            <a:tailEnd/>
          </a:ln>
        </p:spPr>
      </p:pic>
      <p:grpSp>
        <p:nvGrpSpPr>
          <p:cNvPr id="2" name="Gruppieren 46"/>
          <p:cNvGrpSpPr/>
          <p:nvPr/>
        </p:nvGrpSpPr>
        <p:grpSpPr>
          <a:xfrm>
            <a:off x="7254240" y="2006074"/>
            <a:ext cx="2240280" cy="1219200"/>
            <a:chOff x="6720114" y="2064262"/>
            <a:chExt cx="2554515" cy="1433679"/>
          </a:xfrm>
        </p:grpSpPr>
        <p:pic>
          <p:nvPicPr>
            <p:cNvPr id="11278" name="Picture 14"/>
            <p:cNvPicPr>
              <a:picLocks noChangeAspect="1" noChangeArrowheads="1"/>
            </p:cNvPicPr>
            <p:nvPr/>
          </p:nvPicPr>
          <p:blipFill>
            <a:blip r:embed="rId5" cstate="print"/>
            <a:srcRect/>
            <a:stretch>
              <a:fillRect/>
            </a:stretch>
          </p:blipFill>
          <p:spPr bwMode="auto">
            <a:xfrm>
              <a:off x="7064374" y="2064262"/>
              <a:ext cx="2210255" cy="1433679"/>
            </a:xfrm>
            <a:prstGeom prst="rect">
              <a:avLst/>
            </a:prstGeom>
            <a:noFill/>
            <a:ln w="9525">
              <a:noFill/>
              <a:miter lim="800000"/>
              <a:headEnd/>
              <a:tailEnd/>
            </a:ln>
          </p:spPr>
        </p:pic>
        <p:sp>
          <p:nvSpPr>
            <p:cNvPr id="15" name="Rectangle 21"/>
            <p:cNvSpPr>
              <a:spLocks noChangeArrowheads="1"/>
            </p:cNvSpPr>
            <p:nvPr/>
          </p:nvSpPr>
          <p:spPr bwMode="auto">
            <a:xfrm>
              <a:off x="6720114" y="2757712"/>
              <a:ext cx="1654629" cy="667657"/>
            </a:xfrm>
            <a:prstGeom prst="rect">
              <a:avLst/>
            </a:prstGeom>
            <a:solidFill>
              <a:srgbClr val="FFFF00">
                <a:alpha val="31000"/>
              </a:srgbClr>
            </a:solidFill>
            <a:ln w="9525">
              <a:solidFill>
                <a:srgbClr val="FF0000"/>
              </a:solidFill>
              <a:miter lim="800000"/>
              <a:headEnd/>
              <a:tailEnd/>
            </a:ln>
            <a:effectLst/>
            <a:scene3d>
              <a:camera prst="legacyObliqueTopRight"/>
              <a:lightRig rig="sunset" dir="b"/>
            </a:scene3d>
            <a:sp3d extrusionH="3175000" contourW="12700" prstMaterial="legacyWireframe">
              <a:bevelT w="13500" h="13500" prst="angle"/>
              <a:bevelB w="13500" h="13500" prst="angle"/>
              <a:contourClr>
                <a:srgbClr val="000000"/>
              </a:contourClr>
            </a:sp3d>
          </p:spPr>
          <p:txBody>
            <a:bodyPr wrap="none" lIns="92075" tIns="46038" rIns="92075" bIns="46038" anchor="ctr">
              <a:flatTx/>
            </a:bodyPr>
            <a:lstStyle/>
            <a:p>
              <a:pPr>
                <a:spcBef>
                  <a:spcPct val="20000"/>
                </a:spcBef>
                <a:buFont typeface="Wingdings" pitchFamily="2" charset="2"/>
                <a:buChar char="•"/>
              </a:pPr>
              <a:endParaRPr lang="el-GR"/>
            </a:p>
          </p:txBody>
        </p:sp>
      </p:grpSp>
      <p:grpSp>
        <p:nvGrpSpPr>
          <p:cNvPr id="3" name="Gruppieren 47"/>
          <p:cNvGrpSpPr/>
          <p:nvPr/>
        </p:nvGrpSpPr>
        <p:grpSpPr>
          <a:xfrm>
            <a:off x="5131837" y="5206484"/>
            <a:ext cx="2015415" cy="1306285"/>
            <a:chOff x="5254625" y="4602163"/>
            <a:chExt cx="928688" cy="512762"/>
          </a:xfrm>
        </p:grpSpPr>
        <p:pic>
          <p:nvPicPr>
            <p:cNvPr id="11272" name="Picture 2" descr="Engpass von Kalkriese"/>
            <p:cNvPicPr>
              <a:picLocks noChangeAspect="1" noChangeArrowheads="1"/>
            </p:cNvPicPr>
            <p:nvPr/>
          </p:nvPicPr>
          <p:blipFill>
            <a:blip r:embed="rId6" cstate="print"/>
            <a:srcRect/>
            <a:stretch>
              <a:fillRect/>
            </a:stretch>
          </p:blipFill>
          <p:spPr bwMode="auto">
            <a:xfrm>
              <a:off x="5254625" y="4602163"/>
              <a:ext cx="928688" cy="512762"/>
            </a:xfrm>
            <a:prstGeom prst="rect">
              <a:avLst/>
            </a:prstGeom>
            <a:noFill/>
            <a:ln w="9525">
              <a:noFill/>
              <a:miter lim="800000"/>
              <a:headEnd/>
              <a:tailEnd/>
            </a:ln>
          </p:spPr>
        </p:pic>
        <p:sp>
          <p:nvSpPr>
            <p:cNvPr id="44" name="Rechteck 10"/>
            <p:cNvSpPr>
              <a:spLocks noChangeArrowheads="1"/>
            </p:cNvSpPr>
            <p:nvPr/>
          </p:nvSpPr>
          <p:spPr bwMode="auto">
            <a:xfrm>
              <a:off x="5312228" y="4891314"/>
              <a:ext cx="522514" cy="96650"/>
            </a:xfrm>
            <a:prstGeom prst="rect">
              <a:avLst/>
            </a:prstGeom>
            <a:noFill/>
            <a:ln w="9525">
              <a:noFill/>
              <a:miter lim="800000"/>
              <a:headEnd/>
              <a:tailEnd/>
            </a:ln>
          </p:spPr>
          <p:txBody>
            <a:bodyPr wrap="square">
              <a:spAutoFit/>
            </a:bodyPr>
            <a:lstStyle/>
            <a:p>
              <a:pPr>
                <a:spcBef>
                  <a:spcPct val="20000"/>
                </a:spcBef>
                <a:buFont typeface="Wingdings" pitchFamily="2" charset="2"/>
                <a:buNone/>
              </a:pPr>
              <a:r>
                <a:rPr lang="en-US" sz="1000" b="1" i="1" dirty="0">
                  <a:solidFill>
                    <a:srgbClr val="FFFF00"/>
                  </a:solidFill>
                </a:rPr>
                <a:t>9 </a:t>
              </a:r>
              <a:r>
                <a:rPr lang="en-US" sz="1000" b="1" i="1" dirty="0" smtClean="0">
                  <a:solidFill>
                    <a:srgbClr val="FFFF00"/>
                  </a:solidFill>
                </a:rPr>
                <a:t>AD</a:t>
              </a:r>
              <a:endParaRPr lang="de-DE" sz="1000" dirty="0">
                <a:solidFill>
                  <a:srgbClr val="FFFF00"/>
                </a:solidFill>
              </a:endParaRPr>
            </a:p>
          </p:txBody>
        </p:sp>
      </p:grpSp>
      <p:sp>
        <p:nvSpPr>
          <p:cNvPr id="49" name="Rechteck 48"/>
          <p:cNvSpPr/>
          <p:nvPr/>
        </p:nvSpPr>
        <p:spPr bwMode="auto">
          <a:xfrm>
            <a:off x="-186689" y="4815840"/>
            <a:ext cx="1314449" cy="2042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pic>
        <p:nvPicPr>
          <p:cNvPr id="11275" name="Picture 4" descr="Vollbild anzeigen">
            <a:hlinkClick r:id="rId7"/>
          </p:cNvPr>
          <p:cNvPicPr>
            <a:picLocks noChangeAspect="1" noChangeArrowheads="1"/>
          </p:cNvPicPr>
          <p:nvPr/>
        </p:nvPicPr>
        <p:blipFill>
          <a:blip r:embed="rId8" cstate="print"/>
          <a:srcRect/>
          <a:stretch>
            <a:fillRect/>
          </a:stretch>
        </p:blipFill>
        <p:spPr bwMode="auto">
          <a:xfrm>
            <a:off x="594360" y="4816353"/>
            <a:ext cx="2433638" cy="1014963"/>
          </a:xfrm>
          <a:prstGeom prst="rect">
            <a:avLst/>
          </a:prstGeom>
          <a:noFill/>
          <a:ln w="9525">
            <a:noFill/>
            <a:miter lim="800000"/>
            <a:headEnd/>
            <a:tailEnd/>
          </a:ln>
        </p:spPr>
      </p:pic>
      <p:grpSp>
        <p:nvGrpSpPr>
          <p:cNvPr id="4" name="Gruppieren 18"/>
          <p:cNvGrpSpPr/>
          <p:nvPr/>
        </p:nvGrpSpPr>
        <p:grpSpPr>
          <a:xfrm>
            <a:off x="3552788" y="1783008"/>
            <a:ext cx="1706879" cy="2072563"/>
            <a:chOff x="4008121" y="1863257"/>
            <a:chExt cx="1706879" cy="2072563"/>
          </a:xfrm>
        </p:grpSpPr>
        <p:pic>
          <p:nvPicPr>
            <p:cNvPr id="11279" name="Picture 15"/>
            <p:cNvPicPr>
              <a:picLocks noChangeAspect="1" noChangeArrowheads="1"/>
            </p:cNvPicPr>
            <p:nvPr/>
          </p:nvPicPr>
          <p:blipFill>
            <a:blip r:embed="rId9" cstate="print"/>
            <a:srcRect/>
            <a:stretch>
              <a:fillRect/>
            </a:stretch>
          </p:blipFill>
          <p:spPr bwMode="auto">
            <a:xfrm>
              <a:off x="4008121" y="1863257"/>
              <a:ext cx="1695086" cy="2072563"/>
            </a:xfrm>
            <a:prstGeom prst="rect">
              <a:avLst/>
            </a:prstGeom>
            <a:noFill/>
            <a:ln w="9525">
              <a:noFill/>
              <a:miter lim="800000"/>
              <a:headEnd/>
              <a:tailEnd/>
            </a:ln>
          </p:spPr>
        </p:pic>
        <p:sp>
          <p:nvSpPr>
            <p:cNvPr id="8" name="Rectangle 3"/>
            <p:cNvSpPr txBox="1">
              <a:spLocks noChangeArrowheads="1"/>
            </p:cNvSpPr>
            <p:nvPr/>
          </p:nvSpPr>
          <p:spPr>
            <a:xfrm>
              <a:off x="4130040" y="2967355"/>
              <a:ext cx="1584960" cy="415925"/>
            </a:xfrm>
            <a:prstGeom prst="rect">
              <a:avLst/>
            </a:prstGeom>
            <a:noFill/>
          </p:spPr>
          <p:txBody>
            <a:bodyPr lIns="92075" tIns="46038" rIns="92075" bIns="46038"/>
            <a:lstStyle/>
            <a:p>
              <a:pPr algn="ctr">
                <a:buFont typeface="Wingdings" pitchFamily="2" charset="2"/>
                <a:buNone/>
                <a:defRPr/>
              </a:pPr>
              <a:r>
                <a:rPr lang="en-US" sz="1600" b="1" dirty="0" smtClean="0">
                  <a:solidFill>
                    <a:schemeClr val="bg1"/>
                  </a:solidFill>
                  <a:latin typeface="Arial" pitchFamily="34" charset="0"/>
                  <a:cs typeface="+mn-cs"/>
                </a:rPr>
                <a:t>middle </a:t>
              </a:r>
              <a:r>
                <a:rPr lang="en-US" sz="1600" b="1" dirty="0" err="1" smtClean="0">
                  <a:solidFill>
                    <a:schemeClr val="bg1"/>
                  </a:solidFill>
                  <a:latin typeface="Arial" pitchFamily="34" charset="0"/>
                  <a:cs typeface="+mn-cs"/>
                </a:rPr>
                <a:t>european</a:t>
              </a:r>
              <a:r>
                <a:rPr lang="en-US" sz="1600" b="1" dirty="0" smtClean="0">
                  <a:solidFill>
                    <a:schemeClr val="bg1"/>
                  </a:solidFill>
                  <a:latin typeface="Arial" pitchFamily="34" charset="0"/>
                  <a:cs typeface="+mn-cs"/>
                </a:rPr>
                <a:t> continental plate</a:t>
              </a:r>
              <a:endParaRPr lang="en-GB" sz="1600" kern="0" dirty="0">
                <a:solidFill>
                  <a:schemeClr val="bg1"/>
                </a:solidFill>
                <a:latin typeface="+mj-lt"/>
                <a:ea typeface="+mj-ea"/>
                <a:cs typeface="+mj-cs"/>
              </a:endParaRPr>
            </a:p>
          </p:txBody>
        </p:sp>
      </p:grpSp>
      <p:sp>
        <p:nvSpPr>
          <p:cNvPr id="16" name="Rechteck 15"/>
          <p:cNvSpPr/>
          <p:nvPr/>
        </p:nvSpPr>
        <p:spPr bwMode="auto">
          <a:xfrm>
            <a:off x="3415005" y="4421184"/>
            <a:ext cx="4030825" cy="24368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7" name="Rechteck 16"/>
          <p:cNvSpPr/>
          <p:nvPr/>
        </p:nvSpPr>
        <p:spPr bwMode="auto">
          <a:xfrm>
            <a:off x="3291410" y="1319135"/>
            <a:ext cx="3932356" cy="26040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8" name="Rechteck 17"/>
          <p:cNvSpPr/>
          <p:nvPr/>
        </p:nvSpPr>
        <p:spPr bwMode="auto">
          <a:xfrm>
            <a:off x="7147249" y="1385888"/>
            <a:ext cx="2758752" cy="5472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19" name="Rectangle 3"/>
          <p:cNvSpPr txBox="1">
            <a:spLocks noChangeArrowheads="1"/>
          </p:cNvSpPr>
          <p:nvPr/>
        </p:nvSpPr>
        <p:spPr>
          <a:xfrm>
            <a:off x="-242340" y="462305"/>
            <a:ext cx="10148340" cy="800438"/>
          </a:xfrm>
          <a:prstGeom prst="rect">
            <a:avLst/>
          </a:prstGeom>
        </p:spPr>
        <p:txBody>
          <a:bodyPr/>
          <a:lstStyle/>
          <a:p>
            <a:pPr marL="711200" marR="0" lvl="1" indent="-536575" algn="ctr" defTabSz="914400" rtl="0" eaLnBrk="1" fontAlgn="base" latinLnBrk="0" hangingPunct="1">
              <a:lnSpc>
                <a:spcPct val="150000"/>
              </a:lnSpc>
              <a:spcBef>
                <a:spcPts val="0"/>
              </a:spcBef>
              <a:spcAft>
                <a:spcPct val="0"/>
              </a:spcAft>
              <a:buClrTx/>
              <a:buSzTx/>
              <a:buFontTx/>
              <a:buNone/>
              <a:tabLst/>
              <a:defRPr/>
            </a:pPr>
            <a:r>
              <a:rPr kumimoji="0" lang="de-DE" sz="3200" b="1" i="0" u="none" strike="noStrike" kern="0" cap="none" spc="0" normalizeH="0" baseline="0" noProof="0" dirty="0" err="1" smtClean="0">
                <a:ln>
                  <a:noFill/>
                </a:ln>
                <a:solidFill>
                  <a:srgbClr val="4D4D4D"/>
                </a:solidFill>
                <a:effectLst/>
                <a:uLnTx/>
                <a:uFillTx/>
                <a:latin typeface="Arial" pitchFamily="34" charset="0"/>
              </a:rPr>
              <a:t>Phenomenal</a:t>
            </a:r>
            <a:r>
              <a:rPr kumimoji="0" lang="de-DE" sz="3200" b="1" i="0" u="none" strike="noStrike" kern="0" cap="none" spc="0" normalizeH="0" baseline="0" noProof="0" dirty="0" smtClean="0">
                <a:ln>
                  <a:noFill/>
                </a:ln>
                <a:solidFill>
                  <a:srgbClr val="4D4D4D"/>
                </a:solidFill>
                <a:effectLst/>
                <a:uLnTx/>
                <a:uFillTx/>
                <a:latin typeface="Arial" pitchFamily="34" charset="0"/>
              </a:rPr>
              <a:t> Places </a:t>
            </a:r>
            <a:r>
              <a:rPr kumimoji="0" lang="de-DE" sz="2400" b="1" i="0" u="none" strike="noStrike" kern="0" cap="none" spc="0" normalizeH="0" baseline="0" noProof="0" dirty="0" smtClean="0">
                <a:ln>
                  <a:noFill/>
                </a:ln>
                <a:solidFill>
                  <a:srgbClr val="4D4D4D"/>
                </a:solidFill>
                <a:effectLst/>
                <a:uLnTx/>
                <a:uFillTx/>
                <a:latin typeface="Arial" pitchFamily="34" charset="0"/>
              </a:rPr>
              <a:t/>
            </a:r>
            <a:br>
              <a:rPr kumimoji="0" lang="de-DE" sz="2400" b="1" i="0" u="none" strike="noStrike" kern="0" cap="none" spc="0" normalizeH="0" baseline="0" noProof="0" dirty="0" smtClean="0">
                <a:ln>
                  <a:noFill/>
                </a:ln>
                <a:solidFill>
                  <a:srgbClr val="4D4D4D"/>
                </a:solidFill>
                <a:effectLst/>
                <a:uLnTx/>
                <a:uFillTx/>
                <a:latin typeface="Arial" pitchFamily="34" charset="0"/>
              </a:rPr>
            </a:br>
            <a:endParaRPr kumimoji="0" lang="de-DE" sz="2400" b="1" i="0" u="none" strike="noStrike" kern="0" cap="none" spc="0" normalizeH="0" baseline="0" noProof="0" dirty="0" smtClean="0">
              <a:ln>
                <a:noFill/>
              </a:ln>
              <a:solidFill>
                <a:srgbClr val="4D4D4D"/>
              </a:solidFill>
              <a:effectLst/>
              <a:uLnTx/>
              <a:uFillTx/>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reihandform 172"/>
          <p:cNvSpPr/>
          <p:nvPr/>
        </p:nvSpPr>
        <p:spPr>
          <a:xfrm>
            <a:off x="1910664" y="1231900"/>
            <a:ext cx="4242152" cy="4674658"/>
          </a:xfrm>
          <a:custGeom>
            <a:avLst/>
            <a:gdLst>
              <a:gd name="connsiteX0" fmla="*/ 44450 w 3915833"/>
              <a:gd name="connsiteY0" fmla="*/ 4292600 h 4674658"/>
              <a:gd name="connsiteX1" fmla="*/ 488950 w 3915833"/>
              <a:gd name="connsiteY1" fmla="*/ 2838450 h 4674658"/>
              <a:gd name="connsiteX2" fmla="*/ 1682750 w 3915833"/>
              <a:gd name="connsiteY2" fmla="*/ 1517650 h 4674658"/>
              <a:gd name="connsiteX3" fmla="*/ 3086100 w 3915833"/>
              <a:gd name="connsiteY3" fmla="*/ 209550 h 4674658"/>
              <a:gd name="connsiteX4" fmla="*/ 3790950 w 3915833"/>
              <a:gd name="connsiteY4" fmla="*/ 260350 h 4674658"/>
              <a:gd name="connsiteX5" fmla="*/ 3835400 w 3915833"/>
              <a:gd name="connsiteY5" fmla="*/ 660400 h 4674658"/>
              <a:gd name="connsiteX6" fmla="*/ 3390900 w 3915833"/>
              <a:gd name="connsiteY6" fmla="*/ 1822450 h 4674658"/>
              <a:gd name="connsiteX7" fmla="*/ 1727200 w 3915833"/>
              <a:gd name="connsiteY7" fmla="*/ 3130550 h 4674658"/>
              <a:gd name="connsiteX8" fmla="*/ 1498600 w 3915833"/>
              <a:gd name="connsiteY8" fmla="*/ 4318000 h 4674658"/>
              <a:gd name="connsiteX9" fmla="*/ 901700 w 3915833"/>
              <a:gd name="connsiteY9" fmla="*/ 4641850 h 4674658"/>
              <a:gd name="connsiteX10" fmla="*/ 222250 w 3915833"/>
              <a:gd name="connsiteY10" fmla="*/ 4514850 h 4674658"/>
              <a:gd name="connsiteX11" fmla="*/ 44450 w 3915833"/>
              <a:gd name="connsiteY11" fmla="*/ 4292600 h 46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5833" h="4674658">
                <a:moveTo>
                  <a:pt x="44450" y="4292600"/>
                </a:moveTo>
                <a:cubicBezTo>
                  <a:pt x="88900" y="4013200"/>
                  <a:pt x="215900" y="3300942"/>
                  <a:pt x="488950" y="2838450"/>
                </a:cubicBezTo>
                <a:cubicBezTo>
                  <a:pt x="762000" y="2375958"/>
                  <a:pt x="1249892" y="1955800"/>
                  <a:pt x="1682750" y="1517650"/>
                </a:cubicBezTo>
                <a:cubicBezTo>
                  <a:pt x="2115608" y="1079500"/>
                  <a:pt x="2734733" y="419100"/>
                  <a:pt x="3086100" y="209550"/>
                </a:cubicBezTo>
                <a:cubicBezTo>
                  <a:pt x="3437467" y="0"/>
                  <a:pt x="3666067" y="185208"/>
                  <a:pt x="3790950" y="260350"/>
                </a:cubicBezTo>
                <a:cubicBezTo>
                  <a:pt x="3915833" y="335492"/>
                  <a:pt x="3902075" y="400050"/>
                  <a:pt x="3835400" y="660400"/>
                </a:cubicBezTo>
                <a:cubicBezTo>
                  <a:pt x="3768725" y="920750"/>
                  <a:pt x="3742267" y="1410758"/>
                  <a:pt x="3390900" y="1822450"/>
                </a:cubicBezTo>
                <a:cubicBezTo>
                  <a:pt x="3039533" y="2234142"/>
                  <a:pt x="2042583" y="2714625"/>
                  <a:pt x="1727200" y="3130550"/>
                </a:cubicBezTo>
                <a:cubicBezTo>
                  <a:pt x="1411817" y="3546475"/>
                  <a:pt x="1636183" y="4066117"/>
                  <a:pt x="1498600" y="4318000"/>
                </a:cubicBezTo>
                <a:cubicBezTo>
                  <a:pt x="1361017" y="4569883"/>
                  <a:pt x="1114425" y="4609042"/>
                  <a:pt x="901700" y="4641850"/>
                </a:cubicBezTo>
                <a:cubicBezTo>
                  <a:pt x="688975" y="4674658"/>
                  <a:pt x="364067" y="4575175"/>
                  <a:pt x="222250" y="4514850"/>
                </a:cubicBezTo>
                <a:cubicBezTo>
                  <a:pt x="80433" y="4454525"/>
                  <a:pt x="0" y="4572000"/>
                  <a:pt x="44450" y="4292600"/>
                </a:cubicBezTo>
                <a:close/>
              </a:path>
            </a:pathLst>
          </a:custGeom>
          <a:solidFill>
            <a:srgbClr val="7030A0">
              <a:alpha val="50000"/>
            </a:srgbClr>
          </a:solidFill>
          <a:ln>
            <a:noFill/>
          </a:ln>
          <a:effectLst/>
          <a:scene3d>
            <a:camera prst="orthographicFront"/>
            <a:lightRig rig="threePt" dir="t"/>
          </a:scene3d>
          <a:sp3d extrusionH="76200">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169" name="Freihandform 168"/>
          <p:cNvSpPr/>
          <p:nvPr/>
        </p:nvSpPr>
        <p:spPr>
          <a:xfrm>
            <a:off x="1832653" y="188640"/>
            <a:ext cx="5616624" cy="6192688"/>
          </a:xfrm>
          <a:custGeom>
            <a:avLst/>
            <a:gdLst>
              <a:gd name="connsiteX0" fmla="*/ 0 w 5351646"/>
              <a:gd name="connsiteY0" fmla="*/ 5919537 h 5919537"/>
              <a:gd name="connsiteX1" fmla="*/ 394636 w 5351646"/>
              <a:gd name="connsiteY1" fmla="*/ 5486400 h 5919537"/>
              <a:gd name="connsiteX2" fmla="*/ 625642 w 5351646"/>
              <a:gd name="connsiteY2" fmla="*/ 4302493 h 5919537"/>
              <a:gd name="connsiteX3" fmla="*/ 1568918 w 5351646"/>
              <a:gd name="connsiteY3" fmla="*/ 3031958 h 5919537"/>
              <a:gd name="connsiteX4" fmla="*/ 2675823 w 5351646"/>
              <a:gd name="connsiteY4" fmla="*/ 2165684 h 5919537"/>
              <a:gd name="connsiteX5" fmla="*/ 3436219 w 5351646"/>
              <a:gd name="connsiteY5" fmla="*/ 1559293 h 5919537"/>
              <a:gd name="connsiteX6" fmla="*/ 3801979 w 5351646"/>
              <a:gd name="connsiteY6" fmla="*/ 895150 h 5919537"/>
              <a:gd name="connsiteX7" fmla="*/ 4803006 w 5351646"/>
              <a:gd name="connsiteY7" fmla="*/ 346510 h 5919537"/>
              <a:gd name="connsiteX8" fmla="*/ 5351646 w 5351646"/>
              <a:gd name="connsiteY8" fmla="*/ 0 h 59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646" h="5919537">
                <a:moveTo>
                  <a:pt x="0" y="5919537"/>
                </a:moveTo>
                <a:cubicBezTo>
                  <a:pt x="145181" y="5837722"/>
                  <a:pt x="290362" y="5755907"/>
                  <a:pt x="394636" y="5486400"/>
                </a:cubicBezTo>
                <a:cubicBezTo>
                  <a:pt x="498910" y="5216893"/>
                  <a:pt x="429928" y="4711567"/>
                  <a:pt x="625642" y="4302493"/>
                </a:cubicBezTo>
                <a:cubicBezTo>
                  <a:pt x="821356" y="3893419"/>
                  <a:pt x="1227221" y="3388093"/>
                  <a:pt x="1568918" y="3031958"/>
                </a:cubicBezTo>
                <a:cubicBezTo>
                  <a:pt x="1910615" y="2675823"/>
                  <a:pt x="2675823" y="2165684"/>
                  <a:pt x="2675823" y="2165684"/>
                </a:cubicBezTo>
                <a:cubicBezTo>
                  <a:pt x="2987040" y="1920240"/>
                  <a:pt x="3248526" y="1771049"/>
                  <a:pt x="3436219" y="1559293"/>
                </a:cubicBezTo>
                <a:cubicBezTo>
                  <a:pt x="3623912" y="1347537"/>
                  <a:pt x="3574181" y="1097281"/>
                  <a:pt x="3801979" y="895150"/>
                </a:cubicBezTo>
                <a:cubicBezTo>
                  <a:pt x="4029777" y="693019"/>
                  <a:pt x="4544728" y="495702"/>
                  <a:pt x="4803006" y="346510"/>
                </a:cubicBezTo>
                <a:cubicBezTo>
                  <a:pt x="5061284" y="197318"/>
                  <a:pt x="5206465" y="98659"/>
                  <a:pt x="5351646" y="0"/>
                </a:cubicBezTo>
              </a:path>
            </a:pathLst>
          </a:custGeom>
          <a:noFill/>
          <a:ln w="38100" cap="flat" cmpd="sng" algn="ctr">
            <a:solidFill>
              <a:srgbClr val="7030A0"/>
            </a:solidFill>
            <a:prstDash val="solid"/>
            <a:round/>
            <a:headEnd type="none" w="med" len="med"/>
            <a:tailEnd type="arrow"/>
          </a:ln>
          <a:effectLst/>
        </p:spPr>
        <p:txBody>
          <a:bodyPr rtlCol="0" anchor="ctr"/>
          <a:lstStyle/>
          <a:p>
            <a:pPr algn="ctr" fontAlgn="auto">
              <a:spcBef>
                <a:spcPts val="0"/>
              </a:spcBef>
              <a:spcAft>
                <a:spcPts val="0"/>
              </a:spcAft>
            </a:pPr>
            <a:endParaRPr lang="de-AT" sz="1800">
              <a:solidFill>
                <a:prstClr val="black"/>
              </a:solidFill>
              <a:latin typeface="Calibri"/>
              <a:cs typeface="+mn-cs"/>
            </a:endParaRPr>
          </a:p>
        </p:txBody>
      </p:sp>
      <p:cxnSp>
        <p:nvCxnSpPr>
          <p:cNvPr id="5" name="Gerade Verbindung mit Pfeil 4"/>
          <p:cNvCxnSpPr/>
          <p:nvPr/>
        </p:nvCxnSpPr>
        <p:spPr bwMode="auto">
          <a:xfrm flipV="1">
            <a:off x="638175" y="752475"/>
            <a:ext cx="47626" cy="5619750"/>
          </a:xfrm>
          <a:prstGeom prst="straightConnector1">
            <a:avLst/>
          </a:prstGeom>
          <a:noFill/>
          <a:ln w="38100" cap="flat" cmpd="sng" algn="ctr">
            <a:solidFill>
              <a:srgbClr val="7030A0"/>
            </a:solidFill>
            <a:prstDash val="solid"/>
            <a:round/>
            <a:headEnd type="none" w="med" len="med"/>
            <a:tailEnd type="arrow"/>
          </a:ln>
          <a:effectLst/>
        </p:spPr>
      </p:cxnSp>
      <p:cxnSp>
        <p:nvCxnSpPr>
          <p:cNvPr id="6" name="Gerade Verbindung mit Pfeil 5"/>
          <p:cNvCxnSpPr/>
          <p:nvPr/>
        </p:nvCxnSpPr>
        <p:spPr bwMode="auto">
          <a:xfrm flipV="1">
            <a:off x="628650" y="6353179"/>
            <a:ext cx="7448550" cy="28575"/>
          </a:xfrm>
          <a:prstGeom prst="straightConnector1">
            <a:avLst/>
          </a:prstGeom>
          <a:noFill/>
          <a:ln w="38100" cap="flat" cmpd="sng" algn="ctr">
            <a:solidFill>
              <a:schemeClr val="tx2">
                <a:lumMod val="50000"/>
                <a:lumOff val="50000"/>
              </a:schemeClr>
            </a:solidFill>
            <a:prstDash val="solid"/>
            <a:round/>
            <a:headEnd type="none" w="med" len="med"/>
            <a:tailEnd type="arrow"/>
          </a:ln>
          <a:effectLst/>
        </p:spPr>
      </p:cxnSp>
      <p:pic>
        <p:nvPicPr>
          <p:cNvPr id="100354" name="Picture 2"/>
          <p:cNvPicPr>
            <a:picLocks noChangeAspect="1" noChangeArrowheads="1"/>
          </p:cNvPicPr>
          <p:nvPr/>
        </p:nvPicPr>
        <p:blipFill>
          <a:blip r:embed="rId2" cstate="print"/>
          <a:srcRect/>
          <a:stretch>
            <a:fillRect/>
          </a:stretch>
        </p:blipFill>
        <p:spPr bwMode="auto">
          <a:xfrm>
            <a:off x="2066681" y="4445080"/>
            <a:ext cx="1481496" cy="1245362"/>
          </a:xfrm>
          <a:prstGeom prst="rect">
            <a:avLst/>
          </a:prstGeom>
          <a:noFill/>
          <a:ln w="9525">
            <a:noFill/>
            <a:miter lim="800000"/>
            <a:headEnd/>
            <a:tailEnd/>
          </a:ln>
        </p:spPr>
      </p:pic>
      <p:sp>
        <p:nvSpPr>
          <p:cNvPr id="22" name="Ellipse 21"/>
          <p:cNvSpPr/>
          <p:nvPr/>
        </p:nvSpPr>
        <p:spPr bwMode="auto">
          <a:xfrm>
            <a:off x="1988672" y="5165163"/>
            <a:ext cx="1560173" cy="708913"/>
          </a:xfrm>
          <a:prstGeom prst="ellipse">
            <a:avLst/>
          </a:prstGeom>
          <a:solidFill>
            <a:srgbClr val="7030A0">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pPr>
            <a:endParaRPr lang="de-AT" dirty="0" smtClean="0">
              <a:solidFill>
                <a:prstClr val="black"/>
              </a:solidFill>
              <a:latin typeface="Calibri"/>
              <a:cs typeface="+mn-cs"/>
            </a:endParaRPr>
          </a:p>
        </p:txBody>
      </p:sp>
      <p:sp>
        <p:nvSpPr>
          <p:cNvPr id="55" name="Text Box 20"/>
          <p:cNvSpPr txBox="1">
            <a:spLocks noChangeArrowheads="1"/>
          </p:cNvSpPr>
          <p:nvPr/>
        </p:nvSpPr>
        <p:spPr bwMode="auto">
          <a:xfrm>
            <a:off x="3548845" y="4941168"/>
            <a:ext cx="1482165" cy="400752"/>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dirty="0" smtClean="0">
                <a:solidFill>
                  <a:srgbClr val="7030A0"/>
                </a:solidFill>
                <a:latin typeface="Calibri"/>
              </a:rPr>
              <a:t>Fight starts</a:t>
            </a:r>
            <a:endParaRPr kumimoji="1" lang="el-GR" sz="2000" dirty="0">
              <a:solidFill>
                <a:srgbClr val="7030A0"/>
              </a:solidFill>
              <a:latin typeface="Calibri"/>
            </a:endParaRPr>
          </a:p>
        </p:txBody>
      </p:sp>
      <p:sp>
        <p:nvSpPr>
          <p:cNvPr id="61" name="Text Box 20"/>
          <p:cNvSpPr txBox="1">
            <a:spLocks noChangeArrowheads="1"/>
          </p:cNvSpPr>
          <p:nvPr/>
        </p:nvSpPr>
        <p:spPr bwMode="auto">
          <a:xfrm rot="16200000">
            <a:off x="-1748695" y="3516657"/>
            <a:ext cx="4320480" cy="400752"/>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b="1" dirty="0">
                <a:solidFill>
                  <a:srgbClr val="7030A0"/>
                </a:solidFill>
                <a:effectLst>
                  <a:outerShdw blurRad="38100" dist="38100" dir="2700000" algn="tl">
                    <a:srgbClr val="C0C0C0"/>
                  </a:outerShdw>
                </a:effectLst>
                <a:latin typeface="Garamond" pitchFamily="18" charset="0"/>
              </a:rPr>
              <a:t>Time</a:t>
            </a:r>
            <a:r>
              <a:rPr kumimoji="1" lang="en-US" sz="2000" dirty="0" smtClean="0">
                <a:solidFill>
                  <a:srgbClr val="C0504D">
                    <a:lumMod val="75000"/>
                  </a:srgbClr>
                </a:solidFill>
                <a:latin typeface="Calibri"/>
              </a:rPr>
              <a:t> </a:t>
            </a:r>
            <a:endParaRPr kumimoji="1" lang="el-GR" sz="2000" dirty="0">
              <a:solidFill>
                <a:srgbClr val="C0504D">
                  <a:lumMod val="75000"/>
                </a:srgbClr>
              </a:solidFill>
              <a:latin typeface="Calibri"/>
            </a:endParaRPr>
          </a:p>
        </p:txBody>
      </p:sp>
      <p:sp>
        <p:nvSpPr>
          <p:cNvPr id="66" name="Text Box 20"/>
          <p:cNvSpPr txBox="1">
            <a:spLocks noChangeArrowheads="1"/>
          </p:cNvSpPr>
          <p:nvPr/>
        </p:nvSpPr>
        <p:spPr bwMode="auto">
          <a:xfrm>
            <a:off x="678697" y="4832499"/>
            <a:ext cx="2106234" cy="1016305"/>
          </a:xfrm>
          <a:prstGeom prst="rect">
            <a:avLst/>
          </a:prstGeom>
          <a:noFill/>
          <a:ln w="9525">
            <a:noFill/>
            <a:miter lim="800000"/>
            <a:headEnd/>
            <a:tailEnd/>
          </a:ln>
          <a:effectLst/>
        </p:spPr>
        <p:txBody>
          <a:bodyPr wrap="square" lIns="92075" tIns="46038" rIns="92075" bIns="46038">
            <a:spAutoFit/>
          </a:bodyPr>
          <a:lstStyle/>
          <a:p>
            <a:pPr>
              <a:spcBef>
                <a:spcPts val="0"/>
              </a:spcBef>
              <a:buFont typeface="Wingdings" pitchFamily="2" charset="2"/>
              <a:buNone/>
              <a:defRPr/>
            </a:pPr>
            <a:r>
              <a:rPr kumimoji="1" lang="en-US" sz="2000" b="1" dirty="0" smtClean="0">
                <a:solidFill>
                  <a:srgbClr val="4F81BD">
                    <a:lumMod val="75000"/>
                  </a:srgbClr>
                </a:solidFill>
                <a:latin typeface="Calibri"/>
              </a:rPr>
              <a:t>Reference</a:t>
            </a:r>
          </a:p>
          <a:p>
            <a:pPr>
              <a:spcBef>
                <a:spcPts val="0"/>
              </a:spcBef>
              <a:buFont typeface="Wingdings" pitchFamily="2" charset="2"/>
              <a:buNone/>
              <a:defRPr/>
            </a:pPr>
            <a:r>
              <a:rPr kumimoji="1" lang="en-US" sz="2000" b="1" dirty="0" smtClean="0">
                <a:solidFill>
                  <a:srgbClr val="4F81BD">
                    <a:lumMod val="75000"/>
                  </a:srgbClr>
                </a:solidFill>
                <a:latin typeface="Calibri"/>
              </a:rPr>
              <a:t> Space</a:t>
            </a:r>
          </a:p>
          <a:p>
            <a:pPr>
              <a:spcBef>
                <a:spcPts val="0"/>
              </a:spcBef>
              <a:buFont typeface="Wingdings" pitchFamily="2" charset="2"/>
              <a:buNone/>
              <a:defRPr/>
            </a:pPr>
            <a:r>
              <a:rPr kumimoji="1" lang="en-US" sz="2000" b="1" dirty="0" smtClean="0">
                <a:solidFill>
                  <a:srgbClr val="4F81BD">
                    <a:lumMod val="75000"/>
                  </a:srgbClr>
                </a:solidFill>
                <a:latin typeface="Calibri"/>
              </a:rPr>
              <a:t> Seafloor</a:t>
            </a:r>
            <a:endParaRPr kumimoji="1" lang="el-GR" sz="2000" b="1" dirty="0">
              <a:solidFill>
                <a:srgbClr val="4F81BD">
                  <a:lumMod val="75000"/>
                </a:srgbClr>
              </a:solidFill>
              <a:latin typeface="Calibri"/>
            </a:endParaRPr>
          </a:p>
        </p:txBody>
      </p:sp>
      <p:sp>
        <p:nvSpPr>
          <p:cNvPr id="67" name="Text Box 20"/>
          <p:cNvSpPr txBox="1">
            <a:spLocks noChangeArrowheads="1"/>
          </p:cNvSpPr>
          <p:nvPr/>
        </p:nvSpPr>
        <p:spPr bwMode="auto">
          <a:xfrm>
            <a:off x="1" y="0"/>
            <a:ext cx="5733142" cy="523862"/>
          </a:xfrm>
          <a:prstGeom prst="rect">
            <a:avLst/>
          </a:prstGeom>
          <a:noFill/>
          <a:ln w="9525">
            <a:noFill/>
            <a:miter lim="800000"/>
            <a:headEnd/>
            <a:tailEnd/>
          </a:ln>
          <a:effectLst/>
        </p:spPr>
        <p:txBody>
          <a:bodyPr wrap="square" lIns="92075" tIns="46038" rIns="92075" bIns="46038">
            <a:spAutoFit/>
          </a:bodyPr>
          <a:lstStyle/>
          <a:p>
            <a:pPr algn="ctr">
              <a:spcBef>
                <a:spcPct val="20000"/>
              </a:spcBef>
              <a:buFont typeface="Wingdings" pitchFamily="2" charset="2"/>
              <a:buNone/>
              <a:defRPr/>
            </a:pPr>
            <a:r>
              <a:rPr kumimoji="1" lang="en-US" sz="2800" b="1" dirty="0" smtClean="0">
                <a:solidFill>
                  <a:schemeClr val="accent3">
                    <a:lumMod val="50000"/>
                  </a:schemeClr>
                </a:solidFill>
                <a:latin typeface="Arial" pitchFamily="34" charset="0"/>
                <a:cs typeface="Arial" pitchFamily="34" charset="0"/>
              </a:rPr>
              <a:t>Moving Reference Spaces </a:t>
            </a:r>
            <a:endParaRPr kumimoji="1" lang="el-GR" sz="2800" b="1" dirty="0">
              <a:solidFill>
                <a:schemeClr val="accent3">
                  <a:lumMod val="50000"/>
                </a:schemeClr>
              </a:solidFill>
              <a:latin typeface="Arial" pitchFamily="34" charset="0"/>
              <a:cs typeface="Arial" pitchFamily="34" charset="0"/>
            </a:endParaRPr>
          </a:p>
        </p:txBody>
      </p:sp>
      <p:grpSp>
        <p:nvGrpSpPr>
          <p:cNvPr id="3" name="Gruppieren 115"/>
          <p:cNvGrpSpPr>
            <a:grpSpLocks noChangeAspect="1"/>
          </p:cNvGrpSpPr>
          <p:nvPr/>
        </p:nvGrpSpPr>
        <p:grpSpPr>
          <a:xfrm>
            <a:off x="2261777" y="5273172"/>
            <a:ext cx="507056" cy="252028"/>
            <a:chOff x="7020272" y="3861048"/>
            <a:chExt cx="936104" cy="504056"/>
          </a:xfrm>
        </p:grpSpPr>
        <p:cxnSp>
          <p:nvCxnSpPr>
            <p:cNvPr id="108" name="Gerade Verbindung mit Pfeil 107"/>
            <p:cNvCxnSpPr/>
            <p:nvPr/>
          </p:nvCxnSpPr>
          <p:spPr>
            <a:xfrm flipV="1">
              <a:off x="7092280" y="3861048"/>
              <a:ext cx="792088" cy="432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p:nvPr/>
          </p:nvCxnSpPr>
          <p:spPr>
            <a:xfrm>
              <a:off x="7092280" y="4293096"/>
              <a:ext cx="864096"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 name="Ellipse 112"/>
            <p:cNvSpPr/>
            <p:nvPr/>
          </p:nvSpPr>
          <p:spPr>
            <a:xfrm>
              <a:off x="7020272" y="4221088"/>
              <a:ext cx="144016" cy="1440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grpSp>
      <p:cxnSp>
        <p:nvCxnSpPr>
          <p:cNvPr id="145" name="Gerade Verbindung 144"/>
          <p:cNvCxnSpPr/>
          <p:nvPr/>
        </p:nvCxnSpPr>
        <p:spPr>
          <a:xfrm>
            <a:off x="1988671" y="5229200"/>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Gerade Verbindung 148"/>
          <p:cNvCxnSpPr/>
          <p:nvPr/>
        </p:nvCxnSpPr>
        <p:spPr>
          <a:xfrm>
            <a:off x="3548844" y="5229200"/>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5" name="Gruppieren 114"/>
          <p:cNvGrpSpPr/>
          <p:nvPr/>
        </p:nvGrpSpPr>
        <p:grpSpPr>
          <a:xfrm>
            <a:off x="2456723" y="3508976"/>
            <a:ext cx="1638259" cy="856128"/>
            <a:chOff x="2456723" y="3508976"/>
            <a:chExt cx="1638259" cy="856128"/>
          </a:xfrm>
        </p:grpSpPr>
        <p:grpSp>
          <p:nvGrpSpPr>
            <p:cNvPr id="2" name="Gruppieren 138"/>
            <p:cNvGrpSpPr/>
            <p:nvPr/>
          </p:nvGrpSpPr>
          <p:grpSpPr>
            <a:xfrm>
              <a:off x="3314895" y="3508976"/>
              <a:ext cx="780087" cy="792088"/>
              <a:chOff x="3563888" y="4005064"/>
              <a:chExt cx="720080" cy="792088"/>
            </a:xfrm>
          </p:grpSpPr>
          <p:pic>
            <p:nvPicPr>
              <p:cNvPr id="24" name="Picture 2" descr="C:\Users\Gery\AppData\Local\Temp\msohtmlclip1\01\clip_image001.png"/>
              <p:cNvPicPr>
                <a:picLocks noChangeAspect="1" noChangeArrowheads="1"/>
              </p:cNvPicPr>
              <p:nvPr/>
            </p:nvPicPr>
            <p:blipFill>
              <a:blip r:embed="rId3" cstate="print"/>
              <a:srcRect l="47284" t="31250" r="177"/>
              <a:stretch>
                <a:fillRect/>
              </a:stretch>
            </p:blipFill>
            <p:spPr bwMode="auto">
              <a:xfrm>
                <a:off x="3563888" y="4005064"/>
                <a:ext cx="720080" cy="792088"/>
              </a:xfrm>
              <a:prstGeom prst="rect">
                <a:avLst/>
              </a:prstGeom>
              <a:noFill/>
            </p:spPr>
          </p:pic>
          <p:pic>
            <p:nvPicPr>
              <p:cNvPr id="26" name="Picture 3"/>
              <p:cNvPicPr>
                <a:picLocks noChangeAspect="1" noChangeArrowheads="1"/>
              </p:cNvPicPr>
              <p:nvPr/>
            </p:nvPicPr>
            <p:blipFill>
              <a:blip r:embed="rId4" cstate="print"/>
              <a:srcRect r="-2507" b="28848"/>
              <a:stretch>
                <a:fillRect/>
              </a:stretch>
            </p:blipFill>
            <p:spPr bwMode="auto">
              <a:xfrm>
                <a:off x="3635896" y="4005064"/>
                <a:ext cx="576064" cy="576064"/>
              </a:xfrm>
              <a:prstGeom prst="rect">
                <a:avLst/>
              </a:prstGeom>
              <a:noFill/>
              <a:ln w="9525">
                <a:noFill/>
                <a:miter lim="800000"/>
                <a:headEnd/>
                <a:tailEnd/>
              </a:ln>
            </p:spPr>
          </p:pic>
        </p:grpSp>
        <p:cxnSp>
          <p:nvCxnSpPr>
            <p:cNvPr id="150" name="Gerade Verbindung 149"/>
            <p:cNvCxnSpPr/>
            <p:nvPr/>
          </p:nvCxnSpPr>
          <p:spPr>
            <a:xfrm>
              <a:off x="2456723" y="3789040"/>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Gerade Verbindung 150"/>
            <p:cNvCxnSpPr/>
            <p:nvPr/>
          </p:nvCxnSpPr>
          <p:spPr>
            <a:xfrm>
              <a:off x="4094905" y="3789040"/>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uppieren 151"/>
          <p:cNvGrpSpPr>
            <a:grpSpLocks noChangeAspect="1"/>
          </p:cNvGrpSpPr>
          <p:nvPr/>
        </p:nvGrpSpPr>
        <p:grpSpPr>
          <a:xfrm>
            <a:off x="584516" y="5841268"/>
            <a:ext cx="1231423" cy="612068"/>
            <a:chOff x="7020272" y="3861048"/>
            <a:chExt cx="936104" cy="504056"/>
          </a:xfrm>
          <a:solidFill>
            <a:schemeClr val="accent1">
              <a:lumMod val="75000"/>
            </a:schemeClr>
          </a:solidFill>
        </p:grpSpPr>
        <p:cxnSp>
          <p:nvCxnSpPr>
            <p:cNvPr id="153" name="Gerade Verbindung mit Pfeil 152"/>
            <p:cNvCxnSpPr/>
            <p:nvPr/>
          </p:nvCxnSpPr>
          <p:spPr>
            <a:xfrm flipV="1">
              <a:off x="7092280" y="3861048"/>
              <a:ext cx="792088" cy="432048"/>
            </a:xfrm>
            <a:prstGeom prst="straightConnector1">
              <a:avLst/>
            </a:prstGeom>
            <a:grpFill/>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Gerade Verbindung mit Pfeil 153"/>
            <p:cNvCxnSpPr/>
            <p:nvPr/>
          </p:nvCxnSpPr>
          <p:spPr>
            <a:xfrm>
              <a:off x="7092280" y="4293096"/>
              <a:ext cx="864096" cy="0"/>
            </a:xfrm>
            <a:prstGeom prst="straightConnector1">
              <a:avLst/>
            </a:prstGeom>
            <a:grpFill/>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5" name="Ellipse 154"/>
            <p:cNvSpPr/>
            <p:nvPr/>
          </p:nvSpPr>
          <p:spPr>
            <a:xfrm>
              <a:off x="7020272" y="4221088"/>
              <a:ext cx="144016" cy="144016"/>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grpSp>
      <p:grpSp>
        <p:nvGrpSpPr>
          <p:cNvPr id="118" name="Gruppieren 117"/>
          <p:cNvGrpSpPr/>
          <p:nvPr/>
        </p:nvGrpSpPr>
        <p:grpSpPr>
          <a:xfrm>
            <a:off x="1988671" y="1844824"/>
            <a:ext cx="4212469" cy="4563888"/>
            <a:chOff x="1988671" y="1844824"/>
            <a:chExt cx="4212469" cy="4563888"/>
          </a:xfrm>
        </p:grpSpPr>
        <p:cxnSp>
          <p:nvCxnSpPr>
            <p:cNvPr id="106" name="Gerade Verbindung 105"/>
            <p:cNvCxnSpPr/>
            <p:nvPr/>
          </p:nvCxnSpPr>
          <p:spPr>
            <a:xfrm>
              <a:off x="6123131" y="1844824"/>
              <a:ext cx="78009"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Gerade Verbindung 155"/>
            <p:cNvCxnSpPr/>
            <p:nvPr/>
          </p:nvCxnSpPr>
          <p:spPr>
            <a:xfrm>
              <a:off x="1988671" y="4437112"/>
              <a:ext cx="0" cy="19716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uppieren 115"/>
          <p:cNvGrpSpPr/>
          <p:nvPr/>
        </p:nvGrpSpPr>
        <p:grpSpPr>
          <a:xfrm>
            <a:off x="1364603" y="772672"/>
            <a:ext cx="7762663" cy="1864243"/>
            <a:chOff x="1364603" y="772672"/>
            <a:chExt cx="7762663" cy="1864243"/>
          </a:xfrm>
        </p:grpSpPr>
        <p:cxnSp>
          <p:nvCxnSpPr>
            <p:cNvPr id="207" name="Gerade Verbindung mit Pfeil 206"/>
            <p:cNvCxnSpPr>
              <a:stCxn id="206" idx="0"/>
              <a:endCxn id="134" idx="2"/>
            </p:cNvCxnSpPr>
            <p:nvPr/>
          </p:nvCxnSpPr>
          <p:spPr>
            <a:xfrm flipV="1">
              <a:off x="1364603" y="1703196"/>
              <a:ext cx="3744493" cy="933719"/>
            </a:xfrm>
            <a:prstGeom prst="straightConnector1">
              <a:avLst/>
            </a:prstGeom>
            <a:noFill/>
            <a:ln w="19050" cap="flat" cmpd="sng" algn="ctr">
              <a:solidFill>
                <a:srgbClr val="7030A0"/>
              </a:solidFill>
              <a:prstDash val="solid"/>
              <a:round/>
              <a:headEnd type="none" w="med" len="med"/>
              <a:tailEnd type="arrow"/>
            </a:ln>
            <a:effectLst/>
          </p:spPr>
        </p:cxnSp>
        <p:sp>
          <p:nvSpPr>
            <p:cNvPr id="58" name="Text Box 20"/>
            <p:cNvSpPr txBox="1">
              <a:spLocks noChangeArrowheads="1"/>
            </p:cNvSpPr>
            <p:nvPr/>
          </p:nvSpPr>
          <p:spPr bwMode="auto">
            <a:xfrm>
              <a:off x="7449279" y="1700808"/>
              <a:ext cx="1677987" cy="708528"/>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smtClean="0">
                  <a:solidFill>
                    <a:srgbClr val="7030A0"/>
                  </a:solidFill>
                  <a:latin typeface="Calibri"/>
                </a:rPr>
                <a:t>Spanish ship is sunken</a:t>
              </a:r>
              <a:endParaRPr kumimoji="1" lang="el-GR" sz="2000" dirty="0">
                <a:solidFill>
                  <a:srgbClr val="7030A0"/>
                </a:solidFill>
                <a:latin typeface="Calibri"/>
              </a:endParaRPr>
            </a:p>
          </p:txBody>
        </p:sp>
        <p:pic>
          <p:nvPicPr>
            <p:cNvPr id="44" name="Picture 2" descr="C:\Users\Gery\AppData\Local\Temp\msohtmlclip1\01\clip_image001.png"/>
            <p:cNvPicPr>
              <a:picLocks noChangeAspect="1" noChangeArrowheads="1"/>
            </p:cNvPicPr>
            <p:nvPr/>
          </p:nvPicPr>
          <p:blipFill>
            <a:blip r:embed="rId3" cstate="print"/>
            <a:srcRect l="47284" t="75000" r="177"/>
            <a:stretch>
              <a:fillRect/>
            </a:stretch>
          </p:blipFill>
          <p:spPr bwMode="auto">
            <a:xfrm rot="20470025">
              <a:off x="5918588" y="1891871"/>
              <a:ext cx="780087" cy="288032"/>
            </a:xfrm>
            <a:prstGeom prst="rect">
              <a:avLst/>
            </a:prstGeom>
            <a:noFill/>
          </p:spPr>
        </p:pic>
        <p:pic>
          <p:nvPicPr>
            <p:cNvPr id="133" name="Picture 2" descr="C:\Users\Gery\AppData\Local\Temp\msohtmlclip1\01\clip_image001.png"/>
            <p:cNvPicPr>
              <a:picLocks noChangeAspect="1" noChangeArrowheads="1"/>
            </p:cNvPicPr>
            <p:nvPr/>
          </p:nvPicPr>
          <p:blipFill>
            <a:blip r:embed="rId3" cstate="print"/>
            <a:srcRect r="52716"/>
            <a:stretch>
              <a:fillRect/>
            </a:stretch>
          </p:blipFill>
          <p:spPr bwMode="auto">
            <a:xfrm>
              <a:off x="5265111" y="772672"/>
              <a:ext cx="702078" cy="1152128"/>
            </a:xfrm>
            <a:prstGeom prst="rect">
              <a:avLst/>
            </a:prstGeom>
            <a:noFill/>
          </p:spPr>
        </p:pic>
        <p:sp>
          <p:nvSpPr>
            <p:cNvPr id="134" name="Ellipse 133"/>
            <p:cNvSpPr/>
            <p:nvPr/>
          </p:nvSpPr>
          <p:spPr bwMode="auto">
            <a:xfrm>
              <a:off x="5109094" y="1348739"/>
              <a:ext cx="1014037" cy="708913"/>
            </a:xfrm>
            <a:prstGeom prst="ellipse">
              <a:avLst/>
            </a:prstGeom>
            <a:solidFill>
              <a:srgbClr val="7030A0">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pPr>
              <a:endParaRPr lang="de-AT" dirty="0">
                <a:solidFill>
                  <a:prstClr val="black"/>
                </a:solidFill>
                <a:latin typeface="Calibri"/>
                <a:cs typeface="+mn-cs"/>
              </a:endParaRPr>
            </a:p>
          </p:txBody>
        </p:sp>
        <p:grpSp>
          <p:nvGrpSpPr>
            <p:cNvPr id="8" name="Gruppieren 118"/>
            <p:cNvGrpSpPr>
              <a:grpSpLocks noChangeAspect="1"/>
            </p:cNvGrpSpPr>
            <p:nvPr/>
          </p:nvGrpSpPr>
          <p:grpSpPr>
            <a:xfrm>
              <a:off x="5460132" y="1492752"/>
              <a:ext cx="507056" cy="252028"/>
              <a:chOff x="7020272" y="3861048"/>
              <a:chExt cx="936104" cy="504056"/>
            </a:xfrm>
          </p:grpSpPr>
          <p:cxnSp>
            <p:nvCxnSpPr>
              <p:cNvPr id="136" name="Gerade Verbindung mit Pfeil 135"/>
              <p:cNvCxnSpPr/>
              <p:nvPr/>
            </p:nvCxnSpPr>
            <p:spPr>
              <a:xfrm flipV="1">
                <a:off x="7092280" y="3861048"/>
                <a:ext cx="792088" cy="432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Ellipse 136"/>
              <p:cNvSpPr/>
              <p:nvPr/>
            </p:nvSpPr>
            <p:spPr>
              <a:xfrm>
                <a:off x="7020272" y="4221088"/>
                <a:ext cx="144016" cy="1440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cxnSp>
            <p:nvCxnSpPr>
              <p:cNvPr id="138" name="Gerade Verbindung mit Pfeil 137"/>
              <p:cNvCxnSpPr/>
              <p:nvPr/>
            </p:nvCxnSpPr>
            <p:spPr>
              <a:xfrm>
                <a:off x="7092280" y="4293096"/>
                <a:ext cx="864096"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9" name="Rechteck 158"/>
            <p:cNvSpPr/>
            <p:nvPr/>
          </p:nvSpPr>
          <p:spPr>
            <a:xfrm>
              <a:off x="5811095" y="1700808"/>
              <a:ext cx="1560173" cy="576064"/>
            </a:xfrm>
            <a:prstGeom prst="rect">
              <a:avLst/>
            </a:prstGeom>
            <a:blipFill dpi="0" rotWithShape="1">
              <a:blip r:embed="rId5" cstate="print">
                <a:alphaModFix amt="3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cxnSp>
          <p:nvCxnSpPr>
            <p:cNvPr id="167" name="Gerade Verbindung 166"/>
            <p:cNvCxnSpPr/>
            <p:nvPr/>
          </p:nvCxnSpPr>
          <p:spPr>
            <a:xfrm>
              <a:off x="5109017" y="1412776"/>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p:nvPr/>
          </p:nvCxnSpPr>
          <p:spPr>
            <a:xfrm>
              <a:off x="6123130" y="1412776"/>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4" name="Text Box 20"/>
          <p:cNvSpPr txBox="1">
            <a:spLocks noChangeArrowheads="1"/>
          </p:cNvSpPr>
          <p:nvPr/>
        </p:nvSpPr>
        <p:spPr bwMode="auto">
          <a:xfrm>
            <a:off x="1052568" y="1052736"/>
            <a:ext cx="3236809" cy="400752"/>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b="1" dirty="0" smtClean="0">
                <a:solidFill>
                  <a:srgbClr val="7030A0"/>
                </a:solidFill>
                <a:effectLst>
                  <a:outerShdw blurRad="38100" dist="38100" dir="2700000" algn="tl">
                    <a:srgbClr val="C0C0C0"/>
                  </a:outerShdw>
                </a:effectLst>
                <a:latin typeface="Garamond" pitchFamily="18" charset="0"/>
              </a:rPr>
              <a:t>Battle </a:t>
            </a:r>
            <a:r>
              <a:rPr kumimoji="1" lang="en-US" sz="2000" b="1" dirty="0" err="1" smtClean="0">
                <a:solidFill>
                  <a:srgbClr val="7030A0"/>
                </a:solidFill>
                <a:effectLst>
                  <a:outerShdw blurRad="38100" dist="38100" dir="2700000" algn="tl">
                    <a:srgbClr val="C0C0C0"/>
                  </a:outerShdw>
                </a:effectLst>
                <a:latin typeface="Garamond" pitchFamily="18" charset="0"/>
              </a:rPr>
              <a:t>Spacetime</a:t>
            </a:r>
            <a:r>
              <a:rPr kumimoji="1" lang="en-US" sz="2000" b="1" dirty="0" smtClean="0">
                <a:solidFill>
                  <a:srgbClr val="7030A0"/>
                </a:solidFill>
                <a:effectLst>
                  <a:outerShdw blurRad="38100" dist="38100" dir="2700000" algn="tl">
                    <a:srgbClr val="C0C0C0"/>
                  </a:outerShdw>
                </a:effectLst>
                <a:latin typeface="Garamond" pitchFamily="18" charset="0"/>
              </a:rPr>
              <a:t> Volume</a:t>
            </a:r>
            <a:endParaRPr kumimoji="1" lang="el-GR" sz="2000" b="1" dirty="0">
              <a:solidFill>
                <a:srgbClr val="7030A0"/>
              </a:solidFill>
              <a:effectLst>
                <a:outerShdw blurRad="38100" dist="38100" dir="2700000" algn="tl">
                  <a:srgbClr val="C0C0C0"/>
                </a:outerShdw>
              </a:effectLst>
              <a:latin typeface="Garamond" pitchFamily="18" charset="0"/>
            </a:endParaRPr>
          </a:p>
        </p:txBody>
      </p:sp>
      <p:cxnSp>
        <p:nvCxnSpPr>
          <p:cNvPr id="176" name="Gerade Verbindung mit Pfeil 175"/>
          <p:cNvCxnSpPr/>
          <p:nvPr/>
        </p:nvCxnSpPr>
        <p:spPr>
          <a:xfrm>
            <a:off x="4172915" y="1340768"/>
            <a:ext cx="858095" cy="288032"/>
          </a:xfrm>
          <a:prstGeom prst="straightConnector1">
            <a:avLst/>
          </a:prstGeom>
          <a:noFill/>
          <a:ln w="38100" cap="flat" cmpd="sng" algn="ctr">
            <a:solidFill>
              <a:srgbClr val="7030A0"/>
            </a:solidFill>
            <a:prstDash val="solid"/>
            <a:round/>
            <a:headEnd type="none" w="med" len="med"/>
            <a:tailEnd type="arrow"/>
          </a:ln>
          <a:effectLst/>
        </p:spPr>
      </p:cxnSp>
      <p:cxnSp>
        <p:nvCxnSpPr>
          <p:cNvPr id="178" name="Gerade Verbindung mit Pfeil 177"/>
          <p:cNvCxnSpPr/>
          <p:nvPr/>
        </p:nvCxnSpPr>
        <p:spPr>
          <a:xfrm>
            <a:off x="974361" y="5801193"/>
            <a:ext cx="89941" cy="329784"/>
          </a:xfrm>
          <a:prstGeom prst="straightConnector1">
            <a:avLst/>
          </a:prstGeom>
          <a:noFill/>
          <a:ln w="38100" cap="flat" cmpd="sng" algn="ctr">
            <a:solidFill>
              <a:schemeClr val="accent1">
                <a:lumMod val="75000"/>
              </a:schemeClr>
            </a:solidFill>
            <a:prstDash val="solid"/>
            <a:round/>
            <a:headEnd type="none" w="med" len="med"/>
            <a:tailEnd type="arrow"/>
          </a:ln>
          <a:effectLst/>
        </p:spPr>
      </p:cxnSp>
      <p:sp>
        <p:nvSpPr>
          <p:cNvPr id="181" name="Parallelogramm 180"/>
          <p:cNvSpPr/>
          <p:nvPr/>
        </p:nvSpPr>
        <p:spPr>
          <a:xfrm>
            <a:off x="662525" y="5805264"/>
            <a:ext cx="6708745" cy="576064"/>
          </a:xfrm>
          <a:prstGeom prst="parallelogram">
            <a:avLst>
              <a:gd name="adj" fmla="val 185387"/>
            </a:avLst>
          </a:prstGeom>
          <a:blipFill dpi="0" rotWithShape="1">
            <a:blip r:embed="rId5" cstate="print">
              <a:alphaModFix amt="30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pPr>
            <a:endParaRPr lang="de-AT" dirty="0">
              <a:solidFill>
                <a:prstClr val="black"/>
              </a:solidFill>
              <a:latin typeface="Calibri"/>
              <a:cs typeface="+mn-cs"/>
            </a:endParaRPr>
          </a:p>
        </p:txBody>
      </p:sp>
      <p:grpSp>
        <p:nvGrpSpPr>
          <p:cNvPr id="117" name="Gruppieren 116"/>
          <p:cNvGrpSpPr/>
          <p:nvPr/>
        </p:nvGrpSpPr>
        <p:grpSpPr>
          <a:xfrm>
            <a:off x="1988672" y="5301211"/>
            <a:ext cx="7488832" cy="1408861"/>
            <a:chOff x="1988672" y="5301211"/>
            <a:chExt cx="7488832" cy="1408861"/>
          </a:xfrm>
        </p:grpSpPr>
        <p:pic>
          <p:nvPicPr>
            <p:cNvPr id="88" name="Picture 5" descr="C:\Program Files (x86)\Microsoft Office\MEDIA\CAGCAT10\j0302953.jpg"/>
            <p:cNvPicPr>
              <a:picLocks noChangeAspect="1" noChangeArrowheads="1"/>
            </p:cNvPicPr>
            <p:nvPr/>
          </p:nvPicPr>
          <p:blipFill>
            <a:blip r:embed="rId6" cstate="print"/>
            <a:srcRect/>
            <a:stretch>
              <a:fillRect/>
            </a:stretch>
          </p:blipFill>
          <p:spPr bwMode="auto">
            <a:xfrm rot="3098204">
              <a:off x="5224229" y="5895356"/>
              <a:ext cx="266951" cy="405415"/>
            </a:xfrm>
            <a:prstGeom prst="rect">
              <a:avLst/>
            </a:prstGeom>
            <a:noFill/>
          </p:spPr>
        </p:pic>
        <p:pic>
          <p:nvPicPr>
            <p:cNvPr id="1029" name="Picture 5" descr="C:\Program Files (x86)\Microsoft Office\MEDIA\CAGCAT10\j0302953.jpg"/>
            <p:cNvPicPr>
              <a:picLocks noChangeAspect="1" noChangeArrowheads="1"/>
            </p:cNvPicPr>
            <p:nvPr/>
          </p:nvPicPr>
          <p:blipFill>
            <a:blip r:embed="rId6" cstate="print"/>
            <a:srcRect/>
            <a:stretch>
              <a:fillRect/>
            </a:stretch>
          </p:blipFill>
          <p:spPr bwMode="auto">
            <a:xfrm rot="18138456">
              <a:off x="4147317" y="5871483"/>
              <a:ext cx="266951" cy="405415"/>
            </a:xfrm>
            <a:prstGeom prst="rect">
              <a:avLst/>
            </a:prstGeom>
            <a:noFill/>
          </p:spPr>
        </p:pic>
        <p:pic>
          <p:nvPicPr>
            <p:cNvPr id="32" name="Picture 2" descr="C:\Users\Gery\AppData\Local\Temp\msohtmlclip1\01\clip_image001.png"/>
            <p:cNvPicPr>
              <a:picLocks noChangeAspect="1" noChangeArrowheads="1"/>
            </p:cNvPicPr>
            <p:nvPr/>
          </p:nvPicPr>
          <p:blipFill>
            <a:blip r:embed="rId3" cstate="print"/>
            <a:srcRect l="47284" t="75000" r="177"/>
            <a:stretch>
              <a:fillRect/>
            </a:stretch>
          </p:blipFill>
          <p:spPr bwMode="auto">
            <a:xfrm rot="20567602">
              <a:off x="5995810" y="5905325"/>
              <a:ext cx="780087" cy="288032"/>
            </a:xfrm>
            <a:prstGeom prst="rect">
              <a:avLst/>
            </a:prstGeom>
            <a:solidFill>
              <a:schemeClr val="accent1">
                <a:lumMod val="75000"/>
                <a:alpha val="60000"/>
              </a:schemeClr>
            </a:solidFill>
            <a:ln>
              <a:noFill/>
            </a:ln>
          </p:spPr>
        </p:pic>
        <p:sp>
          <p:nvSpPr>
            <p:cNvPr id="59" name="Text Box 20"/>
            <p:cNvSpPr txBox="1">
              <a:spLocks noChangeArrowheads="1"/>
            </p:cNvSpPr>
            <p:nvPr/>
          </p:nvSpPr>
          <p:spPr bwMode="auto">
            <a:xfrm>
              <a:off x="7293261" y="5301211"/>
              <a:ext cx="2184243" cy="1016305"/>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dirty="0" smtClean="0">
                  <a:solidFill>
                    <a:srgbClr val="1F497D">
                      <a:lumMod val="75000"/>
                    </a:srgbClr>
                  </a:solidFill>
                  <a:latin typeface="Calibri"/>
                </a:rPr>
                <a:t>Remains of battle &amp; </a:t>
              </a:r>
              <a:r>
                <a:rPr kumimoji="1" lang="en-US" sz="2000" dirty="0" err="1" smtClean="0">
                  <a:solidFill>
                    <a:srgbClr val="1F497D">
                      <a:lumMod val="75000"/>
                    </a:srgbClr>
                  </a:solidFill>
                  <a:latin typeface="Calibri"/>
                </a:rPr>
                <a:t>spanish</a:t>
              </a:r>
              <a:r>
                <a:rPr kumimoji="1" lang="en-US" sz="2000" dirty="0" smtClean="0">
                  <a:solidFill>
                    <a:srgbClr val="1F497D">
                      <a:lumMod val="75000"/>
                    </a:srgbClr>
                  </a:solidFill>
                  <a:latin typeface="Calibri"/>
                </a:rPr>
                <a:t> ship on seafloor</a:t>
              </a:r>
              <a:endParaRPr kumimoji="1" lang="el-GR" sz="2000" dirty="0">
                <a:solidFill>
                  <a:srgbClr val="1F497D">
                    <a:lumMod val="75000"/>
                  </a:srgbClr>
                </a:solidFill>
                <a:latin typeface="Calibri"/>
              </a:endParaRPr>
            </a:p>
          </p:txBody>
        </p:sp>
        <p:sp>
          <p:nvSpPr>
            <p:cNvPr id="60" name="Text Box 20"/>
            <p:cNvSpPr txBox="1">
              <a:spLocks noChangeArrowheads="1"/>
            </p:cNvSpPr>
            <p:nvPr/>
          </p:nvSpPr>
          <p:spPr bwMode="auto">
            <a:xfrm>
              <a:off x="2612740" y="6309320"/>
              <a:ext cx="6006667" cy="400752"/>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dirty="0" err="1" smtClean="0">
                  <a:solidFill>
                    <a:srgbClr val="4F81BD">
                      <a:lumMod val="75000"/>
                    </a:srgbClr>
                  </a:solidFill>
                  <a:latin typeface="Calibri"/>
                </a:rPr>
                <a:t>Phenomanal</a:t>
              </a:r>
              <a:r>
                <a:rPr kumimoji="1" lang="en-US" sz="2000" dirty="0" smtClean="0">
                  <a:solidFill>
                    <a:srgbClr val="4F81BD">
                      <a:lumMod val="75000"/>
                    </a:srgbClr>
                  </a:solidFill>
                  <a:latin typeface="Calibri"/>
                </a:rPr>
                <a:t> place of the battle on the seafloor</a:t>
              </a:r>
              <a:endParaRPr kumimoji="1" lang="el-GR" sz="2000" dirty="0">
                <a:solidFill>
                  <a:srgbClr val="4F81BD">
                    <a:lumMod val="75000"/>
                  </a:srgbClr>
                </a:solidFill>
                <a:latin typeface="Calibri"/>
              </a:endParaRPr>
            </a:p>
          </p:txBody>
        </p:sp>
        <p:sp>
          <p:nvSpPr>
            <p:cNvPr id="70" name="Ellipse 69"/>
            <p:cNvSpPr/>
            <p:nvPr/>
          </p:nvSpPr>
          <p:spPr>
            <a:xfrm>
              <a:off x="3720148" y="5861369"/>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2" name="Ellipse 71"/>
            <p:cNvSpPr/>
            <p:nvPr/>
          </p:nvSpPr>
          <p:spPr>
            <a:xfrm>
              <a:off x="3626855" y="6283042"/>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3" name="Ellipse 72"/>
            <p:cNvSpPr/>
            <p:nvPr/>
          </p:nvSpPr>
          <p:spPr>
            <a:xfrm>
              <a:off x="3485003" y="6123123"/>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4" name="Ellipse 73"/>
            <p:cNvSpPr/>
            <p:nvPr/>
          </p:nvSpPr>
          <p:spPr>
            <a:xfrm>
              <a:off x="3174087" y="6005385"/>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5" name="Ellipse 74"/>
            <p:cNvSpPr/>
            <p:nvPr/>
          </p:nvSpPr>
          <p:spPr>
            <a:xfrm>
              <a:off x="3798157" y="6149401"/>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6" name="Ellipse 75"/>
            <p:cNvSpPr/>
            <p:nvPr/>
          </p:nvSpPr>
          <p:spPr>
            <a:xfrm>
              <a:off x="3954174" y="6005385"/>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7" name="Ellipse 76"/>
            <p:cNvSpPr/>
            <p:nvPr/>
          </p:nvSpPr>
          <p:spPr>
            <a:xfrm>
              <a:off x="4430191" y="6051115"/>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8" name="Ellipse 77"/>
            <p:cNvSpPr/>
            <p:nvPr/>
          </p:nvSpPr>
          <p:spPr>
            <a:xfrm>
              <a:off x="4595291" y="6123123"/>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79" name="Ellipse 78"/>
            <p:cNvSpPr/>
            <p:nvPr/>
          </p:nvSpPr>
          <p:spPr>
            <a:xfrm>
              <a:off x="4812195" y="6213441"/>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80" name="Ellipse 79"/>
            <p:cNvSpPr/>
            <p:nvPr/>
          </p:nvSpPr>
          <p:spPr>
            <a:xfrm>
              <a:off x="4925491" y="5940635"/>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81" name="Ellipse 80"/>
            <p:cNvSpPr/>
            <p:nvPr/>
          </p:nvSpPr>
          <p:spPr>
            <a:xfrm>
              <a:off x="4890278" y="6077393"/>
              <a:ext cx="7800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sp>
          <p:nvSpPr>
            <p:cNvPr id="182" name="Freihandform 181"/>
            <p:cNvSpPr/>
            <p:nvPr/>
          </p:nvSpPr>
          <p:spPr>
            <a:xfrm>
              <a:off x="1988672" y="5703891"/>
              <a:ext cx="4212468" cy="688975"/>
            </a:xfrm>
            <a:custGeom>
              <a:avLst/>
              <a:gdLst>
                <a:gd name="connsiteX0" fmla="*/ 23812 w 4402137"/>
                <a:gd name="connsiteY0" fmla="*/ 639762 h 688975"/>
                <a:gd name="connsiteX1" fmla="*/ 509587 w 4402137"/>
                <a:gd name="connsiteY1" fmla="*/ 344487 h 688975"/>
                <a:gd name="connsiteX2" fmla="*/ 1062037 w 4402137"/>
                <a:gd name="connsiteY2" fmla="*/ 268287 h 688975"/>
                <a:gd name="connsiteX3" fmla="*/ 1423987 w 4402137"/>
                <a:gd name="connsiteY3" fmla="*/ 144462 h 688975"/>
                <a:gd name="connsiteX4" fmla="*/ 1881187 w 4402137"/>
                <a:gd name="connsiteY4" fmla="*/ 125412 h 688975"/>
                <a:gd name="connsiteX5" fmla="*/ 2214562 w 4402137"/>
                <a:gd name="connsiteY5" fmla="*/ 201612 h 688975"/>
                <a:gd name="connsiteX6" fmla="*/ 2614612 w 4402137"/>
                <a:gd name="connsiteY6" fmla="*/ 173037 h 688975"/>
                <a:gd name="connsiteX7" fmla="*/ 3052762 w 4402137"/>
                <a:gd name="connsiteY7" fmla="*/ 220662 h 688975"/>
                <a:gd name="connsiteX8" fmla="*/ 3957637 w 4402137"/>
                <a:gd name="connsiteY8" fmla="*/ 134937 h 688975"/>
                <a:gd name="connsiteX9" fmla="*/ 4338637 w 4402137"/>
                <a:gd name="connsiteY9" fmla="*/ 58737 h 688975"/>
                <a:gd name="connsiteX10" fmla="*/ 4338637 w 4402137"/>
                <a:gd name="connsiteY10" fmla="*/ 487362 h 688975"/>
                <a:gd name="connsiteX11" fmla="*/ 4167187 w 4402137"/>
                <a:gd name="connsiteY11" fmla="*/ 496887 h 688975"/>
                <a:gd name="connsiteX12" fmla="*/ 3729037 w 4402137"/>
                <a:gd name="connsiteY12" fmla="*/ 620712 h 688975"/>
                <a:gd name="connsiteX13" fmla="*/ 3367087 w 4402137"/>
                <a:gd name="connsiteY13" fmla="*/ 592137 h 688975"/>
                <a:gd name="connsiteX14" fmla="*/ 2728912 w 4402137"/>
                <a:gd name="connsiteY14" fmla="*/ 573087 h 688975"/>
                <a:gd name="connsiteX15" fmla="*/ 2290762 w 4402137"/>
                <a:gd name="connsiteY15" fmla="*/ 639762 h 688975"/>
                <a:gd name="connsiteX16" fmla="*/ 1738312 w 4402137"/>
                <a:gd name="connsiteY16" fmla="*/ 601662 h 688975"/>
                <a:gd name="connsiteX17" fmla="*/ 1462087 w 4402137"/>
                <a:gd name="connsiteY17" fmla="*/ 658812 h 688975"/>
                <a:gd name="connsiteX18" fmla="*/ 785812 w 4402137"/>
                <a:gd name="connsiteY18" fmla="*/ 582612 h 688975"/>
                <a:gd name="connsiteX19" fmla="*/ 366712 w 4402137"/>
                <a:gd name="connsiteY19" fmla="*/ 639762 h 688975"/>
                <a:gd name="connsiteX20" fmla="*/ 23812 w 4402137"/>
                <a:gd name="connsiteY20" fmla="*/ 639762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02137" h="688975">
                  <a:moveTo>
                    <a:pt x="23812" y="639762"/>
                  </a:moveTo>
                  <a:cubicBezTo>
                    <a:pt x="47625" y="590550"/>
                    <a:pt x="336550" y="406400"/>
                    <a:pt x="509587" y="344487"/>
                  </a:cubicBezTo>
                  <a:cubicBezTo>
                    <a:pt x="682625" y="282575"/>
                    <a:pt x="909637" y="301624"/>
                    <a:pt x="1062037" y="268287"/>
                  </a:cubicBezTo>
                  <a:cubicBezTo>
                    <a:pt x="1214437" y="234950"/>
                    <a:pt x="1287462" y="168275"/>
                    <a:pt x="1423987" y="144462"/>
                  </a:cubicBezTo>
                  <a:cubicBezTo>
                    <a:pt x="1560512" y="120650"/>
                    <a:pt x="1749425" y="115887"/>
                    <a:pt x="1881187" y="125412"/>
                  </a:cubicBezTo>
                  <a:cubicBezTo>
                    <a:pt x="2012949" y="134937"/>
                    <a:pt x="2092325" y="193675"/>
                    <a:pt x="2214562" y="201612"/>
                  </a:cubicBezTo>
                  <a:cubicBezTo>
                    <a:pt x="2336799" y="209549"/>
                    <a:pt x="2474912" y="169862"/>
                    <a:pt x="2614612" y="173037"/>
                  </a:cubicBezTo>
                  <a:cubicBezTo>
                    <a:pt x="2754312" y="176212"/>
                    <a:pt x="2828925" y="227012"/>
                    <a:pt x="3052762" y="220662"/>
                  </a:cubicBezTo>
                  <a:cubicBezTo>
                    <a:pt x="3276599" y="214312"/>
                    <a:pt x="3743325" y="161924"/>
                    <a:pt x="3957637" y="134937"/>
                  </a:cubicBezTo>
                  <a:cubicBezTo>
                    <a:pt x="4171949" y="107950"/>
                    <a:pt x="4275137" y="0"/>
                    <a:pt x="4338637" y="58737"/>
                  </a:cubicBezTo>
                  <a:cubicBezTo>
                    <a:pt x="4402137" y="117475"/>
                    <a:pt x="4367212" y="414337"/>
                    <a:pt x="4338637" y="487362"/>
                  </a:cubicBezTo>
                  <a:cubicBezTo>
                    <a:pt x="4310062" y="560387"/>
                    <a:pt x="4268787" y="474662"/>
                    <a:pt x="4167187" y="496887"/>
                  </a:cubicBezTo>
                  <a:cubicBezTo>
                    <a:pt x="4065587" y="519112"/>
                    <a:pt x="3862387" y="604837"/>
                    <a:pt x="3729037" y="620712"/>
                  </a:cubicBezTo>
                  <a:cubicBezTo>
                    <a:pt x="3595687" y="636587"/>
                    <a:pt x="3533774" y="600074"/>
                    <a:pt x="3367087" y="592137"/>
                  </a:cubicBezTo>
                  <a:cubicBezTo>
                    <a:pt x="3200400" y="584200"/>
                    <a:pt x="2908299" y="565150"/>
                    <a:pt x="2728912" y="573087"/>
                  </a:cubicBezTo>
                  <a:cubicBezTo>
                    <a:pt x="2549525" y="581024"/>
                    <a:pt x="2455862" y="635000"/>
                    <a:pt x="2290762" y="639762"/>
                  </a:cubicBezTo>
                  <a:cubicBezTo>
                    <a:pt x="2125662" y="644525"/>
                    <a:pt x="1876424" y="598487"/>
                    <a:pt x="1738312" y="601662"/>
                  </a:cubicBezTo>
                  <a:cubicBezTo>
                    <a:pt x="1600200" y="604837"/>
                    <a:pt x="1620837" y="661987"/>
                    <a:pt x="1462087" y="658812"/>
                  </a:cubicBezTo>
                  <a:cubicBezTo>
                    <a:pt x="1303337" y="655637"/>
                    <a:pt x="968374" y="585787"/>
                    <a:pt x="785812" y="582612"/>
                  </a:cubicBezTo>
                  <a:cubicBezTo>
                    <a:pt x="603250" y="579437"/>
                    <a:pt x="495300" y="628650"/>
                    <a:pt x="366712" y="639762"/>
                  </a:cubicBezTo>
                  <a:cubicBezTo>
                    <a:pt x="238125" y="650875"/>
                    <a:pt x="0" y="688975"/>
                    <a:pt x="23812" y="63976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grpSp>
      <p:sp>
        <p:nvSpPr>
          <p:cNvPr id="206" name="Text Box 20"/>
          <p:cNvSpPr txBox="1">
            <a:spLocks noChangeArrowheads="1"/>
          </p:cNvSpPr>
          <p:nvPr/>
        </p:nvSpPr>
        <p:spPr bwMode="auto">
          <a:xfrm>
            <a:off x="662523" y="2636912"/>
            <a:ext cx="1404156" cy="708528"/>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b="1" dirty="0" smtClean="0">
                <a:solidFill>
                  <a:srgbClr val="7030A0"/>
                </a:solidFill>
                <a:effectLst>
                  <a:outerShdw blurRad="38100" dist="38100" dir="2700000" algn="tl">
                    <a:srgbClr val="C0C0C0"/>
                  </a:outerShdw>
                </a:effectLst>
                <a:latin typeface="Garamond" pitchFamily="18" charset="0"/>
              </a:rPr>
              <a:t>Battle snapshots</a:t>
            </a:r>
            <a:endParaRPr kumimoji="1" lang="el-GR" sz="2000" b="1" dirty="0">
              <a:solidFill>
                <a:srgbClr val="7030A0"/>
              </a:solidFill>
              <a:effectLst>
                <a:outerShdw blurRad="38100" dist="38100" dir="2700000" algn="tl">
                  <a:srgbClr val="C0C0C0"/>
                </a:outerShdw>
              </a:effectLst>
              <a:latin typeface="Garamond" pitchFamily="18" charset="0"/>
            </a:endParaRPr>
          </a:p>
        </p:txBody>
      </p:sp>
      <p:grpSp>
        <p:nvGrpSpPr>
          <p:cNvPr id="112" name="Gruppieren 111"/>
          <p:cNvGrpSpPr/>
          <p:nvPr/>
        </p:nvGrpSpPr>
        <p:grpSpPr>
          <a:xfrm>
            <a:off x="2066681" y="1988840"/>
            <a:ext cx="7254806" cy="1592372"/>
            <a:chOff x="2066681" y="1988840"/>
            <a:chExt cx="7254806" cy="1592372"/>
          </a:xfrm>
        </p:grpSpPr>
        <p:grpSp>
          <p:nvGrpSpPr>
            <p:cNvPr id="111" name="Gruppieren 110"/>
            <p:cNvGrpSpPr/>
            <p:nvPr/>
          </p:nvGrpSpPr>
          <p:grpSpPr>
            <a:xfrm>
              <a:off x="3626852" y="1988840"/>
              <a:ext cx="5694635" cy="1592372"/>
              <a:chOff x="3626852" y="1988840"/>
              <a:chExt cx="5694635" cy="1592372"/>
            </a:xfrm>
          </p:grpSpPr>
          <p:sp>
            <p:nvSpPr>
              <p:cNvPr id="57" name="Text Box 20"/>
              <p:cNvSpPr txBox="1">
                <a:spLocks noChangeArrowheads="1"/>
              </p:cNvSpPr>
              <p:nvPr/>
            </p:nvSpPr>
            <p:spPr bwMode="auto">
              <a:xfrm>
                <a:off x="5733088" y="2564907"/>
                <a:ext cx="3588399" cy="1016305"/>
              </a:xfrm>
              <a:prstGeom prst="rect">
                <a:avLst/>
              </a:prstGeom>
              <a:noFill/>
              <a:ln w="9525">
                <a:noFill/>
                <a:miter lim="800000"/>
                <a:headEnd/>
                <a:tailEnd/>
              </a:ln>
              <a:effectLst/>
            </p:spPr>
            <p:txBody>
              <a:bodyPr wrap="square" lIns="92075" tIns="46038" rIns="92075" bIns="46038">
                <a:spAutoFit/>
              </a:bodyPr>
              <a:lstStyle/>
              <a:p>
                <a:pPr>
                  <a:spcBef>
                    <a:spcPct val="20000"/>
                  </a:spcBef>
                  <a:defRPr/>
                </a:pPr>
                <a:r>
                  <a:rPr kumimoji="1" lang="en-US" sz="2000" dirty="0" smtClean="0">
                    <a:solidFill>
                      <a:srgbClr val="7030A0"/>
                    </a:solidFill>
                    <a:latin typeface="Calibri"/>
                  </a:rPr>
                  <a:t>Spanish </a:t>
                </a:r>
                <a:r>
                  <a:rPr kumimoji="1" lang="en-US" sz="2000" dirty="0">
                    <a:solidFill>
                      <a:srgbClr val="7030A0"/>
                    </a:solidFill>
                    <a:latin typeface="Calibri"/>
                  </a:rPr>
                  <a:t>ship sinks </a:t>
                </a:r>
                <a:r>
                  <a:rPr kumimoji="1" lang="en-US" sz="2000" dirty="0" smtClean="0">
                    <a:solidFill>
                      <a:srgbClr val="7030A0"/>
                    </a:solidFill>
                    <a:latin typeface="Calibri"/>
                  </a:rPr>
                  <a:t>- maximal extent </a:t>
                </a:r>
                <a:r>
                  <a:rPr kumimoji="1" lang="en-US" sz="2000" dirty="0">
                    <a:solidFill>
                      <a:srgbClr val="7030A0"/>
                    </a:solidFill>
                    <a:latin typeface="Calibri"/>
                  </a:rPr>
                  <a:t>of battle in ship reference space</a:t>
                </a:r>
                <a:endParaRPr kumimoji="1" lang="el-GR" sz="2000" dirty="0">
                  <a:solidFill>
                    <a:srgbClr val="7030A0"/>
                  </a:solidFill>
                  <a:latin typeface="Calibri"/>
                </a:endParaRPr>
              </a:p>
            </p:txBody>
          </p:sp>
          <p:grpSp>
            <p:nvGrpSpPr>
              <p:cNvPr id="10" name="Gruppieren 162"/>
              <p:cNvGrpSpPr/>
              <p:nvPr/>
            </p:nvGrpSpPr>
            <p:grpSpPr>
              <a:xfrm>
                <a:off x="3626852" y="1988840"/>
                <a:ext cx="2262176" cy="1360184"/>
                <a:chOff x="2987894" y="2140824"/>
                <a:chExt cx="2088162" cy="1360184"/>
              </a:xfrm>
            </p:grpSpPr>
            <p:grpSp>
              <p:nvGrpSpPr>
                <p:cNvPr id="11" name="Gruppieren 29"/>
                <p:cNvGrpSpPr/>
                <p:nvPr/>
              </p:nvGrpSpPr>
              <p:grpSpPr>
                <a:xfrm rot="3026427">
                  <a:off x="3882572" y="2608876"/>
                  <a:ext cx="720080" cy="792088"/>
                  <a:chOff x="5868144" y="4149080"/>
                  <a:chExt cx="720080" cy="792088"/>
                </a:xfrm>
              </p:grpSpPr>
              <p:pic>
                <p:nvPicPr>
                  <p:cNvPr id="28" name="Picture 2" descr="C:\Users\Gery\AppData\Local\Temp\msohtmlclip1\01\clip_image001.png"/>
                  <p:cNvPicPr>
                    <a:picLocks noChangeAspect="1" noChangeArrowheads="1"/>
                  </p:cNvPicPr>
                  <p:nvPr/>
                </p:nvPicPr>
                <p:blipFill>
                  <a:blip r:embed="rId3" cstate="print"/>
                  <a:srcRect l="47284" t="31250" r="177"/>
                  <a:stretch>
                    <a:fillRect/>
                  </a:stretch>
                </p:blipFill>
                <p:spPr bwMode="auto">
                  <a:xfrm>
                    <a:off x="5868144" y="4149080"/>
                    <a:ext cx="720080" cy="792088"/>
                  </a:xfrm>
                  <a:prstGeom prst="rect">
                    <a:avLst/>
                  </a:prstGeom>
                  <a:noFill/>
                </p:spPr>
              </p:pic>
              <p:pic>
                <p:nvPicPr>
                  <p:cNvPr id="29" name="Picture 3"/>
                  <p:cNvPicPr>
                    <a:picLocks noChangeAspect="1" noChangeArrowheads="1"/>
                  </p:cNvPicPr>
                  <p:nvPr/>
                </p:nvPicPr>
                <p:blipFill>
                  <a:blip r:embed="rId4" cstate="print"/>
                  <a:srcRect r="-2507" b="28848"/>
                  <a:stretch>
                    <a:fillRect/>
                  </a:stretch>
                </p:blipFill>
                <p:spPr bwMode="auto">
                  <a:xfrm>
                    <a:off x="5940152" y="4149080"/>
                    <a:ext cx="576064" cy="576064"/>
                  </a:xfrm>
                  <a:prstGeom prst="rect">
                    <a:avLst/>
                  </a:prstGeom>
                  <a:noFill/>
                  <a:ln w="9525">
                    <a:noFill/>
                    <a:miter lim="800000"/>
                    <a:headEnd/>
                    <a:tailEnd/>
                  </a:ln>
                </p:spPr>
              </p:pic>
            </p:grpSp>
            <p:pic>
              <p:nvPicPr>
                <p:cNvPr id="126" name="Picture 2" descr="C:\Users\Gery\AppData\Local\Temp\msohtmlclip1\01\clip_image001.png"/>
                <p:cNvPicPr>
                  <a:picLocks noChangeAspect="1" noChangeArrowheads="1"/>
                </p:cNvPicPr>
                <p:nvPr/>
              </p:nvPicPr>
              <p:blipFill>
                <a:blip r:embed="rId3" cstate="print"/>
                <a:srcRect r="52716"/>
                <a:stretch>
                  <a:fillRect/>
                </a:stretch>
              </p:blipFill>
              <p:spPr bwMode="auto">
                <a:xfrm>
                  <a:off x="3131910" y="2140824"/>
                  <a:ext cx="648072" cy="1152128"/>
                </a:xfrm>
                <a:prstGeom prst="rect">
                  <a:avLst/>
                </a:prstGeom>
                <a:noFill/>
              </p:spPr>
            </p:pic>
            <p:sp>
              <p:nvSpPr>
                <p:cNvPr id="127" name="Ellipse 126"/>
                <p:cNvSpPr/>
                <p:nvPr/>
              </p:nvSpPr>
              <p:spPr bwMode="auto">
                <a:xfrm>
                  <a:off x="2987894" y="2716888"/>
                  <a:ext cx="1872138" cy="708913"/>
                </a:xfrm>
                <a:prstGeom prst="ellipse">
                  <a:avLst/>
                </a:prstGeom>
                <a:solidFill>
                  <a:srgbClr val="7030A0">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pPr>
                  <a:endParaRPr lang="de-AT" dirty="0">
                    <a:solidFill>
                      <a:prstClr val="black"/>
                    </a:solidFill>
                    <a:latin typeface="Calibri"/>
                    <a:cs typeface="+mn-cs"/>
                  </a:endParaRPr>
                </a:p>
              </p:txBody>
            </p:sp>
            <p:grpSp>
              <p:nvGrpSpPr>
                <p:cNvPr id="12" name="Gruppieren 118"/>
                <p:cNvGrpSpPr>
                  <a:grpSpLocks noChangeAspect="1"/>
                </p:cNvGrpSpPr>
                <p:nvPr/>
              </p:nvGrpSpPr>
              <p:grpSpPr>
                <a:xfrm>
                  <a:off x="3311930" y="2860904"/>
                  <a:ext cx="468052" cy="252028"/>
                  <a:chOff x="7020272" y="3861048"/>
                  <a:chExt cx="936104" cy="504056"/>
                </a:xfrm>
              </p:grpSpPr>
              <p:cxnSp>
                <p:nvCxnSpPr>
                  <p:cNvPr id="129" name="Gerade Verbindung mit Pfeil 128"/>
                  <p:cNvCxnSpPr/>
                  <p:nvPr/>
                </p:nvCxnSpPr>
                <p:spPr>
                  <a:xfrm flipV="1">
                    <a:off x="7092280" y="3861048"/>
                    <a:ext cx="792088" cy="432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0" name="Ellipse 129"/>
                  <p:cNvSpPr/>
                  <p:nvPr/>
                </p:nvSpPr>
                <p:spPr>
                  <a:xfrm>
                    <a:off x="7020272" y="4221088"/>
                    <a:ext cx="144016" cy="1440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cxnSp>
                <p:nvCxnSpPr>
                  <p:cNvPr id="131" name="Gerade Verbindung mit Pfeil 130"/>
                  <p:cNvCxnSpPr/>
                  <p:nvPr/>
                </p:nvCxnSpPr>
                <p:spPr>
                  <a:xfrm>
                    <a:off x="7092280" y="4293096"/>
                    <a:ext cx="864096"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0" name="Rechteck 159"/>
                <p:cNvSpPr/>
                <p:nvPr/>
              </p:nvSpPr>
              <p:spPr>
                <a:xfrm>
                  <a:off x="3635896" y="3212976"/>
                  <a:ext cx="1440160" cy="288032"/>
                </a:xfrm>
                <a:prstGeom prst="rect">
                  <a:avLst/>
                </a:prstGeom>
                <a:blipFill dpi="0" rotWithShape="1">
                  <a:blip r:embed="rId5" cstate="print">
                    <a:alphaModFix amt="3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grpSp>
          <p:cxnSp>
            <p:nvCxnSpPr>
              <p:cNvPr id="165" name="Gerade Verbindung 164"/>
              <p:cNvCxnSpPr/>
              <p:nvPr/>
            </p:nvCxnSpPr>
            <p:spPr>
              <a:xfrm>
                <a:off x="3626853" y="2636912"/>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Gerade Verbindung 165"/>
              <p:cNvCxnSpPr/>
              <p:nvPr/>
            </p:nvCxnSpPr>
            <p:spPr>
              <a:xfrm>
                <a:off x="5655078" y="2636912"/>
                <a:ext cx="0" cy="57606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Gerade Verbindung mit Pfeil 208"/>
            <p:cNvCxnSpPr>
              <a:stCxn id="206" idx="3"/>
              <a:endCxn id="127" idx="2"/>
            </p:cNvCxnSpPr>
            <p:nvPr/>
          </p:nvCxnSpPr>
          <p:spPr>
            <a:xfrm flipV="1">
              <a:off x="2066681" y="2919364"/>
              <a:ext cx="1560173" cy="71815"/>
            </a:xfrm>
            <a:prstGeom prst="straightConnector1">
              <a:avLst/>
            </a:prstGeom>
            <a:noFill/>
            <a:ln w="19050" cap="flat" cmpd="sng" algn="ctr">
              <a:solidFill>
                <a:srgbClr val="7030A0"/>
              </a:solidFill>
              <a:prstDash val="solid"/>
              <a:round/>
              <a:headEnd type="none" w="med" len="med"/>
              <a:tailEnd type="arrow"/>
            </a:ln>
            <a:effectLst/>
          </p:spPr>
        </p:cxnSp>
      </p:grpSp>
      <p:grpSp>
        <p:nvGrpSpPr>
          <p:cNvPr id="110" name="Gruppieren 109"/>
          <p:cNvGrpSpPr/>
          <p:nvPr/>
        </p:nvGrpSpPr>
        <p:grpSpPr>
          <a:xfrm>
            <a:off x="2066679" y="2991177"/>
            <a:ext cx="3784223" cy="1578399"/>
            <a:chOff x="2066679" y="2991177"/>
            <a:chExt cx="3784223" cy="1578399"/>
          </a:xfrm>
        </p:grpSpPr>
        <p:sp>
          <p:nvSpPr>
            <p:cNvPr id="56" name="Text Box 20"/>
            <p:cNvSpPr txBox="1">
              <a:spLocks noChangeArrowheads="1"/>
            </p:cNvSpPr>
            <p:nvPr/>
          </p:nvSpPr>
          <p:spPr bwMode="auto">
            <a:xfrm>
              <a:off x="4172915" y="3861048"/>
              <a:ext cx="1677987" cy="708528"/>
            </a:xfrm>
            <a:prstGeom prst="rect">
              <a:avLst/>
            </a:prstGeom>
            <a:noFill/>
            <a:ln w="9525">
              <a:noFill/>
              <a:miter lim="800000"/>
              <a:headEnd/>
              <a:tailEnd/>
            </a:ln>
            <a:effectLst/>
          </p:spPr>
          <p:txBody>
            <a:bodyPr lIns="92075" tIns="46038" rIns="92075" bIns="46038">
              <a:spAutoFit/>
            </a:bodyPr>
            <a:lstStyle/>
            <a:p>
              <a:pPr>
                <a:spcBef>
                  <a:spcPct val="20000"/>
                </a:spcBef>
                <a:buFont typeface="Wingdings" pitchFamily="2" charset="2"/>
                <a:buNone/>
                <a:defRPr/>
              </a:pPr>
              <a:r>
                <a:rPr kumimoji="1" lang="en-US" sz="2000" dirty="0" smtClean="0">
                  <a:solidFill>
                    <a:srgbClr val="7030A0"/>
                  </a:solidFill>
                  <a:latin typeface="Calibri"/>
                </a:rPr>
                <a:t>Spanish ship is on fire</a:t>
              </a:r>
              <a:endParaRPr kumimoji="1" lang="el-GR" sz="2000" dirty="0">
                <a:solidFill>
                  <a:srgbClr val="7030A0"/>
                </a:solidFill>
                <a:latin typeface="Calibri"/>
              </a:endParaRPr>
            </a:p>
          </p:txBody>
        </p:sp>
        <p:grpSp>
          <p:nvGrpSpPr>
            <p:cNvPr id="4" name="Gruppieren 122"/>
            <p:cNvGrpSpPr/>
            <p:nvPr/>
          </p:nvGrpSpPr>
          <p:grpSpPr>
            <a:xfrm>
              <a:off x="2456800" y="3148939"/>
              <a:ext cx="1620733" cy="1284977"/>
              <a:chOff x="1763688" y="3573016"/>
              <a:chExt cx="1496061" cy="1284977"/>
            </a:xfrm>
          </p:grpSpPr>
          <p:pic>
            <p:nvPicPr>
              <p:cNvPr id="23" name="Picture 2" descr="C:\Users\Gery\AppData\Local\Temp\msohtmlclip1\01\clip_image001.png"/>
              <p:cNvPicPr>
                <a:picLocks noChangeAspect="1" noChangeArrowheads="1"/>
              </p:cNvPicPr>
              <p:nvPr/>
            </p:nvPicPr>
            <p:blipFill>
              <a:blip r:embed="rId3" cstate="print"/>
              <a:srcRect r="52716"/>
              <a:stretch>
                <a:fillRect/>
              </a:stretch>
            </p:blipFill>
            <p:spPr bwMode="auto">
              <a:xfrm>
                <a:off x="1907704" y="3573016"/>
                <a:ext cx="648072" cy="1152128"/>
              </a:xfrm>
              <a:prstGeom prst="rect">
                <a:avLst/>
              </a:prstGeom>
              <a:noFill/>
            </p:spPr>
          </p:pic>
          <p:sp>
            <p:nvSpPr>
              <p:cNvPr id="35" name="Ellipse 34"/>
              <p:cNvSpPr/>
              <p:nvPr/>
            </p:nvSpPr>
            <p:spPr bwMode="auto">
              <a:xfrm>
                <a:off x="1763688" y="4149080"/>
                <a:ext cx="1496061" cy="708913"/>
              </a:xfrm>
              <a:prstGeom prst="ellipse">
                <a:avLst/>
              </a:prstGeom>
              <a:solidFill>
                <a:srgbClr val="7030A0">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pPr>
                <a:endParaRPr lang="de-AT">
                  <a:solidFill>
                    <a:prstClr val="black"/>
                  </a:solidFill>
                  <a:latin typeface="Calibri"/>
                  <a:cs typeface="+mn-cs"/>
                </a:endParaRPr>
              </a:p>
            </p:txBody>
          </p:sp>
          <p:grpSp>
            <p:nvGrpSpPr>
              <p:cNvPr id="7" name="Gruppieren 118"/>
              <p:cNvGrpSpPr>
                <a:grpSpLocks noChangeAspect="1"/>
              </p:cNvGrpSpPr>
              <p:nvPr/>
            </p:nvGrpSpPr>
            <p:grpSpPr>
              <a:xfrm>
                <a:off x="2087724" y="4293096"/>
                <a:ext cx="468052" cy="252028"/>
                <a:chOff x="7020272" y="3861048"/>
                <a:chExt cx="936104" cy="504056"/>
              </a:xfrm>
            </p:grpSpPr>
            <p:cxnSp>
              <p:nvCxnSpPr>
                <p:cNvPr id="120" name="Gerade Verbindung mit Pfeil 119"/>
                <p:cNvCxnSpPr/>
                <p:nvPr/>
              </p:nvCxnSpPr>
              <p:spPr>
                <a:xfrm flipV="1">
                  <a:off x="7092280" y="3861048"/>
                  <a:ext cx="792088" cy="432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 name="Ellipse 121"/>
                <p:cNvSpPr/>
                <p:nvPr/>
              </p:nvSpPr>
              <p:spPr>
                <a:xfrm>
                  <a:off x="7020272" y="4221088"/>
                  <a:ext cx="144016" cy="1440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AT" sz="1800">
                    <a:solidFill>
                      <a:prstClr val="white"/>
                    </a:solidFill>
                  </a:endParaRPr>
                </a:p>
              </p:txBody>
            </p:sp>
            <p:cxnSp>
              <p:nvCxnSpPr>
                <p:cNvPr id="121" name="Gerade Verbindung mit Pfeil 120"/>
                <p:cNvCxnSpPr/>
                <p:nvPr/>
              </p:nvCxnSpPr>
              <p:spPr>
                <a:xfrm>
                  <a:off x="7092280" y="4293096"/>
                  <a:ext cx="864096"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12" name="Gerade Verbindung mit Pfeil 211"/>
            <p:cNvCxnSpPr>
              <a:stCxn id="206" idx="3"/>
              <a:endCxn id="35" idx="2"/>
            </p:cNvCxnSpPr>
            <p:nvPr/>
          </p:nvCxnSpPr>
          <p:spPr>
            <a:xfrm>
              <a:off x="2066679" y="2991177"/>
              <a:ext cx="390119" cy="1088281"/>
            </a:xfrm>
            <a:prstGeom prst="straightConnector1">
              <a:avLst/>
            </a:prstGeom>
            <a:noFill/>
            <a:ln w="19050" cap="flat" cmpd="sng" algn="ctr">
              <a:solidFill>
                <a:srgbClr val="7030A0"/>
              </a:solidFill>
              <a:prstDash val="solid"/>
              <a:round/>
              <a:headEnd type="none" w="med" len="med"/>
              <a:tailEnd type="arrow"/>
            </a:ln>
            <a:effectLst/>
          </p:spPr>
        </p:cxnSp>
      </p:grpSp>
      <p:cxnSp>
        <p:nvCxnSpPr>
          <p:cNvPr id="215" name="Gerade Verbindung mit Pfeil 214"/>
          <p:cNvCxnSpPr>
            <a:stCxn id="206" idx="2"/>
            <a:endCxn id="22" idx="2"/>
          </p:cNvCxnSpPr>
          <p:nvPr/>
        </p:nvCxnSpPr>
        <p:spPr>
          <a:xfrm>
            <a:off x="1364603" y="3345443"/>
            <a:ext cx="624069" cy="2174177"/>
          </a:xfrm>
          <a:prstGeom prst="straightConnector1">
            <a:avLst/>
          </a:prstGeom>
          <a:noFill/>
          <a:ln w="19050" cap="flat" cmpd="sng" algn="ctr">
            <a:solidFill>
              <a:srgbClr val="7030A0"/>
            </a:solidFill>
            <a:prstDash val="solid"/>
            <a:round/>
            <a:headEnd type="none" w="med" len="med"/>
            <a:tailEnd type="arrow"/>
          </a:ln>
          <a:effectLst/>
        </p:spPr>
      </p:cxnSp>
      <p:sp>
        <p:nvSpPr>
          <p:cNvPr id="1033" name="AutoShape 9" descr="data:image/jpeg;base64,/9j/4AAQSkZJRgABAQAAAQABAAD/2wCEAAkGBhQQERUUExMWExIUGBwYGRcWGRgdGBYWHxoaFxwfHhIYGyoeHyEvGRgaHzEhJScrODgtFR4zNTAqNyctLCkBCQoKDQwOFw8PFykcHB0sKSkpKSwpMSwsLCksKSkpKSksKSksLCksKS4sLCksKSkpLCksLCwpKSksLCkpLCwuLP/AABEIAIAAgAMBIgACEQEDEQH/xAAbAAEAAwEBAQEAAAAAAAAAAAAABAUGBwMBAv/EADUQAAIBAwIFAgMECwEAAAAAAAECAwAEERIhBQYTMUEiUWFxgQcUMkIjM0NSYnKCkZKh8HP/xAAXAQEBAQEAAAAAAAAAAAAAAAAAAQID/8QAGREBAQEBAQEAAAAAAAAAAAAAAAERMSEC/9oADAMBAAIRAxEAPwDuNKUoFKV5XN0kSl3ZURRksxAUD4sdhQetKyXEPtRsoQGJmZM7ukMpRR7lyoGM7ZGe4ryvvtUtVC/d0mvSwDEWyatAIyNTMQAf4c5+FBsqVS8I5xtbqNZEmQZ7ozAPGexV0zlSDtvU48YhEfVM0fSH7TWuj/POP90EylVVpzVaTNpjuYXYnAAdfUfhvv8ATNWtApSlApSlApSlApSlBnObOOtGhigy07YyFKgxqe51McKcds/PBxWAtbWBC93IgYqxSPOXb8WknUxJLtKSM58L23rQ25bXNr3lE0gbx+bK7ZO2jTjftiqDme3ZlhSEDqidJFTtqVTl/gBvkk+48moiwvXuuhKx6KkIxCYZyPSTu+QCfkpHzqsvuFMFt7O3zFA2RI6bERqBkBh2Zye/zqdxXid0oSOKKPrzEhSZCyxgDLO46YBUAjzuWAr8w8n3JXJv7gy47hYxHn/xK9vrUE/VDaoqKhCjZVjRmx9FG3zNU3GpLaX1gATw/pQkilSyjZsxuMNtnDb4ODtWnhsCukOT43I7n322+OPjVF9o9irwQoilpjPGIyN9JySxJ8DQDmiLtbNZFIxkDup3/wBHaq6z5gurW7MIl6sBjMqJKM4AbS6iYeoYJUgkMMEjGwq8tnVFPljWVluFlnecHKKhhjI7OSwMjA+VBVVB+DUI6lw+/WeMOucHwe4PtUmsFyhzEkMvQlZl6ugRkj9GZMNlNfYMV0kA9/Fb2tNFKUoFKUoFKUoMT9oPC9JhukZowsqLPpOA8Zyq6tuwcqM+xIO1U/B5lN/OHxlIotOf3DrLED217H5L8K6Rd2iTI0cihkcFWU9ipGCP7Vx7nHlW6tniILt61iju4mCsI3YKUmj98HZ17lc7E1KNNHLqv5M/ljiC/wArNITt/Mo/xFae1tw53NY+y4bBbuojARypQbnVINmOc7sRjOT7n3rUQTHv2PkfGjnXvc2ZXbuKqbvhYJC9Xps2dK5XLkDJ9JyWx32FXj35K/8AZrC81T6o5WEMkYVC33qSKQhDGNamML6gc75IA985oTqbArAMkzKjxpqkP5Cu/rGfynSdvBBFVqQLIF6SyBSoKvIojXTn0qiuMbjtsMD6V9i4595sZZ7izkR0h/SKcaZkPq9DA7qTv8M4yar7TmNLq6la4j0QoegkcrKsiMc62Nux1ZOAMjdQPiaNerjjVqsVsSwKrglgdyCBqzkd2B3yPIFdC4c7tDGZBiQopYdsNpGdvnmudcYDNJCNTNpdenH4lk/KGPc7j8Ow7k106kWFKUqqUpSgUpSgVA47wkXUDwltGoDDAZKOCGVsHvhgDj4VPpQcz4JDNHdXBu1RZo1RVCHKtHudS53AZsnB/cHtU+yaW6dishiiVtOVA1yMO+7AhVB22GTvuPNpzfwGR2W5t11youh4s460edQAY7B1YkjO3qYHvVFyTxrWrxujxTRu2qOQaXALFlJU+4PcZGVOKjNjT3fBwy4fODsdyP8AYORWH5h5ceyV7mxd4pI1YtGWd45Vxlg0bEjONwR7Y810CS+LDBqi5jvwkMnklSAPdiNKr8yxA+tRmdVHLF1aG2MGZUjZMA3GVEqMMlo2b06dydK4x7AVV8p2M5SYibqdVmYySwqxlOt1BZmwXUxhD7DVgbdvvEuMWttFDZywG66UaawIw4XSAutgTtuDjzirbl3muO7mMaxSRMqBgGUANH2BBBIG+2DjtVafrlrhMk9ygkEUUdmwcCNmJkJBC6VYehAcggknK47YJ6NWG5duNfFZAhyiW5147B2kTR9cI5+VbmkaKUpVClKUClKUClKUCs3zXyf97ZZoZTb3UYIWQDKup/JIn5lyB8R4rSUoOV3y8Wh1YtWdsbGGRJImONj05GV17b4PmpnDLWL0zzXHXcZKBgqrG2CCFiUbN3BJyR2zXSKqOJcpWtw2uSEFz3ZSyE/Mowz9amJjj/EZYfvpSbSyTSwnS5wGjKGHJHc6X3wfcGvCfh1xZCQwTNEhOhmbBEbr2WXbbY+mYeGGofmHVrvkW2jtbmO2hSOSaNhq3Zi+CUJdiScNg96zV1daUgvcZgmjjW4XxoYDRJ/SzFT/AAsc/hqNRp+Rra1ihKW+rqEhpeqQZixGxcjuMdiPTjtWmrmF5wR7PDwamgB1AKfXD79M/u+8fbGcexu7LnrpRa5z1Iwueqg9TbgfqwME77gYOdtNXSxtKVjri/v5fXG8MA3IjMZkbHjU5dd8dwo2z3PepXK3NEs8r29zGiTogkVoyTHLHnSSur1AhiAVOcahvvTTGnpSlVClKUClKUClKUClKUCuf8pRK9pLAw1LDLPAynfKCR1AP9GP8q2nE77pBQCNTnSo+hJIHnAGayt7y/HAssydTrOWmZUkZeo5GSNION8AdqzWvlA5OvjC8lhMSzQY0E95IG/Vt8wPQfio969uPcFFu3VjyRIygxDtI3dTg7AjH4vYb1SXvKyXDdS7Mk8xGPQzIkY76EVSMKD7kk9zUSPhUlqdVpNMyrubSZiyuAN9Dsco+M49zUVdzcUnY5DwJjYKVlbHzkDKP7LU7le+zeL94VY5SjrG6vqjlLFGYKSAQ2EB0t9M4OIt3czPCpSGORHAKkOUOkjIOGXTnB7ZrPXPFFNvdbtFLbp1MP6XilXeNgDt+LGCMg1Urs9K+CvtaZKUpQKUpQKUpQKUpQZfnaYxG2mO0aSFXbwmtCqk/DXgE+NVRuLXq4VmYKCQu5x6jgAb+Sdq1lzbLKjI6h0YEMrAEMDsQQe4rHcS+ym3lQxrcXUMR/ZrIGRcHUMLIrEAHsAaljUuLW2jVou2/mstxEEOrYwBjf61Js+Jy27NBOv6dPbtMniSP3B8r3BznxnwvuJiTICkE/8Af3rMW2YnWV1iURnBjlU6SPDKMkH5ruD/AAke1UVzwVLvi9mjJrRY5HlA7FFKmMSDyvVH4TscGp/DuBT3JTpSCIROWZ2TX3UoUVdQGrBySc4228VtOCcux2gYrqeSQ5eRzl3x2BIAAAzgKAAKsiWrSlKVpkpSlApSlApSlApSlApSlBC4pweK6ULMgcA5BOzK3urj1KfiCKhW/KcSk5eWQHGA75049mADb+ck1dUoPO3t1jUKihFHZVAAHyAr0pSgUpSg/9k="/>
          <p:cNvSpPr>
            <a:spLocks noChangeAspect="1" noChangeArrowheads="1"/>
          </p:cNvSpPr>
          <p:nvPr/>
        </p:nvSpPr>
        <p:spPr bwMode="auto">
          <a:xfrm>
            <a:off x="68792" y="-153988"/>
            <a:ext cx="3302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AT" sz="1800">
              <a:solidFill>
                <a:prstClr val="black"/>
              </a:solidFill>
              <a:latin typeface="Calibri"/>
              <a:cs typeface="+mn-cs"/>
            </a:endParaRPr>
          </a:p>
        </p:txBody>
      </p:sp>
      <p:sp>
        <p:nvSpPr>
          <p:cNvPr id="1035" name="AutoShape 11" descr="data:image/jpeg;base64,/9j/4AAQSkZJRgABAQAAAQABAAD/2wCEAAkGBhQQERUUExMWExIUGBwYGRcWGRgdGBYWHxoaFxwfHhIYGyoeHyEvGRgaHzEhJScrODgtFR4zNTAqNyctLCkBCQoKDQwOFw8PFykcHB0sKSkpKSwpMSwsLCksKSkpKSksKSksLCksKS4sLCksKSkpLCksLCwpKSksLCkpLCwuLP/AABEIAIAAgAMBIgACEQEDEQH/xAAbAAEAAwEBAQEAAAAAAAAAAAAABAUGBwMBAv/EADUQAAIBAwIFAgMECwEAAAAAAAECAwAEERIhBQYTMUEiUWFxgQcUMkIjM0NSYnKCkZKh8HP/xAAXAQEBAQEAAAAAAAAAAAAAAAAAAQID/8QAGREBAQEBAQEAAAAAAAAAAAAAAAERMSEC/9oADAMBAAIRAxEAPwDuNKUoFKV5XN0kSl3ZURRksxAUD4sdhQetKyXEPtRsoQGJmZM7ukMpRR7lyoGM7ZGe4ryvvtUtVC/d0mvSwDEWyatAIyNTMQAf4c5+FBsqVS8I5xtbqNZEmQZ7ozAPGexV0zlSDtvU48YhEfVM0fSH7TWuj/POP90EylVVpzVaTNpjuYXYnAAdfUfhvv8ATNWtApSlApSlApSlApSlBnObOOtGhigy07YyFKgxqe51McKcds/PBxWAtbWBC93IgYqxSPOXb8WknUxJLtKSM58L23rQ25bXNr3lE0gbx+bK7ZO2jTjftiqDme3ZlhSEDqidJFTtqVTl/gBvkk+48moiwvXuuhKx6KkIxCYZyPSTu+QCfkpHzqsvuFMFt7O3zFA2RI6bERqBkBh2Zye/zqdxXid0oSOKKPrzEhSZCyxgDLO46YBUAjzuWAr8w8n3JXJv7gy47hYxHn/xK9vrUE/VDaoqKhCjZVjRmx9FG3zNU3GpLaX1gATw/pQkilSyjZsxuMNtnDb4ODtWnhsCukOT43I7n322+OPjVF9o9irwQoilpjPGIyN9JySxJ8DQDmiLtbNZFIxkDup3/wBHaq6z5gurW7MIl6sBjMqJKM4AbS6iYeoYJUgkMMEjGwq8tnVFPljWVluFlnecHKKhhjI7OSwMjA+VBVVB+DUI6lw+/WeMOucHwe4PtUmsFyhzEkMvQlZl6ugRkj9GZMNlNfYMV0kA9/Fb2tNFKUoFKUoFKUoMT9oPC9JhukZowsqLPpOA8Zyq6tuwcqM+xIO1U/B5lN/OHxlIotOf3DrLED217H5L8K6Rd2iTI0cihkcFWU9ipGCP7Vx7nHlW6tniILt61iju4mCsI3YKUmj98HZ17lc7E1KNNHLqv5M/ljiC/wArNITt/Mo/xFae1tw53NY+y4bBbuojARypQbnVINmOc7sRjOT7n3rUQTHv2PkfGjnXvc2ZXbuKqbvhYJC9Xps2dK5XLkDJ9JyWx32FXj35K/8AZrC81T6o5WEMkYVC33qSKQhDGNamML6gc75IA985oTqbArAMkzKjxpqkP5Cu/rGfynSdvBBFVqQLIF6SyBSoKvIojXTn0qiuMbjtsMD6V9i4595sZZ7izkR0h/SKcaZkPq9DA7qTv8M4yar7TmNLq6la4j0QoegkcrKsiMc62Nux1ZOAMjdQPiaNerjjVqsVsSwKrglgdyCBqzkd2B3yPIFdC4c7tDGZBiQopYdsNpGdvnmudcYDNJCNTNpdenH4lk/KGPc7j8Ow7k106kWFKUqqUpSgUpSgVA47wkXUDwltGoDDAZKOCGVsHvhgDj4VPpQcz4JDNHdXBu1RZo1RVCHKtHudS53AZsnB/cHtU+yaW6dishiiVtOVA1yMO+7AhVB22GTvuPNpzfwGR2W5t11youh4s460edQAY7B1YkjO3qYHvVFyTxrWrxujxTRu2qOQaXALFlJU+4PcZGVOKjNjT3fBwy4fODsdyP8AYORWH5h5ceyV7mxd4pI1YtGWd45Vxlg0bEjONwR7Y810CS+LDBqi5jvwkMnklSAPdiNKr8yxA+tRmdVHLF1aG2MGZUjZMA3GVEqMMlo2b06dydK4x7AVV8p2M5SYibqdVmYySwqxlOt1BZmwXUxhD7DVgbdvvEuMWttFDZywG66UaawIw4XSAutgTtuDjzirbl3muO7mMaxSRMqBgGUANH2BBBIG+2DjtVafrlrhMk9ygkEUUdmwcCNmJkJBC6VYehAcggknK47YJ6NWG5duNfFZAhyiW5147B2kTR9cI5+VbmkaKUpVClKUClKUClKUCs3zXyf97ZZoZTb3UYIWQDKup/JIn5lyB8R4rSUoOV3y8Wh1YtWdsbGGRJImONj05GV17b4PmpnDLWL0zzXHXcZKBgqrG2CCFiUbN3BJyR2zXSKqOJcpWtw2uSEFz3ZSyE/Mowz9amJjj/EZYfvpSbSyTSwnS5wGjKGHJHc6X3wfcGvCfh1xZCQwTNEhOhmbBEbr2WXbbY+mYeGGofmHVrvkW2jtbmO2hSOSaNhq3Zi+CUJdiScNg96zV1daUgvcZgmjjW4XxoYDRJ/SzFT/AAsc/hqNRp+Rra1ihKW+rqEhpeqQZixGxcjuMdiPTjtWmrmF5wR7PDwamgB1AKfXD79M/u+8fbGcexu7LnrpRa5z1Iwueqg9TbgfqwME77gYOdtNXSxtKVjri/v5fXG8MA3IjMZkbHjU5dd8dwo2z3PepXK3NEs8r29zGiTogkVoyTHLHnSSur1AhiAVOcahvvTTGnpSlVClKUClKUClKUClKUCuf8pRK9pLAw1LDLPAynfKCR1AP9GP8q2nE77pBQCNTnSo+hJIHnAGayt7y/HAssydTrOWmZUkZeo5GSNION8AdqzWvlA5OvjC8lhMSzQY0E95IG/Vt8wPQfio969uPcFFu3VjyRIygxDtI3dTg7AjH4vYb1SXvKyXDdS7Mk8xGPQzIkY76EVSMKD7kk9zUSPhUlqdVpNMyrubSZiyuAN9Dsco+M49zUVdzcUnY5DwJjYKVlbHzkDKP7LU7le+zeL94VY5SjrG6vqjlLFGYKSAQ2EB0t9M4OIt3czPCpSGORHAKkOUOkjIOGXTnB7ZrPXPFFNvdbtFLbp1MP6XilXeNgDt+LGCMg1Urs9K+CvtaZKUpQKUpQKUpQKUpQZfnaYxG2mO0aSFXbwmtCqk/DXgE+NVRuLXq4VmYKCQu5x6jgAb+Sdq1lzbLKjI6h0YEMrAEMDsQQe4rHcS+ym3lQxrcXUMR/ZrIGRcHUMLIrEAHsAaljUuLW2jVou2/mstxEEOrYwBjf61Js+Jy27NBOv6dPbtMniSP3B8r3BznxnwvuJiTICkE/8Af3rMW2YnWV1iURnBjlU6SPDKMkH5ruD/AAke1UVzwVLvi9mjJrRY5HlA7FFKmMSDyvVH4TscGp/DuBT3JTpSCIROWZ2TX3UoUVdQGrBySc4228VtOCcux2gYrqeSQ5eRzl3x2BIAAAzgKAAKsiWrSlKVpkpSlApSlApSlApSlApSlBC4pweK6ULMgcA5BOzK3urj1KfiCKhW/KcSk5eWQHGA75049mADb+ck1dUoPO3t1jUKihFHZVAAHyAr0pSgUpSg/9k="/>
          <p:cNvSpPr>
            <a:spLocks noChangeAspect="1" noChangeArrowheads="1"/>
          </p:cNvSpPr>
          <p:nvPr/>
        </p:nvSpPr>
        <p:spPr bwMode="auto">
          <a:xfrm>
            <a:off x="68792" y="-153988"/>
            <a:ext cx="3302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AT" sz="1800">
              <a:solidFill>
                <a:prstClr val="black"/>
              </a:solidFill>
              <a:latin typeface="Calibri"/>
              <a:cs typeface="+mn-cs"/>
            </a:endParaRPr>
          </a:p>
        </p:txBody>
      </p:sp>
      <p:pic>
        <p:nvPicPr>
          <p:cNvPr id="234" name="Picture 2" descr="http://www.handwritingforkids.com/gallery/blow.gif">
            <a:hlinkClick r:id="rId7"/>
          </p:cNvPr>
          <p:cNvPicPr>
            <a:picLocks noChangeAspect="1" noChangeArrowheads="1"/>
          </p:cNvPicPr>
          <p:nvPr/>
        </p:nvPicPr>
        <p:blipFill>
          <a:blip r:embed="rId8" cstate="print"/>
          <a:srcRect/>
          <a:stretch>
            <a:fillRect/>
          </a:stretch>
        </p:blipFill>
        <p:spPr bwMode="auto">
          <a:xfrm rot="21007710">
            <a:off x="974561" y="1556794"/>
            <a:ext cx="936691" cy="864639"/>
          </a:xfrm>
          <a:prstGeom prst="rect">
            <a:avLst/>
          </a:prstGeom>
          <a:noFill/>
        </p:spPr>
      </p:pic>
      <p:sp>
        <p:nvSpPr>
          <p:cNvPr id="63" name="Text Box 20"/>
          <p:cNvSpPr txBox="1">
            <a:spLocks noChangeArrowheads="1"/>
          </p:cNvSpPr>
          <p:nvPr/>
        </p:nvSpPr>
        <p:spPr bwMode="auto">
          <a:xfrm>
            <a:off x="7455108" y="0"/>
            <a:ext cx="2886321" cy="400752"/>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b="1" dirty="0" smtClean="0">
                <a:solidFill>
                  <a:srgbClr val="7030A0"/>
                </a:solidFill>
                <a:latin typeface="Garamond" pitchFamily="18" charset="0"/>
              </a:rPr>
              <a:t>Trajectory HMS</a:t>
            </a:r>
            <a:endParaRPr kumimoji="1" lang="el-GR" sz="2000" b="1" dirty="0">
              <a:solidFill>
                <a:srgbClr val="7030A0"/>
              </a:solidFill>
              <a:latin typeface="Garamond" pitchFamily="18" charset="0"/>
            </a:endParaRPr>
          </a:p>
        </p:txBody>
      </p:sp>
      <p:sp>
        <p:nvSpPr>
          <p:cNvPr id="124" name="Freihandform 123"/>
          <p:cNvSpPr/>
          <p:nvPr/>
        </p:nvSpPr>
        <p:spPr>
          <a:xfrm>
            <a:off x="1832653" y="188640"/>
            <a:ext cx="5616624" cy="6192688"/>
          </a:xfrm>
          <a:custGeom>
            <a:avLst/>
            <a:gdLst>
              <a:gd name="connsiteX0" fmla="*/ 0 w 5351646"/>
              <a:gd name="connsiteY0" fmla="*/ 5919537 h 5919537"/>
              <a:gd name="connsiteX1" fmla="*/ 394636 w 5351646"/>
              <a:gd name="connsiteY1" fmla="*/ 5486400 h 5919537"/>
              <a:gd name="connsiteX2" fmla="*/ 625642 w 5351646"/>
              <a:gd name="connsiteY2" fmla="*/ 4302493 h 5919537"/>
              <a:gd name="connsiteX3" fmla="*/ 1568918 w 5351646"/>
              <a:gd name="connsiteY3" fmla="*/ 3031958 h 5919537"/>
              <a:gd name="connsiteX4" fmla="*/ 2675823 w 5351646"/>
              <a:gd name="connsiteY4" fmla="*/ 2165684 h 5919537"/>
              <a:gd name="connsiteX5" fmla="*/ 3436219 w 5351646"/>
              <a:gd name="connsiteY5" fmla="*/ 1559293 h 5919537"/>
              <a:gd name="connsiteX6" fmla="*/ 3801979 w 5351646"/>
              <a:gd name="connsiteY6" fmla="*/ 895150 h 5919537"/>
              <a:gd name="connsiteX7" fmla="*/ 4803006 w 5351646"/>
              <a:gd name="connsiteY7" fmla="*/ 346510 h 5919537"/>
              <a:gd name="connsiteX8" fmla="*/ 5351646 w 5351646"/>
              <a:gd name="connsiteY8" fmla="*/ 0 h 59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646" h="5919537">
                <a:moveTo>
                  <a:pt x="0" y="5919537"/>
                </a:moveTo>
                <a:cubicBezTo>
                  <a:pt x="145181" y="5837722"/>
                  <a:pt x="290362" y="5755907"/>
                  <a:pt x="394636" y="5486400"/>
                </a:cubicBezTo>
                <a:cubicBezTo>
                  <a:pt x="498910" y="5216893"/>
                  <a:pt x="429928" y="4711567"/>
                  <a:pt x="625642" y="4302493"/>
                </a:cubicBezTo>
                <a:cubicBezTo>
                  <a:pt x="821356" y="3893419"/>
                  <a:pt x="1227221" y="3388093"/>
                  <a:pt x="1568918" y="3031958"/>
                </a:cubicBezTo>
                <a:cubicBezTo>
                  <a:pt x="1910615" y="2675823"/>
                  <a:pt x="2675823" y="2165684"/>
                  <a:pt x="2675823" y="2165684"/>
                </a:cubicBezTo>
                <a:cubicBezTo>
                  <a:pt x="2987040" y="1920240"/>
                  <a:pt x="3248526" y="1771049"/>
                  <a:pt x="3436219" y="1559293"/>
                </a:cubicBezTo>
                <a:cubicBezTo>
                  <a:pt x="3623912" y="1347537"/>
                  <a:pt x="3574181" y="1097281"/>
                  <a:pt x="3801979" y="895150"/>
                </a:cubicBezTo>
                <a:cubicBezTo>
                  <a:pt x="4029777" y="693019"/>
                  <a:pt x="4544728" y="495702"/>
                  <a:pt x="4803006" y="346510"/>
                </a:cubicBezTo>
                <a:cubicBezTo>
                  <a:pt x="5061284" y="197318"/>
                  <a:pt x="5206465" y="98659"/>
                  <a:pt x="5351646" y="0"/>
                </a:cubicBezTo>
              </a:path>
            </a:pathLst>
          </a:custGeom>
          <a:noFill/>
          <a:ln w="38100" cap="flat" cmpd="sng" algn="ctr">
            <a:solidFill>
              <a:srgbClr val="7030A0">
                <a:alpha val="40000"/>
              </a:srgbClr>
            </a:solidFill>
            <a:prstDash val="solid"/>
            <a:round/>
            <a:headEnd type="none" w="med" len="med"/>
            <a:tailEnd type="arrow"/>
          </a:ln>
          <a:effectLst/>
        </p:spPr>
        <p:txBody>
          <a:bodyPr rtlCol="0" anchor="ctr"/>
          <a:lstStyle/>
          <a:p>
            <a:pPr algn="ctr" fontAlgn="auto">
              <a:spcBef>
                <a:spcPts val="0"/>
              </a:spcBef>
              <a:spcAft>
                <a:spcPts val="0"/>
              </a:spcAft>
            </a:pPr>
            <a:endParaRPr lang="de-AT" sz="1800">
              <a:solidFill>
                <a:prstClr val="black"/>
              </a:solidFill>
              <a:latin typeface="Calibri"/>
              <a:cs typeface="+mn-cs"/>
            </a:endParaRPr>
          </a:p>
        </p:txBody>
      </p:sp>
      <p:grpSp>
        <p:nvGrpSpPr>
          <p:cNvPr id="119" name="Gruppieren 118"/>
          <p:cNvGrpSpPr/>
          <p:nvPr/>
        </p:nvGrpSpPr>
        <p:grpSpPr>
          <a:xfrm>
            <a:off x="6357156" y="188640"/>
            <a:ext cx="3911701" cy="1239283"/>
            <a:chOff x="6357156" y="188640"/>
            <a:chExt cx="3911701" cy="1239283"/>
          </a:xfrm>
        </p:grpSpPr>
        <p:sp>
          <p:nvSpPr>
            <p:cNvPr id="192" name="Text Box 20"/>
            <p:cNvSpPr txBox="1">
              <a:spLocks noChangeArrowheads="1"/>
            </p:cNvSpPr>
            <p:nvPr/>
          </p:nvSpPr>
          <p:spPr bwMode="auto">
            <a:xfrm>
              <a:off x="8318640" y="226952"/>
              <a:ext cx="1950217" cy="1200971"/>
            </a:xfrm>
            <a:prstGeom prst="rect">
              <a:avLst/>
            </a:prstGeom>
            <a:noFill/>
            <a:ln w="9525">
              <a:noFill/>
              <a:miter lim="800000"/>
              <a:headEnd/>
              <a:tailEnd/>
            </a:ln>
            <a:effectLst/>
          </p:spPr>
          <p:txBody>
            <a:bodyPr wrap="square" lIns="92075" tIns="46038" rIns="92075" bIns="46038">
              <a:spAutoFit/>
            </a:bodyPr>
            <a:lstStyle/>
            <a:p>
              <a:pPr>
                <a:spcBef>
                  <a:spcPts val="0"/>
                </a:spcBef>
                <a:buFont typeface="Wingdings" pitchFamily="2" charset="2"/>
                <a:buNone/>
                <a:defRPr/>
              </a:pPr>
              <a:r>
                <a:rPr kumimoji="1" lang="en-US" sz="2400" b="1" dirty="0" smtClean="0">
                  <a:solidFill>
                    <a:srgbClr val="C0504D">
                      <a:lumMod val="75000"/>
                    </a:srgbClr>
                  </a:solidFill>
                  <a:latin typeface="Calibri"/>
                </a:rPr>
                <a:t>Reference Space HMS Victory</a:t>
              </a:r>
              <a:endParaRPr kumimoji="1" lang="el-GR" sz="2400" b="1" dirty="0">
                <a:solidFill>
                  <a:srgbClr val="C0504D">
                    <a:lumMod val="75000"/>
                  </a:srgbClr>
                </a:solidFill>
                <a:latin typeface="Calibri"/>
              </a:endParaRPr>
            </a:p>
          </p:txBody>
        </p:sp>
        <p:grpSp>
          <p:nvGrpSpPr>
            <p:cNvPr id="13" name="Gruppieren 194"/>
            <p:cNvGrpSpPr/>
            <p:nvPr/>
          </p:nvGrpSpPr>
          <p:grpSpPr>
            <a:xfrm>
              <a:off x="6357156" y="188640"/>
              <a:ext cx="1560173" cy="648072"/>
              <a:chOff x="3347864" y="3573016"/>
              <a:chExt cx="2376264" cy="1152128"/>
            </a:xfrm>
          </p:grpSpPr>
          <p:pic>
            <p:nvPicPr>
              <p:cNvPr id="196" name="Picture 2" descr="C:\Users\Gery\AppData\Local\Temp\msohtmlclip1\01\clip_image001.png"/>
              <p:cNvPicPr>
                <a:picLocks noChangeAspect="1" noChangeArrowheads="1"/>
              </p:cNvPicPr>
              <p:nvPr/>
            </p:nvPicPr>
            <p:blipFill>
              <a:blip r:embed="rId3" cstate="print"/>
              <a:srcRect r="52716"/>
              <a:stretch>
                <a:fillRect/>
              </a:stretch>
            </p:blipFill>
            <p:spPr bwMode="auto">
              <a:xfrm>
                <a:off x="3347864" y="3573016"/>
                <a:ext cx="648072" cy="1152128"/>
              </a:xfrm>
              <a:prstGeom prst="rect">
                <a:avLst/>
              </a:prstGeom>
              <a:noFill/>
            </p:spPr>
          </p:pic>
          <p:sp>
            <p:nvSpPr>
              <p:cNvPr id="197" name="Parallelogramm 196"/>
              <p:cNvSpPr/>
              <p:nvPr/>
            </p:nvSpPr>
            <p:spPr>
              <a:xfrm>
                <a:off x="3491880" y="4149080"/>
                <a:ext cx="2232248" cy="432048"/>
              </a:xfrm>
              <a:prstGeom prst="parallelogram">
                <a:avLst>
                  <a:gd name="adj" fmla="val 187041"/>
                </a:avLst>
              </a:prstGeom>
              <a:solidFill>
                <a:srgbClr val="C0504D">
                  <a:lumMod val="75000"/>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 typeface="Wingdings" pitchFamily="2" charset="2"/>
                  <a:buChar char="•"/>
                  <a:defRPr/>
                </a:pPr>
                <a:endParaRPr lang="de-AT" kern="0" dirty="0" smtClean="0">
                  <a:solidFill>
                    <a:sysClr val="windowText" lastClr="000000"/>
                  </a:solidFill>
                  <a:latin typeface="Calibri"/>
                  <a:cs typeface="+mn-cs"/>
                </a:endParaRPr>
              </a:p>
            </p:txBody>
          </p:sp>
          <p:grpSp>
            <p:nvGrpSpPr>
              <p:cNvPr id="14" name="Gruppieren 118"/>
              <p:cNvGrpSpPr>
                <a:grpSpLocks noChangeAspect="1"/>
              </p:cNvGrpSpPr>
              <p:nvPr/>
            </p:nvGrpSpPr>
            <p:grpSpPr>
              <a:xfrm>
                <a:off x="3491880" y="4151850"/>
                <a:ext cx="864096" cy="465282"/>
                <a:chOff x="7020272" y="3861048"/>
                <a:chExt cx="936104" cy="504056"/>
              </a:xfrm>
            </p:grpSpPr>
            <p:cxnSp>
              <p:nvCxnSpPr>
                <p:cNvPr id="199" name="Gerade Verbindung mit Pfeil 198"/>
                <p:cNvCxnSpPr/>
                <p:nvPr/>
              </p:nvCxnSpPr>
              <p:spPr>
                <a:xfrm flipV="1">
                  <a:off x="7092280" y="3861048"/>
                  <a:ext cx="792088" cy="432048"/>
                </a:xfrm>
                <a:prstGeom prst="straightConnector1">
                  <a:avLst/>
                </a:prstGeom>
                <a:noFill/>
                <a:ln w="25400" cap="flat" cmpd="sng" algn="ctr">
                  <a:solidFill>
                    <a:srgbClr val="C0504D">
                      <a:lumMod val="75000"/>
                    </a:srgbClr>
                  </a:solidFill>
                  <a:prstDash val="solid"/>
                  <a:tailEnd type="arrow"/>
                </a:ln>
                <a:effectLst/>
              </p:spPr>
            </p:cxnSp>
            <p:sp>
              <p:nvSpPr>
                <p:cNvPr id="200" name="Ellipse 199"/>
                <p:cNvSpPr/>
                <p:nvPr/>
              </p:nvSpPr>
              <p:spPr>
                <a:xfrm>
                  <a:off x="7020272" y="4221088"/>
                  <a:ext cx="144016" cy="144016"/>
                </a:xfrm>
                <a:prstGeom prst="ellipse">
                  <a:avLst/>
                </a:prstGeom>
                <a:solidFill>
                  <a:srgbClr val="C0504D">
                    <a:lumMod val="75000"/>
                  </a:srgbClr>
                </a:solidFill>
                <a:ln w="25400" cap="flat" cmpd="sng" algn="ctr">
                  <a:noFill/>
                  <a:prstDash val="solid"/>
                </a:ln>
                <a:effectLst/>
              </p:spPr>
              <p:txBody>
                <a:bodyPr rtlCol="0" anchor="ctr"/>
                <a:lstStyle/>
                <a:p>
                  <a:pPr algn="ctr" fontAlgn="auto">
                    <a:spcBef>
                      <a:spcPts val="0"/>
                    </a:spcBef>
                    <a:spcAft>
                      <a:spcPts val="0"/>
                    </a:spcAft>
                    <a:defRPr/>
                  </a:pPr>
                  <a:endParaRPr lang="de-AT" sz="1800" kern="0" smtClean="0">
                    <a:solidFill>
                      <a:sysClr val="window" lastClr="FFFFFF"/>
                    </a:solidFill>
                    <a:latin typeface="Calibri"/>
                    <a:cs typeface="+mn-cs"/>
                  </a:endParaRPr>
                </a:p>
              </p:txBody>
            </p:sp>
            <p:cxnSp>
              <p:nvCxnSpPr>
                <p:cNvPr id="201" name="Gerade Verbindung mit Pfeil 200"/>
                <p:cNvCxnSpPr/>
                <p:nvPr/>
              </p:nvCxnSpPr>
              <p:spPr>
                <a:xfrm>
                  <a:off x="7092280" y="4293096"/>
                  <a:ext cx="864096" cy="0"/>
                </a:xfrm>
                <a:prstGeom prst="straightConnector1">
                  <a:avLst/>
                </a:prstGeom>
                <a:noFill/>
                <a:ln w="25400" cap="flat" cmpd="sng" algn="ctr">
                  <a:solidFill>
                    <a:srgbClr val="C0504D">
                      <a:lumMod val="75000"/>
                    </a:srgbClr>
                  </a:solidFill>
                  <a:prstDash val="solid"/>
                  <a:tailEnd type="arrow"/>
                </a:ln>
                <a:effectLst/>
              </p:spPr>
            </p:cxnSp>
          </p:grpSp>
        </p:grpSp>
        <p:cxnSp>
          <p:nvCxnSpPr>
            <p:cNvPr id="104" name="Gerade Verbindung mit Pfeil 103"/>
            <p:cNvCxnSpPr>
              <a:stCxn id="192" idx="1"/>
            </p:cNvCxnSpPr>
            <p:nvPr/>
          </p:nvCxnSpPr>
          <p:spPr>
            <a:xfrm flipH="1">
              <a:off x="7674600" y="827438"/>
              <a:ext cx="644040" cy="20340"/>
            </a:xfrm>
            <a:prstGeom prst="straightConnector1">
              <a:avLst/>
            </a:prstGeom>
            <a:noFill/>
            <a:ln w="38100" cap="flat" cmpd="sng" algn="ctr">
              <a:solidFill>
                <a:schemeClr val="accent2">
                  <a:lumMod val="75000"/>
                </a:schemeClr>
              </a:solidFill>
              <a:prstDash val="solid"/>
              <a:round/>
              <a:headEnd type="none" w="med" len="med"/>
              <a:tailEnd type="arrow"/>
            </a:ln>
            <a:effectLst/>
          </p:spPr>
        </p:cxnSp>
      </p:grpSp>
      <p:sp>
        <p:nvSpPr>
          <p:cNvPr id="139" name="Freihandform 138"/>
          <p:cNvSpPr/>
          <p:nvPr/>
        </p:nvSpPr>
        <p:spPr>
          <a:xfrm>
            <a:off x="6115987" y="419725"/>
            <a:ext cx="1618938" cy="464695"/>
          </a:xfrm>
          <a:custGeom>
            <a:avLst/>
            <a:gdLst>
              <a:gd name="connsiteX0" fmla="*/ 449705 w 1618938"/>
              <a:gd name="connsiteY0" fmla="*/ 284813 h 464695"/>
              <a:gd name="connsiteX1" fmla="*/ 644577 w 1618938"/>
              <a:gd name="connsiteY1" fmla="*/ 59960 h 464695"/>
              <a:gd name="connsiteX2" fmla="*/ 1124262 w 1618938"/>
              <a:gd name="connsiteY2" fmla="*/ 0 h 464695"/>
              <a:gd name="connsiteX3" fmla="*/ 1364105 w 1618938"/>
              <a:gd name="connsiteY3" fmla="*/ 59960 h 464695"/>
              <a:gd name="connsiteX4" fmla="*/ 1514006 w 1618938"/>
              <a:gd name="connsiteY4" fmla="*/ 164891 h 464695"/>
              <a:gd name="connsiteX5" fmla="*/ 1573967 w 1618938"/>
              <a:gd name="connsiteY5" fmla="*/ 254832 h 464695"/>
              <a:gd name="connsiteX6" fmla="*/ 1618938 w 1618938"/>
              <a:gd name="connsiteY6" fmla="*/ 434714 h 464695"/>
              <a:gd name="connsiteX7" fmla="*/ 1379095 w 1618938"/>
              <a:gd name="connsiteY7" fmla="*/ 419724 h 464695"/>
              <a:gd name="connsiteX8" fmla="*/ 1259174 w 1618938"/>
              <a:gd name="connsiteY8" fmla="*/ 434714 h 464695"/>
              <a:gd name="connsiteX9" fmla="*/ 989351 w 1618938"/>
              <a:gd name="connsiteY9" fmla="*/ 464695 h 464695"/>
              <a:gd name="connsiteX10" fmla="*/ 719528 w 1618938"/>
              <a:gd name="connsiteY10" fmla="*/ 464695 h 464695"/>
              <a:gd name="connsiteX11" fmla="*/ 464695 w 1618938"/>
              <a:gd name="connsiteY11" fmla="*/ 434714 h 464695"/>
              <a:gd name="connsiteX12" fmla="*/ 419724 w 1618938"/>
              <a:gd name="connsiteY12" fmla="*/ 344773 h 464695"/>
              <a:gd name="connsiteX13" fmla="*/ 0 w 1618938"/>
              <a:gd name="connsiteY13" fmla="*/ 314793 h 464695"/>
              <a:gd name="connsiteX14" fmla="*/ 104931 w 1618938"/>
              <a:gd name="connsiteY14" fmla="*/ 59960 h 464695"/>
              <a:gd name="connsiteX15" fmla="*/ 524656 w 1618938"/>
              <a:gd name="connsiteY15" fmla="*/ 209862 h 464695"/>
              <a:gd name="connsiteX16" fmla="*/ 599606 w 1618938"/>
              <a:gd name="connsiteY16" fmla="*/ 134911 h 4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8938" h="464695">
                <a:moveTo>
                  <a:pt x="449705" y="284813"/>
                </a:moveTo>
                <a:lnTo>
                  <a:pt x="644577" y="59960"/>
                </a:lnTo>
                <a:lnTo>
                  <a:pt x="1124262" y="0"/>
                </a:lnTo>
                <a:lnTo>
                  <a:pt x="1364105" y="59960"/>
                </a:lnTo>
                <a:lnTo>
                  <a:pt x="1514006" y="164891"/>
                </a:lnTo>
                <a:lnTo>
                  <a:pt x="1573967" y="254832"/>
                </a:lnTo>
                <a:lnTo>
                  <a:pt x="1618938" y="434714"/>
                </a:lnTo>
                <a:lnTo>
                  <a:pt x="1379095" y="419724"/>
                </a:lnTo>
                <a:lnTo>
                  <a:pt x="1259174" y="434714"/>
                </a:lnTo>
                <a:lnTo>
                  <a:pt x="989351" y="464695"/>
                </a:lnTo>
                <a:lnTo>
                  <a:pt x="719528" y="464695"/>
                </a:lnTo>
                <a:lnTo>
                  <a:pt x="464695" y="434714"/>
                </a:lnTo>
                <a:lnTo>
                  <a:pt x="419724" y="344773"/>
                </a:lnTo>
                <a:lnTo>
                  <a:pt x="0" y="314793"/>
                </a:lnTo>
                <a:lnTo>
                  <a:pt x="104931" y="59960"/>
                </a:lnTo>
                <a:lnTo>
                  <a:pt x="524656" y="209862"/>
                </a:lnTo>
                <a:lnTo>
                  <a:pt x="599606" y="134911"/>
                </a:ln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40" name="Text Box 20"/>
          <p:cNvSpPr txBox="1">
            <a:spLocks noChangeArrowheads="1"/>
          </p:cNvSpPr>
          <p:nvPr/>
        </p:nvSpPr>
        <p:spPr bwMode="auto">
          <a:xfrm>
            <a:off x="6100996" y="960330"/>
            <a:ext cx="2767233" cy="770084"/>
          </a:xfrm>
          <a:prstGeom prst="rect">
            <a:avLst/>
          </a:prstGeom>
          <a:noFill/>
          <a:ln w="9525">
            <a:noFill/>
            <a:miter lim="800000"/>
            <a:headEnd/>
            <a:tailEnd/>
          </a:ln>
          <a:effectLst/>
        </p:spPr>
        <p:txBody>
          <a:bodyPr wrap="square" lIns="92075" tIns="46038" rIns="92075" bIns="46038">
            <a:spAutoFit/>
          </a:bodyPr>
          <a:lstStyle/>
          <a:p>
            <a:pPr>
              <a:spcBef>
                <a:spcPct val="20000"/>
              </a:spcBef>
              <a:buFont typeface="Wingdings" pitchFamily="2" charset="2"/>
              <a:buNone/>
              <a:defRPr/>
            </a:pPr>
            <a:r>
              <a:rPr kumimoji="1" lang="en-US" sz="2000" b="1" dirty="0" err="1" smtClean="0">
                <a:solidFill>
                  <a:schemeClr val="accent2">
                    <a:lumMod val="75000"/>
                  </a:schemeClr>
                </a:solidFill>
                <a:latin typeface="Calibri"/>
              </a:rPr>
              <a:t>Phenomanal</a:t>
            </a:r>
            <a:r>
              <a:rPr kumimoji="1" lang="en-US" sz="2000" b="1" dirty="0" smtClean="0">
                <a:solidFill>
                  <a:schemeClr val="accent2">
                    <a:lumMod val="75000"/>
                  </a:schemeClr>
                </a:solidFill>
                <a:latin typeface="Calibri"/>
              </a:rPr>
              <a:t> place </a:t>
            </a:r>
          </a:p>
          <a:p>
            <a:pPr>
              <a:spcBef>
                <a:spcPct val="20000"/>
              </a:spcBef>
              <a:buFont typeface="Wingdings" pitchFamily="2" charset="2"/>
              <a:buNone/>
              <a:defRPr/>
            </a:pPr>
            <a:r>
              <a:rPr kumimoji="1" lang="en-US" sz="2000" b="1" dirty="0" smtClean="0">
                <a:solidFill>
                  <a:schemeClr val="accent2">
                    <a:lumMod val="75000"/>
                  </a:schemeClr>
                </a:solidFill>
                <a:latin typeface="Calibri"/>
              </a:rPr>
              <a:t>of the battle on the ship</a:t>
            </a:r>
            <a:endParaRPr kumimoji="1" lang="el-GR" sz="2000" b="1" dirty="0">
              <a:solidFill>
                <a:schemeClr val="accent2">
                  <a:lumMod val="75000"/>
                </a:scheme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66" grpId="0"/>
      <p:bldP spid="181" grpId="0" animBg="1"/>
      <p:bldP spid="63" grpId="0"/>
      <p:bldP spid="139" grpId="0" animBg="1"/>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4294967295"/>
          </p:nvPr>
        </p:nvSpPr>
        <p:spPr>
          <a:xfrm>
            <a:off x="465319" y="1866120"/>
            <a:ext cx="8915401" cy="3634793"/>
          </a:xfrm>
          <a:prstGeom prst="rect">
            <a:avLst/>
          </a:prstGeom>
        </p:spPr>
        <p:txBody>
          <a:bodyPr/>
          <a:lstStyle/>
          <a:p>
            <a:pPr marL="0" indent="0" eaLnBrk="1" hangingPunct="1">
              <a:spcBef>
                <a:spcPct val="50000"/>
              </a:spcBef>
              <a:buFont typeface="Wingdings" pitchFamily="2" charset="2"/>
              <a:buNone/>
            </a:pPr>
            <a:endParaRPr lang="en-US" dirty="0" smtClean="0"/>
          </a:p>
          <a:p>
            <a:pPr lvl="1" eaLnBrk="1" hangingPunct="1"/>
            <a:r>
              <a:rPr lang="en-US" sz="2000" dirty="0" smtClean="0"/>
              <a:t>Locations within the Reference Space can be described using some kind of </a:t>
            </a:r>
            <a:r>
              <a:rPr lang="en-US" sz="2000" b="1" dirty="0" smtClean="0"/>
              <a:t>Spatial Coordinate Reference System </a:t>
            </a:r>
            <a:r>
              <a:rPr lang="en-US" sz="2000" dirty="0" smtClean="0"/>
              <a:t>that is fixed on </a:t>
            </a:r>
            <a:r>
              <a:rPr lang="en-US" sz="2000" b="1" dirty="0" smtClean="0"/>
              <a:t>Reference Points (Features) </a:t>
            </a:r>
          </a:p>
          <a:p>
            <a:pPr lvl="1" eaLnBrk="1" hangingPunct="1"/>
            <a:r>
              <a:rPr lang="en-US" sz="2000" b="1" dirty="0" smtClean="0"/>
              <a:t>Geometric Place Expressions </a:t>
            </a:r>
            <a:r>
              <a:rPr lang="en-US" sz="2000" dirty="0" smtClean="0"/>
              <a:t>can be expressed in this Spatial Coordinate Reference System either to:</a:t>
            </a:r>
          </a:p>
          <a:p>
            <a:pPr lvl="2" eaLnBrk="1" hangingPunct="1"/>
            <a:r>
              <a:rPr lang="en-US" dirty="0" smtClean="0"/>
              <a:t>state  hypothesis of the location of the battle place derived of historic sources </a:t>
            </a:r>
          </a:p>
          <a:p>
            <a:pPr lvl="2" eaLnBrk="1" hangingPunct="1"/>
            <a:r>
              <a:rPr lang="en-US" dirty="0" smtClean="0"/>
              <a:t>describe locations of measurements and interpolations</a:t>
            </a:r>
          </a:p>
          <a:p>
            <a:pPr lvl="1" eaLnBrk="1" hangingPunct="1"/>
            <a:r>
              <a:rPr lang="en-US" sz="2000" dirty="0" smtClean="0"/>
              <a:t>Geometric Place Expressions define “</a:t>
            </a:r>
            <a:r>
              <a:rPr lang="en-US" sz="2000" b="1" dirty="0" smtClean="0"/>
              <a:t>Declarative Places</a:t>
            </a:r>
            <a:r>
              <a:rPr lang="en-US" sz="2000" dirty="0" smtClean="0"/>
              <a:t>” that are believed to </a:t>
            </a:r>
            <a:r>
              <a:rPr lang="en-US" sz="2000" b="1" dirty="0" smtClean="0"/>
              <a:t>approximate</a:t>
            </a:r>
            <a:r>
              <a:rPr lang="en-US" sz="2000" dirty="0" smtClean="0"/>
              <a:t> real locations (“Phenomenal Places”) of the battle or of measurements</a:t>
            </a:r>
          </a:p>
        </p:txBody>
      </p:sp>
      <p:sp>
        <p:nvSpPr>
          <p:cNvPr id="7172" name="Rectangle 3"/>
          <p:cNvSpPr>
            <a:spLocks noGrp="1" noChangeArrowheads="1"/>
          </p:cNvSpPr>
          <p:nvPr>
            <p:ph type="title" idx="4294967295"/>
          </p:nvPr>
        </p:nvSpPr>
        <p:spPr>
          <a:xfrm>
            <a:off x="0" y="629622"/>
            <a:ext cx="9906001" cy="824424"/>
          </a:xfrm>
          <a:prstGeom prst="rect">
            <a:avLst/>
          </a:prstGeom>
        </p:spPr>
        <p:txBody>
          <a:bodyPr/>
          <a:lstStyle/>
          <a:p>
            <a:pPr marL="711200" lvl="1" indent="-536575" algn="ctr" eaLnBrk="1" hangingPunct="1">
              <a:spcBef>
                <a:spcPts val="0"/>
              </a:spcBef>
              <a:defRPr/>
            </a:pPr>
            <a:r>
              <a:rPr lang="de-DE" sz="3200" b="1" i="0" dirty="0" err="1" smtClean="0"/>
              <a:t>Declarative</a:t>
            </a:r>
            <a:r>
              <a:rPr lang="de-DE" sz="3200" b="1" i="0" dirty="0" smtClean="0"/>
              <a:t> Places </a:t>
            </a:r>
            <a:r>
              <a:rPr lang="de-DE" sz="2400" i="0" dirty="0" smtClean="0"/>
              <a:t/>
            </a:r>
            <a:br>
              <a:rPr lang="de-DE" sz="2400" i="0" dirty="0" smtClean="0"/>
            </a:br>
            <a:r>
              <a:rPr lang="de-DE" sz="2400" i="0" dirty="0" err="1" smtClean="0"/>
              <a:t>based</a:t>
            </a:r>
            <a:r>
              <a:rPr lang="de-DE" sz="2400" i="0" dirty="0" smtClean="0"/>
              <a:t> on </a:t>
            </a:r>
            <a:r>
              <a:rPr lang="de-DE" sz="2400" i="0" dirty="0" err="1" smtClean="0"/>
              <a:t>Coordinate</a:t>
            </a:r>
            <a:r>
              <a:rPr lang="de-DE" sz="2400" i="0" dirty="0" smtClean="0"/>
              <a:t> Systems </a:t>
            </a:r>
            <a:r>
              <a:rPr lang="de-DE" sz="2400" i="0" dirty="0" err="1" smtClean="0"/>
              <a:t>and</a:t>
            </a:r>
            <a:r>
              <a:rPr lang="de-DE" sz="2400" i="0" dirty="0" smtClean="0"/>
              <a:t> Place </a:t>
            </a:r>
            <a:r>
              <a:rPr lang="de-DE" sz="2400" i="0" dirty="0" err="1" smtClean="0"/>
              <a:t>Expressions</a:t>
            </a:r>
            <a:endParaRPr lang="de-DE" sz="2400" i="0" dirty="0" smtClean="0"/>
          </a:p>
        </p:txBody>
      </p:sp>
      <p:sp>
        <p:nvSpPr>
          <p:cNvPr id="4" name="Rechteck 3"/>
          <p:cNvSpPr/>
          <p:nvPr/>
        </p:nvSpPr>
        <p:spPr>
          <a:xfrm>
            <a:off x="0" y="5741757"/>
            <a:ext cx="9906000" cy="461665"/>
          </a:xfrm>
          <a:prstGeom prst="rect">
            <a:avLst/>
          </a:prstGeom>
        </p:spPr>
        <p:txBody>
          <a:bodyPr wrap="square">
            <a:spAutoFit/>
          </a:bodyPr>
          <a:lstStyle/>
          <a:p>
            <a:pPr marL="449263" lvl="1" indent="0" defTabSz="449263" eaLnBrk="1" hangingPunct="1">
              <a:buNone/>
            </a:pPr>
            <a:r>
              <a:rPr lang="en-US" sz="2400" b="1" dirty="0" smtClean="0"/>
              <a:t>Declarative Places</a:t>
            </a:r>
            <a:r>
              <a:rPr lang="en-US" sz="2400" dirty="0" smtClean="0"/>
              <a:t> derive their identity through </a:t>
            </a:r>
            <a:r>
              <a:rPr lang="en-US" sz="2400" b="1" dirty="0" smtClean="0"/>
              <a:t>Place Expressions</a:t>
            </a:r>
            <a:endParaRPr lang="en-US" sz="2400" dirty="0" smtClean="0"/>
          </a:p>
        </p:txBody>
      </p:sp>
      <p:sp>
        <p:nvSpPr>
          <p:cNvPr id="5" name="Rechteck 4"/>
          <p:cNvSpPr/>
          <p:nvPr/>
        </p:nvSpPr>
        <p:spPr>
          <a:xfrm>
            <a:off x="829036" y="6222163"/>
            <a:ext cx="8576221" cy="461665"/>
          </a:xfrm>
          <a:prstGeom prst="rect">
            <a:avLst/>
          </a:prstGeom>
        </p:spPr>
        <p:txBody>
          <a:bodyPr wrap="square">
            <a:spAutoFit/>
          </a:bodyPr>
          <a:lstStyle/>
          <a:p>
            <a:pPr marL="449263" lvl="1" indent="0" defTabSz="449263" eaLnBrk="1" hangingPunct="1">
              <a:buNone/>
            </a:pPr>
            <a:r>
              <a:rPr lang="en-US" sz="2400" dirty="0" smtClean="0"/>
              <a:t>Declarative Places may </a:t>
            </a:r>
            <a:r>
              <a:rPr lang="en-US" sz="2400" b="1" dirty="0" smtClean="0"/>
              <a:t>approximate</a:t>
            </a:r>
            <a:r>
              <a:rPr lang="en-US" sz="2400" dirty="0" smtClean="0"/>
              <a:t> Phenomenal Places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gery\Kreta\CRMspatial\20121211_CRMspatial_core1.png"/>
          <p:cNvPicPr>
            <a:picLocks noChangeAspect="1" noChangeArrowheads="1"/>
          </p:cNvPicPr>
          <p:nvPr/>
        </p:nvPicPr>
        <p:blipFill>
          <a:blip r:embed="rId3" cstate="print"/>
          <a:srcRect/>
          <a:stretch>
            <a:fillRect/>
          </a:stretch>
        </p:blipFill>
        <p:spPr bwMode="auto">
          <a:xfrm>
            <a:off x="-100284" y="1679715"/>
            <a:ext cx="9764554" cy="4637246"/>
          </a:xfrm>
          <a:prstGeom prst="rect">
            <a:avLst/>
          </a:prstGeom>
          <a:noFill/>
        </p:spPr>
      </p:pic>
      <p:pic>
        <p:nvPicPr>
          <p:cNvPr id="1033" name="Picture 6" descr="UTM-Koordinaten für Deutschland"/>
          <p:cNvPicPr>
            <a:picLocks noChangeAspect="1" noChangeArrowheads="1"/>
          </p:cNvPicPr>
          <p:nvPr/>
        </p:nvPicPr>
        <p:blipFill>
          <a:blip r:embed="rId4" cstate="print"/>
          <a:srcRect r="30620" b="8924"/>
          <a:stretch>
            <a:fillRect/>
          </a:stretch>
        </p:blipFill>
        <p:spPr bwMode="auto">
          <a:xfrm>
            <a:off x="8992887" y="3845336"/>
            <a:ext cx="913113" cy="1051136"/>
          </a:xfrm>
          <a:prstGeom prst="rect">
            <a:avLst/>
          </a:prstGeom>
          <a:noFill/>
          <a:ln w="9525">
            <a:noFill/>
            <a:miter lim="800000"/>
            <a:headEnd/>
            <a:tailEnd/>
          </a:ln>
        </p:spPr>
      </p:pic>
      <p:pic>
        <p:nvPicPr>
          <p:cNvPr id="1034" name="Picture 4" descr="http://www.pioniere1377.de/Bilder/varusschlacht.jpg"/>
          <p:cNvPicPr>
            <a:picLocks noChangeAspect="1" noChangeArrowheads="1"/>
          </p:cNvPicPr>
          <p:nvPr/>
        </p:nvPicPr>
        <p:blipFill>
          <a:blip r:embed="rId5" cstate="print"/>
          <a:srcRect/>
          <a:stretch>
            <a:fillRect/>
          </a:stretch>
        </p:blipFill>
        <p:spPr bwMode="auto">
          <a:xfrm>
            <a:off x="525518" y="1677323"/>
            <a:ext cx="1736271" cy="1273911"/>
          </a:xfrm>
          <a:prstGeom prst="rect">
            <a:avLst/>
          </a:prstGeom>
          <a:noFill/>
          <a:ln w="9525">
            <a:noFill/>
            <a:miter lim="800000"/>
            <a:headEnd/>
            <a:tailEnd/>
          </a:ln>
        </p:spPr>
      </p:pic>
      <p:grpSp>
        <p:nvGrpSpPr>
          <p:cNvPr id="2" name="Gruppieren 20"/>
          <p:cNvGrpSpPr/>
          <p:nvPr/>
        </p:nvGrpSpPr>
        <p:grpSpPr>
          <a:xfrm>
            <a:off x="6045058" y="2347790"/>
            <a:ext cx="1577760" cy="956413"/>
            <a:chOff x="7329430" y="3294743"/>
            <a:chExt cx="1045954" cy="566056"/>
          </a:xfrm>
        </p:grpSpPr>
        <p:pic>
          <p:nvPicPr>
            <p:cNvPr id="15" name="Picture 14"/>
            <p:cNvPicPr>
              <a:picLocks noChangeAspect="1" noChangeArrowheads="1"/>
            </p:cNvPicPr>
            <p:nvPr/>
          </p:nvPicPr>
          <p:blipFill>
            <a:blip r:embed="rId6" cstate="print"/>
            <a:srcRect/>
            <a:stretch>
              <a:fillRect/>
            </a:stretch>
          </p:blipFill>
          <p:spPr bwMode="auto">
            <a:xfrm>
              <a:off x="7329430" y="3294743"/>
              <a:ext cx="1045954" cy="566056"/>
            </a:xfrm>
            <a:prstGeom prst="rect">
              <a:avLst/>
            </a:prstGeom>
            <a:noFill/>
            <a:ln w="9525">
              <a:noFill/>
              <a:miter lim="800000"/>
              <a:headEnd/>
              <a:tailEnd/>
            </a:ln>
          </p:spPr>
        </p:pic>
        <p:sp>
          <p:nvSpPr>
            <p:cNvPr id="16" name="Rectangle 21"/>
            <p:cNvSpPr>
              <a:spLocks noChangeArrowheads="1"/>
            </p:cNvSpPr>
            <p:nvPr/>
          </p:nvSpPr>
          <p:spPr bwMode="auto">
            <a:xfrm>
              <a:off x="7431314" y="3570514"/>
              <a:ext cx="566057" cy="217716"/>
            </a:xfrm>
            <a:prstGeom prst="rect">
              <a:avLst/>
            </a:prstGeom>
            <a:solidFill>
              <a:srgbClr val="FFFF00">
                <a:alpha val="31000"/>
              </a:srgbClr>
            </a:solidFill>
            <a:ln w="9525">
              <a:solidFill>
                <a:srgbClr val="FF0000"/>
              </a:solidFill>
              <a:miter lim="800000"/>
              <a:headEnd/>
              <a:tailEnd/>
            </a:ln>
            <a:effectLst/>
            <a:scene3d>
              <a:camera prst="legacyObliqueTopRight"/>
              <a:lightRig rig="sunset" dir="b"/>
            </a:scene3d>
            <a:sp3d extrusionH="1016000" contourW="12700" prstMaterial="legacyWireframe">
              <a:bevelT w="13500" h="13500" prst="angle"/>
              <a:bevelB w="13500" h="13500" prst="angle"/>
              <a:contourClr>
                <a:srgbClr val="000000"/>
              </a:contourClr>
            </a:sp3d>
          </p:spPr>
          <p:txBody>
            <a:bodyPr wrap="none" lIns="92075" tIns="46038" rIns="92075" bIns="46038" anchor="ctr">
              <a:flatTx/>
            </a:bodyPr>
            <a:lstStyle/>
            <a:p>
              <a:pPr>
                <a:spcBef>
                  <a:spcPct val="20000"/>
                </a:spcBef>
                <a:buFont typeface="Wingdings" pitchFamily="2" charset="2"/>
                <a:buChar char="•"/>
              </a:pPr>
              <a:endParaRPr lang="el-GR"/>
            </a:p>
          </p:txBody>
        </p:sp>
      </p:grpSp>
      <p:pic>
        <p:nvPicPr>
          <p:cNvPr id="25" name="Picture 4" descr="http://csde.washington.edu/services/gis/workshops/Images/raster-vector.gif"/>
          <p:cNvPicPr>
            <a:picLocks noChangeAspect="1" noChangeArrowheads="1"/>
          </p:cNvPicPr>
          <p:nvPr/>
        </p:nvPicPr>
        <p:blipFill>
          <a:blip r:embed="rId7" cstate="print"/>
          <a:srcRect l="7638" t="31123" r="11124" b="36026"/>
          <a:stretch>
            <a:fillRect/>
          </a:stretch>
        </p:blipFill>
        <p:spPr bwMode="auto">
          <a:xfrm>
            <a:off x="8505825" y="6158072"/>
            <a:ext cx="1400175" cy="600075"/>
          </a:xfrm>
          <a:prstGeom prst="rect">
            <a:avLst/>
          </a:prstGeom>
          <a:noFill/>
          <a:ln w="9525">
            <a:noFill/>
            <a:miter lim="800000"/>
            <a:headEnd/>
            <a:tailEnd/>
          </a:ln>
        </p:spPr>
      </p:pic>
      <p:sp>
        <p:nvSpPr>
          <p:cNvPr id="29" name="Rechteck 28"/>
          <p:cNvSpPr/>
          <p:nvPr/>
        </p:nvSpPr>
        <p:spPr bwMode="auto">
          <a:xfrm>
            <a:off x="1" y="1375707"/>
            <a:ext cx="4847771" cy="35705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30" name="Rechteck 29"/>
          <p:cNvSpPr/>
          <p:nvPr/>
        </p:nvSpPr>
        <p:spPr bwMode="auto">
          <a:xfrm>
            <a:off x="-1857829" y="1103088"/>
            <a:ext cx="1611086" cy="19158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grpSp>
        <p:nvGrpSpPr>
          <p:cNvPr id="3" name="Gruppieren 17"/>
          <p:cNvGrpSpPr/>
          <p:nvPr/>
        </p:nvGrpSpPr>
        <p:grpSpPr>
          <a:xfrm>
            <a:off x="5141424" y="3737811"/>
            <a:ext cx="1131039" cy="542163"/>
            <a:chOff x="5254625" y="4602163"/>
            <a:chExt cx="928688" cy="512762"/>
          </a:xfrm>
        </p:grpSpPr>
        <p:pic>
          <p:nvPicPr>
            <p:cNvPr id="19" name="Picture 2" descr="Engpass von Kalkriese"/>
            <p:cNvPicPr>
              <a:picLocks noChangeAspect="1" noChangeArrowheads="1"/>
            </p:cNvPicPr>
            <p:nvPr/>
          </p:nvPicPr>
          <p:blipFill>
            <a:blip r:embed="rId8" cstate="print"/>
            <a:srcRect/>
            <a:stretch>
              <a:fillRect/>
            </a:stretch>
          </p:blipFill>
          <p:spPr bwMode="auto">
            <a:xfrm>
              <a:off x="5254625" y="4602163"/>
              <a:ext cx="928688" cy="512762"/>
            </a:xfrm>
            <a:prstGeom prst="rect">
              <a:avLst/>
            </a:prstGeom>
            <a:noFill/>
            <a:ln w="9525">
              <a:noFill/>
              <a:miter lim="800000"/>
              <a:headEnd/>
              <a:tailEnd/>
            </a:ln>
          </p:spPr>
        </p:pic>
        <p:sp>
          <p:nvSpPr>
            <p:cNvPr id="20" name="Rechteck 10"/>
            <p:cNvSpPr>
              <a:spLocks noChangeArrowheads="1"/>
            </p:cNvSpPr>
            <p:nvPr/>
          </p:nvSpPr>
          <p:spPr bwMode="auto">
            <a:xfrm>
              <a:off x="5312228" y="4891314"/>
              <a:ext cx="522514" cy="176848"/>
            </a:xfrm>
            <a:prstGeom prst="rect">
              <a:avLst/>
            </a:prstGeom>
            <a:noFill/>
            <a:ln w="9525">
              <a:noFill/>
              <a:miter lim="800000"/>
              <a:headEnd/>
              <a:tailEnd/>
            </a:ln>
          </p:spPr>
          <p:txBody>
            <a:bodyPr wrap="square">
              <a:spAutoFit/>
            </a:bodyPr>
            <a:lstStyle/>
            <a:p>
              <a:pPr>
                <a:spcBef>
                  <a:spcPct val="20000"/>
                </a:spcBef>
                <a:buFont typeface="Wingdings" pitchFamily="2" charset="2"/>
                <a:buNone/>
              </a:pPr>
              <a:r>
                <a:rPr lang="en-US" sz="1000" b="1" i="1" dirty="0">
                  <a:solidFill>
                    <a:srgbClr val="FFFF00"/>
                  </a:solidFill>
                </a:rPr>
                <a:t>9 </a:t>
              </a:r>
              <a:r>
                <a:rPr lang="en-US" sz="1000" b="1" i="1" dirty="0" smtClean="0">
                  <a:solidFill>
                    <a:srgbClr val="FFFF00"/>
                  </a:solidFill>
                </a:rPr>
                <a:t>AD</a:t>
              </a:r>
              <a:endParaRPr lang="de-DE" sz="1000" dirty="0">
                <a:solidFill>
                  <a:srgbClr val="FFFF00"/>
                </a:solidFill>
              </a:endParaRPr>
            </a:p>
          </p:txBody>
        </p:sp>
      </p:grpSp>
      <p:grpSp>
        <p:nvGrpSpPr>
          <p:cNvPr id="4" name="Gruppieren 33"/>
          <p:cNvGrpSpPr/>
          <p:nvPr/>
        </p:nvGrpSpPr>
        <p:grpSpPr>
          <a:xfrm>
            <a:off x="4572000" y="5965139"/>
            <a:ext cx="1507870" cy="779702"/>
            <a:chOff x="2757489" y="5641975"/>
            <a:chExt cx="2206625" cy="1216025"/>
          </a:xfrm>
        </p:grpSpPr>
        <p:grpSp>
          <p:nvGrpSpPr>
            <p:cNvPr id="5" name="Gruppieren 20"/>
            <p:cNvGrpSpPr/>
            <p:nvPr/>
          </p:nvGrpSpPr>
          <p:grpSpPr>
            <a:xfrm>
              <a:off x="2757489" y="5641975"/>
              <a:ext cx="2206625" cy="1216025"/>
              <a:chOff x="2249488" y="5176838"/>
              <a:chExt cx="2206625" cy="1216025"/>
            </a:xfrm>
          </p:grpSpPr>
          <p:pic>
            <p:nvPicPr>
              <p:cNvPr id="22" name="Picture 2" descr="Engpass von Kalkriese"/>
              <p:cNvPicPr>
                <a:picLocks noChangeAspect="1" noChangeArrowheads="1"/>
              </p:cNvPicPr>
              <p:nvPr/>
            </p:nvPicPr>
            <p:blipFill>
              <a:blip r:embed="rId9" cstate="print"/>
              <a:srcRect/>
              <a:stretch>
                <a:fillRect/>
              </a:stretch>
            </p:blipFill>
            <p:spPr bwMode="auto">
              <a:xfrm>
                <a:off x="2249488" y="5176838"/>
                <a:ext cx="2206625" cy="1216025"/>
              </a:xfrm>
              <a:prstGeom prst="rect">
                <a:avLst/>
              </a:prstGeom>
              <a:noFill/>
              <a:ln w="9525">
                <a:noFill/>
                <a:miter lim="800000"/>
                <a:headEnd/>
                <a:tailEnd/>
              </a:ln>
            </p:spPr>
          </p:pic>
          <p:sp>
            <p:nvSpPr>
              <p:cNvPr id="23" name="Parallelogramm 19"/>
              <p:cNvSpPr>
                <a:spLocks noChangeArrowheads="1"/>
              </p:cNvSpPr>
              <p:nvPr/>
            </p:nvSpPr>
            <p:spPr bwMode="auto">
              <a:xfrm>
                <a:off x="2466975" y="5878513"/>
                <a:ext cx="1408113" cy="449262"/>
              </a:xfrm>
              <a:prstGeom prst="parallelogram">
                <a:avLst>
                  <a:gd name="adj" fmla="val 25045"/>
                </a:avLst>
              </a:prstGeom>
              <a:noFill/>
              <a:ln w="31750" algn="ctr">
                <a:solidFill>
                  <a:srgbClr val="FF0000"/>
                </a:solidFill>
                <a:round/>
                <a:headEnd/>
                <a:tailEnd/>
              </a:ln>
            </p:spPr>
            <p:txBody>
              <a:bodyPr/>
              <a:lstStyle/>
              <a:p>
                <a:pPr>
                  <a:spcBef>
                    <a:spcPct val="20000"/>
                  </a:spcBef>
                  <a:buFont typeface="Wingdings" pitchFamily="2" charset="2"/>
                  <a:buChar char="•"/>
                </a:pPr>
                <a:endParaRPr lang="de-DE"/>
              </a:p>
            </p:txBody>
          </p:sp>
        </p:grpSp>
        <p:cxnSp>
          <p:nvCxnSpPr>
            <p:cNvPr id="35" name="Gerade Verbindung 34"/>
            <p:cNvCxnSpPr/>
            <p:nvPr/>
          </p:nvCxnSpPr>
          <p:spPr bwMode="auto">
            <a:xfrm flipV="1">
              <a:off x="3086101" y="5972175"/>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38" name="Gerade Verbindung 37"/>
            <p:cNvCxnSpPr/>
            <p:nvPr/>
          </p:nvCxnSpPr>
          <p:spPr bwMode="auto">
            <a:xfrm flipV="1">
              <a:off x="4371976" y="5981700"/>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39" name="Gerade Verbindung 38"/>
            <p:cNvCxnSpPr/>
            <p:nvPr/>
          </p:nvCxnSpPr>
          <p:spPr bwMode="auto">
            <a:xfrm flipV="1">
              <a:off x="2981326" y="6400800"/>
              <a:ext cx="9524" cy="371476"/>
            </a:xfrm>
            <a:prstGeom prst="line">
              <a:avLst/>
            </a:prstGeom>
            <a:noFill/>
            <a:ln w="25400" cap="flat" cmpd="sng" algn="ctr">
              <a:solidFill>
                <a:schemeClr val="bg1"/>
              </a:solidFill>
              <a:prstDash val="solid"/>
              <a:round/>
              <a:headEnd type="none" w="med" len="med"/>
              <a:tailEnd type="oval" w="med" len="med"/>
            </a:ln>
            <a:effectLst/>
          </p:spPr>
        </p:cxnSp>
        <p:cxnSp>
          <p:nvCxnSpPr>
            <p:cNvPr id="40" name="Gerade Verbindung 39"/>
            <p:cNvCxnSpPr/>
            <p:nvPr/>
          </p:nvCxnSpPr>
          <p:spPr bwMode="auto">
            <a:xfrm flipV="1">
              <a:off x="4257676" y="6391275"/>
              <a:ext cx="9524" cy="371476"/>
            </a:xfrm>
            <a:prstGeom prst="line">
              <a:avLst/>
            </a:prstGeom>
            <a:noFill/>
            <a:ln w="25400" cap="flat" cmpd="sng" algn="ctr">
              <a:solidFill>
                <a:schemeClr val="bg1"/>
              </a:solidFill>
              <a:prstDash val="solid"/>
              <a:round/>
              <a:headEnd type="none" w="med" len="med"/>
              <a:tailEnd type="oval" w="med" len="med"/>
            </a:ln>
            <a:effectLst/>
          </p:spPr>
        </p:cxnSp>
      </p:grpSp>
      <p:pic>
        <p:nvPicPr>
          <p:cNvPr id="1035" name="Picture 4" descr="Vollbild anzeigen">
            <a:hlinkClick r:id="rId10"/>
          </p:cNvPr>
          <p:cNvPicPr>
            <a:picLocks noChangeAspect="1" noChangeArrowheads="1"/>
          </p:cNvPicPr>
          <p:nvPr/>
        </p:nvPicPr>
        <p:blipFill>
          <a:blip r:embed="rId11" cstate="print"/>
          <a:srcRect/>
          <a:stretch>
            <a:fillRect/>
          </a:stretch>
        </p:blipFill>
        <p:spPr bwMode="auto">
          <a:xfrm>
            <a:off x="1035643" y="4775816"/>
            <a:ext cx="1964632" cy="818148"/>
          </a:xfrm>
          <a:prstGeom prst="rect">
            <a:avLst/>
          </a:prstGeom>
          <a:noFill/>
          <a:ln w="9525">
            <a:noFill/>
            <a:miter lim="800000"/>
            <a:headEnd/>
            <a:tailEnd/>
          </a:ln>
        </p:spPr>
      </p:pic>
      <p:pic>
        <p:nvPicPr>
          <p:cNvPr id="36" name="Picture 2" descr="C:\gery\Kreta\CRMspatial\450px-Helmertturm2008.jpg"/>
          <p:cNvPicPr>
            <a:picLocks noChangeAspect="1" noChangeArrowheads="1"/>
          </p:cNvPicPr>
          <p:nvPr/>
        </p:nvPicPr>
        <p:blipFill>
          <a:blip r:embed="rId12" cstate="print"/>
          <a:srcRect/>
          <a:stretch>
            <a:fillRect/>
          </a:stretch>
        </p:blipFill>
        <p:spPr bwMode="auto">
          <a:xfrm>
            <a:off x="7809197" y="1487450"/>
            <a:ext cx="769603" cy="1026137"/>
          </a:xfrm>
          <a:prstGeom prst="rect">
            <a:avLst/>
          </a:prstGeom>
          <a:noFill/>
        </p:spPr>
      </p:pic>
      <p:pic>
        <p:nvPicPr>
          <p:cNvPr id="41" name="Picture 15"/>
          <p:cNvPicPr>
            <a:picLocks noChangeAspect="1" noChangeArrowheads="1"/>
          </p:cNvPicPr>
          <p:nvPr/>
        </p:nvPicPr>
        <p:blipFill>
          <a:blip r:embed="rId13" cstate="print"/>
          <a:srcRect/>
          <a:stretch>
            <a:fillRect/>
          </a:stretch>
        </p:blipFill>
        <p:spPr bwMode="auto">
          <a:xfrm>
            <a:off x="3335267" y="1397104"/>
            <a:ext cx="1285917" cy="1529700"/>
          </a:xfrm>
          <a:prstGeom prst="rect">
            <a:avLst/>
          </a:prstGeom>
          <a:noFill/>
          <a:ln w="9525">
            <a:noFill/>
            <a:miter lim="800000"/>
            <a:headEnd/>
            <a:tailEnd/>
          </a:ln>
        </p:spPr>
      </p:pic>
      <p:sp>
        <p:nvSpPr>
          <p:cNvPr id="42" name="Rectangle 3"/>
          <p:cNvSpPr txBox="1">
            <a:spLocks noChangeArrowheads="1"/>
          </p:cNvSpPr>
          <p:nvPr/>
        </p:nvSpPr>
        <p:spPr>
          <a:xfrm>
            <a:off x="3251199" y="1886455"/>
            <a:ext cx="1393445" cy="1074459"/>
          </a:xfrm>
          <a:prstGeom prst="rect">
            <a:avLst/>
          </a:prstGeom>
          <a:noFill/>
        </p:spPr>
        <p:txBody>
          <a:bodyPr lIns="92075" tIns="46038" rIns="92075" bIns="46038"/>
          <a:lstStyle/>
          <a:p>
            <a:pPr algn="ctr">
              <a:buFont typeface="Wingdings" pitchFamily="2" charset="2"/>
              <a:buNone/>
              <a:defRPr/>
            </a:pPr>
            <a:r>
              <a:rPr lang="en-US" sz="1600" b="1" dirty="0" smtClean="0">
                <a:solidFill>
                  <a:schemeClr val="bg1"/>
                </a:solidFill>
                <a:latin typeface="Arial" pitchFamily="34" charset="0"/>
              </a:rPr>
              <a:t>middle </a:t>
            </a:r>
            <a:r>
              <a:rPr lang="en-US" sz="1600" b="1" dirty="0" err="1" smtClean="0">
                <a:solidFill>
                  <a:schemeClr val="bg1"/>
                </a:solidFill>
                <a:latin typeface="Arial" pitchFamily="34" charset="0"/>
              </a:rPr>
              <a:t>european</a:t>
            </a:r>
            <a:r>
              <a:rPr lang="en-US" sz="1600" b="1" dirty="0" smtClean="0">
                <a:solidFill>
                  <a:schemeClr val="bg1"/>
                </a:solidFill>
                <a:latin typeface="Arial" pitchFamily="34" charset="0"/>
              </a:rPr>
              <a:t> continental plate</a:t>
            </a:r>
            <a:endParaRPr lang="en-GB" sz="1600" kern="0" dirty="0">
              <a:solidFill>
                <a:schemeClr val="bg1"/>
              </a:solidFill>
            </a:endParaRPr>
          </a:p>
        </p:txBody>
      </p:sp>
      <p:sp>
        <p:nvSpPr>
          <p:cNvPr id="28" name="Rechteck 27"/>
          <p:cNvSpPr/>
          <p:nvPr/>
        </p:nvSpPr>
        <p:spPr bwMode="auto">
          <a:xfrm>
            <a:off x="5530646" y="1430595"/>
            <a:ext cx="2281085" cy="9291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31" name="Rechteck 30"/>
          <p:cNvSpPr/>
          <p:nvPr/>
        </p:nvSpPr>
        <p:spPr bwMode="auto">
          <a:xfrm>
            <a:off x="7683908" y="1460091"/>
            <a:ext cx="2222092" cy="3569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33" name="Rectangle 3"/>
          <p:cNvSpPr txBox="1">
            <a:spLocks noChangeArrowheads="1"/>
          </p:cNvSpPr>
          <p:nvPr/>
        </p:nvSpPr>
        <p:spPr>
          <a:xfrm>
            <a:off x="329747" y="609532"/>
            <a:ext cx="8836025" cy="495300"/>
          </a:xfrm>
          <a:prstGeom prst="rect">
            <a:avLst/>
          </a:prstGeom>
        </p:spPr>
        <p:txBody>
          <a:bodyPr/>
          <a:lstStyle/>
          <a:p>
            <a:pPr lvl="0" algn="ctr"/>
            <a:r>
              <a:rPr lang="de-DE" sz="3200" b="1" kern="0" dirty="0" err="1" smtClean="0">
                <a:solidFill>
                  <a:srgbClr val="4D4D4D"/>
                </a:solidFill>
                <a:latin typeface="Arial"/>
                <a:ea typeface="+mj-ea"/>
                <a:cs typeface="+mj-cs"/>
              </a:rPr>
              <a:t>Declarative</a:t>
            </a:r>
            <a:r>
              <a:rPr lang="de-DE" sz="3200" b="1" kern="0" dirty="0" smtClean="0">
                <a:solidFill>
                  <a:srgbClr val="4D4D4D"/>
                </a:solidFill>
                <a:latin typeface="Arial"/>
                <a:ea typeface="+mj-ea"/>
                <a:cs typeface="+mj-cs"/>
              </a:rPr>
              <a:t> Places</a:t>
            </a:r>
            <a:endParaRPr kumimoji="0" lang="en-GB" sz="2600" b="0" i="1" u="none" strike="noStrike" kern="0" cap="none" spc="0" normalizeH="0" baseline="0" noProof="0" dirty="0" smtClean="0">
              <a:ln>
                <a:noFill/>
              </a:ln>
              <a:solidFill>
                <a:srgbClr val="4D4D4D"/>
              </a:solidFill>
              <a:effectLst/>
              <a:uLnTx/>
              <a:uFillTx/>
              <a:latin typeface="+mj-lt"/>
              <a:ea typeface="+mj-ea"/>
              <a:cs typeface="+mj-cs"/>
            </a:endParaRPr>
          </a:p>
        </p:txBody>
      </p:sp>
      <p:pic>
        <p:nvPicPr>
          <p:cNvPr id="34" name="Picture 4" descr="http://csde.washington.edu/services/gis/workshops/Images/raster-vector.gif"/>
          <p:cNvPicPr>
            <a:picLocks noChangeAspect="1" noChangeArrowheads="1"/>
          </p:cNvPicPr>
          <p:nvPr/>
        </p:nvPicPr>
        <p:blipFill>
          <a:blip r:embed="rId7" cstate="print"/>
          <a:srcRect l="9599" t="258" r="5847" b="65327"/>
          <a:stretch>
            <a:fillRect/>
          </a:stretch>
        </p:blipFill>
        <p:spPr bwMode="auto">
          <a:xfrm>
            <a:off x="7339012" y="6229350"/>
            <a:ext cx="1457325" cy="628650"/>
          </a:xfrm>
          <a:prstGeom prst="rect">
            <a:avLst/>
          </a:prstGeom>
          <a:noFill/>
          <a:ln w="9525">
            <a:noFill/>
            <a:miter lim="800000"/>
            <a:headEnd/>
            <a:tailEnd/>
          </a:ln>
        </p:spPr>
      </p:pic>
      <p:pic>
        <p:nvPicPr>
          <p:cNvPr id="2051" name="Picture 3"/>
          <p:cNvPicPr>
            <a:picLocks noChangeAspect="1" noChangeArrowheads="1"/>
          </p:cNvPicPr>
          <p:nvPr/>
        </p:nvPicPr>
        <p:blipFill>
          <a:blip r:embed="rId14" cstate="print"/>
          <a:srcRect/>
          <a:stretch>
            <a:fillRect/>
          </a:stretch>
        </p:blipFill>
        <p:spPr bwMode="auto">
          <a:xfrm>
            <a:off x="5386389" y="5154930"/>
            <a:ext cx="1563051" cy="191116"/>
          </a:xfrm>
          <a:prstGeom prst="rect">
            <a:avLst/>
          </a:prstGeom>
          <a:noFill/>
          <a:ln w="9525">
            <a:noFill/>
            <a:miter lim="800000"/>
            <a:headEnd/>
            <a:tailEnd/>
          </a:ln>
        </p:spPr>
      </p:pic>
      <p:sp>
        <p:nvSpPr>
          <p:cNvPr id="37" name="Rechteck 36"/>
          <p:cNvSpPr/>
          <p:nvPr/>
        </p:nvSpPr>
        <p:spPr bwMode="auto">
          <a:xfrm>
            <a:off x="3609975" y="4999703"/>
            <a:ext cx="3705225" cy="18582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43" name="Rechteck 42"/>
          <p:cNvSpPr/>
          <p:nvPr/>
        </p:nvSpPr>
        <p:spPr bwMode="auto">
          <a:xfrm>
            <a:off x="-200025" y="1141576"/>
            <a:ext cx="3360320" cy="46175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
        <p:nvSpPr>
          <p:cNvPr id="44" name="Rechteck 43"/>
          <p:cNvSpPr/>
          <p:nvPr/>
        </p:nvSpPr>
        <p:spPr bwMode="auto">
          <a:xfrm>
            <a:off x="2727661" y="3657600"/>
            <a:ext cx="2357686" cy="9625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dirty="0" smtClean="0">
              <a:ln>
                <a:noFill/>
              </a:ln>
              <a:solidFill>
                <a:schemeClr val="tx1"/>
              </a:solidFill>
              <a:effectLst/>
              <a:latin typeface="Arial" pitchFamily="34" charset="0"/>
            </a:endParaRPr>
          </a:p>
        </p:txBody>
      </p:sp>
      <p:sp>
        <p:nvSpPr>
          <p:cNvPr id="45" name="Rechteck 44"/>
          <p:cNvSpPr/>
          <p:nvPr/>
        </p:nvSpPr>
        <p:spPr bwMode="auto">
          <a:xfrm>
            <a:off x="4315326" y="3721769"/>
            <a:ext cx="2975811" cy="13314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dirty="0" smtClean="0">
              <a:ln>
                <a:noFill/>
              </a:ln>
              <a:solidFill>
                <a:schemeClr val="tx1"/>
              </a:solidFill>
              <a:effectLst/>
              <a:latin typeface="Arial" pitchFamily="34" charset="0"/>
            </a:endParaRPr>
          </a:p>
        </p:txBody>
      </p:sp>
      <p:sp>
        <p:nvSpPr>
          <p:cNvPr id="46" name="Rechteck 45"/>
          <p:cNvSpPr/>
          <p:nvPr/>
        </p:nvSpPr>
        <p:spPr bwMode="auto">
          <a:xfrm>
            <a:off x="2944230" y="2927685"/>
            <a:ext cx="1836318" cy="4571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dirty="0" smtClean="0">
              <a:ln>
                <a:noFill/>
              </a:ln>
              <a:solidFill>
                <a:schemeClr val="tx1"/>
              </a:solidFill>
              <a:effectLst/>
              <a:latin typeface="Arial" pitchFamily="34" charset="0"/>
            </a:endParaRPr>
          </a:p>
        </p:txBody>
      </p:sp>
      <p:sp>
        <p:nvSpPr>
          <p:cNvPr id="47" name="Rechteck 46"/>
          <p:cNvSpPr/>
          <p:nvPr/>
        </p:nvSpPr>
        <p:spPr bwMode="auto">
          <a:xfrm>
            <a:off x="2943727" y="5085346"/>
            <a:ext cx="2205790" cy="6336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dirty="0" smtClean="0">
              <a:ln>
                <a:noFill/>
              </a:ln>
              <a:solidFill>
                <a:schemeClr val="tx1"/>
              </a:solidFill>
              <a:effectLst/>
              <a:latin typeface="Arial" pitchFamily="34" charset="0"/>
            </a:endParaRPr>
          </a:p>
        </p:txBody>
      </p:sp>
      <p:pic>
        <p:nvPicPr>
          <p:cNvPr id="48" name="Picture 4" descr="http://static.archaeologie-online.de/typo3temp/pics/w-rost_06_08a0edefaa.gif">
            <a:hlinkClick r:id="rId15"/>
          </p:cNvPr>
          <p:cNvPicPr>
            <a:picLocks noChangeAspect="1" noChangeArrowheads="1"/>
          </p:cNvPicPr>
          <p:nvPr/>
        </p:nvPicPr>
        <p:blipFill>
          <a:blip r:embed="rId16" cstate="print"/>
          <a:srcRect/>
          <a:stretch>
            <a:fillRect/>
          </a:stretch>
        </p:blipFill>
        <p:spPr bwMode="auto">
          <a:xfrm>
            <a:off x="8781143" y="5491910"/>
            <a:ext cx="1336440" cy="705690"/>
          </a:xfrm>
          <a:prstGeom prst="rect">
            <a:avLst/>
          </a:prstGeom>
          <a:noFill/>
        </p:spPr>
      </p:pic>
      <p:sp>
        <p:nvSpPr>
          <p:cNvPr id="32" name="Rechteck 31"/>
          <p:cNvSpPr/>
          <p:nvPr/>
        </p:nvSpPr>
        <p:spPr bwMode="auto">
          <a:xfrm>
            <a:off x="7372350" y="4999703"/>
            <a:ext cx="2533650" cy="18582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de-DE" sz="36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7" grpId="0" animBg="1"/>
      <p:bldP spid="43" grpId="0" animBg="1"/>
      <p:bldP spid="44" grpId="0" animBg="1"/>
      <p:bldP spid="45" grpId="0" animBg="1"/>
      <p:bldP spid="47"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p:cNvSpPr txBox="1">
            <a:spLocks noChangeArrowheads="1"/>
          </p:cNvSpPr>
          <p:nvPr/>
        </p:nvSpPr>
        <p:spPr bwMode="auto">
          <a:xfrm>
            <a:off x="0" y="451720"/>
            <a:ext cx="9751219" cy="1077912"/>
          </a:xfrm>
          <a:prstGeom prst="rect">
            <a:avLst/>
          </a:prstGeom>
          <a:noFill/>
          <a:ln w="9525">
            <a:noFill/>
            <a:miter lim="800000"/>
            <a:headEnd/>
            <a:tailEnd/>
          </a:ln>
        </p:spPr>
        <p:txBody>
          <a:bodyPr>
            <a:spAutoFit/>
          </a:bodyPr>
          <a:lstStyle/>
          <a:p>
            <a:pPr algn="ctr">
              <a:defRPr/>
            </a:pPr>
            <a:r>
              <a:rPr lang="en-US" sz="3200" b="1" dirty="0" smtClean="0">
                <a:solidFill>
                  <a:srgbClr val="9BBB59">
                    <a:lumMod val="50000"/>
                  </a:srgbClr>
                </a:solidFill>
                <a:latin typeface="Calibri"/>
                <a:ea typeface="ＭＳ Ｐゴシック" pitchFamily="34" charset="-128"/>
              </a:rPr>
              <a:t>Standards in </a:t>
            </a:r>
            <a:r>
              <a:rPr lang="en-US" sz="3200" b="1" dirty="0" err="1" smtClean="0">
                <a:solidFill>
                  <a:srgbClr val="9BBB59">
                    <a:lumMod val="50000"/>
                  </a:srgbClr>
                </a:solidFill>
                <a:latin typeface="Calibri"/>
                <a:ea typeface="ＭＳ Ｐゴシック" pitchFamily="34" charset="-128"/>
              </a:rPr>
              <a:t>Geoinformation</a:t>
            </a:r>
            <a:r>
              <a:rPr lang="en-US" sz="3200" b="1" dirty="0" smtClean="0">
                <a:solidFill>
                  <a:srgbClr val="9BBB59">
                    <a:lumMod val="50000"/>
                  </a:srgbClr>
                </a:solidFill>
                <a:latin typeface="Calibri"/>
                <a:ea typeface="ＭＳ Ｐゴシック" pitchFamily="34" charset="-128"/>
              </a:rPr>
              <a:t>-</a:t>
            </a:r>
            <a:endParaRPr lang="en-US" sz="3200" b="1" dirty="0">
              <a:solidFill>
                <a:srgbClr val="9BBB59">
                  <a:lumMod val="50000"/>
                </a:srgbClr>
              </a:solidFill>
              <a:latin typeface="Calibri"/>
              <a:ea typeface="ＭＳ Ｐゴシック" pitchFamily="34" charset="-128"/>
            </a:endParaRPr>
          </a:p>
          <a:p>
            <a:pPr algn="ctr">
              <a:defRPr/>
            </a:pPr>
            <a:r>
              <a:rPr lang="en-US" sz="3200" b="1" dirty="0" smtClean="0">
                <a:solidFill>
                  <a:srgbClr val="9BBB59">
                    <a:lumMod val="50000"/>
                  </a:srgbClr>
                </a:solidFill>
                <a:latin typeface="Calibri"/>
                <a:ea typeface="ＭＳ Ｐゴシック" pitchFamily="34" charset="-128"/>
              </a:rPr>
              <a:t>OGC and ISO </a:t>
            </a:r>
            <a:r>
              <a:rPr lang="en-US" sz="3200" b="1" dirty="0">
                <a:solidFill>
                  <a:srgbClr val="9BBB59">
                    <a:lumMod val="50000"/>
                  </a:srgbClr>
                </a:solidFill>
                <a:latin typeface="Calibri"/>
                <a:ea typeface="ＭＳ Ｐゴシック" pitchFamily="34" charset="-128"/>
              </a:rPr>
              <a:t>19100 </a:t>
            </a:r>
            <a:r>
              <a:rPr lang="en-US" sz="3200" b="1" dirty="0" smtClean="0">
                <a:solidFill>
                  <a:srgbClr val="9BBB59">
                    <a:lumMod val="50000"/>
                  </a:srgbClr>
                </a:solidFill>
                <a:latin typeface="Calibri"/>
                <a:ea typeface="ＭＳ Ｐゴシック" pitchFamily="34" charset="-128"/>
              </a:rPr>
              <a:t>Series</a:t>
            </a:r>
            <a:endParaRPr lang="en-US" sz="3200" b="1" dirty="0">
              <a:solidFill>
                <a:srgbClr val="9BBB59">
                  <a:lumMod val="50000"/>
                </a:srgbClr>
              </a:solidFill>
              <a:latin typeface="Calibri"/>
              <a:ea typeface="ＭＳ Ｐゴシック" pitchFamily="34" charset="-128"/>
            </a:endParaRPr>
          </a:p>
        </p:txBody>
      </p:sp>
      <p:sp>
        <p:nvSpPr>
          <p:cNvPr id="6147" name="Rectangle 3"/>
          <p:cNvSpPr txBox="1">
            <a:spLocks noChangeArrowheads="1"/>
          </p:cNvSpPr>
          <p:nvPr/>
        </p:nvSpPr>
        <p:spPr bwMode="auto">
          <a:xfrm>
            <a:off x="584730" y="2997203"/>
            <a:ext cx="9708225" cy="321786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endParaRPr lang="en-US" sz="2400" smtClean="0">
              <a:solidFill>
                <a:srgbClr val="003366"/>
              </a:solidFill>
              <a:latin typeface="Arial" pitchFamily="34" charset="0"/>
              <a:ea typeface="ＭＳ Ｐゴシック" pitchFamily="34" charset="-128"/>
              <a:cs typeface="Arial" pitchFamily="34" charset="0"/>
            </a:endParaRPr>
          </a:p>
          <a:p>
            <a:pPr marL="342900" indent="-342900" eaLnBrk="0" hangingPunct="0">
              <a:spcBef>
                <a:spcPct val="20000"/>
              </a:spcBef>
              <a:buFont typeface="Arial" pitchFamily="34" charset="0"/>
              <a:buChar char="•"/>
            </a:pPr>
            <a:endParaRPr lang="de-AT" sz="2400" smtClean="0">
              <a:solidFill>
                <a:srgbClr val="003366"/>
              </a:solidFill>
              <a:latin typeface="Arial" pitchFamily="34" charset="0"/>
              <a:ea typeface="ＭＳ Ｐゴシック" pitchFamily="34" charset="-128"/>
              <a:cs typeface="Arial" pitchFamily="34" charset="0"/>
            </a:endParaRPr>
          </a:p>
        </p:txBody>
      </p:sp>
      <p:sp>
        <p:nvSpPr>
          <p:cNvPr id="9" name="Rechteck 8"/>
          <p:cNvSpPr>
            <a:spLocks noChangeArrowheads="1"/>
          </p:cNvSpPr>
          <p:nvPr/>
        </p:nvSpPr>
        <p:spPr bwMode="auto">
          <a:xfrm>
            <a:off x="271729" y="1628778"/>
            <a:ext cx="9634273" cy="7158883"/>
          </a:xfrm>
          <a:prstGeom prst="rect">
            <a:avLst/>
          </a:prstGeom>
          <a:noFill/>
          <a:ln w="9525">
            <a:noFill/>
            <a:miter lim="800000"/>
            <a:headEnd/>
            <a:tailEnd/>
          </a:ln>
        </p:spPr>
        <p:txBody>
          <a:bodyPr>
            <a:spAutoFit/>
          </a:bodyPr>
          <a:lstStyle/>
          <a:p>
            <a:pPr eaLnBrk="0" hangingPunct="0">
              <a:spcBef>
                <a:spcPct val="20000"/>
              </a:spcBef>
              <a:defRPr/>
            </a:pPr>
            <a:r>
              <a:rPr lang="en-US" sz="2800" b="1" dirty="0">
                <a:solidFill>
                  <a:prstClr val="black"/>
                </a:solidFill>
                <a:ea typeface="ＭＳ Ｐゴシック" pitchFamily="34" charset="-128"/>
              </a:rPr>
              <a:t>Open Geospatial Consortium (OGC) </a:t>
            </a:r>
          </a:p>
          <a:p>
            <a:pPr indent="276225" eaLnBrk="0" hangingPunct="0">
              <a:spcBef>
                <a:spcPct val="20000"/>
              </a:spcBef>
              <a:defRPr/>
            </a:pPr>
            <a:r>
              <a:rPr lang="en-US" sz="2000" dirty="0" smtClean="0">
                <a:solidFill>
                  <a:prstClr val="black"/>
                </a:solidFill>
                <a:ea typeface="ＭＳ Ｐゴシック" pitchFamily="34" charset="-128"/>
              </a:rPr>
              <a:t>Purpose: development of open standards for geospatial content</a:t>
            </a:r>
          </a:p>
          <a:p>
            <a:pPr eaLnBrk="0" hangingPunct="0">
              <a:spcBef>
                <a:spcPct val="20000"/>
              </a:spcBef>
              <a:defRPr/>
            </a:pPr>
            <a:endParaRPr lang="en-US" sz="2000" b="1" dirty="0" smtClean="0">
              <a:solidFill>
                <a:prstClr val="black"/>
              </a:solidFill>
              <a:ea typeface="ＭＳ Ｐゴシック" pitchFamily="34" charset="-128"/>
            </a:endParaRPr>
          </a:p>
          <a:p>
            <a:pPr eaLnBrk="0" hangingPunct="0">
              <a:spcBef>
                <a:spcPct val="20000"/>
              </a:spcBef>
              <a:defRPr/>
            </a:pPr>
            <a:r>
              <a:rPr lang="en-US" sz="2000" b="1" dirty="0" smtClean="0">
                <a:solidFill>
                  <a:prstClr val="black"/>
                </a:solidFill>
                <a:ea typeface="ＭＳ Ｐゴシック" pitchFamily="34" charset="-128"/>
              </a:rPr>
              <a:t>ISO/TC </a:t>
            </a:r>
            <a:r>
              <a:rPr lang="en-US" sz="2000" b="1" dirty="0">
                <a:solidFill>
                  <a:prstClr val="black"/>
                </a:solidFill>
                <a:ea typeface="ＭＳ Ｐゴシック" pitchFamily="34" charset="-128"/>
              </a:rPr>
              <a:t>211 (Geographic Information/</a:t>
            </a:r>
            <a:r>
              <a:rPr lang="en-US" sz="2000" b="1" dirty="0" err="1">
                <a:solidFill>
                  <a:prstClr val="black"/>
                </a:solidFill>
                <a:ea typeface="ＭＳ Ｐゴシック" pitchFamily="34" charset="-128"/>
              </a:rPr>
              <a:t>Geomatics</a:t>
            </a:r>
            <a:r>
              <a:rPr lang="en-US" sz="2000" b="1" dirty="0">
                <a:solidFill>
                  <a:prstClr val="black"/>
                </a:solidFill>
                <a:ea typeface="ＭＳ Ｐゴシック" pitchFamily="34" charset="-128"/>
              </a:rPr>
              <a:t>)  -&gt;	</a:t>
            </a:r>
            <a:endParaRPr lang="en-US" sz="2000" b="1" dirty="0" smtClean="0">
              <a:solidFill>
                <a:prstClr val="black"/>
              </a:solidFill>
              <a:ea typeface="ＭＳ Ｐゴシック" pitchFamily="34" charset="-128"/>
            </a:endParaRPr>
          </a:p>
          <a:p>
            <a:pPr eaLnBrk="0" hangingPunct="0">
              <a:spcBef>
                <a:spcPct val="20000"/>
              </a:spcBef>
              <a:defRPr/>
            </a:pPr>
            <a:endParaRPr lang="en-US" sz="2000" b="1" dirty="0">
              <a:solidFill>
                <a:prstClr val="black"/>
              </a:solidFill>
              <a:ea typeface="ＭＳ Ｐゴシック" pitchFamily="34" charset="-128"/>
            </a:endParaRPr>
          </a:p>
          <a:p>
            <a:pPr marL="457200" indent="-457200" eaLnBrk="0" hangingPunct="0">
              <a:spcBef>
                <a:spcPct val="20000"/>
              </a:spcBef>
              <a:defRPr/>
            </a:pPr>
            <a:r>
              <a:rPr lang="en-US" sz="2800" b="1" dirty="0" smtClean="0">
                <a:solidFill>
                  <a:prstClr val="black"/>
                </a:solidFill>
                <a:ea typeface="ＭＳ Ｐゴシック" pitchFamily="34" charset="-128"/>
              </a:rPr>
              <a:t>ISO </a:t>
            </a:r>
            <a:r>
              <a:rPr lang="en-US" sz="2800" b="1" dirty="0">
                <a:solidFill>
                  <a:prstClr val="black"/>
                </a:solidFill>
                <a:ea typeface="ＭＳ Ｐゴシック" pitchFamily="34" charset="-128"/>
              </a:rPr>
              <a:t>19100 Series - Geographic information</a:t>
            </a:r>
            <a:endParaRPr lang="en-US" sz="2800" dirty="0">
              <a:solidFill>
                <a:prstClr val="black"/>
              </a:solidFill>
              <a:ea typeface="ＭＳ Ｐゴシック" pitchFamily="34" charset="-128"/>
            </a:endParaRPr>
          </a:p>
          <a:p>
            <a:pPr marL="457200" indent="-457200" eaLnBrk="0" hangingPunct="0">
              <a:spcBef>
                <a:spcPct val="20000"/>
              </a:spcBef>
              <a:buFont typeface="Arial" pitchFamily="34" charset="0"/>
              <a:buChar char="•"/>
              <a:defRPr/>
            </a:pPr>
            <a:r>
              <a:rPr lang="en-US" sz="2000" dirty="0">
                <a:solidFill>
                  <a:prstClr val="black"/>
                </a:solidFill>
                <a:ea typeface="ＭＳ Ｐゴシック" pitchFamily="34" charset="-128"/>
              </a:rPr>
              <a:t>extensive volume of ISO Standards </a:t>
            </a:r>
            <a:r>
              <a:rPr lang="en-US" sz="2000" dirty="0" smtClean="0">
                <a:solidFill>
                  <a:prstClr val="black"/>
                </a:solidFill>
                <a:ea typeface="ＭＳ Ｐゴシック" pitchFamily="34" charset="-128"/>
              </a:rPr>
              <a:t>on </a:t>
            </a:r>
            <a:r>
              <a:rPr lang="en-US" sz="2000" dirty="0">
                <a:solidFill>
                  <a:prstClr val="black"/>
                </a:solidFill>
                <a:ea typeface="ＭＳ Ｐゴシック" pitchFamily="34" charset="-128"/>
              </a:rPr>
              <a:t>Geographic Information</a:t>
            </a:r>
          </a:p>
          <a:p>
            <a:pPr marL="457200" indent="-457200" eaLnBrk="0" hangingPunct="0">
              <a:spcBef>
                <a:spcPct val="20000"/>
              </a:spcBef>
              <a:buFont typeface="Arial" pitchFamily="34" charset="0"/>
              <a:buChar char="•"/>
              <a:defRPr/>
            </a:pPr>
            <a:r>
              <a:rPr lang="en-US" sz="2000" dirty="0">
                <a:solidFill>
                  <a:prstClr val="black"/>
                </a:solidFill>
                <a:ea typeface="ＭＳ Ｐゴシック" pitchFamily="34" charset="-128"/>
              </a:rPr>
              <a:t>Abstract </a:t>
            </a:r>
            <a:r>
              <a:rPr lang="en-US" sz="2000" dirty="0" smtClean="0">
                <a:solidFill>
                  <a:prstClr val="black"/>
                </a:solidFill>
                <a:ea typeface="ＭＳ Ｐゴシック" pitchFamily="34" charset="-128"/>
              </a:rPr>
              <a:t>Specifications – defined in UML</a:t>
            </a:r>
            <a:endParaRPr lang="en-US" sz="2000" dirty="0">
              <a:solidFill>
                <a:prstClr val="black"/>
              </a:solidFill>
              <a:ea typeface="ＭＳ Ｐゴシック" pitchFamily="34" charset="-128"/>
            </a:endParaRPr>
          </a:p>
          <a:p>
            <a:pPr marL="1346200" indent="-534988" eaLnBrk="0" hangingPunct="0">
              <a:spcBef>
                <a:spcPct val="20000"/>
              </a:spcBef>
              <a:defRPr/>
            </a:pPr>
            <a:r>
              <a:rPr lang="de-DE" sz="2000" dirty="0">
                <a:solidFill>
                  <a:prstClr val="black"/>
                </a:solidFill>
                <a:ea typeface="ＭＳ Ｐゴシック" pitchFamily="34" charset="-128"/>
              </a:rPr>
              <a:t>e.g. </a:t>
            </a:r>
            <a:r>
              <a:rPr lang="de-DE" sz="2000" dirty="0" err="1">
                <a:solidFill>
                  <a:prstClr val="black"/>
                </a:solidFill>
                <a:ea typeface="ＭＳ Ｐゴシック" pitchFamily="34" charset="-128"/>
              </a:rPr>
              <a:t>Spatial</a:t>
            </a:r>
            <a:r>
              <a:rPr lang="de-DE" sz="2000" dirty="0">
                <a:solidFill>
                  <a:prstClr val="black"/>
                </a:solidFill>
                <a:ea typeface="ＭＳ Ｐゴシック" pitchFamily="34" charset="-128"/>
              </a:rPr>
              <a:t> Schema, Temporal Schema, </a:t>
            </a:r>
            <a:r>
              <a:rPr lang="de-DE" sz="2000" dirty="0" err="1">
                <a:solidFill>
                  <a:prstClr val="black"/>
                </a:solidFill>
                <a:ea typeface="ＭＳ Ｐゴシック" pitchFamily="34" charset="-128"/>
              </a:rPr>
              <a:t>Spatial</a:t>
            </a:r>
            <a:r>
              <a:rPr lang="de-DE" sz="2000" dirty="0">
                <a:solidFill>
                  <a:prstClr val="black"/>
                </a:solidFill>
                <a:ea typeface="ＭＳ Ｐゴシック" pitchFamily="34" charset="-128"/>
              </a:rPr>
              <a:t> </a:t>
            </a:r>
            <a:r>
              <a:rPr lang="de-DE" sz="2000" dirty="0" err="1">
                <a:solidFill>
                  <a:prstClr val="black"/>
                </a:solidFill>
                <a:ea typeface="ＭＳ Ｐゴシック" pitchFamily="34" charset="-128"/>
              </a:rPr>
              <a:t>Referencing</a:t>
            </a:r>
            <a:r>
              <a:rPr lang="de-DE" sz="2000" dirty="0">
                <a:solidFill>
                  <a:prstClr val="black"/>
                </a:solidFill>
                <a:ea typeface="ＭＳ Ｐゴシック" pitchFamily="34" charset="-128"/>
              </a:rPr>
              <a:t> </a:t>
            </a:r>
            <a:r>
              <a:rPr lang="de-DE" sz="2000" dirty="0" err="1">
                <a:solidFill>
                  <a:prstClr val="black"/>
                </a:solidFill>
                <a:ea typeface="ＭＳ Ｐゴシック" pitchFamily="34" charset="-128"/>
              </a:rPr>
              <a:t>by</a:t>
            </a:r>
            <a:r>
              <a:rPr lang="de-DE" sz="2000" dirty="0">
                <a:solidFill>
                  <a:prstClr val="black"/>
                </a:solidFill>
                <a:ea typeface="ＭＳ Ｐゴシック" pitchFamily="34" charset="-128"/>
              </a:rPr>
              <a:t> </a:t>
            </a:r>
            <a:r>
              <a:rPr lang="de-DE" sz="2000" dirty="0" err="1">
                <a:solidFill>
                  <a:prstClr val="black"/>
                </a:solidFill>
                <a:ea typeface="ＭＳ Ｐゴシック" pitchFamily="34" charset="-128"/>
              </a:rPr>
              <a:t>Coordinates</a:t>
            </a:r>
            <a:r>
              <a:rPr lang="de-DE" sz="2000" dirty="0">
                <a:solidFill>
                  <a:prstClr val="black"/>
                </a:solidFill>
                <a:ea typeface="ＭＳ Ｐゴシック" pitchFamily="34" charset="-128"/>
              </a:rPr>
              <a:t> </a:t>
            </a:r>
            <a:r>
              <a:rPr lang="de-DE" sz="2000" dirty="0" err="1">
                <a:solidFill>
                  <a:prstClr val="black"/>
                </a:solidFill>
                <a:ea typeface="ＭＳ Ｐゴシック" pitchFamily="34" charset="-128"/>
              </a:rPr>
              <a:t>or</a:t>
            </a:r>
            <a:r>
              <a:rPr lang="de-DE" sz="2000" dirty="0">
                <a:solidFill>
                  <a:prstClr val="black"/>
                </a:solidFill>
                <a:ea typeface="ＭＳ Ｐゴシック" pitchFamily="34" charset="-128"/>
              </a:rPr>
              <a:t> </a:t>
            </a:r>
            <a:r>
              <a:rPr lang="en-US" sz="2000" dirty="0">
                <a:solidFill>
                  <a:prstClr val="black"/>
                </a:solidFill>
                <a:ea typeface="ＭＳ Ｐゴシック" pitchFamily="34" charset="-128"/>
              </a:rPr>
              <a:t>Geographic </a:t>
            </a:r>
            <a:r>
              <a:rPr lang="en-US" sz="2000" dirty="0" smtClean="0">
                <a:solidFill>
                  <a:prstClr val="black"/>
                </a:solidFill>
                <a:ea typeface="ＭＳ Ｐゴシック" pitchFamily="34" charset="-128"/>
              </a:rPr>
              <a:t>Identifiers</a:t>
            </a:r>
            <a:endParaRPr lang="de-DE" sz="2000" dirty="0">
              <a:solidFill>
                <a:prstClr val="black"/>
              </a:solidFill>
              <a:ea typeface="ＭＳ Ｐゴシック" pitchFamily="34" charset="-128"/>
            </a:endParaRPr>
          </a:p>
          <a:p>
            <a:pPr marL="449263" indent="-449263" eaLnBrk="0" hangingPunct="0">
              <a:spcBef>
                <a:spcPct val="20000"/>
              </a:spcBef>
              <a:buFont typeface="Arial" pitchFamily="34" charset="0"/>
              <a:buChar char="•"/>
              <a:defRPr/>
            </a:pPr>
            <a:r>
              <a:rPr lang="en-US" sz="2000" dirty="0">
                <a:solidFill>
                  <a:prstClr val="black"/>
                </a:solidFill>
                <a:ea typeface="ＭＳ Ｐゴシック" pitchFamily="34" charset="-128"/>
              </a:rPr>
              <a:t>Implementation Specifications</a:t>
            </a:r>
          </a:p>
          <a:p>
            <a:pPr marL="1346200" indent="-534988" eaLnBrk="0" hangingPunct="0">
              <a:spcBef>
                <a:spcPct val="20000"/>
              </a:spcBef>
              <a:defRPr/>
            </a:pPr>
            <a:r>
              <a:rPr lang="de-DE" sz="2000" dirty="0">
                <a:solidFill>
                  <a:prstClr val="black"/>
                </a:solidFill>
                <a:ea typeface="ＭＳ Ｐゴシック" pitchFamily="34" charset="-128"/>
              </a:rPr>
              <a:t>e.g. </a:t>
            </a:r>
            <a:r>
              <a:rPr lang="de-DE" sz="2000" dirty="0" err="1" smtClean="0">
                <a:solidFill>
                  <a:prstClr val="black"/>
                </a:solidFill>
                <a:ea typeface="ＭＳ Ｐゴシック" pitchFamily="34" charset="-128"/>
              </a:rPr>
              <a:t>Geography</a:t>
            </a:r>
            <a:r>
              <a:rPr lang="de-DE" sz="2000" dirty="0" smtClean="0">
                <a:solidFill>
                  <a:prstClr val="black"/>
                </a:solidFill>
                <a:ea typeface="ＭＳ Ｐゴシック" pitchFamily="34" charset="-128"/>
              </a:rPr>
              <a:t> </a:t>
            </a:r>
            <a:r>
              <a:rPr lang="de-DE" sz="2000" dirty="0">
                <a:solidFill>
                  <a:prstClr val="black"/>
                </a:solidFill>
                <a:ea typeface="ＭＳ Ｐゴシック" pitchFamily="34" charset="-128"/>
              </a:rPr>
              <a:t>Markup Language (GML), </a:t>
            </a:r>
            <a:r>
              <a:rPr lang="de-DE" sz="2000" dirty="0" err="1" smtClean="0">
                <a:solidFill>
                  <a:prstClr val="black"/>
                </a:solidFill>
                <a:ea typeface="ＭＳ Ｐゴシック" pitchFamily="34" charset="-128"/>
              </a:rPr>
              <a:t>Portrayal</a:t>
            </a:r>
            <a:r>
              <a:rPr lang="de-DE" sz="2000" dirty="0" smtClean="0">
                <a:solidFill>
                  <a:prstClr val="black"/>
                </a:solidFill>
                <a:ea typeface="ＭＳ Ｐゴシック" pitchFamily="34" charset="-128"/>
              </a:rPr>
              <a:t>  Services (WMS</a:t>
            </a:r>
            <a:r>
              <a:rPr lang="de-DE" sz="2000" dirty="0">
                <a:solidFill>
                  <a:prstClr val="black"/>
                </a:solidFill>
                <a:ea typeface="ＭＳ Ｐゴシック" pitchFamily="34" charset="-128"/>
              </a:rPr>
              <a:t>, WFS</a:t>
            </a:r>
            <a:r>
              <a:rPr lang="de-DE" sz="2000" dirty="0" smtClean="0">
                <a:solidFill>
                  <a:prstClr val="black"/>
                </a:solidFill>
                <a:ea typeface="ＭＳ Ｐゴシック" pitchFamily="34" charset="-128"/>
              </a:rPr>
              <a:t>,…)</a:t>
            </a:r>
            <a:endParaRPr lang="en-US" sz="2000" dirty="0">
              <a:solidFill>
                <a:prstClr val="black"/>
              </a:solidFill>
              <a:ea typeface="ＭＳ Ｐゴシック" pitchFamily="34" charset="-128"/>
            </a:endParaRPr>
          </a:p>
          <a:p>
            <a:pPr marL="449263" indent="-449263" eaLnBrk="0" hangingPunct="0">
              <a:spcBef>
                <a:spcPct val="20000"/>
              </a:spcBef>
              <a:buFont typeface="Arial" pitchFamily="34" charset="0"/>
              <a:buChar char="•"/>
              <a:defRPr/>
            </a:pPr>
            <a:endParaRPr lang="en-US" sz="2000" dirty="0">
              <a:solidFill>
                <a:srgbClr val="003366"/>
              </a:solidFill>
              <a:ea typeface="ＭＳ Ｐゴシック" pitchFamily="34" charset="-128"/>
            </a:endParaRPr>
          </a:p>
          <a:p>
            <a:pPr marL="449263" eaLnBrk="0" hangingPunct="0">
              <a:spcBef>
                <a:spcPct val="20000"/>
              </a:spcBef>
              <a:defRPr/>
            </a:pPr>
            <a:endParaRPr lang="de-DE" sz="2000" dirty="0">
              <a:solidFill>
                <a:srgbClr val="003366"/>
              </a:solidFill>
              <a:ea typeface="ＭＳ Ｐゴシック" pitchFamily="34" charset="-128"/>
            </a:endParaRPr>
          </a:p>
          <a:p>
            <a:pPr marL="449263" eaLnBrk="0" hangingPunct="0">
              <a:spcBef>
                <a:spcPct val="20000"/>
              </a:spcBef>
              <a:defRPr/>
            </a:pPr>
            <a:endParaRPr lang="en-US" sz="2000" dirty="0">
              <a:solidFill>
                <a:srgbClr val="003366"/>
              </a:solidFill>
              <a:ea typeface="ＭＳ Ｐゴシック" pitchFamily="34" charset="-128"/>
            </a:endParaRPr>
          </a:p>
          <a:p>
            <a:pPr marL="457200" indent="-457200" eaLnBrk="0" hangingPunct="0">
              <a:spcBef>
                <a:spcPct val="20000"/>
              </a:spcBef>
              <a:defRPr/>
            </a:pPr>
            <a:endParaRPr lang="en-US" sz="2000" dirty="0">
              <a:solidFill>
                <a:srgbClr val="003366"/>
              </a:solidFill>
              <a:ea typeface="ＭＳ Ｐゴシック" pitchFamily="34" charset="-128"/>
            </a:endParaRPr>
          </a:p>
          <a:p>
            <a:pPr marL="457200" indent="-457200" eaLnBrk="0" hangingPunct="0">
              <a:spcBef>
                <a:spcPct val="20000"/>
              </a:spcBef>
              <a:defRPr/>
            </a:pPr>
            <a:endParaRPr lang="en-US" sz="1400" dirty="0">
              <a:solidFill>
                <a:srgbClr val="003366"/>
              </a:solidFill>
              <a:ea typeface="ＭＳ Ｐゴシック" pitchFamily="34" charset="-128"/>
            </a:endParaRPr>
          </a:p>
          <a:p>
            <a:pPr marL="457200" indent="-457200" eaLnBrk="0" hangingPunct="0">
              <a:spcBef>
                <a:spcPct val="20000"/>
              </a:spcBef>
              <a:defRPr/>
            </a:pPr>
            <a:endParaRPr lang="en-US" sz="2400" dirty="0">
              <a:solidFill>
                <a:srgbClr val="003366"/>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1508</Words>
  <Application>Microsoft Office PowerPoint</Application>
  <PresentationFormat>A4-Papier (210x297 mm)</PresentationFormat>
  <Paragraphs>200</Paragraphs>
  <Slides>20</Slides>
  <Notes>8</Notes>
  <HiddenSlides>0</HiddenSlides>
  <MMClips>0</MMClips>
  <ScaleCrop>false</ScaleCrop>
  <HeadingPairs>
    <vt:vector size="4" baseType="variant">
      <vt:variant>
        <vt:lpstr>Design</vt:lpstr>
      </vt:variant>
      <vt:variant>
        <vt:i4>3</vt:i4>
      </vt:variant>
      <vt:variant>
        <vt:lpstr>Folientitel</vt:lpstr>
      </vt:variant>
      <vt:variant>
        <vt:i4>20</vt:i4>
      </vt:variant>
    </vt:vector>
  </HeadingPairs>
  <TitlesOfParts>
    <vt:vector size="23" baseType="lpstr">
      <vt:lpstr>Axis</vt:lpstr>
      <vt:lpstr>Thème Office</vt:lpstr>
      <vt:lpstr>Larissa-Design</vt:lpstr>
      <vt:lpstr>  CRMgeo: Integration of CIDOC CRM with OGC Standards to model spatial information  </vt:lpstr>
      <vt:lpstr>Folie 2</vt:lpstr>
      <vt:lpstr>Folie 3</vt:lpstr>
      <vt:lpstr>Phenomenal Places  based on Spacetime Volumes and Reference Spaces</vt:lpstr>
      <vt:lpstr>Folie 5</vt:lpstr>
      <vt:lpstr>Folie 6</vt:lpstr>
      <vt:lpstr>Declarative Places  based on Coordinate Systems and Place Expressions</vt:lpstr>
      <vt:lpstr>Folie 8</vt:lpstr>
      <vt:lpstr>Folie 9</vt:lpstr>
      <vt:lpstr>Folie 10</vt:lpstr>
      <vt:lpstr>Folie 11</vt:lpstr>
      <vt:lpstr>Folie 12</vt:lpstr>
      <vt:lpstr>Folie 13</vt:lpstr>
      <vt:lpstr>Folie 14</vt:lpstr>
      <vt:lpstr>Folie 15</vt:lpstr>
      <vt:lpstr>Folie 16</vt:lpstr>
      <vt:lpstr>Folie 17</vt:lpstr>
      <vt:lpstr>Folie 18</vt:lpstr>
      <vt:lpstr>Thank you</vt:lpstr>
      <vt:lpstr>INSPIRE based on OGC/ISO standards</vt:lpstr>
    </vt:vector>
  </TitlesOfParts>
  <Company>FORTH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Gerald Hiebel</cp:lastModifiedBy>
  <cp:revision>932</cp:revision>
  <dcterms:created xsi:type="dcterms:W3CDTF">2009-08-11T11:37:45Z</dcterms:created>
  <dcterms:modified xsi:type="dcterms:W3CDTF">2013-05-30T12:44:16Z</dcterms:modified>
</cp:coreProperties>
</file>