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1" r:id="rId1"/>
  </p:sldMasterIdLst>
  <p:notesMasterIdLst>
    <p:notesMasterId r:id="rId31"/>
  </p:notesMasterIdLst>
  <p:sldIdLst>
    <p:sldId id="256" r:id="rId2"/>
    <p:sldId id="277" r:id="rId3"/>
    <p:sldId id="399" r:id="rId4"/>
    <p:sldId id="345" r:id="rId5"/>
    <p:sldId id="400" r:id="rId6"/>
    <p:sldId id="401" r:id="rId7"/>
    <p:sldId id="402" r:id="rId8"/>
    <p:sldId id="403" r:id="rId9"/>
    <p:sldId id="404" r:id="rId10"/>
    <p:sldId id="405" r:id="rId11"/>
    <p:sldId id="386" r:id="rId12"/>
    <p:sldId id="407" r:id="rId13"/>
    <p:sldId id="408" r:id="rId14"/>
    <p:sldId id="348" r:id="rId15"/>
    <p:sldId id="374" r:id="rId16"/>
    <p:sldId id="373" r:id="rId17"/>
    <p:sldId id="390" r:id="rId18"/>
    <p:sldId id="418" r:id="rId19"/>
    <p:sldId id="417" r:id="rId20"/>
    <p:sldId id="379" r:id="rId21"/>
    <p:sldId id="380" r:id="rId22"/>
    <p:sldId id="409" r:id="rId23"/>
    <p:sldId id="389" r:id="rId24"/>
    <p:sldId id="415" r:id="rId25"/>
    <p:sldId id="416" r:id="rId26"/>
    <p:sldId id="413" r:id="rId27"/>
    <p:sldId id="378" r:id="rId28"/>
    <p:sldId id="371" r:id="rId29"/>
    <p:sldId id="344" r:id="rId30"/>
  </p:sldIdLst>
  <p:sldSz cx="9906000" cy="6858000" type="A4"/>
  <p:notesSz cx="6797675" cy="9874250"/>
  <p:defaultTextStyle>
    <a:defPPr>
      <a:defRPr lang="en-US"/>
    </a:defPPr>
    <a:lvl1pPr algn="l" rtl="0" eaLnBrk="0" fontAlgn="base" hangingPunct="0">
      <a:spcBef>
        <a:spcPct val="0"/>
      </a:spcBef>
      <a:spcAft>
        <a:spcPct val="0"/>
      </a:spcAft>
      <a:defRPr b="1" kern="1200">
        <a:solidFill>
          <a:schemeClr val="tx1"/>
        </a:solidFill>
        <a:latin typeface="Arial" charset="0"/>
        <a:ea typeface="+mn-ea"/>
        <a:cs typeface="+mn-cs"/>
      </a:defRPr>
    </a:lvl1pPr>
    <a:lvl2pPr marL="457200" algn="l" rtl="0" eaLnBrk="0" fontAlgn="base" hangingPunct="0">
      <a:spcBef>
        <a:spcPct val="0"/>
      </a:spcBef>
      <a:spcAft>
        <a:spcPct val="0"/>
      </a:spcAft>
      <a:defRPr b="1" kern="1200">
        <a:solidFill>
          <a:schemeClr val="tx1"/>
        </a:solidFill>
        <a:latin typeface="Arial" charset="0"/>
        <a:ea typeface="+mn-ea"/>
        <a:cs typeface="+mn-cs"/>
      </a:defRPr>
    </a:lvl2pPr>
    <a:lvl3pPr marL="914400" algn="l" rtl="0" eaLnBrk="0" fontAlgn="base" hangingPunct="0">
      <a:spcBef>
        <a:spcPct val="0"/>
      </a:spcBef>
      <a:spcAft>
        <a:spcPct val="0"/>
      </a:spcAft>
      <a:defRPr b="1" kern="1200">
        <a:solidFill>
          <a:schemeClr val="tx1"/>
        </a:solidFill>
        <a:latin typeface="Arial" charset="0"/>
        <a:ea typeface="+mn-ea"/>
        <a:cs typeface="+mn-cs"/>
      </a:defRPr>
    </a:lvl3pPr>
    <a:lvl4pPr marL="1371600" algn="l" rtl="0" eaLnBrk="0" fontAlgn="base" hangingPunct="0">
      <a:spcBef>
        <a:spcPct val="0"/>
      </a:spcBef>
      <a:spcAft>
        <a:spcPct val="0"/>
      </a:spcAft>
      <a:defRPr b="1" kern="1200">
        <a:solidFill>
          <a:schemeClr val="tx1"/>
        </a:solidFill>
        <a:latin typeface="Arial" charset="0"/>
        <a:ea typeface="+mn-ea"/>
        <a:cs typeface="+mn-cs"/>
      </a:defRPr>
    </a:lvl4pPr>
    <a:lvl5pPr marL="1828800" algn="l" rtl="0" eaLnBrk="0" fontAlgn="base" hangingPunct="0">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FFCFF"/>
    <a:srgbClr val="F0F4FE"/>
    <a:srgbClr val="E7EDFD"/>
    <a:srgbClr val="D7E9DA"/>
    <a:srgbClr val="FAB78E"/>
    <a:srgbClr val="FEEFE6"/>
    <a:srgbClr val="97C9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75" autoAdjust="0"/>
    <p:restoredTop sz="94660"/>
  </p:normalViewPr>
  <p:slideViewPr>
    <p:cSldViewPr snapToGrid="0">
      <p:cViewPr>
        <p:scale>
          <a:sx n="60" d="100"/>
          <a:sy n="60" d="100"/>
        </p:scale>
        <p:origin x="-1698" y="-276"/>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12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338"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smtClean="0">
                <a:latin typeface="Arial" pitchFamily="34" charset="0"/>
              </a:defRPr>
            </a:lvl1pPr>
          </a:lstStyle>
          <a:p>
            <a:pPr>
              <a:defRPr/>
            </a:pPr>
            <a:endParaRPr lang="el-GR" altLang="el-GR"/>
          </a:p>
        </p:txBody>
      </p:sp>
      <p:sp>
        <p:nvSpPr>
          <p:cNvPr id="142339" name="Rectangle 3"/>
          <p:cNvSpPr>
            <a:spLocks noGrp="1" noChangeArrowheads="1"/>
          </p:cNvSpPr>
          <p:nvPr>
            <p:ph type="dt"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smtClean="0">
                <a:latin typeface="Arial" pitchFamily="34" charset="0"/>
              </a:defRPr>
            </a:lvl1pPr>
          </a:lstStyle>
          <a:p>
            <a:pPr>
              <a:defRPr/>
            </a:pPr>
            <a:endParaRPr lang="el-GR" altLang="el-GR"/>
          </a:p>
        </p:txBody>
      </p:sp>
      <p:sp>
        <p:nvSpPr>
          <p:cNvPr id="38916" name="Rectangle 4"/>
          <p:cNvSpPr>
            <a:spLocks noGrp="1" noRot="1" noChangeAspect="1" noChangeArrowheads="1" noTextEdit="1"/>
          </p:cNvSpPr>
          <p:nvPr>
            <p:ph type="sldImg" idx="2"/>
          </p:nvPr>
        </p:nvSpPr>
        <p:spPr bwMode="auto">
          <a:xfrm>
            <a:off x="725488" y="741363"/>
            <a:ext cx="5346700" cy="3702050"/>
          </a:xfrm>
          <a:prstGeom prst="rect">
            <a:avLst/>
          </a:prstGeom>
          <a:noFill/>
          <a:ln w="9525">
            <a:solidFill>
              <a:srgbClr val="000000"/>
            </a:solidFill>
            <a:miter lim="800000"/>
            <a:headEnd/>
            <a:tailEnd/>
          </a:ln>
        </p:spPr>
      </p:sp>
      <p:sp>
        <p:nvSpPr>
          <p:cNvPr id="142341" name="Rectangle 5"/>
          <p:cNvSpPr>
            <a:spLocks noGrp="1" noChangeArrowheads="1"/>
          </p:cNvSpPr>
          <p:nvPr>
            <p:ph type="body" sz="quarter" idx="3"/>
          </p:nvPr>
        </p:nvSpPr>
        <p:spPr bwMode="auto">
          <a:xfrm>
            <a:off x="679450" y="4691063"/>
            <a:ext cx="5438775" cy="4443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2342" name="Rectangle 6"/>
          <p:cNvSpPr>
            <a:spLocks noGrp="1" noChangeArrowheads="1"/>
          </p:cNvSpPr>
          <p:nvPr>
            <p:ph type="ftr" sz="quarter" idx="4"/>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smtClean="0">
                <a:latin typeface="Arial" pitchFamily="34" charset="0"/>
              </a:defRPr>
            </a:lvl1pPr>
          </a:lstStyle>
          <a:p>
            <a:pPr>
              <a:defRPr/>
            </a:pPr>
            <a:endParaRPr lang="el-GR" altLang="el-GR"/>
          </a:p>
        </p:txBody>
      </p:sp>
      <p:sp>
        <p:nvSpPr>
          <p:cNvPr id="142343" name="Rectangle 7"/>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latin typeface="Arial" pitchFamily="34" charset="0"/>
              </a:defRPr>
            </a:lvl1pPr>
          </a:lstStyle>
          <a:p>
            <a:pPr>
              <a:defRPr/>
            </a:pPr>
            <a:fld id="{BD639013-9FB7-466F-9AD3-1EE21D2DF986}" type="slidenum">
              <a:rPr lang="en-US" altLang="el-GR"/>
              <a:pPr>
                <a:defRPr/>
              </a:pPr>
              <a:t>‹#›</a:t>
            </a:fld>
            <a:endParaRPr lang="en-US" altLang="el-GR"/>
          </a:p>
        </p:txBody>
      </p:sp>
    </p:spTree>
    <p:extLst>
      <p:ext uri="{BB962C8B-B14F-4D97-AF65-F5344CB8AC3E}">
        <p14:creationId xmlns:p14="http://schemas.microsoft.com/office/powerpoint/2010/main" val="18438386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A88D3487-F519-48A6-8E70-B63DD20374B4}" type="slidenum">
              <a:rPr lang="el-GR" altLang="el-GR">
                <a:latin typeface="Arial" charset="0"/>
              </a:rPr>
              <a:pPr/>
              <a:t>8</a:t>
            </a:fld>
            <a:endParaRPr lang="el-GR" altLang="el-GR">
              <a:latin typeface="Arial" charset="0"/>
            </a:endParaRPr>
          </a:p>
        </p:txBody>
      </p:sp>
      <p:sp>
        <p:nvSpPr>
          <p:cNvPr id="39939" name="Rectangle 7"/>
          <p:cNvSpPr txBox="1">
            <a:spLocks noGrp="1" noChangeArrowheads="1"/>
          </p:cNvSpPr>
          <p:nvPr/>
        </p:nvSpPr>
        <p:spPr bwMode="auto">
          <a:xfrm>
            <a:off x="3849688" y="9378950"/>
            <a:ext cx="2946400" cy="493713"/>
          </a:xfrm>
          <a:prstGeom prst="rect">
            <a:avLst/>
          </a:prstGeom>
          <a:noFill/>
          <a:ln w="9525">
            <a:noFill/>
            <a:miter lim="800000"/>
            <a:headEnd/>
            <a:tailEnd/>
          </a:ln>
        </p:spPr>
        <p:txBody>
          <a:bodyPr anchor="b"/>
          <a:lstStyle/>
          <a:p>
            <a:pPr algn="r" eaLnBrk="1" hangingPunct="1"/>
            <a:fld id="{A499F1D4-8B03-4D72-B44C-45D29CC6F0CF}" type="slidenum">
              <a:rPr lang="el-GR" altLang="el-GR" sz="1200"/>
              <a:pPr algn="r" eaLnBrk="1" hangingPunct="1"/>
              <a:t>8</a:t>
            </a:fld>
            <a:endParaRPr lang="el-GR" altLang="el-GR" sz="1200"/>
          </a:p>
        </p:txBody>
      </p:sp>
      <p:sp>
        <p:nvSpPr>
          <p:cNvPr id="39940" name="Rectangle 2"/>
          <p:cNvSpPr>
            <a:spLocks noGrp="1" noRot="1" noChangeAspect="1" noChangeArrowheads="1" noTextEdit="1"/>
          </p:cNvSpPr>
          <p:nvPr>
            <p:ph type="sldImg"/>
          </p:nvPr>
        </p:nvSpPr>
        <p:spPr>
          <a:ln/>
        </p:spPr>
      </p:sp>
      <p:sp>
        <p:nvSpPr>
          <p:cNvPr id="39941" name="Rectangle 3"/>
          <p:cNvSpPr>
            <a:spLocks noGrp="1" noChangeArrowheads="1"/>
          </p:cNvSpPr>
          <p:nvPr>
            <p:ph type="body" idx="1"/>
          </p:nvPr>
        </p:nvSpPr>
        <p:spPr>
          <a:noFill/>
          <a:ln/>
        </p:spPr>
        <p:txBody>
          <a:bodyPr/>
          <a:lstStyle/>
          <a:p>
            <a:pPr eaLnBrk="1" hangingPunct="1"/>
            <a:r>
              <a:rPr lang="en-US" altLang="el-GR" sz="1000" smtClean="0"/>
              <a:t>result= </a:t>
            </a:r>
            <a:r>
              <a:rPr lang="el-GR" altLang="el-GR" sz="1000" smtClean="0"/>
              <a:t>σχέση που κληρονομείται στις εξειδικεύσεις του </a:t>
            </a:r>
            <a:r>
              <a:rPr lang="en-US" altLang="el-GR" sz="1000" smtClean="0"/>
              <a:t>Observation</a:t>
            </a:r>
          </a:p>
          <a:p>
            <a:pPr eaLnBrk="1" hangingPunct="1"/>
            <a:endParaRPr lang="en-US" altLang="el-GR" sz="1000" smtClean="0"/>
          </a:p>
          <a:p>
            <a:pPr eaLnBrk="1" hangingPunct="1"/>
            <a:r>
              <a:rPr lang="el-GR" altLang="el-GR" sz="1000" smtClean="0"/>
              <a:t>The class GFI_Feature (is an instance of the «metaclass» GF_FeatureType (ISO 19109). It represents the set of all classes which are feature types. </a:t>
            </a:r>
          </a:p>
          <a:p>
            <a:pPr eaLnBrk="1" hangingPunct="1"/>
            <a:r>
              <a:rPr lang="el-GR" altLang="el-GR" sz="1000" smtClean="0"/>
              <a:t>NOTE    GFI_Feature is implemented in GML (ISO 19136:2007) by the element gml:AbstractFeature and type gml:AbstractFeatureType. </a:t>
            </a:r>
          </a:p>
          <a:p>
            <a:pPr eaLnBrk="1" hangingPunct="1"/>
            <a:r>
              <a:rPr lang="el-GR" altLang="el-GR" sz="1000" smtClean="0"/>
              <a:t>In an implementation this abstract class shall be substituted by a concrete class representing a feature type from an application schema associated with a domain of discourse (ISO 19109, ISO 19101). Sampling Features (Clause 8) are a class of feature-types whose role is primarily associated with observations. </a:t>
            </a:r>
            <a:endParaRPr lang="en-US" altLang="el-GR" sz="1000" smtClean="0"/>
          </a:p>
          <a:p>
            <a:pPr eaLnBrk="1" hangingPunct="1"/>
            <a:endParaRPr lang="en-US" altLang="el-GR" sz="1000" smtClean="0"/>
          </a:p>
          <a:p>
            <a:pPr eaLnBrk="1" hangingPunct="1"/>
            <a:endParaRPr lang="en-US" altLang="el-GR" sz="1000" smtClean="0"/>
          </a:p>
          <a:p>
            <a:pPr eaLnBrk="1" hangingPunct="1"/>
            <a:r>
              <a:rPr lang="en-US" altLang="el-GR" sz="1000" smtClean="0"/>
              <a:t>GM Object=</a:t>
            </a:r>
            <a:r>
              <a:rPr lang="el-GR" altLang="el-GR" sz="1000" smtClean="0"/>
              <a:t>GM_Object (Figure 6) is the root class of the geometric object taxonomy and supports interfaces common to all geographically referenced geometric objects. GM_Object instances are sets of direct positions in a particular coordinate reference system. A GM_Object can be regarded as an infinite set of points that satisfies the set operation interfaces for a set of direct positions, TransfiniteSet. Since an infinite collection class cannot be implemented directly, a Boolean test for inclusion shall be provided by the GM_Object interface. This international standard concentrates on vector geometry classes, but future work may use GM_Object as a root class without modification.</a:t>
            </a:r>
          </a:p>
          <a:p>
            <a:pPr eaLnBrk="1" hangingPunct="1"/>
            <a:r>
              <a:rPr lang="el-GR" altLang="el-GR" sz="1000" smtClean="0"/>
              <a:t>NOTE As a type, GM_Object does not have a well-defined default state or value representation as a data type. Instantiated subclasses of GM_Object will.</a:t>
            </a:r>
            <a:br>
              <a:rPr lang="el-GR" altLang="el-GR" sz="1000" smtClean="0"/>
            </a:br>
            <a:endParaRPr lang="el-GR" altLang="el-GR" sz="10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l-GR" altLang="el-GR" smtClean="0"/>
          </a:p>
        </p:txBody>
      </p:sp>
      <p:sp>
        <p:nvSpPr>
          <p:cNvPr id="40964" name="Slide Number Placeholder 3"/>
          <p:cNvSpPr>
            <a:spLocks noGrp="1"/>
          </p:cNvSpPr>
          <p:nvPr>
            <p:ph type="sldNum" sz="quarter" idx="5"/>
          </p:nvPr>
        </p:nvSpPr>
        <p:spPr>
          <a:noFill/>
        </p:spPr>
        <p:txBody>
          <a:bodyPr/>
          <a:lstStyle/>
          <a:p>
            <a:fld id="{3F56DAA7-7295-477D-B436-FBC6860A3CF9}" type="slidenum">
              <a:rPr lang="en-US" altLang="el-GR">
                <a:latin typeface="Arial" charset="0"/>
              </a:rPr>
              <a:pPr/>
              <a:t>13</a:t>
            </a:fld>
            <a:endParaRPr lang="en-US" altLang="el-GR">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l-GR" altLang="en-US" smtClean="0"/>
          </a:p>
        </p:txBody>
      </p:sp>
      <p:sp>
        <p:nvSpPr>
          <p:cNvPr id="41988" name="Slide Number Placeholder 3"/>
          <p:cNvSpPr>
            <a:spLocks noGrp="1"/>
          </p:cNvSpPr>
          <p:nvPr>
            <p:ph type="sldNum" sz="quarter" idx="5"/>
          </p:nvPr>
        </p:nvSpPr>
        <p:spPr>
          <a:noFill/>
        </p:spPr>
        <p:txBody>
          <a:bodyPr/>
          <a:lstStyle/>
          <a:p>
            <a:fld id="{636713A1-79DF-409B-A35A-7381F391C6C1}" type="slidenum">
              <a:rPr lang="en-US" altLang="el-GR">
                <a:latin typeface="Arial" charset="0"/>
              </a:rPr>
              <a:pPr/>
              <a:t>18</a:t>
            </a:fld>
            <a:endParaRPr lang="en-US" altLang="el-GR">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l-GR" altLang="en-US" smtClean="0"/>
          </a:p>
        </p:txBody>
      </p:sp>
      <p:sp>
        <p:nvSpPr>
          <p:cNvPr id="43012" name="Slide Number Placeholder 3"/>
          <p:cNvSpPr>
            <a:spLocks noGrp="1"/>
          </p:cNvSpPr>
          <p:nvPr>
            <p:ph type="sldNum" sz="quarter" idx="5"/>
          </p:nvPr>
        </p:nvSpPr>
        <p:spPr>
          <a:noFill/>
        </p:spPr>
        <p:txBody>
          <a:bodyPr/>
          <a:lstStyle/>
          <a:p>
            <a:fld id="{C1C5A8B8-EC15-4635-8500-1F42A8F6BE9E}" type="slidenum">
              <a:rPr lang="en-US" altLang="el-GR">
                <a:latin typeface="Arial" charset="0"/>
              </a:rPr>
              <a:pPr/>
              <a:t>19</a:t>
            </a:fld>
            <a:endParaRPr lang="en-US" altLang="el-GR">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4E31BB93-E264-4C2B-9108-ADEB885454B1}" type="slidenum">
              <a:rPr lang="en-US" altLang="el-GR">
                <a:latin typeface="Arial" charset="0"/>
              </a:rPr>
              <a:pPr/>
              <a:t>28</a:t>
            </a:fld>
            <a:endParaRPr lang="en-US" altLang="el-GR">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l-GR" altLang="el-G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rc 17"/>
          <p:cNvSpPr>
            <a:spLocks/>
          </p:cNvSpPr>
          <p:nvPr userDrawn="1"/>
        </p:nvSpPr>
        <p:spPr bwMode="auto">
          <a:xfrm>
            <a:off x="-9525" y="519113"/>
            <a:ext cx="3292475" cy="1982787"/>
          </a:xfrm>
          <a:custGeom>
            <a:avLst/>
            <a:gdLst>
              <a:gd name="T0" fmla="*/ 2147483647 w 26144"/>
              <a:gd name="T1" fmla="*/ 2099117067 h 43200"/>
              <a:gd name="T2" fmla="*/ 0 w 26144"/>
              <a:gd name="T3" fmla="*/ 2147483647 h 43200"/>
              <a:gd name="T4" fmla="*/ 2147483647 w 26144"/>
              <a:gd name="T5" fmla="*/ 2147483647 h 43200"/>
              <a:gd name="T6" fmla="*/ 0 60000 65536"/>
              <a:gd name="T7" fmla="*/ 0 60000 65536"/>
              <a:gd name="T8" fmla="*/ 0 60000 65536"/>
            </a:gdLst>
            <a:ahLst/>
            <a:cxnLst>
              <a:cxn ang="T6">
                <a:pos x="T0" y="T1"/>
              </a:cxn>
              <a:cxn ang="T7">
                <a:pos x="T2" y="T3"/>
              </a:cxn>
              <a:cxn ang="T8">
                <a:pos x="T4" y="T5"/>
              </a:cxn>
            </a:cxnLst>
            <a:rect l="0" t="0" r="r" b="b"/>
            <a:pathLst>
              <a:path w="26144" h="43200" fill="none" extrusionOk="0">
                <a:moveTo>
                  <a:pt x="48" y="473"/>
                </a:moveTo>
                <a:cubicBezTo>
                  <a:pt x="1526" y="158"/>
                  <a:pt x="3032" y="-1"/>
                  <a:pt x="4544" y="0"/>
                </a:cubicBezTo>
                <a:cubicBezTo>
                  <a:pt x="16473" y="0"/>
                  <a:pt x="26144" y="9670"/>
                  <a:pt x="26144" y="21600"/>
                </a:cubicBezTo>
                <a:cubicBezTo>
                  <a:pt x="26144" y="33529"/>
                  <a:pt x="16473" y="43200"/>
                  <a:pt x="4544" y="43200"/>
                </a:cubicBezTo>
                <a:cubicBezTo>
                  <a:pt x="3016" y="43200"/>
                  <a:pt x="1493" y="43037"/>
                  <a:pt x="0" y="42716"/>
                </a:cubicBezTo>
              </a:path>
              <a:path w="26144" h="43200" stroke="0" extrusionOk="0">
                <a:moveTo>
                  <a:pt x="48" y="473"/>
                </a:moveTo>
                <a:cubicBezTo>
                  <a:pt x="1526" y="158"/>
                  <a:pt x="3032" y="-1"/>
                  <a:pt x="4544" y="0"/>
                </a:cubicBezTo>
                <a:cubicBezTo>
                  <a:pt x="16473" y="0"/>
                  <a:pt x="26144" y="9670"/>
                  <a:pt x="26144" y="21600"/>
                </a:cubicBezTo>
                <a:cubicBezTo>
                  <a:pt x="26144" y="33529"/>
                  <a:pt x="16473" y="43200"/>
                  <a:pt x="4544" y="43200"/>
                </a:cubicBezTo>
                <a:cubicBezTo>
                  <a:pt x="3016" y="43200"/>
                  <a:pt x="1493" y="43037"/>
                  <a:pt x="0" y="42716"/>
                </a:cubicBezTo>
                <a:lnTo>
                  <a:pt x="4544" y="21600"/>
                </a:lnTo>
                <a:lnTo>
                  <a:pt x="48" y="473"/>
                </a:lnTo>
                <a:close/>
              </a:path>
            </a:pathLst>
          </a:custGeom>
          <a:noFill/>
          <a:ln w="19050">
            <a:solidFill>
              <a:srgbClr val="800000"/>
            </a:solidFill>
            <a:round/>
            <a:headEnd/>
            <a:tailEnd/>
          </a:ln>
        </p:spPr>
        <p:txBody>
          <a:bodyPr wrap="none" anchor="ctr"/>
          <a:lstStyle/>
          <a:p>
            <a:pPr>
              <a:defRPr/>
            </a:pPr>
            <a:endParaRPr lang="el-GR">
              <a:latin typeface="Arial" pitchFamily="34" charset="0"/>
            </a:endParaRPr>
          </a:p>
        </p:txBody>
      </p:sp>
      <p:sp>
        <p:nvSpPr>
          <p:cNvPr id="5" name="Rectangle 8"/>
          <p:cNvSpPr>
            <a:spLocks noChangeArrowheads="1"/>
          </p:cNvSpPr>
          <p:nvPr userDrawn="1"/>
        </p:nvSpPr>
        <p:spPr bwMode="hidden">
          <a:xfrm>
            <a:off x="0" y="914400"/>
            <a:ext cx="5341938" cy="1158875"/>
          </a:xfrm>
          <a:prstGeom prst="rect">
            <a:avLst/>
          </a:prstGeom>
          <a:solidFill>
            <a:schemeClr val="accent2"/>
          </a:solidFill>
          <a:ln>
            <a:noFill/>
          </a:ln>
          <a:extLst/>
        </p:spPr>
        <p:txBody>
          <a:bodyPr wrap="none" anchor="ctr"/>
          <a:lstStyle/>
          <a:p>
            <a:pPr algn="ctr" eaLnBrk="1" hangingPunct="1">
              <a:defRPr/>
            </a:pPr>
            <a:endParaRPr lang="el-GR" altLang="el-GR" sz="2400" b="0">
              <a:latin typeface="Times New Roman" pitchFamily="18" charset="0"/>
            </a:endParaRPr>
          </a:p>
        </p:txBody>
      </p:sp>
      <p:sp>
        <p:nvSpPr>
          <p:cNvPr id="6" name="Rectangle 9"/>
          <p:cNvSpPr>
            <a:spLocks noChangeArrowheads="1"/>
          </p:cNvSpPr>
          <p:nvPr userDrawn="1"/>
        </p:nvSpPr>
        <p:spPr bwMode="hidden">
          <a:xfrm>
            <a:off x="4481513" y="914400"/>
            <a:ext cx="5341937" cy="1158875"/>
          </a:xfrm>
          <a:prstGeom prst="rect">
            <a:avLst/>
          </a:prstGeom>
          <a:gradFill rotWithShape="0">
            <a:gsLst>
              <a:gs pos="0">
                <a:schemeClr val="accent2"/>
              </a:gs>
              <a:gs pos="100000">
                <a:schemeClr val="bg1"/>
              </a:gs>
            </a:gsLst>
            <a:lin ang="0" scaled="1"/>
          </a:gradFill>
          <a:ln>
            <a:noFill/>
          </a:ln>
          <a:extLst/>
        </p:spPr>
        <p:txBody>
          <a:bodyPr wrap="none" anchor="ctr"/>
          <a:lstStyle/>
          <a:p>
            <a:pPr algn="ctr" eaLnBrk="1" hangingPunct="1">
              <a:defRPr/>
            </a:pPr>
            <a:endParaRPr lang="el-GR" altLang="el-GR" sz="2400" b="0">
              <a:latin typeface="Times New Roman" pitchFamily="18" charset="0"/>
            </a:endParaRPr>
          </a:p>
        </p:txBody>
      </p:sp>
      <p:sp>
        <p:nvSpPr>
          <p:cNvPr id="7" name="Text Box 15"/>
          <p:cNvSpPr txBox="1">
            <a:spLocks noChangeArrowheads="1"/>
          </p:cNvSpPr>
          <p:nvPr userDrawn="1"/>
        </p:nvSpPr>
        <p:spPr bwMode="auto">
          <a:xfrm>
            <a:off x="2651125" y="4075113"/>
            <a:ext cx="4892675" cy="366712"/>
          </a:xfrm>
          <a:prstGeom prst="rect">
            <a:avLst/>
          </a:prstGeom>
          <a:noFill/>
          <a:ln>
            <a:noFill/>
          </a:ln>
          <a:extLst/>
        </p:spPr>
        <p:txBody>
          <a:bodyPr>
            <a:spAutoFit/>
          </a:bodyPr>
          <a:lstStyle/>
          <a:p>
            <a:pPr>
              <a:defRPr/>
            </a:pPr>
            <a:endParaRPr lang="el-GR" altLang="el-GR" b="0">
              <a:latin typeface="Arial" pitchFamily="34" charset="0"/>
            </a:endParaRPr>
          </a:p>
        </p:txBody>
      </p:sp>
      <p:pic>
        <p:nvPicPr>
          <p:cNvPr id="8" name="Picture 14"/>
          <p:cNvPicPr>
            <a:picLocks noChangeArrowheads="1"/>
          </p:cNvPicPr>
          <p:nvPr userDrawn="1"/>
        </p:nvPicPr>
        <p:blipFill>
          <a:blip r:embed="rId2" cstate="print"/>
          <a:srcRect/>
          <a:stretch>
            <a:fillRect/>
          </a:stretch>
        </p:blipFill>
        <p:spPr bwMode="auto">
          <a:xfrm>
            <a:off x="962025" y="895350"/>
            <a:ext cx="1228725" cy="1200150"/>
          </a:xfrm>
          <a:prstGeom prst="rect">
            <a:avLst/>
          </a:prstGeom>
          <a:noFill/>
          <a:ln w="9525">
            <a:noFill/>
            <a:miter lim="800000"/>
            <a:headEnd/>
            <a:tailEnd/>
          </a:ln>
        </p:spPr>
      </p:pic>
      <p:sp>
        <p:nvSpPr>
          <p:cNvPr id="113666" name="Rectangle 2"/>
          <p:cNvSpPr>
            <a:spLocks noGrp="1" noChangeArrowheads="1"/>
          </p:cNvSpPr>
          <p:nvPr>
            <p:ph type="subTitle" idx="1"/>
          </p:nvPr>
        </p:nvSpPr>
        <p:spPr>
          <a:xfrm>
            <a:off x="1828800" y="2667000"/>
            <a:ext cx="6172200" cy="533400"/>
          </a:xfrm>
        </p:spPr>
        <p:txBody>
          <a:bodyPr/>
          <a:lstStyle>
            <a:lvl1pPr marL="0" indent="0" algn="ctr">
              <a:defRPr i="0"/>
            </a:lvl1pPr>
          </a:lstStyle>
          <a:p>
            <a:endParaRPr lang="el-GR"/>
          </a:p>
        </p:txBody>
      </p:sp>
      <p:sp>
        <p:nvSpPr>
          <p:cNvPr id="113676" name="Rectangle 12"/>
          <p:cNvSpPr>
            <a:spLocks noGrp="1" noChangeArrowheads="1"/>
          </p:cNvSpPr>
          <p:nvPr>
            <p:ph type="ctrTitle"/>
          </p:nvPr>
        </p:nvSpPr>
        <p:spPr>
          <a:xfrm>
            <a:off x="2286000" y="1066800"/>
            <a:ext cx="6521450" cy="838200"/>
          </a:xfrm>
        </p:spPr>
        <p:txBody>
          <a:bodyPr anchor="ctr"/>
          <a:lstStyle>
            <a:lvl1pPr>
              <a:defRPr sz="3600" i="0"/>
            </a:lvl1pPr>
          </a:lstStyle>
          <a:p>
            <a:endParaRPr lang="el-GR" dirty="0"/>
          </a:p>
        </p:txBody>
      </p:sp>
      <p:sp>
        <p:nvSpPr>
          <p:cNvPr id="9" name="Rectangle 3"/>
          <p:cNvSpPr>
            <a:spLocks noGrp="1" noChangeArrowheads="1"/>
          </p:cNvSpPr>
          <p:nvPr>
            <p:ph type="dt" sz="half" idx="10"/>
          </p:nvPr>
        </p:nvSpPr>
        <p:spPr>
          <a:xfrm>
            <a:off x="742950" y="6248400"/>
            <a:ext cx="2063750" cy="457200"/>
          </a:xfrm>
        </p:spPr>
        <p:txBody>
          <a:bodyPr/>
          <a:lstStyle>
            <a:lvl1pPr>
              <a:defRPr smtClean="0"/>
            </a:lvl1pPr>
          </a:lstStyle>
          <a:p>
            <a:pPr>
              <a:defRPr/>
            </a:pPr>
            <a:endParaRPr lang="el-GR" altLang="el-GR"/>
          </a:p>
        </p:txBody>
      </p:sp>
      <p:sp>
        <p:nvSpPr>
          <p:cNvPr id="10" name="Rectangle 4"/>
          <p:cNvSpPr>
            <a:spLocks noGrp="1" noChangeArrowheads="1"/>
          </p:cNvSpPr>
          <p:nvPr>
            <p:ph type="ftr" sz="quarter" idx="11"/>
          </p:nvPr>
        </p:nvSpPr>
        <p:spPr bwMode="auto">
          <a:xfrm>
            <a:off x="3384550" y="6248400"/>
            <a:ext cx="31369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b="0" smtClean="0">
                <a:latin typeface="Arial" pitchFamily="34" charset="0"/>
              </a:defRPr>
            </a:lvl1pPr>
          </a:lstStyle>
          <a:p>
            <a:pPr>
              <a:defRPr/>
            </a:pPr>
            <a:endParaRPr lang="el-GR" altLang="el-GR"/>
          </a:p>
        </p:txBody>
      </p:sp>
      <p:sp>
        <p:nvSpPr>
          <p:cNvPr id="11" name="Rectangle 5"/>
          <p:cNvSpPr>
            <a:spLocks noGrp="1" noChangeArrowheads="1"/>
          </p:cNvSpPr>
          <p:nvPr>
            <p:ph type="sldNum" sz="quarter" idx="12"/>
          </p:nvPr>
        </p:nvSpPr>
        <p:spPr>
          <a:xfrm>
            <a:off x="7099300" y="6248400"/>
            <a:ext cx="2063750" cy="457200"/>
          </a:xfrm>
        </p:spPr>
        <p:txBody>
          <a:bodyPr/>
          <a:lstStyle>
            <a:lvl1pPr>
              <a:defRPr sz="1000" smtClean="0">
                <a:solidFill>
                  <a:schemeClr val="tx1"/>
                </a:solidFill>
              </a:defRPr>
            </a:lvl1pPr>
          </a:lstStyle>
          <a:p>
            <a:pPr>
              <a:defRPr/>
            </a:pPr>
            <a:fld id="{E8CAD4D0-DE16-481C-A922-25F766FB4997}" type="slidenum">
              <a:rPr lang="en-US" altLang="el-GR"/>
              <a:pPr>
                <a:defRPr/>
              </a:pPr>
              <a:t>‹#›</a:t>
            </a:fld>
            <a:endParaRPr lang="en-US"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254125"/>
            <a:ext cx="2311400" cy="101600"/>
          </a:xfrm>
          <a:prstGeom prst="rect">
            <a:avLst/>
          </a:prstGeom>
          <a:solidFill>
            <a:schemeClr val="accent2"/>
          </a:solidFill>
          <a:ln>
            <a:noFill/>
          </a:ln>
          <a:extLst/>
        </p:spPr>
        <p:txBody>
          <a:bodyPr wrap="none" anchor="ctr"/>
          <a:lstStyle/>
          <a:p>
            <a:pPr algn="ctr" eaLnBrk="1" hangingPunct="1">
              <a:defRPr/>
            </a:pPr>
            <a:endParaRPr lang="el-GR" altLang="el-GR" sz="2400" b="0">
              <a:latin typeface="Times New Roman" pitchFamily="18" charset="0"/>
            </a:endParaRPr>
          </a:p>
        </p:txBody>
      </p:sp>
      <p:sp>
        <p:nvSpPr>
          <p:cNvPr id="5" name="Rectangle 3"/>
          <p:cNvSpPr>
            <a:spLocks noChangeArrowheads="1"/>
          </p:cNvSpPr>
          <p:nvPr/>
        </p:nvSpPr>
        <p:spPr bwMode="auto">
          <a:xfrm>
            <a:off x="1568450" y="1254125"/>
            <a:ext cx="7842250" cy="101600"/>
          </a:xfrm>
          <a:prstGeom prst="rect">
            <a:avLst/>
          </a:prstGeom>
          <a:gradFill rotWithShape="0">
            <a:gsLst>
              <a:gs pos="0">
                <a:schemeClr val="accent2"/>
              </a:gs>
              <a:gs pos="100000">
                <a:schemeClr val="bg1"/>
              </a:gs>
            </a:gsLst>
            <a:lin ang="0" scaled="1"/>
          </a:gradFill>
          <a:ln>
            <a:noFill/>
          </a:ln>
          <a:extLst/>
        </p:spPr>
        <p:txBody>
          <a:bodyPr wrap="none" anchor="ctr"/>
          <a:lstStyle/>
          <a:p>
            <a:pPr algn="ctr" eaLnBrk="1" hangingPunct="1">
              <a:defRPr/>
            </a:pPr>
            <a:endParaRPr lang="el-GR" altLang="el-GR" sz="2400" b="0">
              <a:latin typeface="Times New Roman" pitchFamily="18" charset="0"/>
            </a:endParaRPr>
          </a:p>
        </p:txBody>
      </p:sp>
      <p:pic>
        <p:nvPicPr>
          <p:cNvPr id="6" name="Picture 11"/>
          <p:cNvPicPr>
            <a:picLocks noChangeArrowheads="1"/>
          </p:cNvPicPr>
          <p:nvPr userDrawn="1"/>
        </p:nvPicPr>
        <p:blipFill>
          <a:blip r:embed="rId2" cstate="print"/>
          <a:srcRect/>
          <a:stretch>
            <a:fillRect/>
          </a:stretch>
        </p:blipFill>
        <p:spPr bwMode="auto">
          <a:xfrm>
            <a:off x="577850" y="381000"/>
            <a:ext cx="1155700" cy="1069975"/>
          </a:xfrm>
          <a:prstGeom prst="rect">
            <a:avLst/>
          </a:prstGeom>
          <a:noFill/>
          <a:ln w="9525">
            <a:noFill/>
            <a:miter lim="800000"/>
            <a:headEnd/>
            <a:tailEnd/>
          </a:ln>
        </p:spPr>
      </p:pic>
      <p:sp>
        <p:nvSpPr>
          <p:cNvPr id="7" name="Rectangle 12"/>
          <p:cNvSpPr>
            <a:spLocks noChangeArrowheads="1"/>
          </p:cNvSpPr>
          <p:nvPr userDrawn="1"/>
        </p:nvSpPr>
        <p:spPr bwMode="auto">
          <a:xfrm>
            <a:off x="169863" y="6527800"/>
            <a:ext cx="1492396" cy="246863"/>
          </a:xfrm>
          <a:prstGeom prst="rect">
            <a:avLst/>
          </a:prstGeom>
          <a:noFill/>
          <a:ln>
            <a:noFill/>
          </a:ln>
          <a:extLst/>
        </p:spPr>
        <p:txBody>
          <a:bodyPr wrap="none" lIns="92075" tIns="46038" rIns="92075" bIns="46038">
            <a:spAutoFit/>
          </a:bodyPr>
          <a:lstStyle>
            <a:lvl1pPr defTabSz="903288">
              <a:defRPr b="1">
                <a:solidFill>
                  <a:schemeClr val="tx1"/>
                </a:solidFill>
                <a:latin typeface="Arial" pitchFamily="34" charset="0"/>
              </a:defRPr>
            </a:lvl1pPr>
            <a:lvl2pPr marL="742950" indent="-285750" defTabSz="903288">
              <a:defRPr b="1">
                <a:solidFill>
                  <a:schemeClr val="tx1"/>
                </a:solidFill>
                <a:latin typeface="Arial" pitchFamily="34" charset="0"/>
              </a:defRPr>
            </a:lvl2pPr>
            <a:lvl3pPr marL="1143000" indent="-228600" defTabSz="903288">
              <a:defRPr b="1">
                <a:solidFill>
                  <a:schemeClr val="tx1"/>
                </a:solidFill>
                <a:latin typeface="Arial" pitchFamily="34" charset="0"/>
              </a:defRPr>
            </a:lvl3pPr>
            <a:lvl4pPr marL="1600200" indent="-228600" defTabSz="903288">
              <a:defRPr b="1">
                <a:solidFill>
                  <a:schemeClr val="tx1"/>
                </a:solidFill>
                <a:latin typeface="Arial" pitchFamily="34" charset="0"/>
              </a:defRPr>
            </a:lvl4pPr>
            <a:lvl5pPr marL="2057400" indent="-228600" defTabSz="903288">
              <a:defRPr b="1">
                <a:solidFill>
                  <a:schemeClr val="tx1"/>
                </a:solidFill>
                <a:latin typeface="Arial" pitchFamily="34" charset="0"/>
              </a:defRPr>
            </a:lvl5pPr>
            <a:lvl6pPr marL="2514600" indent="-228600" defTabSz="903288" eaLnBrk="0" fontAlgn="base" hangingPunct="0">
              <a:spcBef>
                <a:spcPct val="0"/>
              </a:spcBef>
              <a:spcAft>
                <a:spcPct val="0"/>
              </a:spcAft>
              <a:defRPr b="1">
                <a:solidFill>
                  <a:schemeClr val="tx1"/>
                </a:solidFill>
                <a:latin typeface="Arial" pitchFamily="34" charset="0"/>
              </a:defRPr>
            </a:lvl6pPr>
            <a:lvl7pPr marL="2971800" indent="-228600" defTabSz="903288" eaLnBrk="0" fontAlgn="base" hangingPunct="0">
              <a:spcBef>
                <a:spcPct val="0"/>
              </a:spcBef>
              <a:spcAft>
                <a:spcPct val="0"/>
              </a:spcAft>
              <a:defRPr b="1">
                <a:solidFill>
                  <a:schemeClr val="tx1"/>
                </a:solidFill>
                <a:latin typeface="Arial" pitchFamily="34" charset="0"/>
              </a:defRPr>
            </a:lvl7pPr>
            <a:lvl8pPr marL="3429000" indent="-228600" defTabSz="903288" eaLnBrk="0" fontAlgn="base" hangingPunct="0">
              <a:spcBef>
                <a:spcPct val="0"/>
              </a:spcBef>
              <a:spcAft>
                <a:spcPct val="0"/>
              </a:spcAft>
              <a:defRPr b="1">
                <a:solidFill>
                  <a:schemeClr val="tx1"/>
                </a:solidFill>
                <a:latin typeface="Arial" pitchFamily="34" charset="0"/>
              </a:defRPr>
            </a:lvl8pPr>
            <a:lvl9pPr marL="3886200" indent="-228600" defTabSz="903288" eaLnBrk="0" fontAlgn="base" hangingPunct="0">
              <a:spcBef>
                <a:spcPct val="0"/>
              </a:spcBef>
              <a:spcAft>
                <a:spcPct val="0"/>
              </a:spcAft>
              <a:defRPr b="1">
                <a:solidFill>
                  <a:schemeClr val="tx1"/>
                </a:solidFill>
                <a:latin typeface="Arial" pitchFamily="34" charset="0"/>
              </a:defRPr>
            </a:lvl9pPr>
          </a:lstStyle>
          <a:p>
            <a:pPr>
              <a:defRPr/>
            </a:pPr>
            <a:r>
              <a:rPr lang="en-US" altLang="el-GR" sz="1000" dirty="0" smtClean="0">
                <a:solidFill>
                  <a:schemeClr val="tx2"/>
                </a:solidFill>
                <a:cs typeface="Arial" pitchFamily="34" charset="0"/>
              </a:rPr>
              <a:t>FORTH-ICS July 2014</a:t>
            </a:r>
          </a:p>
        </p:txBody>
      </p:sp>
      <p:sp>
        <p:nvSpPr>
          <p:cNvPr id="8" name="Text Box 15"/>
          <p:cNvSpPr txBox="1">
            <a:spLocks noChangeArrowheads="1"/>
          </p:cNvSpPr>
          <p:nvPr userDrawn="1"/>
        </p:nvSpPr>
        <p:spPr bwMode="auto">
          <a:xfrm>
            <a:off x="1725613" y="261938"/>
            <a:ext cx="1928812" cy="646112"/>
          </a:xfrm>
          <a:prstGeom prst="rect">
            <a:avLst/>
          </a:prstGeom>
          <a:noFill/>
          <a:ln>
            <a:noFill/>
          </a:ln>
          <a:extLst/>
        </p:spPr>
        <p:txBody>
          <a:bodyPr wrap="none">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defRPr/>
            </a:pPr>
            <a:r>
              <a:rPr lang="en-US" altLang="el-GR" sz="3600" b="0" dirty="0" smtClean="0">
                <a:solidFill>
                  <a:schemeClr val="accent2"/>
                </a:solidFill>
              </a:rPr>
              <a:t>CRM </a:t>
            </a:r>
            <a:r>
              <a:rPr lang="en-US" altLang="el-GR" sz="3600" b="0" dirty="0" err="1" smtClean="0">
                <a:solidFill>
                  <a:schemeClr val="accent2"/>
                </a:solidFill>
              </a:rPr>
              <a:t>sci</a:t>
            </a:r>
            <a:endParaRPr lang="en-US" altLang="el-GR" sz="3600" b="0" dirty="0" smtClean="0">
              <a:solidFill>
                <a:schemeClr val="accent2"/>
              </a:solidFill>
            </a:endParaRPr>
          </a:p>
        </p:txBody>
      </p:sp>
      <p:sp>
        <p:nvSpPr>
          <p:cNvPr id="2" name="Title 1"/>
          <p:cNvSpPr>
            <a:spLocks noGrp="1"/>
          </p:cNvSpPr>
          <p:nvPr>
            <p:ph type="title"/>
          </p:nvPr>
        </p:nvSpPr>
        <p:spPr/>
        <p:txBody>
          <a:bodyPr/>
          <a:lstStyle/>
          <a:p>
            <a:r>
              <a:rPr lang="en-US" dirty="0" smtClean="0"/>
              <a:t>Click to edit Master title style</a:t>
            </a:r>
            <a:endParaRPr lang="el-GR"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9" name="Rectangle 6"/>
          <p:cNvSpPr>
            <a:spLocks noGrp="1" noChangeArrowheads="1"/>
          </p:cNvSpPr>
          <p:nvPr>
            <p:ph type="dt" sz="half" idx="10"/>
          </p:nvPr>
        </p:nvSpPr>
        <p:spPr>
          <a:xfrm>
            <a:off x="169863" y="6400800"/>
            <a:ext cx="2393950" cy="457200"/>
          </a:xfrm>
        </p:spPr>
        <p:txBody>
          <a:bodyPr/>
          <a:lstStyle>
            <a:lvl1pPr>
              <a:defRPr smtClean="0"/>
            </a:lvl1pPr>
          </a:lstStyle>
          <a:p>
            <a:pPr>
              <a:defRPr/>
            </a:pPr>
            <a:endParaRPr lang="el-GR" altLang="el-GR" dirty="0"/>
          </a:p>
        </p:txBody>
      </p:sp>
      <p:sp>
        <p:nvSpPr>
          <p:cNvPr id="10" name="Rectangle 8"/>
          <p:cNvSpPr>
            <a:spLocks noGrp="1" noChangeArrowheads="1"/>
          </p:cNvSpPr>
          <p:nvPr>
            <p:ph type="sldNum" sz="quarter" idx="11"/>
          </p:nvPr>
        </p:nvSpPr>
        <p:spPr/>
        <p:txBody>
          <a:bodyPr/>
          <a:lstStyle>
            <a:lvl1pPr>
              <a:defRPr sz="900" smtClean="0"/>
            </a:lvl1pPr>
          </a:lstStyle>
          <a:p>
            <a:pPr>
              <a:defRPr/>
            </a:pPr>
            <a:fld id="{5D2F5ADE-AD14-498F-A497-61013F1DE1C4}" type="slidenum">
              <a:rPr lang="en-US" altLang="el-GR"/>
              <a:pPr>
                <a:defRPr/>
              </a:pPr>
              <a:t>‹#›</a:t>
            </a:fld>
            <a:endParaRPr lang="en-US" alt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Rectangle 2"/>
          <p:cNvSpPr>
            <a:spLocks noChangeArrowheads="1"/>
          </p:cNvSpPr>
          <p:nvPr/>
        </p:nvSpPr>
        <p:spPr bwMode="auto">
          <a:xfrm>
            <a:off x="0" y="1254125"/>
            <a:ext cx="2311400" cy="101600"/>
          </a:xfrm>
          <a:prstGeom prst="rect">
            <a:avLst/>
          </a:prstGeom>
          <a:solidFill>
            <a:schemeClr val="accent2"/>
          </a:solidFill>
          <a:ln>
            <a:noFill/>
          </a:ln>
          <a:extLst/>
        </p:spPr>
        <p:txBody>
          <a:bodyPr wrap="none" anchor="ctr"/>
          <a:lstStyle/>
          <a:p>
            <a:pPr algn="ctr" eaLnBrk="1" hangingPunct="1">
              <a:defRPr/>
            </a:pPr>
            <a:endParaRPr lang="el-GR" altLang="el-GR" sz="2400" b="0">
              <a:latin typeface="Times New Roman" pitchFamily="18" charset="0"/>
            </a:endParaRPr>
          </a:p>
        </p:txBody>
      </p:sp>
      <p:sp>
        <p:nvSpPr>
          <p:cNvPr id="4" name="Rectangle 3"/>
          <p:cNvSpPr>
            <a:spLocks noChangeArrowheads="1"/>
          </p:cNvSpPr>
          <p:nvPr/>
        </p:nvSpPr>
        <p:spPr bwMode="auto">
          <a:xfrm>
            <a:off x="1568450" y="1254125"/>
            <a:ext cx="7842250" cy="101600"/>
          </a:xfrm>
          <a:prstGeom prst="rect">
            <a:avLst/>
          </a:prstGeom>
          <a:gradFill rotWithShape="0">
            <a:gsLst>
              <a:gs pos="0">
                <a:schemeClr val="accent2"/>
              </a:gs>
              <a:gs pos="100000">
                <a:schemeClr val="bg1"/>
              </a:gs>
            </a:gsLst>
            <a:lin ang="0" scaled="1"/>
          </a:gradFill>
          <a:ln>
            <a:noFill/>
          </a:ln>
          <a:extLst/>
        </p:spPr>
        <p:txBody>
          <a:bodyPr wrap="none" anchor="ctr"/>
          <a:lstStyle/>
          <a:p>
            <a:pPr algn="ctr" eaLnBrk="1" hangingPunct="1">
              <a:defRPr/>
            </a:pPr>
            <a:endParaRPr lang="el-GR" altLang="el-GR" sz="2400" b="0">
              <a:latin typeface="Times New Roman" pitchFamily="18" charset="0"/>
            </a:endParaRPr>
          </a:p>
        </p:txBody>
      </p:sp>
      <p:pic>
        <p:nvPicPr>
          <p:cNvPr id="5" name="Picture 11"/>
          <p:cNvPicPr>
            <a:picLocks noChangeArrowheads="1"/>
          </p:cNvPicPr>
          <p:nvPr userDrawn="1"/>
        </p:nvPicPr>
        <p:blipFill>
          <a:blip r:embed="rId2" cstate="print"/>
          <a:srcRect/>
          <a:stretch>
            <a:fillRect/>
          </a:stretch>
        </p:blipFill>
        <p:spPr bwMode="auto">
          <a:xfrm>
            <a:off x="577850" y="381000"/>
            <a:ext cx="1155700" cy="1069975"/>
          </a:xfrm>
          <a:prstGeom prst="rect">
            <a:avLst/>
          </a:prstGeom>
          <a:noFill/>
          <a:ln w="9525">
            <a:noFill/>
            <a:miter lim="800000"/>
            <a:headEnd/>
            <a:tailEnd/>
          </a:ln>
        </p:spPr>
      </p:pic>
      <p:sp>
        <p:nvSpPr>
          <p:cNvPr id="6" name="Rectangle 12"/>
          <p:cNvSpPr>
            <a:spLocks noChangeArrowheads="1"/>
          </p:cNvSpPr>
          <p:nvPr userDrawn="1"/>
        </p:nvSpPr>
        <p:spPr bwMode="auto">
          <a:xfrm>
            <a:off x="169863" y="6527800"/>
            <a:ext cx="1492396" cy="246863"/>
          </a:xfrm>
          <a:prstGeom prst="rect">
            <a:avLst/>
          </a:prstGeom>
          <a:noFill/>
          <a:ln>
            <a:noFill/>
          </a:ln>
          <a:extLst/>
        </p:spPr>
        <p:txBody>
          <a:bodyPr wrap="none" lIns="92075" tIns="46038" rIns="92075" bIns="46038">
            <a:spAutoFit/>
          </a:bodyPr>
          <a:lstStyle>
            <a:lvl1pPr defTabSz="903288">
              <a:defRPr b="1">
                <a:solidFill>
                  <a:schemeClr val="tx1"/>
                </a:solidFill>
                <a:latin typeface="Arial" pitchFamily="34" charset="0"/>
              </a:defRPr>
            </a:lvl1pPr>
            <a:lvl2pPr marL="742950" indent="-285750" defTabSz="903288">
              <a:defRPr b="1">
                <a:solidFill>
                  <a:schemeClr val="tx1"/>
                </a:solidFill>
                <a:latin typeface="Arial" pitchFamily="34" charset="0"/>
              </a:defRPr>
            </a:lvl2pPr>
            <a:lvl3pPr marL="1143000" indent="-228600" defTabSz="903288">
              <a:defRPr b="1">
                <a:solidFill>
                  <a:schemeClr val="tx1"/>
                </a:solidFill>
                <a:latin typeface="Arial" pitchFamily="34" charset="0"/>
              </a:defRPr>
            </a:lvl3pPr>
            <a:lvl4pPr marL="1600200" indent="-228600" defTabSz="903288">
              <a:defRPr b="1">
                <a:solidFill>
                  <a:schemeClr val="tx1"/>
                </a:solidFill>
                <a:latin typeface="Arial" pitchFamily="34" charset="0"/>
              </a:defRPr>
            </a:lvl4pPr>
            <a:lvl5pPr marL="2057400" indent="-228600" defTabSz="903288">
              <a:defRPr b="1">
                <a:solidFill>
                  <a:schemeClr val="tx1"/>
                </a:solidFill>
                <a:latin typeface="Arial" pitchFamily="34" charset="0"/>
              </a:defRPr>
            </a:lvl5pPr>
            <a:lvl6pPr marL="2514600" indent="-228600" defTabSz="903288" eaLnBrk="0" fontAlgn="base" hangingPunct="0">
              <a:spcBef>
                <a:spcPct val="0"/>
              </a:spcBef>
              <a:spcAft>
                <a:spcPct val="0"/>
              </a:spcAft>
              <a:defRPr b="1">
                <a:solidFill>
                  <a:schemeClr val="tx1"/>
                </a:solidFill>
                <a:latin typeface="Arial" pitchFamily="34" charset="0"/>
              </a:defRPr>
            </a:lvl6pPr>
            <a:lvl7pPr marL="2971800" indent="-228600" defTabSz="903288" eaLnBrk="0" fontAlgn="base" hangingPunct="0">
              <a:spcBef>
                <a:spcPct val="0"/>
              </a:spcBef>
              <a:spcAft>
                <a:spcPct val="0"/>
              </a:spcAft>
              <a:defRPr b="1">
                <a:solidFill>
                  <a:schemeClr val="tx1"/>
                </a:solidFill>
                <a:latin typeface="Arial" pitchFamily="34" charset="0"/>
              </a:defRPr>
            </a:lvl7pPr>
            <a:lvl8pPr marL="3429000" indent="-228600" defTabSz="903288" eaLnBrk="0" fontAlgn="base" hangingPunct="0">
              <a:spcBef>
                <a:spcPct val="0"/>
              </a:spcBef>
              <a:spcAft>
                <a:spcPct val="0"/>
              </a:spcAft>
              <a:defRPr b="1">
                <a:solidFill>
                  <a:schemeClr val="tx1"/>
                </a:solidFill>
                <a:latin typeface="Arial" pitchFamily="34" charset="0"/>
              </a:defRPr>
            </a:lvl8pPr>
            <a:lvl9pPr marL="3886200" indent="-228600" defTabSz="903288" eaLnBrk="0" fontAlgn="base" hangingPunct="0">
              <a:spcBef>
                <a:spcPct val="0"/>
              </a:spcBef>
              <a:spcAft>
                <a:spcPct val="0"/>
              </a:spcAft>
              <a:defRPr b="1">
                <a:solidFill>
                  <a:schemeClr val="tx1"/>
                </a:solidFill>
                <a:latin typeface="Arial" pitchFamily="34" charset="0"/>
              </a:defRPr>
            </a:lvl9pPr>
          </a:lstStyle>
          <a:p>
            <a:pPr>
              <a:defRPr/>
            </a:pPr>
            <a:r>
              <a:rPr lang="en-US" altLang="el-GR" sz="1000" dirty="0" smtClean="0">
                <a:solidFill>
                  <a:schemeClr val="tx2"/>
                </a:solidFill>
                <a:cs typeface="Arial" pitchFamily="34" charset="0"/>
              </a:rPr>
              <a:t>FORTH-ICS July 2014</a:t>
            </a:r>
          </a:p>
        </p:txBody>
      </p:sp>
      <p:sp>
        <p:nvSpPr>
          <p:cNvPr id="7" name="Text Box 15"/>
          <p:cNvSpPr txBox="1">
            <a:spLocks noChangeArrowheads="1"/>
          </p:cNvSpPr>
          <p:nvPr userDrawn="1"/>
        </p:nvSpPr>
        <p:spPr bwMode="auto">
          <a:xfrm>
            <a:off x="1725613" y="261938"/>
            <a:ext cx="1928812" cy="646112"/>
          </a:xfrm>
          <a:prstGeom prst="rect">
            <a:avLst/>
          </a:prstGeom>
          <a:noFill/>
          <a:ln>
            <a:noFill/>
          </a:ln>
          <a:extLst/>
        </p:spPr>
        <p:txBody>
          <a:bodyPr wrap="none">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defRPr/>
            </a:pPr>
            <a:r>
              <a:rPr lang="en-US" altLang="el-GR" sz="3600" b="0" dirty="0" smtClean="0">
                <a:solidFill>
                  <a:schemeClr val="accent2"/>
                </a:solidFill>
              </a:rPr>
              <a:t>CRM </a:t>
            </a:r>
            <a:r>
              <a:rPr lang="en-US" altLang="el-GR" sz="3600" b="0" dirty="0" err="1" smtClean="0">
                <a:solidFill>
                  <a:schemeClr val="accent2"/>
                </a:solidFill>
              </a:rPr>
              <a:t>sci</a:t>
            </a:r>
            <a:endParaRPr lang="en-US" altLang="el-GR" sz="3600" b="0" dirty="0" smtClean="0">
              <a:solidFill>
                <a:schemeClr val="accent2"/>
              </a:solidFill>
            </a:endParaRPr>
          </a:p>
        </p:txBody>
      </p:sp>
      <p:sp>
        <p:nvSpPr>
          <p:cNvPr id="2" name="Title 1"/>
          <p:cNvSpPr>
            <a:spLocks noGrp="1"/>
          </p:cNvSpPr>
          <p:nvPr>
            <p:ph type="title"/>
          </p:nvPr>
        </p:nvSpPr>
        <p:spPr/>
        <p:txBody>
          <a:bodyPr/>
          <a:lstStyle/>
          <a:p>
            <a:r>
              <a:rPr lang="en-US" dirty="0" smtClean="0"/>
              <a:t>Click to edit Master title style</a:t>
            </a:r>
            <a:endParaRPr lang="el-GR" dirty="0"/>
          </a:p>
        </p:txBody>
      </p:sp>
      <p:sp>
        <p:nvSpPr>
          <p:cNvPr id="8" name="Rectangle 6"/>
          <p:cNvSpPr>
            <a:spLocks noGrp="1" noChangeArrowheads="1"/>
          </p:cNvSpPr>
          <p:nvPr>
            <p:ph type="dt" sz="half" idx="10"/>
          </p:nvPr>
        </p:nvSpPr>
        <p:spPr>
          <a:xfrm>
            <a:off x="169863" y="6317463"/>
            <a:ext cx="2393950" cy="457200"/>
          </a:xfrm>
        </p:spPr>
        <p:txBody>
          <a:bodyPr/>
          <a:lstStyle>
            <a:lvl1pPr>
              <a:defRPr smtClean="0"/>
            </a:lvl1pPr>
          </a:lstStyle>
          <a:p>
            <a:pPr>
              <a:defRPr/>
            </a:pPr>
            <a:endParaRPr lang="el-GR" altLang="el-GR" dirty="0"/>
          </a:p>
        </p:txBody>
      </p:sp>
      <p:sp>
        <p:nvSpPr>
          <p:cNvPr id="9" name="Rectangle 8"/>
          <p:cNvSpPr>
            <a:spLocks noGrp="1" noChangeArrowheads="1"/>
          </p:cNvSpPr>
          <p:nvPr>
            <p:ph type="sldNum" sz="quarter" idx="11"/>
          </p:nvPr>
        </p:nvSpPr>
        <p:spPr/>
        <p:txBody>
          <a:bodyPr/>
          <a:lstStyle>
            <a:lvl1pPr>
              <a:defRPr sz="1000" smtClean="0"/>
            </a:lvl1pPr>
          </a:lstStyle>
          <a:p>
            <a:pPr>
              <a:defRPr/>
            </a:pPr>
            <a:fld id="{8B58B31D-B5B5-4058-949D-85A5B6FCF6FF}" type="slidenum">
              <a:rPr lang="en-US" altLang="el-GR"/>
              <a:pPr>
                <a:defRPr/>
              </a:pPr>
              <a:t>‹#›</a:t>
            </a:fld>
            <a:endParaRPr lang="en-US" alt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ChangeArrowheads="1"/>
          </p:cNvSpPr>
          <p:nvPr/>
        </p:nvSpPr>
        <p:spPr bwMode="auto">
          <a:xfrm>
            <a:off x="0" y="1254125"/>
            <a:ext cx="2311400" cy="101600"/>
          </a:xfrm>
          <a:prstGeom prst="rect">
            <a:avLst/>
          </a:prstGeom>
          <a:solidFill>
            <a:schemeClr val="accent2"/>
          </a:solidFill>
          <a:ln>
            <a:noFill/>
          </a:ln>
          <a:extLst/>
        </p:spPr>
        <p:txBody>
          <a:bodyPr wrap="none" anchor="ctr"/>
          <a:lstStyle/>
          <a:p>
            <a:pPr algn="ctr" eaLnBrk="1" hangingPunct="1">
              <a:defRPr/>
            </a:pPr>
            <a:endParaRPr lang="el-GR" altLang="el-GR" sz="2400" b="0">
              <a:latin typeface="Times New Roman" pitchFamily="18" charset="0"/>
            </a:endParaRPr>
          </a:p>
        </p:txBody>
      </p:sp>
      <p:sp>
        <p:nvSpPr>
          <p:cNvPr id="3" name="Rectangle 3"/>
          <p:cNvSpPr>
            <a:spLocks noChangeArrowheads="1"/>
          </p:cNvSpPr>
          <p:nvPr/>
        </p:nvSpPr>
        <p:spPr bwMode="auto">
          <a:xfrm>
            <a:off x="1568450" y="1254125"/>
            <a:ext cx="7842250" cy="101600"/>
          </a:xfrm>
          <a:prstGeom prst="rect">
            <a:avLst/>
          </a:prstGeom>
          <a:gradFill rotWithShape="0">
            <a:gsLst>
              <a:gs pos="0">
                <a:schemeClr val="accent2"/>
              </a:gs>
              <a:gs pos="100000">
                <a:schemeClr val="bg1"/>
              </a:gs>
            </a:gsLst>
            <a:lin ang="0" scaled="1"/>
          </a:gradFill>
          <a:ln>
            <a:noFill/>
          </a:ln>
          <a:extLst/>
        </p:spPr>
        <p:txBody>
          <a:bodyPr wrap="none" anchor="ctr"/>
          <a:lstStyle/>
          <a:p>
            <a:pPr algn="ctr" eaLnBrk="1" hangingPunct="1">
              <a:defRPr/>
            </a:pPr>
            <a:endParaRPr lang="el-GR" altLang="el-GR" sz="2400" b="0">
              <a:latin typeface="Times New Roman" pitchFamily="18" charset="0"/>
            </a:endParaRPr>
          </a:p>
        </p:txBody>
      </p:sp>
      <p:pic>
        <p:nvPicPr>
          <p:cNvPr id="4" name="Picture 11"/>
          <p:cNvPicPr>
            <a:picLocks noChangeArrowheads="1"/>
          </p:cNvPicPr>
          <p:nvPr userDrawn="1"/>
        </p:nvPicPr>
        <p:blipFill>
          <a:blip r:embed="rId2" cstate="print"/>
          <a:srcRect/>
          <a:stretch>
            <a:fillRect/>
          </a:stretch>
        </p:blipFill>
        <p:spPr bwMode="auto">
          <a:xfrm>
            <a:off x="577850" y="381000"/>
            <a:ext cx="1155700" cy="1069975"/>
          </a:xfrm>
          <a:prstGeom prst="rect">
            <a:avLst/>
          </a:prstGeom>
          <a:noFill/>
          <a:ln w="9525">
            <a:noFill/>
            <a:miter lim="800000"/>
            <a:headEnd/>
            <a:tailEnd/>
          </a:ln>
        </p:spPr>
      </p:pic>
      <p:sp>
        <p:nvSpPr>
          <p:cNvPr id="5" name="Rectangle 12"/>
          <p:cNvSpPr>
            <a:spLocks noChangeArrowheads="1"/>
          </p:cNvSpPr>
          <p:nvPr userDrawn="1"/>
        </p:nvSpPr>
        <p:spPr bwMode="auto">
          <a:xfrm>
            <a:off x="169863" y="6527800"/>
            <a:ext cx="1492396" cy="246863"/>
          </a:xfrm>
          <a:prstGeom prst="rect">
            <a:avLst/>
          </a:prstGeom>
          <a:noFill/>
          <a:ln>
            <a:noFill/>
          </a:ln>
          <a:extLst/>
        </p:spPr>
        <p:txBody>
          <a:bodyPr wrap="none" lIns="92075" tIns="46038" rIns="92075" bIns="46038">
            <a:spAutoFit/>
          </a:bodyPr>
          <a:lstStyle>
            <a:lvl1pPr defTabSz="903288">
              <a:defRPr b="1">
                <a:solidFill>
                  <a:schemeClr val="tx1"/>
                </a:solidFill>
                <a:latin typeface="Arial" pitchFamily="34" charset="0"/>
              </a:defRPr>
            </a:lvl1pPr>
            <a:lvl2pPr marL="742950" indent="-285750" defTabSz="903288">
              <a:defRPr b="1">
                <a:solidFill>
                  <a:schemeClr val="tx1"/>
                </a:solidFill>
                <a:latin typeface="Arial" pitchFamily="34" charset="0"/>
              </a:defRPr>
            </a:lvl2pPr>
            <a:lvl3pPr marL="1143000" indent="-228600" defTabSz="903288">
              <a:defRPr b="1">
                <a:solidFill>
                  <a:schemeClr val="tx1"/>
                </a:solidFill>
                <a:latin typeface="Arial" pitchFamily="34" charset="0"/>
              </a:defRPr>
            </a:lvl3pPr>
            <a:lvl4pPr marL="1600200" indent="-228600" defTabSz="903288">
              <a:defRPr b="1">
                <a:solidFill>
                  <a:schemeClr val="tx1"/>
                </a:solidFill>
                <a:latin typeface="Arial" pitchFamily="34" charset="0"/>
              </a:defRPr>
            </a:lvl4pPr>
            <a:lvl5pPr marL="2057400" indent="-228600" defTabSz="903288">
              <a:defRPr b="1">
                <a:solidFill>
                  <a:schemeClr val="tx1"/>
                </a:solidFill>
                <a:latin typeface="Arial" pitchFamily="34" charset="0"/>
              </a:defRPr>
            </a:lvl5pPr>
            <a:lvl6pPr marL="2514600" indent="-228600" defTabSz="903288" eaLnBrk="0" fontAlgn="base" hangingPunct="0">
              <a:spcBef>
                <a:spcPct val="0"/>
              </a:spcBef>
              <a:spcAft>
                <a:spcPct val="0"/>
              </a:spcAft>
              <a:defRPr b="1">
                <a:solidFill>
                  <a:schemeClr val="tx1"/>
                </a:solidFill>
                <a:latin typeface="Arial" pitchFamily="34" charset="0"/>
              </a:defRPr>
            </a:lvl6pPr>
            <a:lvl7pPr marL="2971800" indent="-228600" defTabSz="903288" eaLnBrk="0" fontAlgn="base" hangingPunct="0">
              <a:spcBef>
                <a:spcPct val="0"/>
              </a:spcBef>
              <a:spcAft>
                <a:spcPct val="0"/>
              </a:spcAft>
              <a:defRPr b="1">
                <a:solidFill>
                  <a:schemeClr val="tx1"/>
                </a:solidFill>
                <a:latin typeface="Arial" pitchFamily="34" charset="0"/>
              </a:defRPr>
            </a:lvl7pPr>
            <a:lvl8pPr marL="3429000" indent="-228600" defTabSz="903288" eaLnBrk="0" fontAlgn="base" hangingPunct="0">
              <a:spcBef>
                <a:spcPct val="0"/>
              </a:spcBef>
              <a:spcAft>
                <a:spcPct val="0"/>
              </a:spcAft>
              <a:defRPr b="1">
                <a:solidFill>
                  <a:schemeClr val="tx1"/>
                </a:solidFill>
                <a:latin typeface="Arial" pitchFamily="34" charset="0"/>
              </a:defRPr>
            </a:lvl8pPr>
            <a:lvl9pPr marL="3886200" indent="-228600" defTabSz="903288" eaLnBrk="0" fontAlgn="base" hangingPunct="0">
              <a:spcBef>
                <a:spcPct val="0"/>
              </a:spcBef>
              <a:spcAft>
                <a:spcPct val="0"/>
              </a:spcAft>
              <a:defRPr b="1">
                <a:solidFill>
                  <a:schemeClr val="tx1"/>
                </a:solidFill>
                <a:latin typeface="Arial" pitchFamily="34" charset="0"/>
              </a:defRPr>
            </a:lvl9pPr>
          </a:lstStyle>
          <a:p>
            <a:pPr>
              <a:defRPr/>
            </a:pPr>
            <a:r>
              <a:rPr lang="en-US" altLang="el-GR" sz="1000" dirty="0" smtClean="0">
                <a:solidFill>
                  <a:schemeClr val="tx2"/>
                </a:solidFill>
                <a:cs typeface="Arial" pitchFamily="34" charset="0"/>
              </a:rPr>
              <a:t>FORTH-ICS July 2014</a:t>
            </a:r>
          </a:p>
        </p:txBody>
      </p:sp>
      <p:sp>
        <p:nvSpPr>
          <p:cNvPr id="6" name="Text Box 15"/>
          <p:cNvSpPr txBox="1">
            <a:spLocks noChangeArrowheads="1"/>
          </p:cNvSpPr>
          <p:nvPr userDrawn="1"/>
        </p:nvSpPr>
        <p:spPr bwMode="auto">
          <a:xfrm>
            <a:off x="1725613" y="261938"/>
            <a:ext cx="1928812" cy="646112"/>
          </a:xfrm>
          <a:prstGeom prst="rect">
            <a:avLst/>
          </a:prstGeom>
          <a:noFill/>
          <a:ln>
            <a:noFill/>
          </a:ln>
          <a:extLst/>
        </p:spPr>
        <p:txBody>
          <a:bodyPr wrap="none">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defRPr/>
            </a:pPr>
            <a:r>
              <a:rPr lang="en-US" altLang="el-GR" sz="3600" b="0" dirty="0" smtClean="0">
                <a:solidFill>
                  <a:schemeClr val="accent2"/>
                </a:solidFill>
              </a:rPr>
              <a:t>CRM </a:t>
            </a:r>
            <a:r>
              <a:rPr lang="en-US" altLang="el-GR" sz="3600" b="0" dirty="0" err="1" smtClean="0">
                <a:solidFill>
                  <a:schemeClr val="accent2"/>
                </a:solidFill>
              </a:rPr>
              <a:t>sci</a:t>
            </a:r>
            <a:endParaRPr lang="en-US" altLang="el-GR" sz="3600" b="0" dirty="0" smtClean="0">
              <a:solidFill>
                <a:schemeClr val="accent2"/>
              </a:solidFill>
            </a:endParaRPr>
          </a:p>
        </p:txBody>
      </p:sp>
      <p:sp>
        <p:nvSpPr>
          <p:cNvPr id="7" name="Rectangle 6"/>
          <p:cNvSpPr>
            <a:spLocks noGrp="1" noChangeArrowheads="1"/>
          </p:cNvSpPr>
          <p:nvPr>
            <p:ph type="dt" sz="half" idx="10"/>
          </p:nvPr>
        </p:nvSpPr>
        <p:spPr>
          <a:xfrm>
            <a:off x="165100" y="6356132"/>
            <a:ext cx="2393950" cy="457200"/>
          </a:xfrm>
        </p:spPr>
        <p:txBody>
          <a:bodyPr/>
          <a:lstStyle>
            <a:lvl1pPr>
              <a:defRPr smtClean="0"/>
            </a:lvl1pPr>
          </a:lstStyle>
          <a:p>
            <a:pPr>
              <a:defRPr/>
            </a:pPr>
            <a:endParaRPr lang="el-GR" altLang="el-GR"/>
          </a:p>
        </p:txBody>
      </p:sp>
      <p:sp>
        <p:nvSpPr>
          <p:cNvPr id="8" name="Rectangle 8"/>
          <p:cNvSpPr>
            <a:spLocks noGrp="1" noChangeArrowheads="1"/>
          </p:cNvSpPr>
          <p:nvPr>
            <p:ph type="sldNum" sz="quarter" idx="11"/>
          </p:nvPr>
        </p:nvSpPr>
        <p:spPr/>
        <p:txBody>
          <a:bodyPr/>
          <a:lstStyle>
            <a:lvl1pPr>
              <a:defRPr sz="1000" smtClean="0"/>
            </a:lvl1pPr>
          </a:lstStyle>
          <a:p>
            <a:pPr>
              <a:defRPr/>
            </a:pPr>
            <a:fld id="{B0564E66-F807-4856-BF1B-7600B026E990}" type="slidenum">
              <a:rPr lang="en-US" altLang="el-GR"/>
              <a:pPr>
                <a:defRPr/>
              </a:pPr>
              <a:t>‹#›</a:t>
            </a:fld>
            <a:endParaRPr lang="en-US"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Rectangle 2"/>
          <p:cNvSpPr>
            <a:spLocks noChangeArrowheads="1"/>
          </p:cNvSpPr>
          <p:nvPr userDrawn="1"/>
        </p:nvSpPr>
        <p:spPr bwMode="auto">
          <a:xfrm>
            <a:off x="0" y="1254125"/>
            <a:ext cx="2311400" cy="101600"/>
          </a:xfrm>
          <a:prstGeom prst="rect">
            <a:avLst/>
          </a:prstGeom>
          <a:solidFill>
            <a:schemeClr val="accent2"/>
          </a:solidFill>
          <a:ln>
            <a:noFill/>
          </a:ln>
          <a:extLst/>
        </p:spPr>
        <p:txBody>
          <a:bodyPr wrap="none" anchor="ctr"/>
          <a:lstStyle/>
          <a:p>
            <a:pPr algn="ctr" eaLnBrk="1" hangingPunct="1">
              <a:defRPr/>
            </a:pPr>
            <a:endParaRPr lang="el-GR" altLang="el-GR" sz="2400" b="0">
              <a:latin typeface="Times New Roman" pitchFamily="18" charset="0"/>
            </a:endParaRPr>
          </a:p>
        </p:txBody>
      </p:sp>
      <p:sp>
        <p:nvSpPr>
          <p:cNvPr id="3" name="Rectangle 3"/>
          <p:cNvSpPr>
            <a:spLocks noChangeArrowheads="1"/>
          </p:cNvSpPr>
          <p:nvPr userDrawn="1"/>
        </p:nvSpPr>
        <p:spPr bwMode="auto">
          <a:xfrm>
            <a:off x="1568450" y="1254125"/>
            <a:ext cx="7842250" cy="101600"/>
          </a:xfrm>
          <a:prstGeom prst="rect">
            <a:avLst/>
          </a:prstGeom>
          <a:gradFill rotWithShape="0">
            <a:gsLst>
              <a:gs pos="0">
                <a:schemeClr val="accent2"/>
              </a:gs>
              <a:gs pos="100000">
                <a:schemeClr val="bg1"/>
              </a:gs>
            </a:gsLst>
            <a:lin ang="0" scaled="1"/>
          </a:gradFill>
          <a:ln>
            <a:noFill/>
          </a:ln>
          <a:extLst/>
        </p:spPr>
        <p:txBody>
          <a:bodyPr wrap="none" anchor="ctr"/>
          <a:lstStyle/>
          <a:p>
            <a:pPr algn="ctr" eaLnBrk="1" hangingPunct="1">
              <a:defRPr/>
            </a:pPr>
            <a:endParaRPr lang="el-GR" altLang="el-GR" sz="2400" b="0">
              <a:latin typeface="Times New Roman" pitchFamily="18" charset="0"/>
            </a:endParaRPr>
          </a:p>
        </p:txBody>
      </p:sp>
      <p:sp>
        <p:nvSpPr>
          <p:cNvPr id="4" name="Date Placeholder 2"/>
          <p:cNvSpPr>
            <a:spLocks noGrp="1"/>
          </p:cNvSpPr>
          <p:nvPr>
            <p:ph type="dt" sz="half" idx="10"/>
          </p:nvPr>
        </p:nvSpPr>
        <p:spPr/>
        <p:txBody>
          <a:bodyPr/>
          <a:lstStyle>
            <a:lvl1pPr>
              <a:defRPr smtClean="0"/>
            </a:lvl1pPr>
          </a:lstStyle>
          <a:p>
            <a:pPr>
              <a:defRPr/>
            </a:pPr>
            <a:endParaRPr lang="el-GR" altLang="el-GR" dirty="0"/>
          </a:p>
        </p:txBody>
      </p:sp>
      <p:sp>
        <p:nvSpPr>
          <p:cNvPr id="5" name="Slide Number Placeholder 3"/>
          <p:cNvSpPr>
            <a:spLocks noGrp="1"/>
          </p:cNvSpPr>
          <p:nvPr>
            <p:ph type="sldNum" sz="quarter" idx="11"/>
          </p:nvPr>
        </p:nvSpPr>
        <p:spPr/>
        <p:txBody>
          <a:bodyPr/>
          <a:lstStyle>
            <a:lvl1pPr>
              <a:defRPr smtClean="0"/>
            </a:lvl1pPr>
          </a:lstStyle>
          <a:p>
            <a:pPr>
              <a:defRPr/>
            </a:pPr>
            <a:fld id="{76470025-CBB2-4C38-A01C-AB9BE2A436A2}" type="slidenum">
              <a:rPr lang="en-US" altLang="el-GR"/>
              <a:pPr>
                <a:defRPr/>
              </a:pPr>
              <a:t>‹#›</a:t>
            </a:fld>
            <a:endParaRPr lang="en-US" altLang="el-GR"/>
          </a:p>
        </p:txBody>
      </p:sp>
      <p:sp>
        <p:nvSpPr>
          <p:cNvPr id="6" name="Rectangle 12"/>
          <p:cNvSpPr>
            <a:spLocks noChangeArrowheads="1"/>
          </p:cNvSpPr>
          <p:nvPr userDrawn="1"/>
        </p:nvSpPr>
        <p:spPr bwMode="auto">
          <a:xfrm>
            <a:off x="169863" y="6527800"/>
            <a:ext cx="1492396" cy="246863"/>
          </a:xfrm>
          <a:prstGeom prst="rect">
            <a:avLst/>
          </a:prstGeom>
          <a:noFill/>
          <a:ln>
            <a:noFill/>
          </a:ln>
          <a:extLst/>
        </p:spPr>
        <p:txBody>
          <a:bodyPr wrap="none" lIns="92075" tIns="46038" rIns="92075" bIns="46038">
            <a:spAutoFit/>
          </a:bodyPr>
          <a:lstStyle>
            <a:lvl1pPr defTabSz="903288">
              <a:defRPr b="1">
                <a:solidFill>
                  <a:schemeClr val="tx1"/>
                </a:solidFill>
                <a:latin typeface="Arial" pitchFamily="34" charset="0"/>
              </a:defRPr>
            </a:lvl1pPr>
            <a:lvl2pPr marL="742950" indent="-285750" defTabSz="903288">
              <a:defRPr b="1">
                <a:solidFill>
                  <a:schemeClr val="tx1"/>
                </a:solidFill>
                <a:latin typeface="Arial" pitchFamily="34" charset="0"/>
              </a:defRPr>
            </a:lvl2pPr>
            <a:lvl3pPr marL="1143000" indent="-228600" defTabSz="903288">
              <a:defRPr b="1">
                <a:solidFill>
                  <a:schemeClr val="tx1"/>
                </a:solidFill>
                <a:latin typeface="Arial" pitchFamily="34" charset="0"/>
              </a:defRPr>
            </a:lvl3pPr>
            <a:lvl4pPr marL="1600200" indent="-228600" defTabSz="903288">
              <a:defRPr b="1">
                <a:solidFill>
                  <a:schemeClr val="tx1"/>
                </a:solidFill>
                <a:latin typeface="Arial" pitchFamily="34" charset="0"/>
              </a:defRPr>
            </a:lvl4pPr>
            <a:lvl5pPr marL="2057400" indent="-228600" defTabSz="903288">
              <a:defRPr b="1">
                <a:solidFill>
                  <a:schemeClr val="tx1"/>
                </a:solidFill>
                <a:latin typeface="Arial" pitchFamily="34" charset="0"/>
              </a:defRPr>
            </a:lvl5pPr>
            <a:lvl6pPr marL="2514600" indent="-228600" defTabSz="903288" eaLnBrk="0" fontAlgn="base" hangingPunct="0">
              <a:spcBef>
                <a:spcPct val="0"/>
              </a:spcBef>
              <a:spcAft>
                <a:spcPct val="0"/>
              </a:spcAft>
              <a:defRPr b="1">
                <a:solidFill>
                  <a:schemeClr val="tx1"/>
                </a:solidFill>
                <a:latin typeface="Arial" pitchFamily="34" charset="0"/>
              </a:defRPr>
            </a:lvl6pPr>
            <a:lvl7pPr marL="2971800" indent="-228600" defTabSz="903288" eaLnBrk="0" fontAlgn="base" hangingPunct="0">
              <a:spcBef>
                <a:spcPct val="0"/>
              </a:spcBef>
              <a:spcAft>
                <a:spcPct val="0"/>
              </a:spcAft>
              <a:defRPr b="1">
                <a:solidFill>
                  <a:schemeClr val="tx1"/>
                </a:solidFill>
                <a:latin typeface="Arial" pitchFamily="34" charset="0"/>
              </a:defRPr>
            </a:lvl7pPr>
            <a:lvl8pPr marL="3429000" indent="-228600" defTabSz="903288" eaLnBrk="0" fontAlgn="base" hangingPunct="0">
              <a:spcBef>
                <a:spcPct val="0"/>
              </a:spcBef>
              <a:spcAft>
                <a:spcPct val="0"/>
              </a:spcAft>
              <a:defRPr b="1">
                <a:solidFill>
                  <a:schemeClr val="tx1"/>
                </a:solidFill>
                <a:latin typeface="Arial" pitchFamily="34" charset="0"/>
              </a:defRPr>
            </a:lvl8pPr>
            <a:lvl9pPr marL="3886200" indent="-228600" defTabSz="903288" eaLnBrk="0" fontAlgn="base" hangingPunct="0">
              <a:spcBef>
                <a:spcPct val="0"/>
              </a:spcBef>
              <a:spcAft>
                <a:spcPct val="0"/>
              </a:spcAft>
              <a:defRPr b="1">
                <a:solidFill>
                  <a:schemeClr val="tx1"/>
                </a:solidFill>
                <a:latin typeface="Arial" pitchFamily="34" charset="0"/>
              </a:defRPr>
            </a:lvl9pPr>
          </a:lstStyle>
          <a:p>
            <a:pPr>
              <a:defRPr/>
            </a:pPr>
            <a:r>
              <a:rPr lang="en-US" altLang="el-GR" sz="1000" dirty="0" smtClean="0">
                <a:solidFill>
                  <a:schemeClr val="tx2"/>
                </a:solidFill>
                <a:cs typeface="Arial" pitchFamily="34" charset="0"/>
              </a:rPr>
              <a:t>FORTH-ICS July 2014</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1254125"/>
            <a:ext cx="2311400" cy="101600"/>
          </a:xfrm>
          <a:prstGeom prst="rect">
            <a:avLst/>
          </a:prstGeom>
          <a:solidFill>
            <a:schemeClr val="accent2"/>
          </a:solidFill>
          <a:ln>
            <a:noFill/>
          </a:ln>
          <a:extLst/>
        </p:spPr>
        <p:txBody>
          <a:bodyPr wrap="none" anchor="ctr"/>
          <a:lstStyle/>
          <a:p>
            <a:pPr algn="ctr" eaLnBrk="1" hangingPunct="1">
              <a:defRPr/>
            </a:pPr>
            <a:endParaRPr lang="el-GR" altLang="el-GR" sz="2400" b="0">
              <a:latin typeface="Times New Roman" pitchFamily="18" charset="0"/>
            </a:endParaRPr>
          </a:p>
        </p:txBody>
      </p:sp>
      <p:sp>
        <p:nvSpPr>
          <p:cNvPr id="1027" name="Rectangle 3"/>
          <p:cNvSpPr>
            <a:spLocks noChangeArrowheads="1"/>
          </p:cNvSpPr>
          <p:nvPr/>
        </p:nvSpPr>
        <p:spPr bwMode="auto">
          <a:xfrm>
            <a:off x="1568450" y="1254125"/>
            <a:ext cx="7842250" cy="101600"/>
          </a:xfrm>
          <a:prstGeom prst="rect">
            <a:avLst/>
          </a:prstGeom>
          <a:gradFill rotWithShape="0">
            <a:gsLst>
              <a:gs pos="0">
                <a:schemeClr val="accent2"/>
              </a:gs>
              <a:gs pos="100000">
                <a:schemeClr val="bg1"/>
              </a:gs>
            </a:gsLst>
            <a:lin ang="0" scaled="1"/>
          </a:gradFill>
          <a:ln>
            <a:noFill/>
          </a:ln>
          <a:extLst/>
        </p:spPr>
        <p:txBody>
          <a:bodyPr wrap="none" anchor="ctr"/>
          <a:lstStyle/>
          <a:p>
            <a:pPr algn="ctr" eaLnBrk="1" hangingPunct="1">
              <a:defRPr/>
            </a:pPr>
            <a:endParaRPr lang="el-GR" altLang="el-GR" sz="2400" b="0">
              <a:latin typeface="Times New Roman" pitchFamily="18" charset="0"/>
            </a:endParaRPr>
          </a:p>
        </p:txBody>
      </p:sp>
      <p:sp>
        <p:nvSpPr>
          <p:cNvPr id="1028" name="Rectangle 4"/>
          <p:cNvSpPr>
            <a:spLocks noGrp="1" noChangeArrowheads="1"/>
          </p:cNvSpPr>
          <p:nvPr>
            <p:ph type="title"/>
          </p:nvPr>
        </p:nvSpPr>
        <p:spPr bwMode="auto">
          <a:xfrm>
            <a:off x="1928813" y="711200"/>
            <a:ext cx="7150100" cy="5778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l-GR" smtClean="0"/>
              <a:t>Click to edit Master title style</a:t>
            </a:r>
          </a:p>
        </p:txBody>
      </p:sp>
      <p:sp>
        <p:nvSpPr>
          <p:cNvPr id="1029" name="Rectangle 5"/>
          <p:cNvSpPr>
            <a:spLocks noGrp="1" noChangeArrowheads="1"/>
          </p:cNvSpPr>
          <p:nvPr>
            <p:ph type="body" idx="1"/>
          </p:nvPr>
        </p:nvSpPr>
        <p:spPr bwMode="auto">
          <a:xfrm>
            <a:off x="495300" y="1676400"/>
            <a:ext cx="89154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p>
        </p:txBody>
      </p:sp>
      <p:sp>
        <p:nvSpPr>
          <p:cNvPr id="112646" name="Rectangle 6"/>
          <p:cNvSpPr>
            <a:spLocks noGrp="1" noChangeArrowheads="1"/>
          </p:cNvSpPr>
          <p:nvPr>
            <p:ph type="dt" sz="half" idx="2"/>
          </p:nvPr>
        </p:nvSpPr>
        <p:spPr bwMode="auto">
          <a:xfrm>
            <a:off x="165100" y="6324600"/>
            <a:ext cx="23939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smtClean="0">
                <a:latin typeface="Arial" pitchFamily="34" charset="0"/>
              </a:defRPr>
            </a:lvl1pPr>
          </a:lstStyle>
          <a:p>
            <a:pPr>
              <a:defRPr/>
            </a:pPr>
            <a:endParaRPr lang="el-GR" altLang="el-GR"/>
          </a:p>
        </p:txBody>
      </p:sp>
      <p:sp>
        <p:nvSpPr>
          <p:cNvPr id="112648" name="Rectangle 8"/>
          <p:cNvSpPr>
            <a:spLocks noGrp="1" noChangeArrowheads="1"/>
          </p:cNvSpPr>
          <p:nvPr>
            <p:ph type="sldNum" sz="quarter" idx="4"/>
          </p:nvPr>
        </p:nvSpPr>
        <p:spPr bwMode="auto">
          <a:xfrm>
            <a:off x="9296400" y="6324600"/>
            <a:ext cx="45085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600" b="0" smtClean="0">
                <a:solidFill>
                  <a:schemeClr val="tx2"/>
                </a:solidFill>
                <a:latin typeface="Arial" pitchFamily="34" charset="0"/>
              </a:defRPr>
            </a:lvl1pPr>
          </a:lstStyle>
          <a:p>
            <a:pPr>
              <a:defRPr/>
            </a:pPr>
            <a:fld id="{358ECC83-112F-41F0-A8A4-82E3E706443E}" type="slidenum">
              <a:rPr lang="en-US" altLang="el-GR"/>
              <a:pPr>
                <a:defRPr/>
              </a:pPr>
              <a:t>‹#›</a:t>
            </a:fld>
            <a:endParaRPr lang="en-US" altLang="el-GR"/>
          </a:p>
        </p:txBody>
      </p:sp>
      <p:pic>
        <p:nvPicPr>
          <p:cNvPr id="1032" name="Picture 11"/>
          <p:cNvPicPr>
            <a:picLocks noChangeArrowheads="1"/>
          </p:cNvPicPr>
          <p:nvPr userDrawn="1"/>
        </p:nvPicPr>
        <p:blipFill>
          <a:blip r:embed="rId7" cstate="print"/>
          <a:srcRect/>
          <a:stretch>
            <a:fillRect/>
          </a:stretch>
        </p:blipFill>
        <p:spPr bwMode="auto">
          <a:xfrm>
            <a:off x="577850" y="381000"/>
            <a:ext cx="1155700" cy="1069975"/>
          </a:xfrm>
          <a:prstGeom prst="rect">
            <a:avLst/>
          </a:prstGeom>
          <a:noFill/>
          <a:ln w="9525">
            <a:noFill/>
            <a:miter lim="800000"/>
            <a:headEnd/>
            <a:tailEnd/>
          </a:ln>
        </p:spPr>
      </p:pic>
      <p:sp>
        <p:nvSpPr>
          <p:cNvPr id="1033" name="Rectangle 12"/>
          <p:cNvSpPr>
            <a:spLocks noChangeArrowheads="1"/>
          </p:cNvSpPr>
          <p:nvPr userDrawn="1"/>
        </p:nvSpPr>
        <p:spPr bwMode="auto">
          <a:xfrm>
            <a:off x="169863" y="6527800"/>
            <a:ext cx="1527662" cy="246863"/>
          </a:xfrm>
          <a:prstGeom prst="rect">
            <a:avLst/>
          </a:prstGeom>
          <a:noFill/>
          <a:ln>
            <a:noFill/>
          </a:ln>
          <a:extLst/>
        </p:spPr>
        <p:txBody>
          <a:bodyPr wrap="none" lIns="92075" tIns="46038" rIns="92075" bIns="46038">
            <a:spAutoFit/>
          </a:bodyPr>
          <a:lstStyle>
            <a:lvl1pPr defTabSz="903288">
              <a:defRPr b="1">
                <a:solidFill>
                  <a:schemeClr val="tx1"/>
                </a:solidFill>
                <a:latin typeface="Arial" pitchFamily="34" charset="0"/>
              </a:defRPr>
            </a:lvl1pPr>
            <a:lvl2pPr marL="742950" indent="-285750" defTabSz="903288">
              <a:defRPr b="1">
                <a:solidFill>
                  <a:schemeClr val="tx1"/>
                </a:solidFill>
                <a:latin typeface="Arial" pitchFamily="34" charset="0"/>
              </a:defRPr>
            </a:lvl2pPr>
            <a:lvl3pPr marL="1143000" indent="-228600" defTabSz="903288">
              <a:defRPr b="1">
                <a:solidFill>
                  <a:schemeClr val="tx1"/>
                </a:solidFill>
                <a:latin typeface="Arial" pitchFamily="34" charset="0"/>
              </a:defRPr>
            </a:lvl3pPr>
            <a:lvl4pPr marL="1600200" indent="-228600" defTabSz="903288">
              <a:defRPr b="1">
                <a:solidFill>
                  <a:schemeClr val="tx1"/>
                </a:solidFill>
                <a:latin typeface="Arial" pitchFamily="34" charset="0"/>
              </a:defRPr>
            </a:lvl4pPr>
            <a:lvl5pPr marL="2057400" indent="-228600" defTabSz="903288">
              <a:defRPr b="1">
                <a:solidFill>
                  <a:schemeClr val="tx1"/>
                </a:solidFill>
                <a:latin typeface="Arial" pitchFamily="34" charset="0"/>
              </a:defRPr>
            </a:lvl5pPr>
            <a:lvl6pPr marL="2514600" indent="-228600" defTabSz="903288" eaLnBrk="0" fontAlgn="base" hangingPunct="0">
              <a:spcBef>
                <a:spcPct val="0"/>
              </a:spcBef>
              <a:spcAft>
                <a:spcPct val="0"/>
              </a:spcAft>
              <a:defRPr b="1">
                <a:solidFill>
                  <a:schemeClr val="tx1"/>
                </a:solidFill>
                <a:latin typeface="Arial" pitchFamily="34" charset="0"/>
              </a:defRPr>
            </a:lvl6pPr>
            <a:lvl7pPr marL="2971800" indent="-228600" defTabSz="903288" eaLnBrk="0" fontAlgn="base" hangingPunct="0">
              <a:spcBef>
                <a:spcPct val="0"/>
              </a:spcBef>
              <a:spcAft>
                <a:spcPct val="0"/>
              </a:spcAft>
              <a:defRPr b="1">
                <a:solidFill>
                  <a:schemeClr val="tx1"/>
                </a:solidFill>
                <a:latin typeface="Arial" pitchFamily="34" charset="0"/>
              </a:defRPr>
            </a:lvl7pPr>
            <a:lvl8pPr marL="3429000" indent="-228600" defTabSz="903288" eaLnBrk="0" fontAlgn="base" hangingPunct="0">
              <a:spcBef>
                <a:spcPct val="0"/>
              </a:spcBef>
              <a:spcAft>
                <a:spcPct val="0"/>
              </a:spcAft>
              <a:defRPr b="1">
                <a:solidFill>
                  <a:schemeClr val="tx1"/>
                </a:solidFill>
                <a:latin typeface="Arial" pitchFamily="34" charset="0"/>
              </a:defRPr>
            </a:lvl8pPr>
            <a:lvl9pPr marL="3886200" indent="-228600" defTabSz="903288" eaLnBrk="0" fontAlgn="base" hangingPunct="0">
              <a:spcBef>
                <a:spcPct val="0"/>
              </a:spcBef>
              <a:spcAft>
                <a:spcPct val="0"/>
              </a:spcAft>
              <a:defRPr b="1">
                <a:solidFill>
                  <a:schemeClr val="tx1"/>
                </a:solidFill>
                <a:latin typeface="Arial" pitchFamily="34" charset="0"/>
              </a:defRPr>
            </a:lvl9pPr>
          </a:lstStyle>
          <a:p>
            <a:pPr>
              <a:defRPr/>
            </a:pPr>
            <a:r>
              <a:rPr lang="en-US" altLang="el-GR" sz="1000" dirty="0" smtClean="0">
                <a:solidFill>
                  <a:schemeClr val="tx2"/>
                </a:solidFill>
                <a:cs typeface="Arial" pitchFamily="34" charset="0"/>
              </a:rPr>
              <a:t>FORTH-ICS July 2014</a:t>
            </a:r>
          </a:p>
        </p:txBody>
      </p:sp>
      <p:sp>
        <p:nvSpPr>
          <p:cNvPr id="1034" name="Text Box 15"/>
          <p:cNvSpPr txBox="1">
            <a:spLocks noChangeArrowheads="1"/>
          </p:cNvSpPr>
          <p:nvPr userDrawn="1"/>
        </p:nvSpPr>
        <p:spPr bwMode="auto">
          <a:xfrm>
            <a:off x="1725613" y="261938"/>
            <a:ext cx="1928812" cy="646112"/>
          </a:xfrm>
          <a:prstGeom prst="rect">
            <a:avLst/>
          </a:prstGeom>
          <a:noFill/>
          <a:ln>
            <a:noFill/>
          </a:ln>
          <a:extLst/>
        </p:spPr>
        <p:txBody>
          <a:bodyPr wrap="none">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defRPr/>
            </a:pPr>
            <a:r>
              <a:rPr lang="en-US" altLang="el-GR" sz="3600" b="0" dirty="0" smtClean="0">
                <a:solidFill>
                  <a:schemeClr val="accent2"/>
                </a:solidFill>
              </a:rPr>
              <a:t>CRM </a:t>
            </a:r>
            <a:r>
              <a:rPr lang="en-US" altLang="el-GR" sz="3600" b="0" dirty="0" err="1" smtClean="0">
                <a:solidFill>
                  <a:schemeClr val="accent2"/>
                </a:solidFill>
              </a:rPr>
              <a:t>sci</a:t>
            </a:r>
            <a:endParaRPr lang="en-US" altLang="el-GR" sz="3600" b="0" dirty="0" smtClean="0">
              <a:solidFill>
                <a:schemeClr val="accent2"/>
              </a:solidFill>
            </a:endParaRPr>
          </a:p>
        </p:txBody>
      </p:sp>
    </p:spTree>
  </p:cSld>
  <p:clrMap bg1="lt1" tx1="dk1" bg2="lt2" tx2="dk2" accent1="accent1" accent2="accent2" accent3="accent3" accent4="accent4" accent5="accent5" accent6="accent6" hlink="hlink" folHlink="folHlink"/>
  <p:sldLayoutIdLst>
    <p:sldLayoutId id="2147483922" r:id="rId1"/>
    <p:sldLayoutId id="2147483923" r:id="rId2"/>
    <p:sldLayoutId id="2147483924" r:id="rId3"/>
    <p:sldLayoutId id="2147483925" r:id="rId4"/>
    <p:sldLayoutId id="2147483926" r:id="rId5"/>
  </p:sldLayoutIdLst>
  <p:hf hdr="0" ftr="0" dt="0"/>
  <p:txStyles>
    <p:titleStyle>
      <a:lvl1pPr algn="r" rtl="0" eaLnBrk="0" fontAlgn="base" hangingPunct="0">
        <a:spcBef>
          <a:spcPct val="0"/>
        </a:spcBef>
        <a:spcAft>
          <a:spcPct val="0"/>
        </a:spcAft>
        <a:defRPr sz="2800" i="1">
          <a:solidFill>
            <a:srgbClr val="4D4D4D"/>
          </a:solidFill>
          <a:latin typeface="+mj-lt"/>
          <a:ea typeface="+mj-ea"/>
          <a:cs typeface="+mj-cs"/>
        </a:defRPr>
      </a:lvl1pPr>
      <a:lvl2pPr algn="r" rtl="0" eaLnBrk="0" fontAlgn="base" hangingPunct="0">
        <a:spcBef>
          <a:spcPct val="0"/>
        </a:spcBef>
        <a:spcAft>
          <a:spcPct val="0"/>
        </a:spcAft>
        <a:defRPr sz="2800" i="1">
          <a:solidFill>
            <a:srgbClr val="4D4D4D"/>
          </a:solidFill>
          <a:latin typeface="Arial" charset="0"/>
        </a:defRPr>
      </a:lvl2pPr>
      <a:lvl3pPr algn="r" rtl="0" eaLnBrk="0" fontAlgn="base" hangingPunct="0">
        <a:spcBef>
          <a:spcPct val="0"/>
        </a:spcBef>
        <a:spcAft>
          <a:spcPct val="0"/>
        </a:spcAft>
        <a:defRPr sz="2800" i="1">
          <a:solidFill>
            <a:srgbClr val="4D4D4D"/>
          </a:solidFill>
          <a:latin typeface="Arial" charset="0"/>
        </a:defRPr>
      </a:lvl3pPr>
      <a:lvl4pPr algn="r" rtl="0" eaLnBrk="0" fontAlgn="base" hangingPunct="0">
        <a:spcBef>
          <a:spcPct val="0"/>
        </a:spcBef>
        <a:spcAft>
          <a:spcPct val="0"/>
        </a:spcAft>
        <a:defRPr sz="2800" i="1">
          <a:solidFill>
            <a:srgbClr val="4D4D4D"/>
          </a:solidFill>
          <a:latin typeface="Arial" charset="0"/>
        </a:defRPr>
      </a:lvl4pPr>
      <a:lvl5pPr algn="r" rtl="0" eaLnBrk="0" fontAlgn="base" hangingPunct="0">
        <a:spcBef>
          <a:spcPct val="0"/>
        </a:spcBef>
        <a:spcAft>
          <a:spcPct val="0"/>
        </a:spcAft>
        <a:defRPr sz="2800" i="1">
          <a:solidFill>
            <a:srgbClr val="4D4D4D"/>
          </a:solidFill>
          <a:latin typeface="Arial" charset="0"/>
        </a:defRPr>
      </a:lvl5pPr>
      <a:lvl6pPr marL="457200" algn="r" rtl="0" fontAlgn="base">
        <a:spcBef>
          <a:spcPct val="0"/>
        </a:spcBef>
        <a:spcAft>
          <a:spcPct val="0"/>
        </a:spcAft>
        <a:defRPr sz="2800" i="1">
          <a:solidFill>
            <a:srgbClr val="4D4D4D"/>
          </a:solidFill>
          <a:latin typeface="Arial" charset="0"/>
        </a:defRPr>
      </a:lvl6pPr>
      <a:lvl7pPr marL="914400" algn="r" rtl="0" fontAlgn="base">
        <a:spcBef>
          <a:spcPct val="0"/>
        </a:spcBef>
        <a:spcAft>
          <a:spcPct val="0"/>
        </a:spcAft>
        <a:defRPr sz="2800" i="1">
          <a:solidFill>
            <a:srgbClr val="4D4D4D"/>
          </a:solidFill>
          <a:latin typeface="Arial" charset="0"/>
        </a:defRPr>
      </a:lvl7pPr>
      <a:lvl8pPr marL="1371600" algn="r" rtl="0" fontAlgn="base">
        <a:spcBef>
          <a:spcPct val="0"/>
        </a:spcBef>
        <a:spcAft>
          <a:spcPct val="0"/>
        </a:spcAft>
        <a:defRPr sz="2800" i="1">
          <a:solidFill>
            <a:srgbClr val="4D4D4D"/>
          </a:solidFill>
          <a:latin typeface="Arial" charset="0"/>
        </a:defRPr>
      </a:lvl8pPr>
      <a:lvl9pPr marL="1828800" algn="r" rtl="0" fontAlgn="base">
        <a:spcBef>
          <a:spcPct val="0"/>
        </a:spcBef>
        <a:spcAft>
          <a:spcPct val="0"/>
        </a:spcAft>
        <a:defRPr sz="2800" i="1">
          <a:solidFill>
            <a:srgbClr val="4D4D4D"/>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defRPr sz="2000" i="1">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i="1">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14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16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www.ics.forth.gr/isl/CRMext/CRMsci.rdf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2395538" y="1066800"/>
            <a:ext cx="6935787" cy="838200"/>
          </a:xfrm>
        </p:spPr>
        <p:txBody>
          <a:bodyPr/>
          <a:lstStyle/>
          <a:p>
            <a:pPr eaLnBrk="1" hangingPunct="1"/>
            <a:r>
              <a:rPr lang="en-US" altLang="el-GR" sz="5000" i="1" smtClean="0">
                <a:latin typeface="Arial Narrow" pitchFamily="34" charset="0"/>
              </a:rPr>
              <a:t>CRMsci</a:t>
            </a:r>
          </a:p>
        </p:txBody>
      </p:sp>
      <p:sp>
        <p:nvSpPr>
          <p:cNvPr id="9219" name="Rectangle 3"/>
          <p:cNvSpPr>
            <a:spLocks noGrp="1" noChangeArrowheads="1"/>
          </p:cNvSpPr>
          <p:nvPr>
            <p:ph type="subTitle" idx="1"/>
          </p:nvPr>
        </p:nvSpPr>
        <p:spPr>
          <a:xfrm>
            <a:off x="1524000" y="2590800"/>
            <a:ext cx="7821613" cy="684213"/>
          </a:xfrm>
        </p:spPr>
        <p:txBody>
          <a:bodyPr/>
          <a:lstStyle/>
          <a:p>
            <a:pPr eaLnBrk="1" hangingPunct="1"/>
            <a:r>
              <a:rPr lang="en-US" altLang="el-GR" sz="2800" b="1" smtClean="0"/>
              <a:t>CRM</a:t>
            </a:r>
            <a:r>
              <a:rPr lang="en-US" altLang="el-GR" sz="2800" b="1" i="1" baseline="-25000" smtClean="0"/>
              <a:t>sci</a:t>
            </a:r>
            <a:r>
              <a:rPr lang="en-GB" altLang="el-GR" sz="2800" b="1" smtClean="0"/>
              <a:t>: the Scientific Observation Model </a:t>
            </a:r>
            <a:endParaRPr lang="el-GR" altLang="el-GR" sz="2800" smtClean="0"/>
          </a:p>
        </p:txBody>
      </p:sp>
      <p:sp>
        <p:nvSpPr>
          <p:cNvPr id="9220" name="Rectangle 4"/>
          <p:cNvSpPr>
            <a:spLocks noChangeArrowheads="1"/>
          </p:cNvSpPr>
          <p:nvPr/>
        </p:nvSpPr>
        <p:spPr bwMode="auto">
          <a:xfrm>
            <a:off x="98425" y="4205288"/>
            <a:ext cx="9904413" cy="825500"/>
          </a:xfrm>
          <a:prstGeom prst="rect">
            <a:avLst/>
          </a:prstGeom>
          <a:noFill/>
          <a:ln w="9525">
            <a:noFill/>
            <a:miter lim="800000"/>
            <a:headEnd/>
            <a:tailEnd/>
          </a:ln>
        </p:spPr>
        <p:txBody>
          <a:bodyPr lIns="92075" tIns="46038" rIns="92075" bIns="46038">
            <a:spAutoFit/>
          </a:bodyPr>
          <a:lstStyle/>
          <a:p>
            <a:pPr algn="ctr" defTabSz="903288"/>
            <a:r>
              <a:rPr lang="en-US" altLang="el-GR" sz="1600" i="1">
                <a:solidFill>
                  <a:schemeClr val="tx2"/>
                </a:solidFill>
                <a:cs typeface="Arial" charset="0"/>
              </a:rPr>
              <a:t>Center for Cultural Informatics, </a:t>
            </a:r>
          </a:p>
          <a:p>
            <a:pPr algn="ctr" defTabSz="903288"/>
            <a:r>
              <a:rPr lang="en-US" altLang="el-GR" sz="1600" i="1">
                <a:solidFill>
                  <a:schemeClr val="tx2"/>
                </a:solidFill>
                <a:cs typeface="Arial" charset="0"/>
              </a:rPr>
              <a:t>Institute of Computer Science </a:t>
            </a:r>
          </a:p>
          <a:p>
            <a:pPr algn="ctr" defTabSz="903288"/>
            <a:r>
              <a:rPr lang="en-US" altLang="el-GR" sz="1600" i="1">
                <a:solidFill>
                  <a:schemeClr val="tx2"/>
                </a:solidFill>
                <a:cs typeface="Arial" charset="0"/>
              </a:rPr>
              <a:t>Foundation for Research and Technology - Hellas</a:t>
            </a:r>
          </a:p>
        </p:txBody>
      </p:sp>
      <p:sp>
        <p:nvSpPr>
          <p:cNvPr id="9221" name="Rectangle 5"/>
          <p:cNvSpPr>
            <a:spLocks noChangeArrowheads="1"/>
          </p:cNvSpPr>
          <p:nvPr/>
        </p:nvSpPr>
        <p:spPr bwMode="auto">
          <a:xfrm>
            <a:off x="1588" y="3856038"/>
            <a:ext cx="9904412" cy="457200"/>
          </a:xfrm>
          <a:prstGeom prst="rect">
            <a:avLst/>
          </a:prstGeom>
          <a:noFill/>
          <a:ln w="9525" algn="ctr">
            <a:noFill/>
            <a:miter lim="800000"/>
            <a:headEnd/>
            <a:tailEnd/>
          </a:ln>
        </p:spPr>
        <p:txBody>
          <a:bodyPr lIns="92075" tIns="46038" rIns="92075" bIns="46038"/>
          <a:lstStyle/>
          <a:p>
            <a:pPr algn="ctr" defTabSz="903288">
              <a:spcBef>
                <a:spcPct val="20000"/>
              </a:spcBef>
            </a:pPr>
            <a:r>
              <a:rPr lang="en-US" altLang="el-GR" sz="2500" b="0" i="1">
                <a:solidFill>
                  <a:srgbClr val="C00000"/>
                </a:solidFill>
                <a:cs typeface="Arial" charset="0"/>
              </a:rPr>
              <a:t>Martin Doerr</a:t>
            </a:r>
          </a:p>
          <a:p>
            <a:pPr algn="ctr" defTabSz="903288">
              <a:spcBef>
                <a:spcPct val="20000"/>
              </a:spcBef>
            </a:pPr>
            <a:endParaRPr lang="en-US" altLang="el-GR" sz="2500" b="0" i="1">
              <a:solidFill>
                <a:srgbClr val="CC0066"/>
              </a:solidFill>
              <a:cs typeface="Arial" charset="0"/>
            </a:endParaRPr>
          </a:p>
        </p:txBody>
      </p:sp>
      <p:sp>
        <p:nvSpPr>
          <p:cNvPr id="9222" name="Rectangle 7"/>
          <p:cNvSpPr>
            <a:spLocks noChangeArrowheads="1"/>
          </p:cNvSpPr>
          <p:nvPr/>
        </p:nvSpPr>
        <p:spPr bwMode="auto">
          <a:xfrm>
            <a:off x="4763" y="5153025"/>
            <a:ext cx="9901237" cy="400050"/>
          </a:xfrm>
          <a:prstGeom prst="rect">
            <a:avLst/>
          </a:prstGeom>
          <a:noFill/>
          <a:ln w="9525">
            <a:noFill/>
            <a:miter lim="800000"/>
            <a:headEnd/>
            <a:tailEnd/>
          </a:ln>
        </p:spPr>
        <p:txBody>
          <a:bodyPr lIns="92075" tIns="46038" rIns="92075" bIns="46038">
            <a:spAutoFit/>
          </a:bodyPr>
          <a:lstStyle/>
          <a:p>
            <a:pPr algn="ctr" defTabSz="903288"/>
            <a:r>
              <a:rPr lang="en-US" altLang="el-GR" sz="2000"/>
              <a:t>July, 2014</a:t>
            </a:r>
            <a:endParaRPr lang="en-GB" altLang="el-GR" i="1"/>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1930400" y="711200"/>
            <a:ext cx="7148513" cy="577850"/>
          </a:xfrm>
          <a:noFill/>
        </p:spPr>
        <p:txBody>
          <a:bodyPr lIns="92075" tIns="46038" rIns="92075" bIns="46038"/>
          <a:lstStyle/>
          <a:p>
            <a:pPr eaLnBrk="1" hangingPunct="1"/>
            <a:r>
              <a:rPr lang="en-US" altLang="el-GR" smtClean="0"/>
              <a:t> Background </a:t>
            </a:r>
            <a:endParaRPr lang="en-GB" altLang="el-GR" smtClean="0"/>
          </a:p>
        </p:txBody>
      </p:sp>
      <p:sp>
        <p:nvSpPr>
          <p:cNvPr id="18435" name="Slide Number Placeholder 3"/>
          <p:cNvSpPr>
            <a:spLocks noGrp="1"/>
          </p:cNvSpPr>
          <p:nvPr>
            <p:ph type="sldNum" sz="quarter" idx="11"/>
          </p:nvPr>
        </p:nvSpPr>
        <p:spPr>
          <a:noFill/>
        </p:spPr>
        <p:txBody>
          <a:bodyPr/>
          <a:lstStyle/>
          <a:p>
            <a:fld id="{1319C9CC-ED3F-47A9-B52B-1CD82840FED1}" type="slidenum">
              <a:rPr lang="en-US" altLang="el-GR">
                <a:latin typeface="Arial" charset="0"/>
              </a:rPr>
              <a:pPr/>
              <a:t>10</a:t>
            </a:fld>
            <a:endParaRPr lang="en-US" altLang="el-GR">
              <a:latin typeface="Arial" charset="0"/>
            </a:endParaRPr>
          </a:p>
        </p:txBody>
      </p:sp>
      <p:sp>
        <p:nvSpPr>
          <p:cNvPr id="18436" name="Rectangle 2"/>
          <p:cNvSpPr txBox="1">
            <a:spLocks noChangeArrowheads="1"/>
          </p:cNvSpPr>
          <p:nvPr/>
        </p:nvSpPr>
        <p:spPr bwMode="auto">
          <a:xfrm>
            <a:off x="617538" y="1558925"/>
            <a:ext cx="8915400" cy="4948238"/>
          </a:xfrm>
          <a:prstGeom prst="rect">
            <a:avLst/>
          </a:prstGeom>
          <a:noFill/>
          <a:ln w="9525">
            <a:noFill/>
            <a:miter lim="800000"/>
            <a:headEnd/>
            <a:tailEnd/>
          </a:ln>
        </p:spPr>
        <p:txBody>
          <a:bodyPr/>
          <a:lstStyle/>
          <a:p>
            <a:pPr marL="447675" indent="-447675" eaLnBrk="1" hangingPunct="1">
              <a:spcBef>
                <a:spcPct val="40000"/>
              </a:spcBef>
              <a:buClr>
                <a:schemeClr val="accent1"/>
              </a:buClr>
              <a:buSzPct val="70000"/>
              <a:buFont typeface="Wingdings" pitchFamily="2" charset="2"/>
              <a:buNone/>
            </a:pPr>
            <a:r>
              <a:rPr lang="en-US" altLang="ja-JP" sz="2000" b="0" i="1">
                <a:ea typeface="MS PGothic" pitchFamily="34" charset="-128"/>
              </a:rPr>
              <a:t>Integrated Argumentation Model:</a:t>
            </a:r>
          </a:p>
          <a:p>
            <a:pPr marL="447675" indent="-447675" eaLnBrk="1" hangingPunct="1">
              <a:spcBef>
                <a:spcPct val="40000"/>
              </a:spcBef>
              <a:buClr>
                <a:schemeClr val="accent1"/>
              </a:buClr>
              <a:buSzPct val="100000"/>
              <a:buFont typeface="Wingdings" pitchFamily="2" charset="2"/>
              <a:buChar char="§"/>
            </a:pPr>
            <a:r>
              <a:rPr lang="en-US" altLang="el-GR" sz="2000" b="0" i="1">
                <a:solidFill>
                  <a:schemeClr val="tx2"/>
                </a:solidFill>
                <a:ea typeface="MS PGothic" pitchFamily="34" charset="-128"/>
              </a:rPr>
              <a:t>explicitly represents </a:t>
            </a:r>
            <a:r>
              <a:rPr lang="en-US" altLang="el-GR" sz="2000" b="0" i="1">
                <a:solidFill>
                  <a:srgbClr val="C00000"/>
                </a:solidFill>
                <a:ea typeface="MS PGothic" pitchFamily="34" charset="-128"/>
              </a:rPr>
              <a:t>factual argumentation</a:t>
            </a:r>
          </a:p>
          <a:p>
            <a:pPr marL="447675" indent="-447675" eaLnBrk="1" hangingPunct="1">
              <a:spcBef>
                <a:spcPct val="40000"/>
              </a:spcBef>
              <a:buClr>
                <a:schemeClr val="accent1"/>
              </a:buClr>
              <a:buSzPct val="100000"/>
              <a:buFont typeface="Wingdings" pitchFamily="2" charset="2"/>
              <a:buChar char="§"/>
            </a:pPr>
            <a:r>
              <a:rPr lang="en-US" altLang="el-GR" sz="2000" b="0" i="1">
                <a:solidFill>
                  <a:schemeClr val="tx2"/>
                </a:solidFill>
                <a:ea typeface="MS PGothic" pitchFamily="34" charset="-128"/>
              </a:rPr>
              <a:t>connects </a:t>
            </a:r>
            <a:r>
              <a:rPr lang="en-US" altLang="el-GR" sz="2000" b="0" i="1">
                <a:solidFill>
                  <a:srgbClr val="C00000"/>
                </a:solidFill>
                <a:ea typeface="MS PGothic" pitchFamily="34" charset="-128"/>
              </a:rPr>
              <a:t>argumentation</a:t>
            </a:r>
            <a:r>
              <a:rPr lang="en-US" altLang="el-GR" sz="2000" b="0" i="1">
                <a:solidFill>
                  <a:schemeClr val="tx2"/>
                </a:solidFill>
                <a:ea typeface="MS PGothic" pitchFamily="34" charset="-128"/>
              </a:rPr>
              <a:t> and facts expressed in a domain ontology (</a:t>
            </a:r>
            <a:r>
              <a:rPr lang="en-US" altLang="el-GR" sz="2000" b="0" i="1">
                <a:solidFill>
                  <a:srgbClr val="C00000"/>
                </a:solidFill>
                <a:ea typeface="MS PGothic" pitchFamily="34" charset="-128"/>
              </a:rPr>
              <a:t>data</a:t>
            </a:r>
            <a:r>
              <a:rPr lang="en-US" altLang="el-GR" sz="2000" b="0" i="1">
                <a:solidFill>
                  <a:schemeClr val="tx2"/>
                </a:solidFill>
                <a:ea typeface="MS PGothic" pitchFamily="34" charset="-128"/>
              </a:rPr>
              <a:t> in an information system)</a:t>
            </a:r>
          </a:p>
          <a:p>
            <a:pPr marL="447675" indent="-447675" eaLnBrk="1" hangingPunct="1">
              <a:spcBef>
                <a:spcPct val="40000"/>
              </a:spcBef>
              <a:buClr>
                <a:schemeClr val="accent1"/>
              </a:buClr>
              <a:buSzPct val="100000"/>
              <a:buFont typeface="Wingdings" pitchFamily="2" charset="2"/>
              <a:buChar char="§"/>
            </a:pPr>
            <a:r>
              <a:rPr lang="en-US" altLang="el-GR" sz="2000" b="0" i="1">
                <a:solidFill>
                  <a:schemeClr val="tx2"/>
                </a:solidFill>
                <a:ea typeface="MS PGothic" pitchFamily="34" charset="-128"/>
              </a:rPr>
              <a:t>distinguishes the </a:t>
            </a:r>
            <a:r>
              <a:rPr lang="en-US" altLang="el-GR" sz="2000" b="0" i="1">
                <a:solidFill>
                  <a:srgbClr val="C00000"/>
                </a:solidFill>
                <a:ea typeface="MS PGothic" pitchFamily="34" charset="-128"/>
              </a:rPr>
              <a:t>logical </a:t>
            </a:r>
            <a:r>
              <a:rPr lang="en-US" altLang="el-GR" sz="2000" b="0" i="1">
                <a:ea typeface="MS PGothic" pitchFamily="34" charset="-128"/>
              </a:rPr>
              <a:t>order </a:t>
            </a:r>
            <a:r>
              <a:rPr lang="en-US" altLang="el-GR" sz="2000" b="0" i="1">
                <a:solidFill>
                  <a:schemeClr val="tx2"/>
                </a:solidFill>
                <a:ea typeface="MS PGothic" pitchFamily="34" charset="-128"/>
              </a:rPr>
              <a:t>from the </a:t>
            </a:r>
            <a:r>
              <a:rPr lang="en-US" altLang="el-GR" sz="2000" b="0" i="1">
                <a:solidFill>
                  <a:srgbClr val="C00000"/>
                </a:solidFill>
                <a:ea typeface="MS PGothic" pitchFamily="34" charset="-128"/>
              </a:rPr>
              <a:t>temporal</a:t>
            </a:r>
            <a:r>
              <a:rPr lang="en-US" altLang="el-GR" sz="2000" b="0" i="1">
                <a:solidFill>
                  <a:schemeClr val="tx2"/>
                </a:solidFill>
                <a:ea typeface="MS PGothic" pitchFamily="34" charset="-128"/>
              </a:rPr>
              <a:t> one</a:t>
            </a:r>
          </a:p>
          <a:p>
            <a:pPr marL="447675" indent="-447675" eaLnBrk="1" hangingPunct="1">
              <a:spcBef>
                <a:spcPct val="40000"/>
              </a:spcBef>
              <a:buClr>
                <a:schemeClr val="accent1"/>
              </a:buClr>
              <a:buSzPct val="100000"/>
              <a:buFont typeface="Wingdings" pitchFamily="2" charset="2"/>
              <a:buChar char="§"/>
            </a:pPr>
            <a:r>
              <a:rPr lang="en-US" altLang="el-GR" sz="2000" b="0" i="1">
                <a:solidFill>
                  <a:schemeClr val="tx2"/>
                </a:solidFill>
                <a:ea typeface="MS PGothic" pitchFamily="34" charset="-128"/>
              </a:rPr>
              <a:t>distinguishes a </a:t>
            </a:r>
            <a:r>
              <a:rPr lang="en-US" altLang="el-GR" sz="2000" b="0" i="1">
                <a:ea typeface="MS PGothic" pitchFamily="34" charset="-128"/>
              </a:rPr>
              <a:t>proposition</a:t>
            </a:r>
            <a:r>
              <a:rPr lang="en-US" altLang="el-GR" sz="2000" b="0" i="1">
                <a:solidFill>
                  <a:schemeClr val="tx2"/>
                </a:solidFill>
                <a:ea typeface="MS PGothic" pitchFamily="34" charset="-128"/>
              </a:rPr>
              <a:t> and the </a:t>
            </a:r>
            <a:r>
              <a:rPr lang="en-US" altLang="el-GR" sz="2000" b="0" i="1">
                <a:ea typeface="MS PGothic" pitchFamily="34" charset="-128"/>
              </a:rPr>
              <a:t>belief</a:t>
            </a:r>
            <a:r>
              <a:rPr lang="en-US" altLang="el-GR" sz="2000" b="0" i="1">
                <a:solidFill>
                  <a:schemeClr val="tx2"/>
                </a:solidFill>
                <a:ea typeface="MS PGothic" pitchFamily="34" charset="-128"/>
              </a:rPr>
              <a:t> in it</a:t>
            </a:r>
          </a:p>
          <a:p>
            <a:pPr marL="447675" indent="-447675" eaLnBrk="1" hangingPunct="1">
              <a:spcBef>
                <a:spcPct val="40000"/>
              </a:spcBef>
              <a:buClr>
                <a:schemeClr val="accent1"/>
              </a:buClr>
              <a:buSzPct val="100000"/>
              <a:buFont typeface="Wingdings" pitchFamily="2" charset="2"/>
              <a:buChar char="§"/>
            </a:pPr>
            <a:r>
              <a:rPr lang="en-US" altLang="el-GR" sz="2000" b="0" i="1">
                <a:solidFill>
                  <a:schemeClr val="tx2"/>
                </a:solidFill>
                <a:ea typeface="MS PGothic" pitchFamily="34" charset="-128"/>
              </a:rPr>
              <a:t>allows for describing </a:t>
            </a:r>
            <a:r>
              <a:rPr lang="en-US" altLang="el-GR" sz="2000" b="0" i="1">
                <a:ea typeface="MS PGothic" pitchFamily="34" charset="-128"/>
              </a:rPr>
              <a:t>composite inferences</a:t>
            </a:r>
          </a:p>
          <a:p>
            <a:pPr marL="447675" indent="-447675" eaLnBrk="1" hangingPunct="1">
              <a:spcBef>
                <a:spcPct val="40000"/>
              </a:spcBef>
              <a:buClr>
                <a:schemeClr val="accent1"/>
              </a:buClr>
              <a:buSzPct val="100000"/>
              <a:buFont typeface="Wingdings" pitchFamily="2" charset="2"/>
              <a:buChar char="§"/>
            </a:pPr>
            <a:endParaRPr lang="en-US" altLang="el-GR" sz="2000" b="0" i="1">
              <a:solidFill>
                <a:schemeClr val="tx2"/>
              </a:solidFill>
              <a:ea typeface="MS PGothic" pitchFamily="34" charset="-128"/>
            </a:endParaRPr>
          </a:p>
          <a:p>
            <a:pPr marL="447675" indent="-447675" eaLnBrk="1" hangingPunct="1">
              <a:spcBef>
                <a:spcPct val="40000"/>
              </a:spcBef>
              <a:buClr>
                <a:schemeClr val="accent1"/>
              </a:buClr>
              <a:buSzPct val="70000"/>
              <a:buFont typeface="Wingdings" pitchFamily="2" charset="2"/>
              <a:buNone/>
            </a:pPr>
            <a:endParaRPr lang="en-US" altLang="el-GR" b="0" i="1">
              <a:solidFill>
                <a:schemeClr val="tx2"/>
              </a:solidFill>
              <a:ea typeface="MS PGothic" pitchFamily="34" charset="-128"/>
            </a:endParaRPr>
          </a:p>
          <a:p>
            <a:pPr marL="889000" lvl="1" indent="-439738" eaLnBrk="1" hangingPunct="1">
              <a:spcBef>
                <a:spcPct val="40000"/>
              </a:spcBef>
              <a:buClr>
                <a:schemeClr val="hlink"/>
              </a:buClr>
              <a:buSzPct val="65000"/>
              <a:buFont typeface="Wingdings" pitchFamily="2" charset="2"/>
              <a:buChar char="¡"/>
            </a:pPr>
            <a:endParaRPr lang="en-US" altLang="el-GR" b="0" i="1">
              <a:solidFill>
                <a:schemeClr val="tx2"/>
              </a:solidFill>
              <a:ea typeface="MS PGothic" pitchFamily="34" charset="-128"/>
            </a:endParaRPr>
          </a:p>
          <a:p>
            <a:pPr marL="889000" lvl="1" indent="-439738" eaLnBrk="1" hangingPunct="1">
              <a:spcBef>
                <a:spcPct val="40000"/>
              </a:spcBef>
              <a:buClr>
                <a:schemeClr val="hlink"/>
              </a:buClr>
              <a:buSzPct val="65000"/>
              <a:buFont typeface="Wingdings" pitchFamily="2" charset="2"/>
              <a:buChar char="¡"/>
            </a:pPr>
            <a:endParaRPr lang="en-US" altLang="el-GR" b="0" i="1">
              <a:solidFill>
                <a:schemeClr val="tx2"/>
              </a:solidFill>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title"/>
          </p:nvPr>
        </p:nvSpPr>
        <p:spPr/>
        <p:txBody>
          <a:bodyPr lIns="92075" tIns="46038" rIns="92075" bIns="46038"/>
          <a:lstStyle/>
          <a:p>
            <a:pPr eaLnBrk="1" hangingPunct="1"/>
            <a:r>
              <a:rPr lang="en-US" altLang="el-GR" smtClean="0"/>
              <a:t>Integrated Argumentation Model</a:t>
            </a:r>
            <a:endParaRPr lang="en-GB" altLang="el-GR" smtClean="0"/>
          </a:p>
        </p:txBody>
      </p:sp>
      <p:sp>
        <p:nvSpPr>
          <p:cNvPr id="19459" name="Slide Number Placeholder 61"/>
          <p:cNvSpPr>
            <a:spLocks noGrp="1"/>
          </p:cNvSpPr>
          <p:nvPr>
            <p:ph type="sldNum" sz="quarter" idx="11"/>
          </p:nvPr>
        </p:nvSpPr>
        <p:spPr>
          <a:noFill/>
        </p:spPr>
        <p:txBody>
          <a:bodyPr/>
          <a:lstStyle/>
          <a:p>
            <a:fld id="{DF929AC6-1332-4AA4-AD27-A901EDDC7151}" type="slidenum">
              <a:rPr lang="en-US" altLang="el-GR">
                <a:latin typeface="Arial" charset="0"/>
              </a:rPr>
              <a:pPr/>
              <a:t>11</a:t>
            </a:fld>
            <a:endParaRPr lang="en-US" altLang="el-GR">
              <a:latin typeface="Arial" charset="0"/>
            </a:endParaRPr>
          </a:p>
        </p:txBody>
      </p:sp>
      <p:sp>
        <p:nvSpPr>
          <p:cNvPr id="19460" name="Rectangle 2"/>
          <p:cNvSpPr>
            <a:spLocks noGrp="1" noChangeArrowheads="1"/>
          </p:cNvSpPr>
          <p:nvPr>
            <p:ph idx="4294967295"/>
          </p:nvPr>
        </p:nvSpPr>
        <p:spPr>
          <a:xfrm>
            <a:off x="0" y="1676400"/>
            <a:ext cx="8915400" cy="4419600"/>
          </a:xfrm>
        </p:spPr>
        <p:txBody>
          <a:bodyPr/>
          <a:lstStyle/>
          <a:p>
            <a:pPr eaLnBrk="1" hangingPunct="1"/>
            <a:r>
              <a:rPr lang="en-US" altLang="ja-JP" sz="1600" smtClean="0">
                <a:solidFill>
                  <a:srgbClr val="4D4D4D"/>
                </a:solidFill>
                <a:ea typeface="MS PGothic" pitchFamily="34" charset="-128"/>
              </a:rPr>
              <a:t>IAM connects epistemological elements </a:t>
            </a:r>
          </a:p>
          <a:p>
            <a:pPr eaLnBrk="1" hangingPunct="1"/>
            <a:r>
              <a:rPr lang="en-US" altLang="ja-JP" sz="1600" smtClean="0">
                <a:solidFill>
                  <a:srgbClr val="4D4D4D"/>
                </a:solidFill>
                <a:ea typeface="MS PGothic" pitchFamily="34" charset="-128"/>
              </a:rPr>
              <a:t>of argumentation with ontology</a:t>
            </a:r>
          </a:p>
        </p:txBody>
      </p:sp>
      <p:sp>
        <p:nvSpPr>
          <p:cNvPr id="19461" name="Line 79"/>
          <p:cNvSpPr>
            <a:spLocks noChangeShapeType="1"/>
          </p:cNvSpPr>
          <p:nvPr/>
        </p:nvSpPr>
        <p:spPr bwMode="auto">
          <a:xfrm flipH="1" flipV="1">
            <a:off x="5721350" y="2538413"/>
            <a:ext cx="863600" cy="719137"/>
          </a:xfrm>
          <a:prstGeom prst="line">
            <a:avLst/>
          </a:prstGeom>
          <a:noFill/>
          <a:ln w="38100" cmpd="dbl">
            <a:solidFill>
              <a:srgbClr val="FF3399"/>
            </a:solidFill>
            <a:round/>
            <a:headEnd/>
            <a:tailEnd type="triangle" w="med" len="med"/>
          </a:ln>
        </p:spPr>
        <p:txBody>
          <a:bodyPr>
            <a:spAutoFit/>
          </a:bodyPr>
          <a:lstStyle/>
          <a:p>
            <a:endParaRPr lang="el-GR"/>
          </a:p>
        </p:txBody>
      </p:sp>
      <p:cxnSp>
        <p:nvCxnSpPr>
          <p:cNvPr id="19462" name="AutoShape 81"/>
          <p:cNvCxnSpPr>
            <a:cxnSpLocks noChangeShapeType="1"/>
            <a:stCxn id="37975" idx="1"/>
            <a:endCxn id="37968" idx="3"/>
          </p:cNvCxnSpPr>
          <p:nvPr/>
        </p:nvCxnSpPr>
        <p:spPr bwMode="auto">
          <a:xfrm rot="10800000">
            <a:off x="2262188" y="3054350"/>
            <a:ext cx="1522412" cy="0"/>
          </a:xfrm>
          <a:prstGeom prst="straightConnector1">
            <a:avLst/>
          </a:prstGeom>
          <a:noFill/>
          <a:ln w="9525">
            <a:solidFill>
              <a:schemeClr val="tx1"/>
            </a:solidFill>
            <a:round/>
            <a:headEnd/>
            <a:tailEnd type="triangle" w="med" len="med"/>
          </a:ln>
        </p:spPr>
      </p:cxnSp>
      <p:sp>
        <p:nvSpPr>
          <p:cNvPr id="19463" name="Text Box 82"/>
          <p:cNvSpPr txBox="1">
            <a:spLocks noChangeArrowheads="1"/>
          </p:cNvSpPr>
          <p:nvPr/>
        </p:nvSpPr>
        <p:spPr bwMode="auto">
          <a:xfrm>
            <a:off x="2270125" y="2847975"/>
            <a:ext cx="1527175" cy="274638"/>
          </a:xfrm>
          <a:prstGeom prst="rect">
            <a:avLst/>
          </a:prstGeom>
          <a:noFill/>
          <a:ln w="9525">
            <a:noFill/>
            <a:miter lim="800000"/>
            <a:headEnd/>
            <a:tailEnd/>
          </a:ln>
        </p:spPr>
        <p:txBody>
          <a:bodyPr>
            <a:spAutoFit/>
          </a:bodyPr>
          <a:lstStyle/>
          <a:p>
            <a:pPr defTabSz="968375"/>
            <a:r>
              <a:rPr lang="en-US" altLang="el-GR" sz="1200"/>
              <a:t>P14 carried out by</a:t>
            </a:r>
            <a:endParaRPr lang="el-GR" altLang="el-GR" sz="1200"/>
          </a:p>
        </p:txBody>
      </p:sp>
      <p:sp>
        <p:nvSpPr>
          <p:cNvPr id="37971" name="Text Box 83"/>
          <p:cNvSpPr txBox="1">
            <a:spLocks noChangeArrowheads="1"/>
          </p:cNvSpPr>
          <p:nvPr/>
        </p:nvSpPr>
        <p:spPr bwMode="auto">
          <a:xfrm>
            <a:off x="8226425" y="2465388"/>
            <a:ext cx="1465263" cy="314325"/>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400">
                <a:latin typeface="Arial" pitchFamily="34" charset="0"/>
              </a:rPr>
              <a:t>E52 Time-Span</a:t>
            </a:r>
            <a:endParaRPr lang="el-GR" altLang="el-GR" sz="1400">
              <a:latin typeface="Arial" pitchFamily="34" charset="0"/>
            </a:endParaRPr>
          </a:p>
        </p:txBody>
      </p:sp>
      <p:cxnSp>
        <p:nvCxnSpPr>
          <p:cNvPr id="19465" name="AutoShape 84"/>
          <p:cNvCxnSpPr>
            <a:cxnSpLocks noChangeShapeType="1"/>
            <a:endCxn id="37971" idx="1"/>
          </p:cNvCxnSpPr>
          <p:nvPr/>
        </p:nvCxnSpPr>
        <p:spPr bwMode="auto">
          <a:xfrm flipV="1">
            <a:off x="6584950" y="2622550"/>
            <a:ext cx="1641475" cy="635000"/>
          </a:xfrm>
          <a:prstGeom prst="bentConnector3">
            <a:avLst>
              <a:gd name="adj1" fmla="val 2417"/>
            </a:avLst>
          </a:prstGeom>
          <a:noFill/>
          <a:ln w="9525">
            <a:solidFill>
              <a:schemeClr val="tx1"/>
            </a:solidFill>
            <a:miter lim="800000"/>
            <a:headEnd/>
            <a:tailEnd type="triangle" w="med" len="med"/>
          </a:ln>
        </p:spPr>
      </p:cxnSp>
      <p:sp>
        <p:nvSpPr>
          <p:cNvPr id="19466" name="Text Box 85"/>
          <p:cNvSpPr txBox="1">
            <a:spLocks noChangeArrowheads="1"/>
          </p:cNvSpPr>
          <p:nvPr/>
        </p:nvSpPr>
        <p:spPr bwMode="auto">
          <a:xfrm>
            <a:off x="5937250" y="3257550"/>
            <a:ext cx="1277938"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Belief</a:t>
            </a:r>
            <a:endParaRPr lang="el-GR" altLang="el-GR" sz="1400"/>
          </a:p>
        </p:txBody>
      </p:sp>
      <p:sp>
        <p:nvSpPr>
          <p:cNvPr id="19467" name="Text Box 86"/>
          <p:cNvSpPr txBox="1">
            <a:spLocks noChangeArrowheads="1"/>
          </p:cNvSpPr>
          <p:nvPr/>
        </p:nvSpPr>
        <p:spPr bwMode="auto">
          <a:xfrm>
            <a:off x="6584950" y="2371725"/>
            <a:ext cx="1330325" cy="274638"/>
          </a:xfrm>
          <a:prstGeom prst="rect">
            <a:avLst/>
          </a:prstGeom>
          <a:noFill/>
          <a:ln w="9525">
            <a:noFill/>
            <a:miter lim="800000"/>
            <a:headEnd/>
            <a:tailEnd/>
          </a:ln>
        </p:spPr>
        <p:txBody>
          <a:bodyPr wrap="none">
            <a:spAutoFit/>
          </a:bodyPr>
          <a:lstStyle/>
          <a:p>
            <a:pPr defTabSz="968375"/>
            <a:r>
              <a:rPr lang="en-US" altLang="el-GR" sz="1200"/>
              <a:t>  has belief time</a:t>
            </a:r>
            <a:endParaRPr lang="el-GR" altLang="el-GR" sz="1200"/>
          </a:p>
        </p:txBody>
      </p:sp>
      <p:sp>
        <p:nvSpPr>
          <p:cNvPr id="19468" name="Line 88"/>
          <p:cNvSpPr>
            <a:spLocks noChangeShapeType="1"/>
          </p:cNvSpPr>
          <p:nvPr/>
        </p:nvSpPr>
        <p:spPr bwMode="auto">
          <a:xfrm flipV="1">
            <a:off x="4138613" y="1962150"/>
            <a:ext cx="717550" cy="936625"/>
          </a:xfrm>
          <a:prstGeom prst="line">
            <a:avLst/>
          </a:prstGeom>
          <a:noFill/>
          <a:ln w="38100" cmpd="dbl">
            <a:solidFill>
              <a:schemeClr val="bg2"/>
            </a:solidFill>
            <a:round/>
            <a:headEnd/>
            <a:tailEnd type="triangle" w="med" len="med"/>
          </a:ln>
        </p:spPr>
        <p:txBody>
          <a:bodyPr>
            <a:spAutoFit/>
          </a:bodyPr>
          <a:lstStyle/>
          <a:p>
            <a:endParaRPr lang="el-GR"/>
          </a:p>
        </p:txBody>
      </p:sp>
      <p:sp>
        <p:nvSpPr>
          <p:cNvPr id="37977" name="Text Box 89"/>
          <p:cNvSpPr txBox="1">
            <a:spLocks noChangeArrowheads="1"/>
          </p:cNvSpPr>
          <p:nvPr/>
        </p:nvSpPr>
        <p:spPr bwMode="auto">
          <a:xfrm>
            <a:off x="3979863" y="1676400"/>
            <a:ext cx="1793875" cy="307975"/>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400">
                <a:latin typeface="Arial" pitchFamily="34" charset="0"/>
              </a:rPr>
              <a:t>E2 Temporal Entity</a:t>
            </a:r>
            <a:endParaRPr lang="el-GR" altLang="el-GR" sz="1400">
              <a:latin typeface="Arial" pitchFamily="34" charset="0"/>
            </a:endParaRPr>
          </a:p>
        </p:txBody>
      </p:sp>
      <p:sp>
        <p:nvSpPr>
          <p:cNvPr id="37978" name="Text Box 90"/>
          <p:cNvSpPr txBox="1">
            <a:spLocks noChangeArrowheads="1"/>
          </p:cNvSpPr>
          <p:nvPr/>
        </p:nvSpPr>
        <p:spPr bwMode="auto">
          <a:xfrm>
            <a:off x="8242300" y="1673225"/>
            <a:ext cx="1465263" cy="314325"/>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400">
                <a:latin typeface="Arial" pitchFamily="34" charset="0"/>
              </a:rPr>
              <a:t>E52 Time-Span</a:t>
            </a:r>
            <a:endParaRPr lang="el-GR" altLang="el-GR" sz="1400">
              <a:latin typeface="Arial" pitchFamily="34" charset="0"/>
            </a:endParaRPr>
          </a:p>
        </p:txBody>
      </p:sp>
      <p:cxnSp>
        <p:nvCxnSpPr>
          <p:cNvPr id="19471" name="AutoShape 91"/>
          <p:cNvCxnSpPr>
            <a:cxnSpLocks noChangeShapeType="1"/>
            <a:stCxn id="37977" idx="3"/>
            <a:endCxn id="37978" idx="1"/>
          </p:cNvCxnSpPr>
          <p:nvPr/>
        </p:nvCxnSpPr>
        <p:spPr bwMode="auto">
          <a:xfrm>
            <a:off x="5773738" y="1830388"/>
            <a:ext cx="2468562" cy="0"/>
          </a:xfrm>
          <a:prstGeom prst="straightConnector1">
            <a:avLst/>
          </a:prstGeom>
          <a:noFill/>
          <a:ln w="9525">
            <a:solidFill>
              <a:schemeClr val="tx1"/>
            </a:solidFill>
            <a:round/>
            <a:headEnd/>
            <a:tailEnd type="triangle" w="med" len="med"/>
          </a:ln>
        </p:spPr>
      </p:cxnSp>
      <p:sp>
        <p:nvSpPr>
          <p:cNvPr id="19472" name="Text Box 92"/>
          <p:cNvSpPr txBox="1">
            <a:spLocks noChangeArrowheads="1"/>
          </p:cNvSpPr>
          <p:nvPr/>
        </p:nvSpPr>
        <p:spPr bwMode="auto">
          <a:xfrm>
            <a:off x="6153150" y="1563688"/>
            <a:ext cx="1479550" cy="274637"/>
          </a:xfrm>
          <a:prstGeom prst="rect">
            <a:avLst/>
          </a:prstGeom>
          <a:noFill/>
          <a:ln w="9525">
            <a:noFill/>
            <a:miter lim="800000"/>
            <a:headEnd/>
            <a:tailEnd/>
          </a:ln>
        </p:spPr>
        <p:txBody>
          <a:bodyPr wrap="none">
            <a:spAutoFit/>
          </a:bodyPr>
          <a:lstStyle/>
          <a:p>
            <a:pPr defTabSz="968375"/>
            <a:r>
              <a:rPr lang="en-US" altLang="el-GR" sz="1200"/>
              <a:t> P4 has time-span</a:t>
            </a:r>
            <a:endParaRPr lang="el-GR" altLang="el-GR" sz="1200"/>
          </a:p>
        </p:txBody>
      </p:sp>
      <p:cxnSp>
        <p:nvCxnSpPr>
          <p:cNvPr id="19473" name="AutoShape 93"/>
          <p:cNvCxnSpPr>
            <a:cxnSpLocks noChangeShapeType="1"/>
          </p:cNvCxnSpPr>
          <p:nvPr/>
        </p:nvCxnSpPr>
        <p:spPr bwMode="auto">
          <a:xfrm rot="5400000" flipH="1">
            <a:off x="4091782" y="813594"/>
            <a:ext cx="360362" cy="4527550"/>
          </a:xfrm>
          <a:prstGeom prst="bentConnector3">
            <a:avLst>
              <a:gd name="adj1" fmla="val 163435"/>
            </a:avLst>
          </a:prstGeom>
          <a:noFill/>
          <a:ln w="9525">
            <a:solidFill>
              <a:schemeClr val="tx1"/>
            </a:solidFill>
            <a:miter lim="800000"/>
            <a:headEnd/>
            <a:tailEnd type="triangle" w="med" len="med"/>
          </a:ln>
        </p:spPr>
      </p:cxnSp>
      <p:sp>
        <p:nvSpPr>
          <p:cNvPr id="19474" name="Text Box 94"/>
          <p:cNvSpPr txBox="1">
            <a:spLocks noChangeArrowheads="1"/>
          </p:cNvSpPr>
          <p:nvPr/>
        </p:nvSpPr>
        <p:spPr bwMode="auto">
          <a:xfrm>
            <a:off x="2566988" y="2425700"/>
            <a:ext cx="1225550" cy="274638"/>
          </a:xfrm>
          <a:prstGeom prst="rect">
            <a:avLst/>
          </a:prstGeom>
          <a:noFill/>
          <a:ln w="9525">
            <a:noFill/>
            <a:miter lim="800000"/>
            <a:headEnd/>
            <a:tailEnd/>
          </a:ln>
        </p:spPr>
        <p:txBody>
          <a:bodyPr>
            <a:spAutoFit/>
          </a:bodyPr>
          <a:lstStyle/>
          <a:p>
            <a:pPr defTabSz="968375"/>
            <a:r>
              <a:rPr lang="en-US" altLang="el-GR" sz="1200"/>
              <a:t>is believed by</a:t>
            </a:r>
            <a:endParaRPr lang="el-GR" altLang="el-GR" sz="1200"/>
          </a:p>
        </p:txBody>
      </p:sp>
      <p:sp>
        <p:nvSpPr>
          <p:cNvPr id="19475" name="Line 95"/>
          <p:cNvSpPr>
            <a:spLocks noChangeShapeType="1"/>
          </p:cNvSpPr>
          <p:nvPr/>
        </p:nvSpPr>
        <p:spPr bwMode="auto">
          <a:xfrm flipH="1" flipV="1">
            <a:off x="4138613" y="3186113"/>
            <a:ext cx="7937" cy="1155700"/>
          </a:xfrm>
          <a:prstGeom prst="line">
            <a:avLst/>
          </a:prstGeom>
          <a:noFill/>
          <a:ln w="38100" cmpd="dbl">
            <a:solidFill>
              <a:schemeClr val="bg2"/>
            </a:solidFill>
            <a:round/>
            <a:headEnd/>
            <a:tailEnd type="triangle" w="med" len="med"/>
          </a:ln>
        </p:spPr>
        <p:txBody>
          <a:bodyPr>
            <a:spAutoFit/>
          </a:bodyPr>
          <a:lstStyle/>
          <a:p>
            <a:endParaRPr lang="el-GR"/>
          </a:p>
        </p:txBody>
      </p:sp>
      <p:sp>
        <p:nvSpPr>
          <p:cNvPr id="19476" name="Text Box 96"/>
          <p:cNvSpPr txBox="1">
            <a:spLocks noChangeArrowheads="1"/>
          </p:cNvSpPr>
          <p:nvPr/>
        </p:nvSpPr>
        <p:spPr bwMode="auto">
          <a:xfrm>
            <a:off x="2928938" y="4321175"/>
            <a:ext cx="1846262"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Argumentation</a:t>
            </a:r>
            <a:endParaRPr lang="el-GR" altLang="el-GR" sz="1400"/>
          </a:p>
        </p:txBody>
      </p:sp>
      <p:cxnSp>
        <p:nvCxnSpPr>
          <p:cNvPr id="19477" name="AutoShape 98"/>
          <p:cNvCxnSpPr>
            <a:cxnSpLocks noChangeShapeType="1"/>
            <a:endCxn id="19476" idx="3"/>
          </p:cNvCxnSpPr>
          <p:nvPr/>
        </p:nvCxnSpPr>
        <p:spPr bwMode="auto">
          <a:xfrm rot="5400000">
            <a:off x="5237163" y="3138487"/>
            <a:ext cx="877888" cy="1801813"/>
          </a:xfrm>
          <a:prstGeom prst="bentConnector2">
            <a:avLst/>
          </a:prstGeom>
          <a:noFill/>
          <a:ln w="9525">
            <a:solidFill>
              <a:schemeClr val="tx1"/>
            </a:solidFill>
            <a:miter lim="800000"/>
            <a:headEnd type="triangle" w="med" len="med"/>
            <a:tailEnd/>
          </a:ln>
        </p:spPr>
      </p:cxnSp>
      <p:sp>
        <p:nvSpPr>
          <p:cNvPr id="19478" name="Text Box 99"/>
          <p:cNvSpPr txBox="1">
            <a:spLocks noChangeArrowheads="1"/>
          </p:cNvSpPr>
          <p:nvPr/>
        </p:nvSpPr>
        <p:spPr bwMode="auto">
          <a:xfrm>
            <a:off x="4886325" y="4424363"/>
            <a:ext cx="1843088" cy="274637"/>
          </a:xfrm>
          <a:prstGeom prst="rect">
            <a:avLst/>
          </a:prstGeom>
          <a:noFill/>
          <a:ln w="9525">
            <a:noFill/>
            <a:miter lim="800000"/>
            <a:headEnd/>
            <a:tailEnd/>
          </a:ln>
        </p:spPr>
        <p:txBody>
          <a:bodyPr>
            <a:spAutoFit/>
          </a:bodyPr>
          <a:lstStyle/>
          <a:p>
            <a:pPr defTabSz="968375"/>
            <a:r>
              <a:rPr lang="en-US" altLang="el-GR" sz="1200"/>
              <a:t>resulted in or confirms</a:t>
            </a:r>
            <a:endParaRPr lang="el-GR" altLang="el-GR" sz="1200"/>
          </a:p>
        </p:txBody>
      </p:sp>
      <p:sp>
        <p:nvSpPr>
          <p:cNvPr id="19479" name="Line 100"/>
          <p:cNvSpPr>
            <a:spLocks noChangeShapeType="1"/>
          </p:cNvSpPr>
          <p:nvPr/>
        </p:nvSpPr>
        <p:spPr bwMode="auto">
          <a:xfrm flipV="1">
            <a:off x="2263775" y="4664075"/>
            <a:ext cx="876300" cy="466725"/>
          </a:xfrm>
          <a:prstGeom prst="line">
            <a:avLst/>
          </a:prstGeom>
          <a:noFill/>
          <a:ln w="38100" cmpd="dbl">
            <a:solidFill>
              <a:schemeClr val="bg2"/>
            </a:solidFill>
            <a:round/>
            <a:headEnd/>
            <a:tailEnd type="triangle" w="med" len="med"/>
          </a:ln>
        </p:spPr>
        <p:txBody>
          <a:bodyPr>
            <a:spAutoFit/>
          </a:bodyPr>
          <a:lstStyle/>
          <a:p>
            <a:endParaRPr lang="el-GR"/>
          </a:p>
        </p:txBody>
      </p:sp>
      <p:sp>
        <p:nvSpPr>
          <p:cNvPr id="19480" name="Line 101"/>
          <p:cNvSpPr>
            <a:spLocks noChangeShapeType="1"/>
          </p:cNvSpPr>
          <p:nvPr/>
        </p:nvSpPr>
        <p:spPr bwMode="auto">
          <a:xfrm flipH="1" flipV="1">
            <a:off x="3849688" y="4643438"/>
            <a:ext cx="0" cy="485775"/>
          </a:xfrm>
          <a:prstGeom prst="line">
            <a:avLst/>
          </a:prstGeom>
          <a:noFill/>
          <a:ln w="38100" cmpd="dbl">
            <a:solidFill>
              <a:schemeClr val="bg2"/>
            </a:solidFill>
            <a:round/>
            <a:headEnd/>
            <a:tailEnd type="triangle" w="med" len="med"/>
          </a:ln>
        </p:spPr>
        <p:txBody>
          <a:bodyPr>
            <a:spAutoFit/>
          </a:bodyPr>
          <a:lstStyle/>
          <a:p>
            <a:endParaRPr lang="el-GR"/>
          </a:p>
        </p:txBody>
      </p:sp>
      <p:sp>
        <p:nvSpPr>
          <p:cNvPr id="19481" name="Line 102"/>
          <p:cNvSpPr>
            <a:spLocks noChangeShapeType="1"/>
          </p:cNvSpPr>
          <p:nvPr/>
        </p:nvSpPr>
        <p:spPr bwMode="auto">
          <a:xfrm flipH="1" flipV="1">
            <a:off x="4484688" y="4632325"/>
            <a:ext cx="660400" cy="496888"/>
          </a:xfrm>
          <a:prstGeom prst="line">
            <a:avLst/>
          </a:prstGeom>
          <a:noFill/>
          <a:ln w="38100" cmpd="dbl">
            <a:solidFill>
              <a:schemeClr val="bg2"/>
            </a:solidFill>
            <a:round/>
            <a:headEnd/>
            <a:tailEnd type="triangle" w="med" len="med"/>
          </a:ln>
        </p:spPr>
        <p:txBody>
          <a:bodyPr>
            <a:spAutoFit/>
          </a:bodyPr>
          <a:lstStyle/>
          <a:p>
            <a:endParaRPr lang="el-GR"/>
          </a:p>
        </p:txBody>
      </p:sp>
      <p:sp>
        <p:nvSpPr>
          <p:cNvPr id="19482" name="Text Box 104"/>
          <p:cNvSpPr txBox="1">
            <a:spLocks noChangeArrowheads="1"/>
          </p:cNvSpPr>
          <p:nvPr/>
        </p:nvSpPr>
        <p:spPr bwMode="auto">
          <a:xfrm>
            <a:off x="3128963" y="5129213"/>
            <a:ext cx="1655762"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Inference Making</a:t>
            </a:r>
            <a:endParaRPr lang="el-GR" altLang="el-GR" sz="1400"/>
          </a:p>
        </p:txBody>
      </p:sp>
      <p:sp>
        <p:nvSpPr>
          <p:cNvPr id="19483" name="Text Box 105"/>
          <p:cNvSpPr txBox="1">
            <a:spLocks noChangeArrowheads="1"/>
          </p:cNvSpPr>
          <p:nvPr/>
        </p:nvSpPr>
        <p:spPr bwMode="auto">
          <a:xfrm>
            <a:off x="4856163" y="5129213"/>
            <a:ext cx="1593850"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Belief Adoption</a:t>
            </a:r>
            <a:endParaRPr lang="el-GR" altLang="el-GR" sz="1400"/>
          </a:p>
        </p:txBody>
      </p:sp>
      <p:cxnSp>
        <p:nvCxnSpPr>
          <p:cNvPr id="19484" name="AutoShape 106"/>
          <p:cNvCxnSpPr>
            <a:cxnSpLocks noChangeShapeType="1"/>
            <a:stCxn id="19476" idx="0"/>
            <a:endCxn id="19476" idx="1"/>
          </p:cNvCxnSpPr>
          <p:nvPr/>
        </p:nvCxnSpPr>
        <p:spPr bwMode="auto">
          <a:xfrm rot="-5400000" flipH="1" flipV="1">
            <a:off x="3312319" y="3937794"/>
            <a:ext cx="157163" cy="923925"/>
          </a:xfrm>
          <a:prstGeom prst="curvedConnector4">
            <a:avLst>
              <a:gd name="adj1" fmla="val -145454"/>
              <a:gd name="adj2" fmla="val 124741"/>
            </a:avLst>
          </a:prstGeom>
          <a:noFill/>
          <a:ln w="9525">
            <a:solidFill>
              <a:schemeClr val="tx1"/>
            </a:solidFill>
            <a:round/>
            <a:headEnd/>
            <a:tailEnd type="triangle" w="med" len="med"/>
          </a:ln>
        </p:spPr>
      </p:cxnSp>
      <p:sp>
        <p:nvSpPr>
          <p:cNvPr id="19485" name="Text Box 107"/>
          <p:cNvSpPr txBox="1">
            <a:spLocks noChangeArrowheads="1"/>
          </p:cNvSpPr>
          <p:nvPr/>
        </p:nvSpPr>
        <p:spPr bwMode="auto">
          <a:xfrm>
            <a:off x="2667000" y="3814763"/>
            <a:ext cx="917575" cy="274637"/>
          </a:xfrm>
          <a:prstGeom prst="rect">
            <a:avLst/>
          </a:prstGeom>
          <a:noFill/>
          <a:ln w="9525">
            <a:noFill/>
            <a:miter lim="800000"/>
            <a:headEnd/>
            <a:tailEnd/>
          </a:ln>
        </p:spPr>
        <p:txBody>
          <a:bodyPr>
            <a:spAutoFit/>
          </a:bodyPr>
          <a:lstStyle/>
          <a:p>
            <a:pPr defTabSz="968375"/>
            <a:r>
              <a:rPr lang="en-US" altLang="el-GR" sz="1200"/>
              <a:t>motivated</a:t>
            </a:r>
            <a:endParaRPr lang="el-GR" altLang="el-GR" sz="1200"/>
          </a:p>
        </p:txBody>
      </p:sp>
      <p:sp>
        <p:nvSpPr>
          <p:cNvPr id="19486" name="Text Box 108"/>
          <p:cNvSpPr txBox="1">
            <a:spLocks noChangeArrowheads="1"/>
          </p:cNvSpPr>
          <p:nvPr/>
        </p:nvSpPr>
        <p:spPr bwMode="auto">
          <a:xfrm>
            <a:off x="5287963" y="2249488"/>
            <a:ext cx="701675"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State</a:t>
            </a:r>
            <a:endParaRPr lang="el-GR" altLang="el-GR" sz="1400"/>
          </a:p>
        </p:txBody>
      </p:sp>
      <p:sp>
        <p:nvSpPr>
          <p:cNvPr id="19487" name="Line 109"/>
          <p:cNvSpPr>
            <a:spLocks noChangeShapeType="1"/>
          </p:cNvSpPr>
          <p:nvPr/>
        </p:nvSpPr>
        <p:spPr bwMode="auto">
          <a:xfrm flipV="1">
            <a:off x="7894638" y="1817688"/>
            <a:ext cx="0" cy="792162"/>
          </a:xfrm>
          <a:prstGeom prst="line">
            <a:avLst/>
          </a:prstGeom>
          <a:noFill/>
          <a:ln w="38100" cmpd="dbl">
            <a:solidFill>
              <a:schemeClr val="tx1"/>
            </a:solidFill>
            <a:round/>
            <a:headEnd/>
            <a:tailEnd type="triangle" w="med" len="med"/>
          </a:ln>
        </p:spPr>
        <p:txBody>
          <a:bodyPr/>
          <a:lstStyle/>
          <a:p>
            <a:endParaRPr lang="el-GR"/>
          </a:p>
        </p:txBody>
      </p:sp>
      <p:sp>
        <p:nvSpPr>
          <p:cNvPr id="19488" name="Line 110"/>
          <p:cNvSpPr>
            <a:spLocks noChangeShapeType="1"/>
          </p:cNvSpPr>
          <p:nvPr/>
        </p:nvSpPr>
        <p:spPr bwMode="auto">
          <a:xfrm flipH="1" flipV="1">
            <a:off x="5216525" y="1962150"/>
            <a:ext cx="288925" cy="287338"/>
          </a:xfrm>
          <a:prstGeom prst="line">
            <a:avLst/>
          </a:prstGeom>
          <a:noFill/>
          <a:ln w="38100" cmpd="dbl">
            <a:solidFill>
              <a:srgbClr val="FF3399"/>
            </a:solidFill>
            <a:round/>
            <a:headEnd/>
            <a:tailEnd type="triangle" w="med" len="med"/>
          </a:ln>
        </p:spPr>
        <p:txBody>
          <a:bodyPr>
            <a:spAutoFit/>
          </a:bodyPr>
          <a:lstStyle/>
          <a:p>
            <a:endParaRPr lang="el-GR"/>
          </a:p>
        </p:txBody>
      </p:sp>
      <p:sp>
        <p:nvSpPr>
          <p:cNvPr id="19489" name="Text Box 112"/>
          <p:cNvSpPr txBox="1">
            <a:spLocks noChangeArrowheads="1"/>
          </p:cNvSpPr>
          <p:nvPr/>
        </p:nvSpPr>
        <p:spPr bwMode="auto">
          <a:xfrm>
            <a:off x="1317625" y="5130800"/>
            <a:ext cx="1655763"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Observation</a:t>
            </a:r>
            <a:endParaRPr lang="el-GR" altLang="el-GR" sz="1400"/>
          </a:p>
        </p:txBody>
      </p:sp>
      <p:sp>
        <p:nvSpPr>
          <p:cNvPr id="19490" name="Text Box 119"/>
          <p:cNvSpPr txBox="1">
            <a:spLocks noChangeArrowheads="1"/>
          </p:cNvSpPr>
          <p:nvPr/>
        </p:nvSpPr>
        <p:spPr bwMode="auto">
          <a:xfrm>
            <a:off x="77788" y="4322763"/>
            <a:ext cx="1150937"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Question</a:t>
            </a:r>
            <a:endParaRPr lang="el-GR" altLang="el-GR" sz="1400"/>
          </a:p>
        </p:txBody>
      </p:sp>
      <p:sp>
        <p:nvSpPr>
          <p:cNvPr id="19491" name="Text Box 122"/>
          <p:cNvSpPr txBox="1">
            <a:spLocks noChangeArrowheads="1"/>
          </p:cNvSpPr>
          <p:nvPr/>
        </p:nvSpPr>
        <p:spPr bwMode="auto">
          <a:xfrm>
            <a:off x="1214438" y="4230688"/>
            <a:ext cx="1220787" cy="263525"/>
          </a:xfrm>
          <a:prstGeom prst="rect">
            <a:avLst/>
          </a:prstGeom>
          <a:noFill/>
          <a:ln w="19050" algn="ctr">
            <a:noFill/>
            <a:miter lim="800000"/>
            <a:headEnd/>
            <a:tailEnd/>
          </a:ln>
        </p:spPr>
        <p:txBody>
          <a:bodyPr wrap="none" lIns="90000" tIns="46800" rIns="90000" bIns="46800">
            <a:spAutoFit/>
          </a:bodyPr>
          <a:lstStyle/>
          <a:p>
            <a:pPr>
              <a:buClr>
                <a:schemeClr val="bg1"/>
              </a:buClr>
              <a:buSzPct val="100000"/>
              <a:buFont typeface="Wingdings" pitchFamily="2" charset="2"/>
              <a:buNone/>
            </a:pPr>
            <a:r>
              <a:rPr lang="en-GB" altLang="el-GR" sz="1100">
                <a:solidFill>
                  <a:srgbClr val="CC0066"/>
                </a:solidFill>
              </a:rPr>
              <a:t>is motivation of</a:t>
            </a:r>
            <a:endParaRPr lang="el-GR" altLang="el-GR" sz="1100">
              <a:solidFill>
                <a:srgbClr val="CC0066"/>
              </a:solidFill>
            </a:endParaRPr>
          </a:p>
        </p:txBody>
      </p:sp>
      <p:sp>
        <p:nvSpPr>
          <p:cNvPr id="19492" name="Text Box 130"/>
          <p:cNvSpPr txBox="1">
            <a:spLocks noChangeArrowheads="1"/>
          </p:cNvSpPr>
          <p:nvPr/>
        </p:nvSpPr>
        <p:spPr bwMode="auto">
          <a:xfrm>
            <a:off x="8169275" y="3689350"/>
            <a:ext cx="1223963"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Proposition</a:t>
            </a:r>
            <a:endParaRPr lang="el-GR" altLang="el-GR" sz="1400"/>
          </a:p>
        </p:txBody>
      </p:sp>
      <p:sp>
        <p:nvSpPr>
          <p:cNvPr id="19493" name="Text Box 131"/>
          <p:cNvSpPr txBox="1">
            <a:spLocks noChangeArrowheads="1"/>
          </p:cNvSpPr>
          <p:nvPr/>
        </p:nvSpPr>
        <p:spPr bwMode="auto">
          <a:xfrm>
            <a:off x="7737475" y="2897188"/>
            <a:ext cx="311150" cy="274637"/>
          </a:xfrm>
          <a:prstGeom prst="rect">
            <a:avLst/>
          </a:prstGeom>
          <a:solidFill>
            <a:schemeClr val="bg1"/>
          </a:solidFill>
          <a:ln w="9525">
            <a:noFill/>
            <a:miter lim="800000"/>
            <a:headEnd/>
            <a:tailEnd/>
          </a:ln>
        </p:spPr>
        <p:txBody>
          <a:bodyPr wrap="none">
            <a:spAutoFit/>
          </a:bodyPr>
          <a:lstStyle/>
          <a:p>
            <a:pPr defTabSz="968375"/>
            <a:r>
              <a:rPr lang="en-US" altLang="el-GR" sz="1200"/>
              <a:t>is</a:t>
            </a:r>
            <a:endParaRPr lang="el-GR" altLang="el-GR" sz="1200"/>
          </a:p>
        </p:txBody>
      </p:sp>
      <p:sp>
        <p:nvSpPr>
          <p:cNvPr id="19494" name="Text Box 132"/>
          <p:cNvSpPr txBox="1">
            <a:spLocks noChangeArrowheads="1"/>
          </p:cNvSpPr>
          <p:nvPr/>
        </p:nvSpPr>
        <p:spPr bwMode="auto">
          <a:xfrm>
            <a:off x="8169275" y="2970213"/>
            <a:ext cx="1223963"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Belief Value</a:t>
            </a:r>
            <a:endParaRPr lang="el-GR" altLang="el-GR" sz="1400"/>
          </a:p>
        </p:txBody>
      </p:sp>
      <p:sp>
        <p:nvSpPr>
          <p:cNvPr id="19495" name="Text Box 133"/>
          <p:cNvSpPr txBox="1">
            <a:spLocks noChangeArrowheads="1"/>
          </p:cNvSpPr>
          <p:nvPr/>
        </p:nvSpPr>
        <p:spPr bwMode="auto">
          <a:xfrm>
            <a:off x="7546975" y="3630613"/>
            <a:ext cx="549275" cy="274637"/>
          </a:xfrm>
          <a:prstGeom prst="rect">
            <a:avLst/>
          </a:prstGeom>
          <a:noFill/>
          <a:ln w="9525">
            <a:noFill/>
            <a:miter lim="800000"/>
            <a:headEnd/>
            <a:tailEnd/>
          </a:ln>
        </p:spPr>
        <p:txBody>
          <a:bodyPr wrap="none">
            <a:spAutoFit/>
          </a:bodyPr>
          <a:lstStyle/>
          <a:p>
            <a:pPr defTabSz="968375"/>
            <a:r>
              <a:rPr lang="en-US" altLang="el-GR" sz="1200"/>
              <a:t>  that</a:t>
            </a:r>
            <a:endParaRPr lang="el-GR" altLang="el-GR" sz="1200"/>
          </a:p>
        </p:txBody>
      </p:sp>
      <p:cxnSp>
        <p:nvCxnSpPr>
          <p:cNvPr id="19496" name="AutoShape 134"/>
          <p:cNvCxnSpPr>
            <a:cxnSpLocks noChangeShapeType="1"/>
            <a:stCxn id="19466" idx="3"/>
            <a:endCxn id="19492" idx="1"/>
          </p:cNvCxnSpPr>
          <p:nvPr/>
        </p:nvCxnSpPr>
        <p:spPr bwMode="auto">
          <a:xfrm>
            <a:off x="7215188" y="3414713"/>
            <a:ext cx="954087" cy="431800"/>
          </a:xfrm>
          <a:prstGeom prst="bentConnector3">
            <a:avLst>
              <a:gd name="adj1" fmla="val 49917"/>
            </a:avLst>
          </a:prstGeom>
          <a:noFill/>
          <a:ln w="9525">
            <a:solidFill>
              <a:schemeClr val="tx1"/>
            </a:solidFill>
            <a:miter lim="800000"/>
            <a:headEnd/>
            <a:tailEnd type="triangle" w="med" len="med"/>
          </a:ln>
        </p:spPr>
      </p:cxnSp>
      <p:cxnSp>
        <p:nvCxnSpPr>
          <p:cNvPr id="19497" name="AutoShape 135"/>
          <p:cNvCxnSpPr>
            <a:cxnSpLocks noChangeShapeType="1"/>
            <a:stCxn id="19466" idx="3"/>
            <a:endCxn id="19494" idx="1"/>
          </p:cNvCxnSpPr>
          <p:nvPr/>
        </p:nvCxnSpPr>
        <p:spPr bwMode="auto">
          <a:xfrm flipV="1">
            <a:off x="7215188" y="3127375"/>
            <a:ext cx="954087" cy="287338"/>
          </a:xfrm>
          <a:prstGeom prst="bentConnector3">
            <a:avLst>
              <a:gd name="adj1" fmla="val 49917"/>
            </a:avLst>
          </a:prstGeom>
          <a:noFill/>
          <a:ln w="9525">
            <a:solidFill>
              <a:schemeClr val="tx1"/>
            </a:solidFill>
            <a:miter lim="800000"/>
            <a:headEnd/>
            <a:tailEnd type="triangle" w="med" len="med"/>
          </a:ln>
        </p:spPr>
      </p:cxnSp>
      <p:sp>
        <p:nvSpPr>
          <p:cNvPr id="19498" name="Text Box 136"/>
          <p:cNvSpPr txBox="1">
            <a:spLocks noChangeArrowheads="1"/>
          </p:cNvSpPr>
          <p:nvPr/>
        </p:nvSpPr>
        <p:spPr bwMode="auto">
          <a:xfrm>
            <a:off x="7994650" y="3257550"/>
            <a:ext cx="1577975" cy="244475"/>
          </a:xfrm>
          <a:prstGeom prst="rect">
            <a:avLst/>
          </a:prstGeom>
          <a:noFill/>
          <a:ln w="9525" algn="ctr">
            <a:noFill/>
            <a:miter lim="800000"/>
            <a:headEnd/>
            <a:tailEnd/>
          </a:ln>
        </p:spPr>
        <p:txBody>
          <a:bodyPr wrap="none">
            <a:spAutoFit/>
          </a:bodyPr>
          <a:lstStyle/>
          <a:p>
            <a:r>
              <a:rPr lang="en-GB" altLang="el-GR" sz="1000"/>
              <a:t>(True, False, Unknown)</a:t>
            </a:r>
            <a:endParaRPr lang="el-GR" altLang="el-GR" sz="1000"/>
          </a:p>
        </p:txBody>
      </p:sp>
      <p:sp>
        <p:nvSpPr>
          <p:cNvPr id="37968" name="Text Box 80"/>
          <p:cNvSpPr txBox="1">
            <a:spLocks noChangeArrowheads="1"/>
          </p:cNvSpPr>
          <p:nvPr/>
        </p:nvSpPr>
        <p:spPr bwMode="auto">
          <a:xfrm>
            <a:off x="1239838" y="2897188"/>
            <a:ext cx="1022350" cy="314325"/>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400">
                <a:latin typeface="Arial" pitchFamily="34" charset="0"/>
              </a:rPr>
              <a:t>E39 Actor</a:t>
            </a:r>
            <a:endParaRPr lang="el-GR" altLang="el-GR" sz="1400">
              <a:latin typeface="Arial" pitchFamily="34" charset="0"/>
            </a:endParaRPr>
          </a:p>
        </p:txBody>
      </p:sp>
      <p:sp>
        <p:nvSpPr>
          <p:cNvPr id="19500" name="Text Box 153"/>
          <p:cNvSpPr txBox="1">
            <a:spLocks noChangeArrowheads="1"/>
          </p:cNvSpPr>
          <p:nvPr/>
        </p:nvSpPr>
        <p:spPr bwMode="auto">
          <a:xfrm>
            <a:off x="1992313" y="3325813"/>
            <a:ext cx="1406525" cy="274637"/>
          </a:xfrm>
          <a:prstGeom prst="rect">
            <a:avLst/>
          </a:prstGeom>
          <a:noFill/>
          <a:ln w="9525">
            <a:noFill/>
            <a:miter lim="800000"/>
            <a:headEnd/>
            <a:tailEnd/>
          </a:ln>
        </p:spPr>
        <p:txBody>
          <a:bodyPr>
            <a:spAutoFit/>
          </a:bodyPr>
          <a:lstStyle/>
          <a:p>
            <a:pPr defTabSz="968375"/>
            <a:r>
              <a:rPr lang="en-US" altLang="el-GR" sz="1200"/>
              <a:t>P7 took place at</a:t>
            </a:r>
            <a:endParaRPr lang="el-GR" altLang="el-GR" sz="1200"/>
          </a:p>
        </p:txBody>
      </p:sp>
      <p:sp>
        <p:nvSpPr>
          <p:cNvPr id="38044" name="Text Box 156"/>
          <p:cNvSpPr txBox="1">
            <a:spLocks noChangeArrowheads="1"/>
          </p:cNvSpPr>
          <p:nvPr/>
        </p:nvSpPr>
        <p:spPr bwMode="auto">
          <a:xfrm>
            <a:off x="615950" y="3398838"/>
            <a:ext cx="1022350" cy="314325"/>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400">
                <a:latin typeface="Arial" pitchFamily="34" charset="0"/>
              </a:rPr>
              <a:t>E53 Place</a:t>
            </a:r>
            <a:endParaRPr lang="el-GR" altLang="el-GR" sz="1400">
              <a:latin typeface="Arial" pitchFamily="34" charset="0"/>
            </a:endParaRPr>
          </a:p>
        </p:txBody>
      </p:sp>
      <p:cxnSp>
        <p:nvCxnSpPr>
          <p:cNvPr id="19502" name="AutoShape 159"/>
          <p:cNvCxnSpPr>
            <a:cxnSpLocks noChangeShapeType="1"/>
            <a:stCxn id="37975" idx="1"/>
            <a:endCxn id="38044" idx="3"/>
          </p:cNvCxnSpPr>
          <p:nvPr/>
        </p:nvCxnSpPr>
        <p:spPr bwMode="auto">
          <a:xfrm rot="10800000" flipV="1">
            <a:off x="1638300" y="3054350"/>
            <a:ext cx="2146300" cy="501650"/>
          </a:xfrm>
          <a:prstGeom prst="bentConnector3">
            <a:avLst>
              <a:gd name="adj1" fmla="val -6954"/>
            </a:avLst>
          </a:prstGeom>
          <a:noFill/>
          <a:ln w="9525">
            <a:solidFill>
              <a:schemeClr val="tx1"/>
            </a:solidFill>
            <a:miter lim="800000"/>
            <a:headEnd/>
            <a:tailEnd type="triangle" w="med" len="med"/>
          </a:ln>
        </p:spPr>
      </p:cxnSp>
      <p:sp>
        <p:nvSpPr>
          <p:cNvPr id="37975" name="Text Box 87"/>
          <p:cNvSpPr txBox="1">
            <a:spLocks noChangeArrowheads="1"/>
          </p:cNvSpPr>
          <p:nvPr/>
        </p:nvSpPr>
        <p:spPr bwMode="auto">
          <a:xfrm>
            <a:off x="3784600" y="2897188"/>
            <a:ext cx="1100138" cy="314325"/>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400">
                <a:latin typeface="Arial" pitchFamily="34" charset="0"/>
              </a:rPr>
              <a:t>E7 Activity</a:t>
            </a:r>
            <a:endParaRPr lang="el-GR" altLang="el-GR" sz="1400">
              <a:latin typeface="Arial" pitchFamily="34" charset="0"/>
            </a:endParaRPr>
          </a:p>
        </p:txBody>
      </p:sp>
      <p:sp>
        <p:nvSpPr>
          <p:cNvPr id="19504" name="Line 161"/>
          <p:cNvSpPr>
            <a:spLocks noChangeShapeType="1"/>
          </p:cNvSpPr>
          <p:nvPr/>
        </p:nvSpPr>
        <p:spPr bwMode="auto">
          <a:xfrm flipV="1">
            <a:off x="7546975" y="6681788"/>
            <a:ext cx="593725" cy="9525"/>
          </a:xfrm>
          <a:prstGeom prst="line">
            <a:avLst/>
          </a:prstGeom>
          <a:noFill/>
          <a:ln w="9525">
            <a:solidFill>
              <a:schemeClr val="bg2"/>
            </a:solidFill>
            <a:prstDash val="dash"/>
            <a:round/>
            <a:headEnd/>
            <a:tailEnd type="triangle" w="med" len="med"/>
          </a:ln>
        </p:spPr>
        <p:txBody>
          <a:bodyPr wrap="none" anchor="ctr"/>
          <a:lstStyle/>
          <a:p>
            <a:endParaRPr lang="el-GR"/>
          </a:p>
        </p:txBody>
      </p:sp>
      <p:sp>
        <p:nvSpPr>
          <p:cNvPr id="19505" name="Text Box 162"/>
          <p:cNvSpPr txBox="1">
            <a:spLocks noChangeArrowheads="1"/>
          </p:cNvSpPr>
          <p:nvPr/>
        </p:nvSpPr>
        <p:spPr bwMode="auto">
          <a:xfrm>
            <a:off x="8094663" y="6497638"/>
            <a:ext cx="1803400" cy="336550"/>
          </a:xfrm>
          <a:prstGeom prst="rect">
            <a:avLst/>
          </a:prstGeom>
          <a:noFill/>
          <a:ln w="9525" algn="ctr">
            <a:noFill/>
            <a:miter lim="800000"/>
            <a:headEnd/>
            <a:tailEnd/>
          </a:ln>
        </p:spPr>
        <p:txBody>
          <a:bodyPr>
            <a:spAutoFit/>
          </a:bodyPr>
          <a:lstStyle/>
          <a:p>
            <a:r>
              <a:rPr lang="en-GB" altLang="el-GR" sz="1600">
                <a:latin typeface="Calibri" pitchFamily="34" charset="0"/>
              </a:rPr>
              <a:t>inherited property</a:t>
            </a:r>
            <a:endParaRPr lang="el-GR" altLang="el-GR" sz="1600">
              <a:latin typeface="Calibri" pitchFamily="34" charset="0"/>
            </a:endParaRPr>
          </a:p>
        </p:txBody>
      </p:sp>
      <p:sp>
        <p:nvSpPr>
          <p:cNvPr id="19506" name="Line 163"/>
          <p:cNvSpPr>
            <a:spLocks noChangeShapeType="1"/>
          </p:cNvSpPr>
          <p:nvPr/>
        </p:nvSpPr>
        <p:spPr bwMode="auto">
          <a:xfrm>
            <a:off x="7504113" y="6208713"/>
            <a:ext cx="533400" cy="0"/>
          </a:xfrm>
          <a:prstGeom prst="line">
            <a:avLst/>
          </a:prstGeom>
          <a:noFill/>
          <a:ln w="9525">
            <a:solidFill>
              <a:schemeClr val="tx1"/>
            </a:solidFill>
            <a:round/>
            <a:headEnd/>
            <a:tailEnd type="triangle" w="med" len="med"/>
          </a:ln>
        </p:spPr>
        <p:txBody>
          <a:bodyPr/>
          <a:lstStyle/>
          <a:p>
            <a:endParaRPr lang="el-GR"/>
          </a:p>
        </p:txBody>
      </p:sp>
      <p:sp>
        <p:nvSpPr>
          <p:cNvPr id="19507" name="Line 164"/>
          <p:cNvSpPr>
            <a:spLocks noChangeShapeType="1"/>
          </p:cNvSpPr>
          <p:nvPr/>
        </p:nvSpPr>
        <p:spPr bwMode="auto">
          <a:xfrm flipV="1">
            <a:off x="7513638" y="6483350"/>
            <a:ext cx="533400" cy="4763"/>
          </a:xfrm>
          <a:prstGeom prst="line">
            <a:avLst/>
          </a:prstGeom>
          <a:noFill/>
          <a:ln w="38100" cmpd="dbl">
            <a:solidFill>
              <a:schemeClr val="bg2"/>
            </a:solidFill>
            <a:round/>
            <a:headEnd/>
            <a:tailEnd type="stealth" w="med" len="lg"/>
          </a:ln>
        </p:spPr>
        <p:txBody>
          <a:bodyPr>
            <a:spAutoFit/>
          </a:bodyPr>
          <a:lstStyle/>
          <a:p>
            <a:endParaRPr lang="el-GR"/>
          </a:p>
        </p:txBody>
      </p:sp>
      <p:sp>
        <p:nvSpPr>
          <p:cNvPr id="19508" name="Text Box 165"/>
          <p:cNvSpPr txBox="1">
            <a:spLocks noChangeArrowheads="1"/>
          </p:cNvSpPr>
          <p:nvPr/>
        </p:nvSpPr>
        <p:spPr bwMode="auto">
          <a:xfrm>
            <a:off x="8107363" y="6032500"/>
            <a:ext cx="801687" cy="274638"/>
          </a:xfrm>
          <a:prstGeom prst="rect">
            <a:avLst/>
          </a:prstGeom>
          <a:noFill/>
          <a:ln w="9525" algn="ctr">
            <a:noFill/>
            <a:miter lim="800000"/>
            <a:headEnd/>
            <a:tailEnd/>
          </a:ln>
        </p:spPr>
        <p:txBody>
          <a:bodyPr wrap="none">
            <a:spAutoFit/>
          </a:bodyPr>
          <a:lstStyle/>
          <a:p>
            <a:pPr defTabSz="968375"/>
            <a:r>
              <a:rPr lang="en-US" altLang="el-GR" sz="1200"/>
              <a:t>property</a:t>
            </a:r>
            <a:endParaRPr lang="el-GR" altLang="el-GR" sz="1200"/>
          </a:p>
        </p:txBody>
      </p:sp>
      <p:sp>
        <p:nvSpPr>
          <p:cNvPr id="19509" name="Text Box 166"/>
          <p:cNvSpPr txBox="1">
            <a:spLocks noChangeArrowheads="1"/>
          </p:cNvSpPr>
          <p:nvPr/>
        </p:nvSpPr>
        <p:spPr bwMode="auto">
          <a:xfrm>
            <a:off x="8228013" y="6296025"/>
            <a:ext cx="420687" cy="274638"/>
          </a:xfrm>
          <a:prstGeom prst="rect">
            <a:avLst/>
          </a:prstGeom>
          <a:noFill/>
          <a:ln w="9525" algn="ctr">
            <a:noFill/>
            <a:miter lim="800000"/>
            <a:headEnd/>
            <a:tailEnd/>
          </a:ln>
        </p:spPr>
        <p:txBody>
          <a:bodyPr wrap="none">
            <a:spAutoFit/>
          </a:bodyPr>
          <a:lstStyle/>
          <a:p>
            <a:pPr defTabSz="968375"/>
            <a:r>
              <a:rPr lang="en-US" altLang="el-GR" sz="1200"/>
              <a:t>IsA</a:t>
            </a:r>
            <a:endParaRPr lang="el-GR" altLang="el-GR" sz="1200"/>
          </a:p>
        </p:txBody>
      </p:sp>
      <p:cxnSp>
        <p:nvCxnSpPr>
          <p:cNvPr id="19510" name="AutoShape 168"/>
          <p:cNvCxnSpPr>
            <a:cxnSpLocks noChangeShapeType="1"/>
            <a:stCxn id="19490" idx="3"/>
            <a:endCxn id="19476" idx="1"/>
          </p:cNvCxnSpPr>
          <p:nvPr/>
        </p:nvCxnSpPr>
        <p:spPr bwMode="auto">
          <a:xfrm flipV="1">
            <a:off x="1228725" y="4478338"/>
            <a:ext cx="1700213" cy="1587"/>
          </a:xfrm>
          <a:prstGeom prst="bentConnector3">
            <a:avLst>
              <a:gd name="adj1" fmla="val 49954"/>
            </a:avLst>
          </a:prstGeom>
          <a:noFill/>
          <a:ln w="9525">
            <a:solidFill>
              <a:schemeClr val="tx1"/>
            </a:solidFill>
            <a:miter lim="800000"/>
            <a:headEnd/>
            <a:tailEnd type="triangle" w="med" len="med"/>
          </a:ln>
        </p:spPr>
      </p:cxnSp>
      <p:sp>
        <p:nvSpPr>
          <p:cNvPr id="19511" name="Text Box 122"/>
          <p:cNvSpPr txBox="1">
            <a:spLocks noChangeArrowheads="1"/>
          </p:cNvSpPr>
          <p:nvPr/>
        </p:nvSpPr>
        <p:spPr bwMode="auto">
          <a:xfrm>
            <a:off x="158750" y="4702175"/>
            <a:ext cx="1012825" cy="279400"/>
          </a:xfrm>
          <a:prstGeom prst="rect">
            <a:avLst/>
          </a:prstGeom>
          <a:noFill/>
          <a:ln w="19050" algn="ctr">
            <a:noFill/>
            <a:miter lim="800000"/>
            <a:headEnd/>
            <a:tailEnd/>
          </a:ln>
        </p:spPr>
        <p:txBody>
          <a:bodyPr lIns="90000" tIns="46800" rIns="90000" bIns="46800">
            <a:spAutoFit/>
          </a:bodyPr>
          <a:lstStyle/>
          <a:p>
            <a:pPr>
              <a:buClr>
                <a:schemeClr val="bg1"/>
              </a:buClr>
              <a:buSzPct val="100000"/>
              <a:buFont typeface="Wingdings" pitchFamily="2" charset="2"/>
              <a:buNone/>
            </a:pPr>
            <a:r>
              <a:rPr lang="en-GB" altLang="el-GR" sz="1200" i="1">
                <a:solidFill>
                  <a:srgbClr val="CC0066"/>
                </a:solidFill>
              </a:rPr>
              <a:t>Subjective!</a:t>
            </a:r>
            <a:endParaRPr lang="el-GR" altLang="el-GR" sz="1200" i="1">
              <a:solidFill>
                <a:srgbClr val="CC0066"/>
              </a:solidFill>
            </a:endParaRPr>
          </a:p>
        </p:txBody>
      </p:sp>
      <p:sp>
        <p:nvSpPr>
          <p:cNvPr id="19512" name="Line 101"/>
          <p:cNvSpPr>
            <a:spLocks noChangeShapeType="1"/>
          </p:cNvSpPr>
          <p:nvPr/>
        </p:nvSpPr>
        <p:spPr bwMode="auto">
          <a:xfrm flipV="1">
            <a:off x="2906713" y="5443538"/>
            <a:ext cx="955675" cy="485775"/>
          </a:xfrm>
          <a:prstGeom prst="line">
            <a:avLst/>
          </a:prstGeom>
          <a:noFill/>
          <a:ln w="38100" cmpd="dbl">
            <a:solidFill>
              <a:schemeClr val="bg2"/>
            </a:solidFill>
            <a:round/>
            <a:headEnd/>
            <a:tailEnd type="triangle" w="med" len="med"/>
          </a:ln>
        </p:spPr>
        <p:txBody>
          <a:bodyPr>
            <a:spAutoFit/>
          </a:bodyPr>
          <a:lstStyle/>
          <a:p>
            <a:endParaRPr lang="el-GR"/>
          </a:p>
        </p:txBody>
      </p:sp>
      <p:sp>
        <p:nvSpPr>
          <p:cNvPr id="19513" name="Text Box 104"/>
          <p:cNvSpPr txBox="1">
            <a:spLocks noChangeArrowheads="1"/>
          </p:cNvSpPr>
          <p:nvPr/>
        </p:nvSpPr>
        <p:spPr bwMode="auto">
          <a:xfrm>
            <a:off x="2078038" y="5929313"/>
            <a:ext cx="1655762"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a:t>Data Evaluation</a:t>
            </a:r>
            <a:endParaRPr lang="el-GR" altLang="el-GR" sz="1400"/>
          </a:p>
        </p:txBody>
      </p:sp>
      <p:sp>
        <p:nvSpPr>
          <p:cNvPr id="19514" name="Text Box 104"/>
          <p:cNvSpPr txBox="1">
            <a:spLocks noChangeArrowheads="1"/>
          </p:cNvSpPr>
          <p:nvPr/>
        </p:nvSpPr>
        <p:spPr bwMode="auto">
          <a:xfrm>
            <a:off x="4049713" y="5924550"/>
            <a:ext cx="1654175" cy="314325"/>
          </a:xfrm>
          <a:prstGeom prst="rect">
            <a:avLst/>
          </a:prstGeom>
          <a:solidFill>
            <a:srgbClr val="99FF66"/>
          </a:solidFill>
          <a:ln w="9525" algn="ctr">
            <a:solidFill>
              <a:schemeClr val="tx1"/>
            </a:solidFill>
            <a:miter lim="800000"/>
            <a:headEnd/>
            <a:tailEnd/>
          </a:ln>
        </p:spPr>
        <p:txBody>
          <a:bodyPr>
            <a:spAutoFit/>
          </a:bodyPr>
          <a:lstStyle/>
          <a:p>
            <a:pPr algn="ctr" defTabSz="968375"/>
            <a:r>
              <a:rPr lang="en-US" altLang="el-GR" sz="1400" dirty="0"/>
              <a:t>Simulation</a:t>
            </a:r>
            <a:endParaRPr lang="el-GR" altLang="el-GR" sz="1400" dirty="0"/>
          </a:p>
        </p:txBody>
      </p:sp>
      <p:sp>
        <p:nvSpPr>
          <p:cNvPr id="19515" name="Line 101"/>
          <p:cNvSpPr>
            <a:spLocks noChangeShapeType="1"/>
          </p:cNvSpPr>
          <p:nvPr/>
        </p:nvSpPr>
        <p:spPr bwMode="auto">
          <a:xfrm flipH="1" flipV="1">
            <a:off x="4049713" y="5445125"/>
            <a:ext cx="836612" cy="479425"/>
          </a:xfrm>
          <a:prstGeom prst="line">
            <a:avLst/>
          </a:prstGeom>
          <a:noFill/>
          <a:ln w="38100" cmpd="dbl">
            <a:solidFill>
              <a:schemeClr val="bg2"/>
            </a:solidFill>
            <a:round/>
            <a:headEnd/>
            <a:tailEnd type="triangle" w="med" len="med"/>
          </a:ln>
        </p:spPr>
        <p:txBody>
          <a:bodyPr>
            <a:spAutoFit/>
          </a:bodyPr>
          <a:lstStyle/>
          <a:p>
            <a:endParaRPr lang="el-GR"/>
          </a:p>
        </p:txBody>
      </p:sp>
      <p:sp>
        <p:nvSpPr>
          <p:cNvPr id="19516" name="TextBox 1"/>
          <p:cNvSpPr txBox="1">
            <a:spLocks noChangeArrowheads="1"/>
          </p:cNvSpPr>
          <p:nvPr/>
        </p:nvSpPr>
        <p:spPr bwMode="auto">
          <a:xfrm>
            <a:off x="7632700" y="4260850"/>
            <a:ext cx="2101850" cy="1076325"/>
          </a:xfrm>
          <a:prstGeom prst="rect">
            <a:avLst/>
          </a:prstGeom>
          <a:noFill/>
          <a:ln w="9525">
            <a:noFill/>
            <a:miter lim="800000"/>
            <a:headEnd/>
            <a:tailEnd/>
          </a:ln>
        </p:spPr>
        <p:txBody>
          <a:bodyPr wrap="none">
            <a:spAutoFit/>
          </a:bodyPr>
          <a:lstStyle/>
          <a:p>
            <a:pPr algn="ctr"/>
            <a:r>
              <a:rPr lang="en-US" altLang="el-GR" sz="1600" i="1">
                <a:solidFill>
                  <a:srgbClr val="CC0066"/>
                </a:solidFill>
              </a:rPr>
              <a:t>Here is the </a:t>
            </a:r>
          </a:p>
          <a:p>
            <a:pPr algn="ctr"/>
            <a:r>
              <a:rPr lang="en-US" altLang="el-GR" sz="1600" i="1">
                <a:solidFill>
                  <a:srgbClr val="CC0066"/>
                </a:solidFill>
              </a:rPr>
              <a:t>Information System</a:t>
            </a:r>
          </a:p>
          <a:p>
            <a:pPr algn="ctr"/>
            <a:r>
              <a:rPr lang="en-US" altLang="el-GR" sz="1600" i="1">
                <a:solidFill>
                  <a:srgbClr val="CC0066"/>
                </a:solidFill>
              </a:rPr>
              <a:t>and</a:t>
            </a:r>
          </a:p>
          <a:p>
            <a:pPr algn="ctr"/>
            <a:r>
              <a:rPr lang="en-US" altLang="el-GR" sz="1600" i="1">
                <a:solidFill>
                  <a:srgbClr val="CC0066"/>
                </a:solidFill>
              </a:rPr>
              <a:t>the Ontology!</a:t>
            </a:r>
            <a:endParaRPr lang="el-GR" altLang="el-GR" sz="1600" i="1">
              <a:solidFill>
                <a:srgbClr val="CC0066"/>
              </a:solidFill>
            </a:endParaRPr>
          </a:p>
        </p:txBody>
      </p:sp>
      <p:sp>
        <p:nvSpPr>
          <p:cNvPr id="19517" name="TextBox 66"/>
          <p:cNvSpPr txBox="1">
            <a:spLocks noChangeArrowheads="1"/>
          </p:cNvSpPr>
          <p:nvPr/>
        </p:nvSpPr>
        <p:spPr bwMode="auto">
          <a:xfrm>
            <a:off x="381000" y="2173288"/>
            <a:ext cx="1370013" cy="584200"/>
          </a:xfrm>
          <a:prstGeom prst="rect">
            <a:avLst/>
          </a:prstGeom>
          <a:noFill/>
          <a:ln w="9525">
            <a:noFill/>
            <a:miter lim="800000"/>
            <a:headEnd/>
            <a:tailEnd/>
          </a:ln>
        </p:spPr>
        <p:txBody>
          <a:bodyPr wrap="none">
            <a:spAutoFit/>
          </a:bodyPr>
          <a:lstStyle/>
          <a:p>
            <a:pPr algn="ctr"/>
            <a:r>
              <a:rPr lang="en-US" altLang="el-GR" sz="1600" i="1">
                <a:solidFill>
                  <a:srgbClr val="CC0066"/>
                </a:solidFill>
              </a:rPr>
              <a:t>Here is the </a:t>
            </a:r>
          </a:p>
          <a:p>
            <a:pPr algn="ctr"/>
            <a:r>
              <a:rPr lang="en-US" altLang="el-GR" sz="1600" i="1">
                <a:solidFill>
                  <a:srgbClr val="CC0066"/>
                </a:solidFill>
              </a:rPr>
              <a:t>Researcher!</a:t>
            </a:r>
            <a:endParaRPr lang="el-GR" altLang="el-GR" sz="1600" i="1">
              <a:solidFill>
                <a:srgbClr val="CC0066"/>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lIns="92075" tIns="46038" rIns="92075" bIns="46038"/>
          <a:lstStyle/>
          <a:p>
            <a:pPr eaLnBrk="1" hangingPunct="1"/>
            <a:r>
              <a:rPr lang="en-GB" altLang="el-GR" sz="2200" smtClean="0"/>
              <a:t/>
            </a:r>
            <a:br>
              <a:rPr lang="en-GB" altLang="el-GR" sz="2200" smtClean="0"/>
            </a:br>
            <a:r>
              <a:rPr lang="en-US" altLang="el-GR" smtClean="0"/>
              <a:t>Integrated Argumentation Model</a:t>
            </a:r>
            <a:endParaRPr lang="en-GB" altLang="el-GR" smtClean="0"/>
          </a:p>
        </p:txBody>
      </p:sp>
      <p:sp>
        <p:nvSpPr>
          <p:cNvPr id="20483" name="Rectangle 3"/>
          <p:cNvSpPr>
            <a:spLocks noGrp="1" noChangeArrowheads="1"/>
          </p:cNvSpPr>
          <p:nvPr>
            <p:ph idx="1"/>
          </p:nvPr>
        </p:nvSpPr>
        <p:spPr/>
        <p:txBody>
          <a:bodyPr lIns="92075" tIns="46038" rIns="92075" bIns="46038"/>
          <a:lstStyle/>
          <a:p>
            <a:pPr eaLnBrk="1" hangingPunct="1"/>
            <a:r>
              <a:rPr lang="en-US" altLang="el-GR" b="1" smtClean="0"/>
              <a:t>Epistemological considerations:</a:t>
            </a:r>
          </a:p>
          <a:p>
            <a:pPr eaLnBrk="1" hangingPunct="1"/>
            <a:endParaRPr lang="en-US" altLang="el-GR" sz="1800" smtClean="0"/>
          </a:p>
          <a:p>
            <a:pPr lvl="1" eaLnBrk="1" hangingPunct="1">
              <a:spcBef>
                <a:spcPts val="600"/>
              </a:spcBef>
            </a:pPr>
            <a:r>
              <a:rPr lang="en-US" altLang="el-GR" smtClean="0"/>
              <a:t>Material facts: history as meetings of people, things and information.</a:t>
            </a:r>
          </a:p>
          <a:p>
            <a:pPr lvl="1" eaLnBrk="1" hangingPunct="1">
              <a:spcBef>
                <a:spcPts val="600"/>
              </a:spcBef>
            </a:pPr>
            <a:r>
              <a:rPr lang="en-US" altLang="el-GR" smtClean="0"/>
              <a:t>Material facts are supporting the discourse about possible pasts. </a:t>
            </a:r>
          </a:p>
          <a:p>
            <a:pPr lvl="1" eaLnBrk="1" hangingPunct="1">
              <a:spcBef>
                <a:spcPts val="600"/>
              </a:spcBef>
            </a:pPr>
            <a:r>
              <a:rPr lang="en-US" altLang="el-GR" smtClean="0"/>
              <a:t>Material facts are the most objective information we have.</a:t>
            </a:r>
          </a:p>
          <a:p>
            <a:pPr lvl="1" eaLnBrk="1" hangingPunct="1">
              <a:spcBef>
                <a:spcPts val="600"/>
              </a:spcBef>
            </a:pPr>
            <a:r>
              <a:rPr lang="en-US" altLang="el-GR" smtClean="0"/>
              <a:t>Material facts are carriers, </a:t>
            </a:r>
            <a:r>
              <a:rPr lang="en-US" altLang="el-GR" smtClean="0">
                <a:solidFill>
                  <a:srgbClr val="CC0066"/>
                </a:solidFill>
              </a:rPr>
              <a:t>evidence</a:t>
            </a:r>
            <a:r>
              <a:rPr lang="en-US" altLang="el-GR" smtClean="0"/>
              <a:t> and </a:t>
            </a:r>
            <a:r>
              <a:rPr lang="en-US" altLang="el-GR" smtClean="0">
                <a:solidFill>
                  <a:srgbClr val="CC0066"/>
                </a:solidFill>
              </a:rPr>
              <a:t>constraints</a:t>
            </a:r>
            <a:r>
              <a:rPr lang="en-US" altLang="el-GR" smtClean="0"/>
              <a:t> of the more vague and </a:t>
            </a:r>
            <a:r>
              <a:rPr lang="en-US" altLang="el-GR" smtClean="0">
                <a:solidFill>
                  <a:srgbClr val="CC0066"/>
                </a:solidFill>
              </a:rPr>
              <a:t>subjective</a:t>
            </a:r>
            <a:r>
              <a:rPr lang="en-US" altLang="el-GR" smtClean="0"/>
              <a:t> social/intellectual </a:t>
            </a:r>
            <a:r>
              <a:rPr lang="en-US" altLang="el-GR" smtClean="0">
                <a:solidFill>
                  <a:srgbClr val="CC0066"/>
                </a:solidFill>
              </a:rPr>
              <a:t>processes</a:t>
            </a:r>
            <a:r>
              <a:rPr lang="en-US" altLang="el-GR" smtClean="0"/>
              <a:t> and their interpretations </a:t>
            </a:r>
            <a:r>
              <a:rPr lang="en-US" altLang="el-GR" smtClean="0">
                <a:solidFill>
                  <a:srgbClr val="CC0066"/>
                </a:solidFill>
              </a:rPr>
              <a:t>we do not model</a:t>
            </a:r>
            <a:r>
              <a:rPr lang="en-US" altLang="el-GR" smtClean="0"/>
              <a:t>!</a:t>
            </a:r>
          </a:p>
          <a:p>
            <a:pPr lvl="1" eaLnBrk="1" hangingPunct="1">
              <a:buFont typeface="Wingdings" pitchFamily="2" charset="2"/>
              <a:buNone/>
            </a:pPr>
            <a:endParaRPr lang="en-US" altLang="el-GR" smtClean="0"/>
          </a:p>
          <a:p>
            <a:pPr lvl="1" eaLnBrk="1" hangingPunct="1">
              <a:buFont typeface="Wingdings" pitchFamily="2" charset="2"/>
              <a:buNone/>
            </a:pPr>
            <a:endParaRPr lang="en-US" altLang="el-GR" sz="2000" smtClean="0"/>
          </a:p>
        </p:txBody>
      </p:sp>
      <p:sp>
        <p:nvSpPr>
          <p:cNvPr id="20484" name="Slide Number Placeholder 4"/>
          <p:cNvSpPr>
            <a:spLocks noGrp="1"/>
          </p:cNvSpPr>
          <p:nvPr>
            <p:ph type="sldNum" sz="quarter" idx="11"/>
          </p:nvPr>
        </p:nvSpPr>
        <p:spPr>
          <a:noFill/>
        </p:spPr>
        <p:txBody>
          <a:bodyPr/>
          <a:lstStyle/>
          <a:p>
            <a:pPr algn="l"/>
            <a:fld id="{98A59B77-7CE7-47F4-B7F8-FDD35B3A6510}" type="slidenum">
              <a:rPr lang="en-US" altLang="el-GR" sz="1000">
                <a:solidFill>
                  <a:schemeClr val="tx1"/>
                </a:solidFill>
                <a:latin typeface="Arial" charset="0"/>
              </a:rPr>
              <a:pPr algn="l"/>
              <a:t>12</a:t>
            </a:fld>
            <a:endParaRPr lang="en-US" altLang="el-GR" sz="1000" dirty="0">
              <a:solidFill>
                <a:schemeClr val="tx1"/>
              </a:solidFill>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3"/>
          <p:cNvSpPr txBox="1">
            <a:spLocks noChangeArrowheads="1"/>
          </p:cNvSpPr>
          <p:nvPr/>
        </p:nvSpPr>
        <p:spPr bwMode="auto">
          <a:xfrm>
            <a:off x="2228850" y="739775"/>
            <a:ext cx="7104063" cy="460375"/>
          </a:xfrm>
          <a:prstGeom prst="rect">
            <a:avLst/>
          </a:prstGeom>
          <a:noFill/>
          <a:ln w="9525">
            <a:noFill/>
            <a:miter lim="800000"/>
            <a:headEnd/>
            <a:tailEnd/>
          </a:ln>
        </p:spPr>
        <p:txBody>
          <a:bodyPr wrap="none">
            <a:spAutoFit/>
          </a:bodyPr>
          <a:lstStyle/>
          <a:p>
            <a:pPr eaLnBrk="1" hangingPunct="1">
              <a:buSzPct val="100000"/>
              <a:buFont typeface="Wingdings" pitchFamily="2" charset="2"/>
              <a:buNone/>
            </a:pPr>
            <a:r>
              <a:rPr lang="en-US" altLang="el-GR" sz="2400" i="1"/>
              <a:t>Proposed Epistemological Core Model of Sciences</a:t>
            </a:r>
            <a:endParaRPr lang="el-GR" altLang="el-GR" sz="2400" i="1"/>
          </a:p>
        </p:txBody>
      </p:sp>
      <p:sp>
        <p:nvSpPr>
          <p:cNvPr id="21507" name="TextBox 4"/>
          <p:cNvSpPr txBox="1">
            <a:spLocks noChangeArrowheads="1"/>
          </p:cNvSpPr>
          <p:nvPr/>
        </p:nvSpPr>
        <p:spPr bwMode="auto">
          <a:xfrm>
            <a:off x="3314700" y="1341438"/>
            <a:ext cx="2117725" cy="782637"/>
          </a:xfrm>
          <a:prstGeom prst="rect">
            <a:avLst/>
          </a:prstGeom>
          <a:noFill/>
          <a:ln w="9525">
            <a:solidFill>
              <a:schemeClr val="accent1"/>
            </a:solidFill>
            <a:miter lim="800000"/>
            <a:headEnd/>
            <a:tailEnd/>
          </a:ln>
        </p:spPr>
        <p:txBody>
          <a:bodyPr wrap="none" lIns="180000" tIns="144000" rIns="180000" bIns="144000">
            <a:spAutoFit/>
          </a:bodyPr>
          <a:lstStyle/>
          <a:p>
            <a:pPr algn="ctr" eaLnBrk="1" hangingPunct="1">
              <a:buSzPct val="100000"/>
              <a:buFont typeface="Wingdings" pitchFamily="2" charset="2"/>
              <a:buNone/>
            </a:pPr>
            <a:r>
              <a:rPr lang="en-US" altLang="el-GR" sz="1600"/>
              <a:t>Categorical Models</a:t>
            </a:r>
          </a:p>
          <a:p>
            <a:pPr algn="ctr" eaLnBrk="1" hangingPunct="1">
              <a:buSzPct val="100000"/>
              <a:buFont typeface="Wingdings" pitchFamily="2" charset="2"/>
              <a:buNone/>
            </a:pPr>
            <a:r>
              <a:rPr lang="en-US" altLang="el-GR" sz="1600">
                <a:solidFill>
                  <a:srgbClr val="CC0066"/>
                </a:solidFill>
              </a:rPr>
              <a:t>(terminologies)</a:t>
            </a:r>
            <a:endParaRPr lang="el-GR" altLang="el-GR" sz="1600">
              <a:solidFill>
                <a:srgbClr val="CC0066"/>
              </a:solidFill>
            </a:endParaRPr>
          </a:p>
        </p:txBody>
      </p:sp>
      <p:sp>
        <p:nvSpPr>
          <p:cNvPr id="21508" name="TextBox 7"/>
          <p:cNvSpPr txBox="1">
            <a:spLocks noChangeArrowheads="1"/>
          </p:cNvSpPr>
          <p:nvPr/>
        </p:nvSpPr>
        <p:spPr bwMode="auto">
          <a:xfrm>
            <a:off x="7916863" y="1268413"/>
            <a:ext cx="2184400" cy="979487"/>
          </a:xfrm>
          <a:prstGeom prst="rect">
            <a:avLst/>
          </a:prstGeom>
          <a:noFill/>
          <a:ln w="9525">
            <a:noFill/>
            <a:miter lim="800000"/>
            <a:headEnd/>
            <a:tailEnd/>
          </a:ln>
        </p:spPr>
        <p:txBody>
          <a:bodyPr>
            <a:spAutoFit/>
          </a:bodyPr>
          <a:lstStyle/>
          <a:p>
            <a:pPr eaLnBrk="1" hangingPunct="1">
              <a:buSzPct val="100000"/>
              <a:buFont typeface="Wingdings" pitchFamily="2" charset="2"/>
              <a:buNone/>
            </a:pPr>
            <a:r>
              <a:rPr lang="en-US" altLang="el-GR">
                <a:solidFill>
                  <a:srgbClr val="FF0000"/>
                </a:solidFill>
              </a:rPr>
              <a:t>Possible  Worlds and mechanisms</a:t>
            </a:r>
          </a:p>
          <a:p>
            <a:pPr eaLnBrk="1" hangingPunct="1">
              <a:buSzPct val="100000"/>
              <a:buFont typeface="Wingdings" pitchFamily="2" charset="2"/>
              <a:buNone/>
            </a:pPr>
            <a:r>
              <a:rPr lang="en-US" altLang="el-GR">
                <a:solidFill>
                  <a:srgbClr val="FF0000"/>
                </a:solidFill>
              </a:rPr>
              <a:t> of evolution</a:t>
            </a:r>
          </a:p>
        </p:txBody>
      </p:sp>
      <p:sp>
        <p:nvSpPr>
          <p:cNvPr id="21509" name="TextBox 8"/>
          <p:cNvSpPr txBox="1">
            <a:spLocks noChangeArrowheads="1"/>
          </p:cNvSpPr>
          <p:nvPr/>
        </p:nvSpPr>
        <p:spPr bwMode="auto">
          <a:xfrm>
            <a:off x="2768600" y="2638425"/>
            <a:ext cx="1092200" cy="719138"/>
          </a:xfrm>
          <a:prstGeom prst="rect">
            <a:avLst/>
          </a:prstGeom>
          <a:noFill/>
          <a:ln w="9525">
            <a:solidFill>
              <a:schemeClr val="accent1"/>
            </a:solidFill>
            <a:miter lim="800000"/>
            <a:headEnd/>
            <a:tailEnd/>
          </a:ln>
        </p:spPr>
        <p:txBody>
          <a:bodyPr lIns="36000" tIns="36000" rIns="36000" bIns="36000">
            <a:spAutoFit/>
          </a:bodyPr>
          <a:lstStyle/>
          <a:p>
            <a:pPr algn="ctr" eaLnBrk="1" hangingPunct="1">
              <a:buSzPct val="100000"/>
              <a:buFont typeface="Wingdings" pitchFamily="2" charset="2"/>
              <a:buNone/>
            </a:pPr>
            <a:r>
              <a:rPr lang="en-US" altLang="el-GR" sz="1400"/>
              <a:t>Collective material behavior</a:t>
            </a:r>
            <a:endParaRPr lang="el-GR" altLang="el-GR" sz="1400"/>
          </a:p>
        </p:txBody>
      </p:sp>
      <p:sp>
        <p:nvSpPr>
          <p:cNvPr id="11" name="Rounded Rectangle 10"/>
          <p:cNvSpPr/>
          <p:nvPr/>
        </p:nvSpPr>
        <p:spPr>
          <a:xfrm>
            <a:off x="2613025" y="2276475"/>
            <a:ext cx="3744913" cy="122396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sz="1400">
              <a:solidFill>
                <a:srgbClr val="FFFFFF"/>
              </a:solidFill>
            </a:endParaRPr>
          </a:p>
        </p:txBody>
      </p:sp>
      <p:sp>
        <p:nvSpPr>
          <p:cNvPr id="21511" name="TextBox 11"/>
          <p:cNvSpPr txBox="1">
            <a:spLocks noChangeArrowheads="1"/>
          </p:cNvSpPr>
          <p:nvPr/>
        </p:nvSpPr>
        <p:spPr bwMode="auto">
          <a:xfrm>
            <a:off x="8074025" y="3357563"/>
            <a:ext cx="1092200" cy="1698625"/>
          </a:xfrm>
          <a:prstGeom prst="rect">
            <a:avLst/>
          </a:prstGeom>
          <a:noFill/>
          <a:ln w="9525">
            <a:noFill/>
            <a:miter lim="800000"/>
            <a:headEnd/>
            <a:tailEnd/>
          </a:ln>
        </p:spPr>
        <p:txBody>
          <a:bodyPr>
            <a:spAutoFit/>
          </a:bodyPr>
          <a:lstStyle/>
          <a:p>
            <a:pPr algn="ctr" eaLnBrk="1" hangingPunct="1">
              <a:buSzPct val="100000"/>
              <a:buFont typeface="Wingdings" pitchFamily="2" charset="2"/>
              <a:buNone/>
            </a:pPr>
            <a:r>
              <a:rPr lang="en-US" altLang="el-GR">
                <a:solidFill>
                  <a:srgbClr val="FF0000"/>
                </a:solidFill>
              </a:rPr>
              <a:t>Actual</a:t>
            </a:r>
          </a:p>
          <a:p>
            <a:pPr algn="ctr" eaLnBrk="1" hangingPunct="1">
              <a:buSzPct val="100000"/>
              <a:buFont typeface="Wingdings" pitchFamily="2" charset="2"/>
              <a:buNone/>
            </a:pPr>
            <a:r>
              <a:rPr lang="en-US" altLang="el-GR">
                <a:solidFill>
                  <a:srgbClr val="FF0000"/>
                </a:solidFill>
              </a:rPr>
              <a:t> world</a:t>
            </a:r>
          </a:p>
          <a:p>
            <a:pPr algn="ctr" eaLnBrk="1" hangingPunct="1">
              <a:buSzPct val="100000"/>
              <a:buFont typeface="Wingdings" pitchFamily="2" charset="2"/>
              <a:buNone/>
            </a:pPr>
            <a:r>
              <a:rPr lang="en-US" altLang="el-GR">
                <a:solidFill>
                  <a:srgbClr val="FF0000"/>
                </a:solidFill>
              </a:rPr>
              <a:t>in</a:t>
            </a:r>
          </a:p>
          <a:p>
            <a:pPr algn="ctr" eaLnBrk="1" hangingPunct="1">
              <a:buSzPct val="100000"/>
              <a:buFont typeface="Wingdings" pitchFamily="2" charset="2"/>
              <a:buNone/>
            </a:pPr>
            <a:r>
              <a:rPr lang="en-US" altLang="el-GR">
                <a:solidFill>
                  <a:srgbClr val="FF0000"/>
                </a:solidFill>
              </a:rPr>
              <a:t>data or</a:t>
            </a:r>
          </a:p>
          <a:p>
            <a:pPr algn="ctr" eaLnBrk="1" hangingPunct="1">
              <a:buSzPct val="100000"/>
              <a:buFont typeface="Wingdings" pitchFamily="2" charset="2"/>
              <a:buNone/>
            </a:pPr>
            <a:r>
              <a:rPr lang="en-US" altLang="el-GR">
                <a:solidFill>
                  <a:srgbClr val="FF0000"/>
                </a:solidFill>
              </a:rPr>
              <a:t>mind</a:t>
            </a:r>
          </a:p>
        </p:txBody>
      </p:sp>
      <p:sp>
        <p:nvSpPr>
          <p:cNvPr id="21512" name="TextBox 14"/>
          <p:cNvSpPr txBox="1">
            <a:spLocks noChangeArrowheads="1"/>
          </p:cNvSpPr>
          <p:nvPr/>
        </p:nvSpPr>
        <p:spPr bwMode="auto">
          <a:xfrm>
            <a:off x="2609850" y="4318000"/>
            <a:ext cx="1247775" cy="576263"/>
          </a:xfrm>
          <a:prstGeom prst="rect">
            <a:avLst/>
          </a:prstGeom>
          <a:noFill/>
          <a:ln w="9525">
            <a:solidFill>
              <a:schemeClr val="accent1"/>
            </a:solidFill>
            <a:miter lim="800000"/>
            <a:headEnd/>
            <a:tailEnd/>
          </a:ln>
        </p:spPr>
        <p:txBody>
          <a:bodyPr lIns="36000" tIns="36000" rIns="36000" bIns="36000"/>
          <a:lstStyle/>
          <a:p>
            <a:pPr algn="ctr" eaLnBrk="1" hangingPunct="1">
              <a:buSzPct val="100000"/>
              <a:buFont typeface="Wingdings" pitchFamily="2" charset="2"/>
              <a:buNone/>
            </a:pPr>
            <a:r>
              <a:rPr lang="en-US" altLang="el-GR" sz="1400"/>
              <a:t>Material world</a:t>
            </a:r>
          </a:p>
          <a:p>
            <a:pPr algn="ctr" eaLnBrk="1" hangingPunct="1">
              <a:buSzPct val="100000"/>
              <a:buFont typeface="Wingdings" pitchFamily="2" charset="2"/>
              <a:buNone/>
            </a:pPr>
            <a:r>
              <a:rPr lang="en-US" altLang="el-GR" sz="1400">
                <a:solidFill>
                  <a:srgbClr val="CC0066"/>
                </a:solidFill>
              </a:rPr>
              <a:t>(CRM)</a:t>
            </a:r>
            <a:endParaRPr lang="el-GR" altLang="el-GR" sz="1400">
              <a:solidFill>
                <a:srgbClr val="CC0066"/>
              </a:solidFill>
            </a:endParaRPr>
          </a:p>
        </p:txBody>
      </p:sp>
      <p:sp>
        <p:nvSpPr>
          <p:cNvPr id="21513" name="TextBox 15"/>
          <p:cNvSpPr txBox="1">
            <a:spLocks noChangeArrowheads="1"/>
          </p:cNvSpPr>
          <p:nvPr/>
        </p:nvSpPr>
        <p:spPr bwMode="auto">
          <a:xfrm>
            <a:off x="4797425" y="4316413"/>
            <a:ext cx="1716088" cy="617537"/>
          </a:xfrm>
          <a:prstGeom prst="rect">
            <a:avLst/>
          </a:prstGeom>
          <a:noFill/>
          <a:ln w="9525">
            <a:solidFill>
              <a:schemeClr val="accent1"/>
            </a:solidFill>
            <a:miter lim="800000"/>
            <a:headEnd/>
            <a:tailEnd/>
          </a:ln>
        </p:spPr>
        <p:txBody>
          <a:bodyPr lIns="36000" tIns="147600" rIns="36000" bIns="36000"/>
          <a:lstStyle/>
          <a:p>
            <a:pPr algn="ctr" eaLnBrk="1" hangingPunct="1">
              <a:buSzPct val="100000"/>
              <a:buFont typeface="Wingdings" pitchFamily="2" charset="2"/>
              <a:buNone/>
            </a:pPr>
            <a:r>
              <a:rPr lang="en-US" altLang="el-GR" sz="1400"/>
              <a:t>Socio -Psychological world</a:t>
            </a:r>
            <a:endParaRPr lang="el-GR" altLang="el-GR" sz="1400"/>
          </a:p>
        </p:txBody>
      </p:sp>
      <p:sp>
        <p:nvSpPr>
          <p:cNvPr id="17" name="Rounded Rectangle 16"/>
          <p:cNvSpPr/>
          <p:nvPr/>
        </p:nvSpPr>
        <p:spPr>
          <a:xfrm>
            <a:off x="2422525" y="3933825"/>
            <a:ext cx="4246563" cy="1295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sz="1400">
              <a:solidFill>
                <a:srgbClr val="FFFFFF"/>
              </a:solidFill>
            </a:endParaRPr>
          </a:p>
        </p:txBody>
      </p:sp>
      <p:sp>
        <p:nvSpPr>
          <p:cNvPr id="18" name="TextBox 17"/>
          <p:cNvSpPr txBox="1"/>
          <p:nvPr/>
        </p:nvSpPr>
        <p:spPr>
          <a:xfrm>
            <a:off x="3627438" y="3959225"/>
            <a:ext cx="1793875" cy="338138"/>
          </a:xfrm>
          <a:prstGeom prst="rect">
            <a:avLst/>
          </a:prstGeom>
          <a:noFill/>
        </p:spPr>
        <p:txBody>
          <a:bodyPr>
            <a:spAutoFit/>
          </a:bodyPr>
          <a:lstStyle/>
          <a:p>
            <a:pPr>
              <a:defRPr/>
            </a:pPr>
            <a:r>
              <a:rPr lang="en-US" sz="1600" dirty="0">
                <a:solidFill>
                  <a:schemeClr val="tx2">
                    <a:lumMod val="75000"/>
                  </a:schemeClr>
                </a:solidFill>
                <a:effectLst>
                  <a:outerShdw blurRad="38100" dist="38100" dir="2700000" algn="tl">
                    <a:srgbClr val="000000">
                      <a:alpha val="43137"/>
                    </a:srgbClr>
                  </a:outerShdw>
                </a:effectLst>
                <a:latin typeface="Arial" pitchFamily="34" charset="0"/>
              </a:rPr>
              <a:t>Factual world</a:t>
            </a:r>
          </a:p>
        </p:txBody>
      </p:sp>
      <p:sp>
        <p:nvSpPr>
          <p:cNvPr id="19" name="Right Brace 18"/>
          <p:cNvSpPr/>
          <p:nvPr/>
        </p:nvSpPr>
        <p:spPr>
          <a:xfrm>
            <a:off x="7605713" y="2420938"/>
            <a:ext cx="468312" cy="2540000"/>
          </a:xfrm>
          <a:prstGeom prst="rightBrace">
            <a:avLst>
              <a:gd name="adj1" fmla="val 8333"/>
              <a:gd name="adj2" fmla="val 49462"/>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ltLang="el-GR" sz="1400"/>
          </a:p>
        </p:txBody>
      </p:sp>
      <p:sp>
        <p:nvSpPr>
          <p:cNvPr id="20" name="Rounded Rectangle 19"/>
          <p:cNvSpPr/>
          <p:nvPr/>
        </p:nvSpPr>
        <p:spPr>
          <a:xfrm>
            <a:off x="2613025" y="5461000"/>
            <a:ext cx="3900488" cy="9207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sz="1400">
              <a:solidFill>
                <a:srgbClr val="FFFFFF"/>
              </a:solidFill>
            </a:endParaRPr>
          </a:p>
        </p:txBody>
      </p:sp>
      <p:sp>
        <p:nvSpPr>
          <p:cNvPr id="21" name="TextBox 20"/>
          <p:cNvSpPr txBox="1"/>
          <p:nvPr/>
        </p:nvSpPr>
        <p:spPr>
          <a:xfrm>
            <a:off x="3625850" y="5505450"/>
            <a:ext cx="2106613" cy="339725"/>
          </a:xfrm>
          <a:prstGeom prst="rect">
            <a:avLst/>
          </a:prstGeom>
          <a:noFill/>
        </p:spPr>
        <p:txBody>
          <a:bodyPr>
            <a:spAutoFit/>
          </a:bodyPr>
          <a:lstStyle/>
          <a:p>
            <a:pPr>
              <a:defRPr/>
            </a:pPr>
            <a:r>
              <a:rPr lang="en-US" altLang="el-GR" sz="1600" dirty="0">
                <a:solidFill>
                  <a:srgbClr val="000000"/>
                </a:solidFill>
                <a:effectLst>
                  <a:outerShdw blurRad="38100" dist="38100" dir="2700000" algn="tl">
                    <a:srgbClr val="C0C0C0"/>
                  </a:outerShdw>
                </a:effectLst>
                <a:latin typeface="Arial" pitchFamily="34" charset="0"/>
              </a:rPr>
              <a:t>Observable world</a:t>
            </a:r>
            <a:endParaRPr lang="en-US" altLang="el-GR" sz="1100" dirty="0">
              <a:solidFill>
                <a:srgbClr val="000000"/>
              </a:solidFill>
              <a:effectLst>
                <a:outerShdw blurRad="38100" dist="38100" dir="2700000" algn="tl">
                  <a:srgbClr val="C0C0C0"/>
                </a:outerShdw>
              </a:effectLst>
              <a:latin typeface="Arial" pitchFamily="34" charset="0"/>
            </a:endParaRPr>
          </a:p>
        </p:txBody>
      </p:sp>
      <p:sp>
        <p:nvSpPr>
          <p:cNvPr id="21519" name="TextBox 21"/>
          <p:cNvSpPr txBox="1">
            <a:spLocks noChangeArrowheads="1"/>
          </p:cNvSpPr>
          <p:nvPr/>
        </p:nvSpPr>
        <p:spPr bwMode="auto">
          <a:xfrm>
            <a:off x="3003550" y="5805488"/>
            <a:ext cx="3119438" cy="566737"/>
          </a:xfrm>
          <a:prstGeom prst="rect">
            <a:avLst/>
          </a:prstGeom>
          <a:noFill/>
          <a:ln w="9525">
            <a:noFill/>
            <a:miter lim="800000"/>
            <a:headEnd/>
            <a:tailEnd/>
          </a:ln>
        </p:spPr>
        <p:txBody>
          <a:bodyPr>
            <a:spAutoFit/>
          </a:bodyPr>
          <a:lstStyle/>
          <a:p>
            <a:pPr algn="ctr" eaLnBrk="1" hangingPunct="1">
              <a:buSzPct val="100000"/>
              <a:buFont typeface="Wingdings" pitchFamily="2" charset="2"/>
              <a:buNone/>
            </a:pPr>
            <a:r>
              <a:rPr lang="en-US" altLang="el-GR" sz="1400"/>
              <a:t>Non – discrete unlimited and</a:t>
            </a:r>
          </a:p>
          <a:p>
            <a:pPr algn="ctr" eaLnBrk="1" hangingPunct="1">
              <a:buSzPct val="100000"/>
              <a:buFont typeface="Wingdings" pitchFamily="2" charset="2"/>
              <a:buNone/>
            </a:pPr>
            <a:r>
              <a:rPr lang="en-US" altLang="el-GR" sz="1400"/>
              <a:t> unclassified material phenomena</a:t>
            </a:r>
            <a:endParaRPr lang="el-GR" altLang="el-GR" sz="1400"/>
          </a:p>
        </p:txBody>
      </p:sp>
      <p:sp>
        <p:nvSpPr>
          <p:cNvPr id="21520" name="TextBox 22"/>
          <p:cNvSpPr txBox="1">
            <a:spLocks noChangeArrowheads="1"/>
          </p:cNvSpPr>
          <p:nvPr/>
        </p:nvSpPr>
        <p:spPr bwMode="auto">
          <a:xfrm>
            <a:off x="7705725" y="5487988"/>
            <a:ext cx="1092200" cy="369887"/>
          </a:xfrm>
          <a:prstGeom prst="rect">
            <a:avLst/>
          </a:prstGeom>
          <a:noFill/>
          <a:ln w="9525">
            <a:noFill/>
            <a:miter lim="800000"/>
            <a:headEnd/>
            <a:tailEnd/>
          </a:ln>
        </p:spPr>
        <p:txBody>
          <a:bodyPr>
            <a:spAutoFit/>
          </a:bodyPr>
          <a:lstStyle/>
          <a:p>
            <a:pPr eaLnBrk="1" hangingPunct="1">
              <a:buSzPct val="100000"/>
              <a:buFont typeface="Wingdings" pitchFamily="2" charset="2"/>
              <a:buNone/>
            </a:pPr>
            <a:r>
              <a:rPr lang="en-US" altLang="el-GR">
                <a:solidFill>
                  <a:srgbClr val="FF0000"/>
                </a:solidFill>
              </a:rPr>
              <a:t>Reality</a:t>
            </a:r>
          </a:p>
        </p:txBody>
      </p:sp>
      <p:sp>
        <p:nvSpPr>
          <p:cNvPr id="26" name="Curved Down Arrow 25"/>
          <p:cNvSpPr/>
          <p:nvPr/>
        </p:nvSpPr>
        <p:spPr>
          <a:xfrm>
            <a:off x="3938588" y="4437063"/>
            <a:ext cx="858837" cy="14446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a:solidFill>
                <a:schemeClr val="tx1"/>
              </a:solidFill>
            </a:endParaRPr>
          </a:p>
        </p:txBody>
      </p:sp>
      <p:sp>
        <p:nvSpPr>
          <p:cNvPr id="21522" name="TextBox 26"/>
          <p:cNvSpPr txBox="1">
            <a:spLocks noChangeArrowheads="1"/>
          </p:cNvSpPr>
          <p:nvPr/>
        </p:nvSpPr>
        <p:spPr bwMode="auto">
          <a:xfrm>
            <a:off x="3946525" y="4581525"/>
            <a:ext cx="942975" cy="338138"/>
          </a:xfrm>
          <a:prstGeom prst="rect">
            <a:avLst/>
          </a:prstGeom>
          <a:noFill/>
          <a:ln w="9525">
            <a:noFill/>
            <a:miter lim="800000"/>
            <a:headEnd/>
            <a:tailEnd/>
          </a:ln>
        </p:spPr>
        <p:txBody>
          <a:bodyPr>
            <a:spAutoFit/>
          </a:bodyPr>
          <a:lstStyle/>
          <a:p>
            <a:pPr eaLnBrk="1" hangingPunct="1">
              <a:buSzPct val="100000"/>
              <a:buFont typeface="Wingdings" pitchFamily="2" charset="2"/>
              <a:buNone/>
            </a:pPr>
            <a:r>
              <a:rPr lang="en-US" altLang="el-GR" sz="1600">
                <a:solidFill>
                  <a:srgbClr val="FF0000"/>
                </a:solidFill>
              </a:rPr>
              <a:t>inferred</a:t>
            </a:r>
          </a:p>
        </p:txBody>
      </p:sp>
      <p:sp>
        <p:nvSpPr>
          <p:cNvPr id="28" name="Curved Down Arrow 27"/>
          <p:cNvSpPr/>
          <p:nvPr/>
        </p:nvSpPr>
        <p:spPr>
          <a:xfrm rot="16200000">
            <a:off x="1420813" y="1804988"/>
            <a:ext cx="1165225" cy="498475"/>
          </a:xfrm>
          <a:prstGeom prst="curvedDownArrow">
            <a:avLst>
              <a:gd name="adj1" fmla="val 25000"/>
              <a:gd name="adj2" fmla="val 50000"/>
              <a:gd name="adj3" fmla="val 2202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a:solidFill>
                <a:schemeClr val="tx1"/>
              </a:solidFill>
            </a:endParaRPr>
          </a:p>
        </p:txBody>
      </p:sp>
      <p:sp>
        <p:nvSpPr>
          <p:cNvPr id="29" name="Curved Down Arrow 28"/>
          <p:cNvSpPr/>
          <p:nvPr/>
        </p:nvSpPr>
        <p:spPr>
          <a:xfrm rot="16200000">
            <a:off x="1415257" y="3383756"/>
            <a:ext cx="1176338" cy="49847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a:solidFill>
                <a:schemeClr val="tx1"/>
              </a:solidFill>
            </a:endParaRPr>
          </a:p>
        </p:txBody>
      </p:sp>
      <p:sp>
        <p:nvSpPr>
          <p:cNvPr id="30" name="Curved Down Arrow 29"/>
          <p:cNvSpPr/>
          <p:nvPr/>
        </p:nvSpPr>
        <p:spPr>
          <a:xfrm rot="16200000">
            <a:off x="1428750" y="5272088"/>
            <a:ext cx="1304925" cy="49847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a:solidFill>
                <a:schemeClr val="tx1"/>
              </a:solidFill>
            </a:endParaRPr>
          </a:p>
        </p:txBody>
      </p:sp>
      <p:sp>
        <p:nvSpPr>
          <p:cNvPr id="21526" name="TextBox 30"/>
          <p:cNvSpPr txBox="1">
            <a:spLocks noChangeArrowheads="1"/>
          </p:cNvSpPr>
          <p:nvPr/>
        </p:nvSpPr>
        <p:spPr bwMode="auto">
          <a:xfrm rot="-5400000">
            <a:off x="695325" y="5510213"/>
            <a:ext cx="1185863" cy="338137"/>
          </a:xfrm>
          <a:prstGeom prst="rect">
            <a:avLst/>
          </a:prstGeom>
          <a:noFill/>
          <a:ln w="9525">
            <a:noFill/>
            <a:miter lim="800000"/>
            <a:headEnd/>
            <a:tailEnd/>
          </a:ln>
        </p:spPr>
        <p:txBody>
          <a:bodyPr wrap="none">
            <a:spAutoFit/>
          </a:bodyPr>
          <a:lstStyle/>
          <a:p>
            <a:pPr eaLnBrk="1" hangingPunct="1">
              <a:buSzPct val="100000"/>
              <a:buFont typeface="Wingdings" pitchFamily="2" charset="2"/>
              <a:buNone/>
            </a:pPr>
            <a:r>
              <a:rPr lang="en-US" altLang="el-GR" sz="1600">
                <a:solidFill>
                  <a:srgbClr val="CC0066"/>
                </a:solidFill>
              </a:rPr>
              <a:t>recognition</a:t>
            </a:r>
            <a:endParaRPr lang="el-GR" altLang="el-GR" sz="1600">
              <a:solidFill>
                <a:srgbClr val="CC0066"/>
              </a:solidFill>
            </a:endParaRPr>
          </a:p>
        </p:txBody>
      </p:sp>
      <p:sp>
        <p:nvSpPr>
          <p:cNvPr id="21527" name="TextBox 31"/>
          <p:cNvSpPr txBox="1">
            <a:spLocks noChangeArrowheads="1"/>
          </p:cNvSpPr>
          <p:nvPr/>
        </p:nvSpPr>
        <p:spPr bwMode="auto">
          <a:xfrm rot="-5400000">
            <a:off x="562768" y="3390107"/>
            <a:ext cx="1084263" cy="584200"/>
          </a:xfrm>
          <a:prstGeom prst="rect">
            <a:avLst/>
          </a:prstGeom>
          <a:noFill/>
          <a:ln w="9525">
            <a:noFill/>
            <a:miter lim="800000"/>
            <a:headEnd/>
            <a:tailEnd/>
          </a:ln>
        </p:spPr>
        <p:txBody>
          <a:bodyPr wrap="none">
            <a:spAutoFit/>
          </a:bodyPr>
          <a:lstStyle/>
          <a:p>
            <a:pPr eaLnBrk="1" hangingPunct="1">
              <a:buSzPct val="100000"/>
              <a:buFont typeface="Wingdings" pitchFamily="2" charset="2"/>
              <a:buNone/>
            </a:pPr>
            <a:r>
              <a:rPr lang="en-US" altLang="el-GR" sz="1600">
                <a:solidFill>
                  <a:srgbClr val="CC0066"/>
                </a:solidFill>
              </a:rPr>
              <a:t>Statistical</a:t>
            </a:r>
          </a:p>
          <a:p>
            <a:pPr eaLnBrk="1" hangingPunct="1">
              <a:buSzPct val="100000"/>
              <a:buFont typeface="Wingdings" pitchFamily="2" charset="2"/>
              <a:buNone/>
            </a:pPr>
            <a:r>
              <a:rPr lang="en-US" altLang="el-GR" sz="1600">
                <a:solidFill>
                  <a:srgbClr val="CC0066"/>
                </a:solidFill>
              </a:rPr>
              <a:t>reasoning</a:t>
            </a:r>
            <a:endParaRPr lang="el-GR" altLang="el-GR" sz="1600">
              <a:solidFill>
                <a:srgbClr val="CC0066"/>
              </a:solidFill>
            </a:endParaRPr>
          </a:p>
        </p:txBody>
      </p:sp>
      <p:sp>
        <p:nvSpPr>
          <p:cNvPr id="21528" name="TextBox 32"/>
          <p:cNvSpPr txBox="1">
            <a:spLocks noChangeArrowheads="1"/>
          </p:cNvSpPr>
          <p:nvPr/>
        </p:nvSpPr>
        <p:spPr bwMode="auto">
          <a:xfrm rot="-5400000">
            <a:off x="718344" y="1659731"/>
            <a:ext cx="1082675" cy="633413"/>
          </a:xfrm>
          <a:prstGeom prst="rect">
            <a:avLst/>
          </a:prstGeom>
          <a:noFill/>
          <a:ln w="9525">
            <a:noFill/>
            <a:miter lim="800000"/>
            <a:headEnd/>
            <a:tailEnd/>
          </a:ln>
        </p:spPr>
        <p:txBody>
          <a:bodyPr wrap="none">
            <a:spAutoFit/>
          </a:bodyPr>
          <a:lstStyle/>
          <a:p>
            <a:pPr eaLnBrk="1" hangingPunct="1">
              <a:buSzPct val="100000"/>
              <a:buFont typeface="Wingdings" pitchFamily="2" charset="2"/>
              <a:buNone/>
            </a:pPr>
            <a:r>
              <a:rPr lang="en-US" altLang="el-GR" sz="1600"/>
              <a:t>Inductive</a:t>
            </a:r>
          </a:p>
          <a:p>
            <a:pPr eaLnBrk="1" hangingPunct="1">
              <a:buSzPct val="100000"/>
              <a:buFont typeface="Wingdings" pitchFamily="2" charset="2"/>
              <a:buNone/>
            </a:pPr>
            <a:r>
              <a:rPr lang="en-US" altLang="el-GR" sz="1600"/>
              <a:t>reasoning</a:t>
            </a:r>
            <a:endParaRPr lang="el-GR" altLang="el-GR" sz="1600"/>
          </a:p>
        </p:txBody>
      </p:sp>
      <p:sp>
        <p:nvSpPr>
          <p:cNvPr id="34" name="Curved Right Arrow 33"/>
          <p:cNvSpPr/>
          <p:nvPr/>
        </p:nvSpPr>
        <p:spPr>
          <a:xfrm>
            <a:off x="273050" y="1244600"/>
            <a:ext cx="831850" cy="4837113"/>
          </a:xfrm>
          <a:prstGeom prst="curvedRightArrow">
            <a:avLst/>
          </a:prstGeom>
          <a:solidFill>
            <a:schemeClr val="tx2">
              <a:lumMod val="60000"/>
              <a:lumOff val="40000"/>
              <a:alpha val="4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a:solidFill>
                <a:schemeClr val="tx1"/>
              </a:solidFill>
            </a:endParaRPr>
          </a:p>
        </p:txBody>
      </p:sp>
      <p:sp>
        <p:nvSpPr>
          <p:cNvPr id="35" name="TextBox 34"/>
          <p:cNvSpPr txBox="1"/>
          <p:nvPr/>
        </p:nvSpPr>
        <p:spPr>
          <a:xfrm rot="16200000">
            <a:off x="-815975" y="3365500"/>
            <a:ext cx="2205037" cy="633413"/>
          </a:xfrm>
          <a:prstGeom prst="rect">
            <a:avLst/>
          </a:prstGeom>
          <a:noFill/>
        </p:spPr>
        <p:txBody>
          <a:bodyPr>
            <a:spAutoFit/>
          </a:bodyPr>
          <a:lstStyle/>
          <a:p>
            <a:pPr algn="ctr">
              <a:defRPr/>
            </a:pPr>
            <a:r>
              <a:rPr lang="en-US" altLang="el-GR" sz="1600">
                <a:solidFill>
                  <a:srgbClr val="000000"/>
                </a:solidFill>
                <a:effectLst>
                  <a:outerShdw blurRad="38100" dist="38100" dir="2700000" algn="tl">
                    <a:srgbClr val="C0C0C0"/>
                  </a:outerShdw>
                </a:effectLst>
                <a:latin typeface="Arial" pitchFamily="34" charset="0"/>
              </a:rPr>
              <a:t>Cognition   models </a:t>
            </a:r>
          </a:p>
          <a:p>
            <a:pPr algn="ctr">
              <a:defRPr/>
            </a:pPr>
            <a:r>
              <a:rPr lang="en-US" altLang="el-GR" sz="1600">
                <a:solidFill>
                  <a:srgbClr val="000000"/>
                </a:solidFill>
                <a:effectLst>
                  <a:outerShdw blurRad="38100" dist="38100" dir="2700000" algn="tl">
                    <a:srgbClr val="C0C0C0"/>
                  </a:outerShdw>
                </a:effectLst>
                <a:latin typeface="Arial" pitchFamily="34" charset="0"/>
              </a:rPr>
              <a:t>Innate or explicit</a:t>
            </a:r>
            <a:endParaRPr lang="el-GR" altLang="el-GR" sz="1600">
              <a:solidFill>
                <a:srgbClr val="000000"/>
              </a:solidFill>
              <a:effectLst>
                <a:outerShdw blurRad="38100" dist="38100" dir="2700000" algn="tl">
                  <a:srgbClr val="C0C0C0"/>
                </a:outerShdw>
              </a:effectLst>
              <a:latin typeface="Arial" pitchFamily="34" charset="0"/>
            </a:endParaRPr>
          </a:p>
        </p:txBody>
      </p:sp>
      <p:sp>
        <p:nvSpPr>
          <p:cNvPr id="21531" name="TextBox 35"/>
          <p:cNvSpPr txBox="1">
            <a:spLocks noChangeArrowheads="1"/>
          </p:cNvSpPr>
          <p:nvPr/>
        </p:nvSpPr>
        <p:spPr bwMode="auto">
          <a:xfrm>
            <a:off x="4640263" y="2636838"/>
            <a:ext cx="1249362" cy="719137"/>
          </a:xfrm>
          <a:prstGeom prst="rect">
            <a:avLst/>
          </a:prstGeom>
          <a:noFill/>
          <a:ln w="9525">
            <a:solidFill>
              <a:schemeClr val="accent1"/>
            </a:solidFill>
            <a:miter lim="800000"/>
            <a:headEnd/>
            <a:tailEnd/>
          </a:ln>
        </p:spPr>
        <p:txBody>
          <a:bodyPr lIns="36000" tIns="36000" rIns="36000" bIns="36000">
            <a:spAutoFit/>
          </a:bodyPr>
          <a:lstStyle/>
          <a:p>
            <a:pPr algn="ctr" eaLnBrk="1" hangingPunct="1">
              <a:buSzPct val="100000"/>
              <a:buFont typeface="Wingdings" pitchFamily="2" charset="2"/>
              <a:buNone/>
            </a:pPr>
            <a:r>
              <a:rPr lang="en-US" altLang="el-GR" sz="1400"/>
              <a:t>Collective psychological behavior</a:t>
            </a:r>
            <a:endParaRPr lang="el-GR" altLang="el-GR" sz="1400"/>
          </a:p>
        </p:txBody>
      </p:sp>
      <p:sp>
        <p:nvSpPr>
          <p:cNvPr id="37" name="TextBox 36"/>
          <p:cNvSpPr txBox="1"/>
          <p:nvPr/>
        </p:nvSpPr>
        <p:spPr>
          <a:xfrm>
            <a:off x="3470275" y="2276475"/>
            <a:ext cx="2324100" cy="339725"/>
          </a:xfrm>
          <a:prstGeom prst="rect">
            <a:avLst/>
          </a:prstGeom>
          <a:noFill/>
        </p:spPr>
        <p:txBody>
          <a:bodyPr>
            <a:spAutoFit/>
          </a:bodyPr>
          <a:lstStyle/>
          <a:p>
            <a:pPr>
              <a:defRPr/>
            </a:pPr>
            <a:r>
              <a:rPr lang="en-US" sz="1600" dirty="0">
                <a:solidFill>
                  <a:schemeClr val="tx2">
                    <a:lumMod val="75000"/>
                  </a:schemeClr>
                </a:solidFill>
                <a:effectLst>
                  <a:outerShdw blurRad="38100" dist="38100" dir="2700000" algn="tl">
                    <a:srgbClr val="000000">
                      <a:alpha val="43137"/>
                    </a:srgbClr>
                  </a:outerShdw>
                </a:effectLst>
                <a:latin typeface="Arial" pitchFamily="34" charset="0"/>
              </a:rPr>
              <a:t>Collective world view</a:t>
            </a:r>
          </a:p>
        </p:txBody>
      </p:sp>
      <p:sp>
        <p:nvSpPr>
          <p:cNvPr id="38" name="Curved Down Arrow 37"/>
          <p:cNvSpPr/>
          <p:nvPr/>
        </p:nvSpPr>
        <p:spPr>
          <a:xfrm rot="16200000" flipH="1" flipV="1">
            <a:off x="6179344" y="1747044"/>
            <a:ext cx="1165225" cy="496887"/>
          </a:xfrm>
          <a:prstGeom prst="curvedDownArrow">
            <a:avLst>
              <a:gd name="adj1" fmla="val 25000"/>
              <a:gd name="adj2" fmla="val 50000"/>
              <a:gd name="adj3" fmla="val 2202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a:solidFill>
                <a:schemeClr val="tx1"/>
              </a:solidFill>
            </a:endParaRPr>
          </a:p>
        </p:txBody>
      </p:sp>
      <p:sp>
        <p:nvSpPr>
          <p:cNvPr id="39" name="Curved Down Arrow 38"/>
          <p:cNvSpPr/>
          <p:nvPr/>
        </p:nvSpPr>
        <p:spPr>
          <a:xfrm rot="16200000" flipH="1" flipV="1">
            <a:off x="6412706" y="3331369"/>
            <a:ext cx="1165225" cy="496888"/>
          </a:xfrm>
          <a:prstGeom prst="curvedDownArrow">
            <a:avLst>
              <a:gd name="adj1" fmla="val 25000"/>
              <a:gd name="adj2" fmla="val 50000"/>
              <a:gd name="adj3" fmla="val 2202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ltLang="el-GR">
              <a:solidFill>
                <a:schemeClr val="tx1"/>
              </a:solidFill>
            </a:endParaRPr>
          </a:p>
        </p:txBody>
      </p:sp>
      <p:sp>
        <p:nvSpPr>
          <p:cNvPr id="21535" name="TextBox 39"/>
          <p:cNvSpPr txBox="1">
            <a:spLocks noChangeArrowheads="1"/>
          </p:cNvSpPr>
          <p:nvPr/>
        </p:nvSpPr>
        <p:spPr bwMode="auto">
          <a:xfrm rot="5400000">
            <a:off x="6742113" y="1608137"/>
            <a:ext cx="1093788" cy="633413"/>
          </a:xfrm>
          <a:prstGeom prst="rect">
            <a:avLst/>
          </a:prstGeom>
          <a:noFill/>
          <a:ln w="9525">
            <a:noFill/>
            <a:miter lim="800000"/>
            <a:headEnd/>
            <a:tailEnd/>
          </a:ln>
        </p:spPr>
        <p:txBody>
          <a:bodyPr wrap="none">
            <a:spAutoFit/>
          </a:bodyPr>
          <a:lstStyle/>
          <a:p>
            <a:pPr eaLnBrk="1" hangingPunct="1">
              <a:buSzPct val="100000"/>
              <a:buFont typeface="Wingdings" pitchFamily="2" charset="2"/>
              <a:buNone/>
            </a:pPr>
            <a:r>
              <a:rPr lang="en-US" altLang="el-GR" sz="1600"/>
              <a:t>Deductive</a:t>
            </a:r>
          </a:p>
          <a:p>
            <a:pPr eaLnBrk="1" hangingPunct="1">
              <a:buSzPct val="100000"/>
              <a:buFont typeface="Wingdings" pitchFamily="2" charset="2"/>
              <a:buNone/>
            </a:pPr>
            <a:r>
              <a:rPr lang="en-US" altLang="el-GR" sz="1600"/>
              <a:t>reasoning</a:t>
            </a:r>
            <a:endParaRPr lang="el-GR" altLang="el-GR" sz="1600"/>
          </a:p>
        </p:txBody>
      </p:sp>
      <p:sp>
        <p:nvSpPr>
          <p:cNvPr id="21536" name="TextBox 40"/>
          <p:cNvSpPr txBox="1">
            <a:spLocks noChangeArrowheads="1"/>
          </p:cNvSpPr>
          <p:nvPr/>
        </p:nvSpPr>
        <p:spPr bwMode="auto">
          <a:xfrm rot="5400000">
            <a:off x="6974681" y="3264695"/>
            <a:ext cx="1095375" cy="633412"/>
          </a:xfrm>
          <a:prstGeom prst="rect">
            <a:avLst/>
          </a:prstGeom>
          <a:noFill/>
          <a:ln w="9525">
            <a:noFill/>
            <a:miter lim="800000"/>
            <a:headEnd/>
            <a:tailEnd/>
          </a:ln>
        </p:spPr>
        <p:txBody>
          <a:bodyPr wrap="none">
            <a:spAutoFit/>
          </a:bodyPr>
          <a:lstStyle/>
          <a:p>
            <a:pPr eaLnBrk="1" hangingPunct="1">
              <a:buSzPct val="100000"/>
              <a:buFont typeface="Wingdings" pitchFamily="2" charset="2"/>
              <a:buNone/>
            </a:pPr>
            <a:r>
              <a:rPr lang="en-US" altLang="el-GR" sz="1600"/>
              <a:t>Deductive</a:t>
            </a:r>
          </a:p>
          <a:p>
            <a:pPr eaLnBrk="1" hangingPunct="1">
              <a:buSzPct val="100000"/>
              <a:buFont typeface="Wingdings" pitchFamily="2" charset="2"/>
              <a:buNone/>
            </a:pPr>
            <a:r>
              <a:rPr lang="en-US" altLang="el-GR" sz="1600"/>
              <a:t>reasoning</a:t>
            </a:r>
            <a:endParaRPr lang="el-GR" altLang="el-GR" sz="1600"/>
          </a:p>
        </p:txBody>
      </p:sp>
      <p:sp>
        <p:nvSpPr>
          <p:cNvPr id="21537" name="TextBox 22"/>
          <p:cNvSpPr txBox="1">
            <a:spLocks noChangeArrowheads="1"/>
          </p:cNvSpPr>
          <p:nvPr/>
        </p:nvSpPr>
        <p:spPr bwMode="auto">
          <a:xfrm>
            <a:off x="6986588" y="5980113"/>
            <a:ext cx="2628900" cy="584200"/>
          </a:xfrm>
          <a:prstGeom prst="rect">
            <a:avLst/>
          </a:prstGeom>
          <a:noFill/>
          <a:ln w="9525">
            <a:noFill/>
            <a:miter lim="800000"/>
            <a:headEnd/>
            <a:tailEnd/>
          </a:ln>
        </p:spPr>
        <p:txBody>
          <a:bodyPr>
            <a:spAutoFit/>
          </a:bodyPr>
          <a:lstStyle/>
          <a:p>
            <a:pPr eaLnBrk="1" hangingPunct="1">
              <a:buSzPct val="100000"/>
              <a:buFont typeface="Wingdings" pitchFamily="2" charset="2"/>
              <a:buNone/>
            </a:pPr>
            <a:r>
              <a:rPr lang="en-US" altLang="el-GR" sz="1600" i="1">
                <a:solidFill>
                  <a:srgbClr val="CC0066"/>
                </a:solidFill>
              </a:rPr>
              <a:t>Reasoning are also real world activities (CRM) !!</a:t>
            </a:r>
          </a:p>
        </p:txBody>
      </p:sp>
      <p:sp>
        <p:nvSpPr>
          <p:cNvPr id="21538" name="Slide Number Placeholder 39"/>
          <p:cNvSpPr>
            <a:spLocks noGrp="1"/>
          </p:cNvSpPr>
          <p:nvPr>
            <p:ph type="sldNum" sz="quarter" idx="11"/>
          </p:nvPr>
        </p:nvSpPr>
        <p:spPr>
          <a:noFill/>
        </p:spPr>
        <p:txBody>
          <a:bodyPr/>
          <a:lstStyle/>
          <a:p>
            <a:pPr algn="l"/>
            <a:fld id="{4CCDEFD3-88FB-4D32-ADCD-D50D3E079483}" type="slidenum">
              <a:rPr lang="en-US" altLang="el-GR">
                <a:solidFill>
                  <a:schemeClr val="tx1"/>
                </a:solidFill>
                <a:latin typeface="Arial" charset="0"/>
              </a:rPr>
              <a:pPr algn="l"/>
              <a:t>13</a:t>
            </a:fld>
            <a:endParaRPr lang="en-US" altLang="el-GR">
              <a:solidFill>
                <a:schemeClr val="tx1"/>
              </a:solidFill>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495300" y="1676400"/>
            <a:ext cx="8915400" cy="4746625"/>
          </a:xfrm>
        </p:spPr>
        <p:txBody>
          <a:bodyPr/>
          <a:lstStyle/>
          <a:p>
            <a:pPr algn="ctr" eaLnBrk="1" hangingPunct="1">
              <a:spcBef>
                <a:spcPct val="40000"/>
              </a:spcBef>
            </a:pPr>
            <a:endParaRPr lang="en-US" altLang="ja-JP" smtClean="0">
              <a:ea typeface="MS PGothic" pitchFamily="34" charset="-128"/>
            </a:endParaRPr>
          </a:p>
          <a:p>
            <a:pPr algn="ctr" eaLnBrk="1" hangingPunct="1">
              <a:spcBef>
                <a:spcPct val="40000"/>
              </a:spcBef>
            </a:pPr>
            <a:r>
              <a:rPr lang="en-US" altLang="ja-JP" sz="3200" b="1" smtClean="0">
                <a:ea typeface="MS PGothic" pitchFamily="34" charset="-128"/>
              </a:rPr>
              <a:t>CRMsci v1.2.1</a:t>
            </a:r>
          </a:p>
          <a:p>
            <a:pPr algn="ctr" eaLnBrk="1" hangingPunct="1">
              <a:spcBef>
                <a:spcPct val="40000"/>
              </a:spcBef>
            </a:pPr>
            <a:endParaRPr lang="en-US" altLang="ja-JP" sz="3200" smtClean="0">
              <a:ea typeface="MS PGothic" pitchFamily="34" charset="-128"/>
            </a:endParaRPr>
          </a:p>
          <a:p>
            <a:pPr algn="ctr" eaLnBrk="1" hangingPunct="1">
              <a:spcBef>
                <a:spcPct val="40000"/>
              </a:spcBef>
            </a:pPr>
            <a:r>
              <a:rPr lang="en-US" altLang="el-GR" b="1" smtClean="0">
                <a:solidFill>
                  <a:srgbClr val="CC0000"/>
                </a:solidFill>
                <a:ea typeface="MS PGothic" pitchFamily="34" charset="-128"/>
                <a:hlinkClick r:id="rId2"/>
              </a:rPr>
              <a:t>http://www.ics.forth.gr/isl/CRMext/CRMsci.rdfs</a:t>
            </a:r>
            <a:endParaRPr lang="en-US" altLang="el-GR" b="1" smtClean="0">
              <a:solidFill>
                <a:srgbClr val="CC0000"/>
              </a:solidFill>
              <a:ea typeface="MS PGothic" pitchFamily="34" charset="-128"/>
            </a:endParaRPr>
          </a:p>
          <a:p>
            <a:pPr algn="ctr" eaLnBrk="1" hangingPunct="1">
              <a:spcBef>
                <a:spcPct val="40000"/>
              </a:spcBef>
            </a:pPr>
            <a:endParaRPr lang="en-US" altLang="el-GR" b="1" smtClean="0">
              <a:solidFill>
                <a:srgbClr val="CC0000"/>
              </a:solidFill>
              <a:ea typeface="MS PGothic" pitchFamily="34" charset="-128"/>
            </a:endParaRPr>
          </a:p>
          <a:p>
            <a:pPr algn="ctr" eaLnBrk="1" hangingPunct="1">
              <a:spcBef>
                <a:spcPct val="40000"/>
              </a:spcBef>
            </a:pPr>
            <a:r>
              <a:rPr lang="en-US" altLang="el-GR" b="1" smtClean="0">
                <a:solidFill>
                  <a:srgbClr val="CC0000"/>
                </a:solidFill>
                <a:ea typeface="MS PGothic" pitchFamily="34" charset="-128"/>
              </a:rPr>
              <a:t>Inspired by INSPIRE, OBOE….</a:t>
            </a:r>
          </a:p>
        </p:txBody>
      </p:sp>
      <p:sp>
        <p:nvSpPr>
          <p:cNvPr id="22531" name="Slide Number Placeholder 2"/>
          <p:cNvSpPr>
            <a:spLocks noGrp="1"/>
          </p:cNvSpPr>
          <p:nvPr>
            <p:ph type="sldNum" sz="quarter" idx="11"/>
          </p:nvPr>
        </p:nvSpPr>
        <p:spPr>
          <a:noFill/>
        </p:spPr>
        <p:txBody>
          <a:bodyPr/>
          <a:lstStyle/>
          <a:p>
            <a:fld id="{F1FAB536-5E97-4EB8-AECE-D67E15A7F997}" type="slidenum">
              <a:rPr lang="en-US" altLang="el-GR">
                <a:latin typeface="Arial" charset="0"/>
              </a:rPr>
              <a:pPr/>
              <a:t>14</a:t>
            </a:fld>
            <a:endParaRPr lang="en-US" altLang="el-GR">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554" name="Straight Arrow Connector 89"/>
          <p:cNvCxnSpPr>
            <a:cxnSpLocks noChangeShapeType="1"/>
            <a:stCxn id="59" idx="0"/>
            <a:endCxn id="63" idx="2"/>
          </p:cNvCxnSpPr>
          <p:nvPr/>
        </p:nvCxnSpPr>
        <p:spPr bwMode="auto">
          <a:xfrm flipH="1" flipV="1">
            <a:off x="3800475" y="2071688"/>
            <a:ext cx="2952750" cy="1485900"/>
          </a:xfrm>
          <a:prstGeom prst="straightConnector1">
            <a:avLst/>
          </a:prstGeom>
          <a:noFill/>
          <a:ln w="44450" cmpd="dbl" algn="ctr">
            <a:solidFill>
              <a:schemeClr val="tx1"/>
            </a:solidFill>
            <a:round/>
            <a:headEnd/>
            <a:tailEnd type="triangle" w="sm" len="lg"/>
          </a:ln>
        </p:spPr>
      </p:cxnSp>
      <p:cxnSp>
        <p:nvCxnSpPr>
          <p:cNvPr id="23555" name="Straight Arrow Connector 139"/>
          <p:cNvCxnSpPr>
            <a:cxnSpLocks noChangeShapeType="1"/>
            <a:stCxn id="101" idx="0"/>
            <a:endCxn id="5" idx="2"/>
          </p:cNvCxnSpPr>
          <p:nvPr/>
        </p:nvCxnSpPr>
        <p:spPr bwMode="auto">
          <a:xfrm flipV="1">
            <a:off x="3057525" y="2825750"/>
            <a:ext cx="1900238" cy="752475"/>
          </a:xfrm>
          <a:prstGeom prst="straightConnector1">
            <a:avLst/>
          </a:prstGeom>
          <a:noFill/>
          <a:ln w="44450" cmpd="dbl" algn="ctr">
            <a:solidFill>
              <a:schemeClr val="tx1"/>
            </a:solidFill>
            <a:round/>
            <a:headEnd/>
            <a:tailEnd type="triangle" w="sm" len="lg"/>
          </a:ln>
        </p:spPr>
      </p:cxnSp>
      <p:cxnSp>
        <p:nvCxnSpPr>
          <p:cNvPr id="23556" name="Straight Arrow Connector 92"/>
          <p:cNvCxnSpPr>
            <a:cxnSpLocks noChangeShapeType="1"/>
            <a:stCxn id="39" idx="0"/>
            <a:endCxn id="10" idx="2"/>
          </p:cNvCxnSpPr>
          <p:nvPr/>
        </p:nvCxnSpPr>
        <p:spPr bwMode="auto">
          <a:xfrm flipV="1">
            <a:off x="5237163" y="4613275"/>
            <a:ext cx="877887" cy="1289050"/>
          </a:xfrm>
          <a:prstGeom prst="straightConnector1">
            <a:avLst/>
          </a:prstGeom>
          <a:noFill/>
          <a:ln w="44450" cmpd="dbl" algn="ctr">
            <a:solidFill>
              <a:schemeClr val="tx1"/>
            </a:solidFill>
            <a:round/>
            <a:headEnd/>
            <a:tailEnd type="triangle" w="sm" len="lg"/>
          </a:ln>
        </p:spPr>
      </p:cxnSp>
      <p:cxnSp>
        <p:nvCxnSpPr>
          <p:cNvPr id="23557" name="Straight Arrow Connector 68"/>
          <p:cNvCxnSpPr>
            <a:cxnSpLocks noChangeShapeType="1"/>
            <a:stCxn id="25" idx="0"/>
            <a:endCxn id="51" idx="2"/>
          </p:cNvCxnSpPr>
          <p:nvPr/>
        </p:nvCxnSpPr>
        <p:spPr bwMode="auto">
          <a:xfrm flipH="1" flipV="1">
            <a:off x="2500313" y="2649538"/>
            <a:ext cx="207962" cy="444500"/>
          </a:xfrm>
          <a:prstGeom prst="straightConnector1">
            <a:avLst/>
          </a:prstGeom>
          <a:noFill/>
          <a:ln w="44450" cmpd="dbl" algn="ctr">
            <a:solidFill>
              <a:schemeClr val="tx1"/>
            </a:solidFill>
            <a:round/>
            <a:headEnd/>
            <a:tailEnd type="triangle" w="sm" len="lg"/>
          </a:ln>
        </p:spPr>
      </p:cxnSp>
      <p:cxnSp>
        <p:nvCxnSpPr>
          <p:cNvPr id="23558" name="Straight Arrow Connector 143"/>
          <p:cNvCxnSpPr>
            <a:cxnSpLocks noChangeShapeType="1"/>
            <a:stCxn id="51" idx="0"/>
            <a:endCxn id="63" idx="2"/>
          </p:cNvCxnSpPr>
          <p:nvPr/>
        </p:nvCxnSpPr>
        <p:spPr bwMode="auto">
          <a:xfrm flipV="1">
            <a:off x="2500313" y="2071688"/>
            <a:ext cx="1300162" cy="301625"/>
          </a:xfrm>
          <a:prstGeom prst="straightConnector1">
            <a:avLst/>
          </a:prstGeom>
          <a:noFill/>
          <a:ln w="44450" cmpd="dbl" algn="ctr">
            <a:solidFill>
              <a:schemeClr val="tx1"/>
            </a:solidFill>
            <a:round/>
            <a:headEnd/>
            <a:tailEnd type="triangle" w="sm" len="lg"/>
          </a:ln>
        </p:spPr>
      </p:cxnSp>
      <p:sp>
        <p:nvSpPr>
          <p:cNvPr id="5" name="Text Box 6"/>
          <p:cNvSpPr txBox="1">
            <a:spLocks noChangeAspect="1" noChangeArrowheads="1"/>
          </p:cNvSpPr>
          <p:nvPr/>
        </p:nvSpPr>
        <p:spPr bwMode="auto">
          <a:xfrm>
            <a:off x="3930650" y="2549525"/>
            <a:ext cx="2054225"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a:t>E13 Attribute Assignment</a:t>
            </a:r>
          </a:p>
        </p:txBody>
      </p:sp>
      <p:sp>
        <p:nvSpPr>
          <p:cNvPr id="10" name="Text Box 11"/>
          <p:cNvSpPr txBox="1">
            <a:spLocks noChangeAspect="1" noChangeArrowheads="1"/>
          </p:cNvSpPr>
          <p:nvPr/>
        </p:nvSpPr>
        <p:spPr bwMode="auto">
          <a:xfrm>
            <a:off x="5278438" y="4337050"/>
            <a:ext cx="1671637"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a:t>S5 Inference Making</a:t>
            </a:r>
          </a:p>
        </p:txBody>
      </p:sp>
      <p:sp>
        <p:nvSpPr>
          <p:cNvPr id="11" name="Text Box 12"/>
          <p:cNvSpPr txBox="1">
            <a:spLocks noChangeAspect="1" noChangeArrowheads="1"/>
          </p:cNvSpPr>
          <p:nvPr/>
        </p:nvSpPr>
        <p:spPr bwMode="auto">
          <a:xfrm>
            <a:off x="4225925" y="3575050"/>
            <a:ext cx="1312863"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a:t>S4 Observation</a:t>
            </a:r>
          </a:p>
        </p:txBody>
      </p:sp>
      <p:sp>
        <p:nvSpPr>
          <p:cNvPr id="37" name="Text Box 38"/>
          <p:cNvSpPr txBox="1">
            <a:spLocks noChangeAspect="1" noChangeArrowheads="1"/>
          </p:cNvSpPr>
          <p:nvPr/>
        </p:nvSpPr>
        <p:spPr bwMode="auto">
          <a:xfrm>
            <a:off x="6918325" y="5056188"/>
            <a:ext cx="1570038"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a:t>S6 Data Evaluation</a:t>
            </a:r>
          </a:p>
        </p:txBody>
      </p:sp>
      <p:sp>
        <p:nvSpPr>
          <p:cNvPr id="39" name="Text Box 40"/>
          <p:cNvSpPr txBox="1">
            <a:spLocks noChangeAspect="1" noChangeArrowheads="1"/>
          </p:cNvSpPr>
          <p:nvPr/>
        </p:nvSpPr>
        <p:spPr bwMode="auto">
          <a:xfrm>
            <a:off x="3843338" y="5902325"/>
            <a:ext cx="2786062"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S8 Categorical Hypothesis Building</a:t>
            </a:r>
          </a:p>
        </p:txBody>
      </p:sp>
      <p:sp>
        <p:nvSpPr>
          <p:cNvPr id="41" name="Text Box 42"/>
          <p:cNvSpPr txBox="1">
            <a:spLocks noChangeAspect="1" noChangeArrowheads="1"/>
          </p:cNvSpPr>
          <p:nvPr/>
        </p:nvSpPr>
        <p:spPr bwMode="auto">
          <a:xfrm>
            <a:off x="5638800" y="5472113"/>
            <a:ext cx="2197100"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S7 Simulation or Prediction</a:t>
            </a:r>
          </a:p>
        </p:txBody>
      </p:sp>
      <p:sp>
        <p:nvSpPr>
          <p:cNvPr id="51" name="Text Box 52"/>
          <p:cNvSpPr txBox="1">
            <a:spLocks noChangeAspect="1" noChangeArrowheads="1"/>
          </p:cNvSpPr>
          <p:nvPr/>
        </p:nvSpPr>
        <p:spPr bwMode="auto">
          <a:xfrm>
            <a:off x="1720850" y="2373313"/>
            <a:ext cx="1557338"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a:t>S1 Matter Removal</a:t>
            </a:r>
          </a:p>
        </p:txBody>
      </p:sp>
      <p:sp>
        <p:nvSpPr>
          <p:cNvPr id="58" name="Text Box 61"/>
          <p:cNvSpPr txBox="1">
            <a:spLocks noChangeAspect="1" noChangeArrowheads="1"/>
          </p:cNvSpPr>
          <p:nvPr/>
        </p:nvSpPr>
        <p:spPr bwMode="auto">
          <a:xfrm>
            <a:off x="141288" y="3575050"/>
            <a:ext cx="1492250"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a:t>S2 Sample Taking</a:t>
            </a:r>
          </a:p>
        </p:txBody>
      </p:sp>
      <p:sp>
        <p:nvSpPr>
          <p:cNvPr id="63" name="Text Box 66"/>
          <p:cNvSpPr txBox="1">
            <a:spLocks noChangeAspect="1" noChangeArrowheads="1"/>
          </p:cNvSpPr>
          <p:nvPr/>
        </p:nvSpPr>
        <p:spPr bwMode="auto">
          <a:xfrm>
            <a:off x="3317875" y="1795463"/>
            <a:ext cx="96361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dirty="0"/>
              <a:t>E7 Activity</a:t>
            </a:r>
          </a:p>
        </p:txBody>
      </p:sp>
      <p:sp>
        <p:nvSpPr>
          <p:cNvPr id="68" name="Text Box 44"/>
          <p:cNvSpPr txBox="1">
            <a:spLocks noChangeAspect="1" noChangeArrowheads="1"/>
          </p:cNvSpPr>
          <p:nvPr/>
        </p:nvSpPr>
        <p:spPr bwMode="auto">
          <a:xfrm>
            <a:off x="3427413" y="4994275"/>
            <a:ext cx="172402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S19 Encounter Event</a:t>
            </a:r>
          </a:p>
        </p:txBody>
      </p:sp>
      <p:cxnSp>
        <p:nvCxnSpPr>
          <p:cNvPr id="23569" name="Straight Arrow Connector 68"/>
          <p:cNvCxnSpPr>
            <a:cxnSpLocks noChangeShapeType="1"/>
            <a:stCxn id="58" idx="0"/>
            <a:endCxn id="51" idx="2"/>
          </p:cNvCxnSpPr>
          <p:nvPr/>
        </p:nvCxnSpPr>
        <p:spPr bwMode="auto">
          <a:xfrm flipV="1">
            <a:off x="887413" y="2649538"/>
            <a:ext cx="1612900" cy="925512"/>
          </a:xfrm>
          <a:prstGeom prst="straightConnector1">
            <a:avLst/>
          </a:prstGeom>
          <a:noFill/>
          <a:ln w="44450" cmpd="dbl" algn="ctr">
            <a:solidFill>
              <a:schemeClr val="tx1"/>
            </a:solidFill>
            <a:round/>
            <a:headEnd/>
            <a:tailEnd type="triangle" w="sm" len="lg"/>
          </a:ln>
        </p:spPr>
      </p:cxnSp>
      <p:cxnSp>
        <p:nvCxnSpPr>
          <p:cNvPr id="23570" name="Straight Arrow Connector 71"/>
          <p:cNvCxnSpPr>
            <a:cxnSpLocks noChangeShapeType="1"/>
            <a:stCxn id="41" idx="0"/>
            <a:endCxn id="10" idx="2"/>
          </p:cNvCxnSpPr>
          <p:nvPr/>
        </p:nvCxnSpPr>
        <p:spPr bwMode="auto">
          <a:xfrm flipH="1" flipV="1">
            <a:off x="6115050" y="4613275"/>
            <a:ext cx="622300" cy="858838"/>
          </a:xfrm>
          <a:prstGeom prst="straightConnector1">
            <a:avLst/>
          </a:prstGeom>
          <a:noFill/>
          <a:ln w="44450" cmpd="dbl" algn="ctr">
            <a:solidFill>
              <a:schemeClr val="tx1"/>
            </a:solidFill>
            <a:round/>
            <a:headEnd/>
            <a:tailEnd type="triangle" w="sm" len="lg"/>
          </a:ln>
        </p:spPr>
      </p:cxnSp>
      <p:cxnSp>
        <p:nvCxnSpPr>
          <p:cNvPr id="23571" name="Straight Arrow Connector 75"/>
          <p:cNvCxnSpPr>
            <a:cxnSpLocks noChangeShapeType="1"/>
            <a:stCxn id="68" idx="0"/>
            <a:endCxn id="11" idx="2"/>
          </p:cNvCxnSpPr>
          <p:nvPr/>
        </p:nvCxnSpPr>
        <p:spPr bwMode="auto">
          <a:xfrm flipV="1">
            <a:off x="4289425" y="3851275"/>
            <a:ext cx="592138" cy="1143000"/>
          </a:xfrm>
          <a:prstGeom prst="straightConnector1">
            <a:avLst/>
          </a:prstGeom>
          <a:noFill/>
          <a:ln w="44450" cmpd="dbl" algn="ctr">
            <a:solidFill>
              <a:schemeClr val="tx1"/>
            </a:solidFill>
            <a:round/>
            <a:headEnd/>
            <a:tailEnd type="triangle" w="sm" len="lg"/>
          </a:ln>
        </p:spPr>
      </p:cxnSp>
      <p:cxnSp>
        <p:nvCxnSpPr>
          <p:cNvPr id="23572" name="Straight Arrow Connector 76"/>
          <p:cNvCxnSpPr>
            <a:cxnSpLocks noChangeShapeType="1"/>
            <a:stCxn id="47" idx="0"/>
            <a:endCxn id="11" idx="2"/>
          </p:cNvCxnSpPr>
          <p:nvPr/>
        </p:nvCxnSpPr>
        <p:spPr bwMode="auto">
          <a:xfrm flipV="1">
            <a:off x="3355975" y="3851275"/>
            <a:ext cx="1525588" cy="747713"/>
          </a:xfrm>
          <a:prstGeom prst="straightConnector1">
            <a:avLst/>
          </a:prstGeom>
          <a:noFill/>
          <a:ln w="44450" cmpd="dbl" algn="ctr">
            <a:solidFill>
              <a:schemeClr val="tx1"/>
            </a:solidFill>
            <a:round/>
            <a:headEnd/>
            <a:tailEnd type="triangle" w="sm" len="lg"/>
          </a:ln>
        </p:spPr>
      </p:cxnSp>
      <p:cxnSp>
        <p:nvCxnSpPr>
          <p:cNvPr id="23573" name="Straight Arrow Connector 78"/>
          <p:cNvCxnSpPr>
            <a:cxnSpLocks noChangeShapeType="1"/>
            <a:stCxn id="11" idx="0"/>
            <a:endCxn id="5" idx="2"/>
          </p:cNvCxnSpPr>
          <p:nvPr/>
        </p:nvCxnSpPr>
        <p:spPr bwMode="auto">
          <a:xfrm flipV="1">
            <a:off x="4883150" y="2825750"/>
            <a:ext cx="74613" cy="749300"/>
          </a:xfrm>
          <a:prstGeom prst="straightConnector1">
            <a:avLst/>
          </a:prstGeom>
          <a:noFill/>
          <a:ln w="44450" cmpd="dbl" algn="ctr">
            <a:solidFill>
              <a:schemeClr val="tx1"/>
            </a:solidFill>
            <a:round/>
            <a:headEnd/>
            <a:tailEnd type="triangle" w="sm" len="lg"/>
          </a:ln>
        </p:spPr>
      </p:cxnSp>
      <p:cxnSp>
        <p:nvCxnSpPr>
          <p:cNvPr id="23574" name="Straight Arrow Connector 89"/>
          <p:cNvCxnSpPr>
            <a:cxnSpLocks noChangeShapeType="1"/>
            <a:stCxn id="10" idx="0"/>
            <a:endCxn id="5" idx="2"/>
          </p:cNvCxnSpPr>
          <p:nvPr/>
        </p:nvCxnSpPr>
        <p:spPr bwMode="auto">
          <a:xfrm flipH="1" flipV="1">
            <a:off x="4957763" y="2825750"/>
            <a:ext cx="1157287" cy="1511300"/>
          </a:xfrm>
          <a:prstGeom prst="straightConnector1">
            <a:avLst/>
          </a:prstGeom>
          <a:noFill/>
          <a:ln w="44450" cmpd="dbl" algn="ctr">
            <a:solidFill>
              <a:schemeClr val="tx1"/>
            </a:solidFill>
            <a:round/>
            <a:headEnd/>
            <a:tailEnd type="triangle" w="sm" len="lg"/>
          </a:ln>
        </p:spPr>
      </p:cxnSp>
      <p:cxnSp>
        <p:nvCxnSpPr>
          <p:cNvPr id="23575" name="Straight Arrow Connector 95"/>
          <p:cNvCxnSpPr>
            <a:cxnSpLocks noChangeShapeType="1"/>
            <a:stCxn id="37" idx="0"/>
            <a:endCxn id="10" idx="2"/>
          </p:cNvCxnSpPr>
          <p:nvPr/>
        </p:nvCxnSpPr>
        <p:spPr bwMode="auto">
          <a:xfrm flipH="1" flipV="1">
            <a:off x="6115050" y="4613275"/>
            <a:ext cx="1589088" cy="442913"/>
          </a:xfrm>
          <a:prstGeom prst="straightConnector1">
            <a:avLst/>
          </a:prstGeom>
          <a:noFill/>
          <a:ln w="44450" cmpd="dbl" algn="ctr">
            <a:solidFill>
              <a:schemeClr val="tx1"/>
            </a:solidFill>
            <a:round/>
            <a:headEnd/>
            <a:tailEnd type="triangle" w="sm" len="lg"/>
          </a:ln>
        </p:spPr>
      </p:cxnSp>
      <p:cxnSp>
        <p:nvCxnSpPr>
          <p:cNvPr id="23576" name="Straight Arrow Connector 139"/>
          <p:cNvCxnSpPr>
            <a:cxnSpLocks noChangeShapeType="1"/>
            <a:stCxn id="5" idx="0"/>
            <a:endCxn id="63" idx="2"/>
          </p:cNvCxnSpPr>
          <p:nvPr/>
        </p:nvCxnSpPr>
        <p:spPr bwMode="auto">
          <a:xfrm flipH="1" flipV="1">
            <a:off x="3800475" y="2071688"/>
            <a:ext cx="1157288" cy="477837"/>
          </a:xfrm>
          <a:prstGeom prst="straightConnector1">
            <a:avLst/>
          </a:prstGeom>
          <a:noFill/>
          <a:ln w="44450" cmpd="dbl" algn="ctr">
            <a:solidFill>
              <a:schemeClr val="tx1"/>
            </a:solidFill>
            <a:round/>
            <a:headEnd/>
            <a:tailEnd type="triangle" w="sm" len="lg"/>
          </a:ln>
        </p:spPr>
      </p:cxnSp>
      <p:sp>
        <p:nvSpPr>
          <p:cNvPr id="23577" name="Slide Number Placeholder 23"/>
          <p:cNvSpPr>
            <a:spLocks noGrp="1"/>
          </p:cNvSpPr>
          <p:nvPr>
            <p:ph type="sldNum" sz="quarter" idx="11"/>
          </p:nvPr>
        </p:nvSpPr>
        <p:spPr>
          <a:noFill/>
        </p:spPr>
        <p:txBody>
          <a:bodyPr/>
          <a:lstStyle/>
          <a:p>
            <a:fld id="{94C14361-DD5D-4202-B391-79F128B1E223}" type="slidenum">
              <a:rPr lang="en-US" altLang="el-GR">
                <a:latin typeface="Arial" charset="0"/>
              </a:rPr>
              <a:pPr/>
              <a:t>15</a:t>
            </a:fld>
            <a:endParaRPr lang="en-US" altLang="el-GR">
              <a:latin typeface="Arial" charset="0"/>
            </a:endParaRPr>
          </a:p>
        </p:txBody>
      </p:sp>
      <p:sp>
        <p:nvSpPr>
          <p:cNvPr id="23578" name="Rectangle 3"/>
          <p:cNvSpPr>
            <a:spLocks noGrp="1" noChangeArrowheads="1"/>
          </p:cNvSpPr>
          <p:nvPr>
            <p:ph type="title"/>
          </p:nvPr>
        </p:nvSpPr>
        <p:spPr>
          <a:xfrm>
            <a:off x="2254250" y="666750"/>
            <a:ext cx="7148513" cy="577850"/>
          </a:xfrm>
          <a:noFill/>
        </p:spPr>
        <p:txBody>
          <a:bodyPr lIns="92075" tIns="46038" rIns="92075" bIns="46038"/>
          <a:lstStyle/>
          <a:p>
            <a:pPr eaLnBrk="1" hangingPunct="1"/>
            <a:r>
              <a:rPr lang="en-US" altLang="el-GR" smtClean="0"/>
              <a:t> Scientific Events </a:t>
            </a:r>
            <a:endParaRPr lang="en-GB" altLang="el-GR" smtClean="0"/>
          </a:p>
        </p:txBody>
      </p:sp>
      <p:sp>
        <p:nvSpPr>
          <p:cNvPr id="25" name="Text Box 5"/>
          <p:cNvSpPr txBox="1">
            <a:spLocks noChangeAspect="1" noChangeArrowheads="1"/>
          </p:cNvSpPr>
          <p:nvPr/>
        </p:nvSpPr>
        <p:spPr bwMode="auto">
          <a:xfrm>
            <a:off x="1966913" y="3094038"/>
            <a:ext cx="1482725"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E80 Part Removal</a:t>
            </a:r>
            <a:endParaRPr lang="en-GB" altLang="el-GR" sz="1200">
              <a:latin typeface="Arial" pitchFamily="34" charset="0"/>
            </a:endParaRPr>
          </a:p>
        </p:txBody>
      </p:sp>
      <p:sp>
        <p:nvSpPr>
          <p:cNvPr id="29" name="Text Box 40"/>
          <p:cNvSpPr txBox="1">
            <a:spLocks noChangeAspect="1" noChangeArrowheads="1"/>
          </p:cNvSpPr>
          <p:nvPr/>
        </p:nvSpPr>
        <p:spPr bwMode="auto">
          <a:xfrm>
            <a:off x="466725" y="5835650"/>
            <a:ext cx="236537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S3 Measurement by Sampling</a:t>
            </a:r>
          </a:p>
        </p:txBody>
      </p:sp>
      <p:cxnSp>
        <p:nvCxnSpPr>
          <p:cNvPr id="23581" name="Straight Arrow Connector 92"/>
          <p:cNvCxnSpPr>
            <a:cxnSpLocks noChangeShapeType="1"/>
            <a:stCxn id="29" idx="0"/>
            <a:endCxn id="58" idx="2"/>
          </p:cNvCxnSpPr>
          <p:nvPr/>
        </p:nvCxnSpPr>
        <p:spPr bwMode="auto">
          <a:xfrm flipH="1" flipV="1">
            <a:off x="887413" y="3851275"/>
            <a:ext cx="762000" cy="1984375"/>
          </a:xfrm>
          <a:prstGeom prst="straightConnector1">
            <a:avLst/>
          </a:prstGeom>
          <a:noFill/>
          <a:ln w="44450" cmpd="dbl" algn="ctr">
            <a:solidFill>
              <a:schemeClr val="tx1"/>
            </a:solidFill>
            <a:round/>
            <a:headEnd/>
            <a:tailEnd type="triangle" w="sm" len="lg"/>
          </a:ln>
        </p:spPr>
      </p:cxnSp>
      <p:cxnSp>
        <p:nvCxnSpPr>
          <p:cNvPr id="23582" name="Straight Arrow Connector 92"/>
          <p:cNvCxnSpPr>
            <a:cxnSpLocks noChangeShapeType="1"/>
            <a:stCxn id="29" idx="0"/>
            <a:endCxn id="47" idx="2"/>
          </p:cNvCxnSpPr>
          <p:nvPr/>
        </p:nvCxnSpPr>
        <p:spPr bwMode="auto">
          <a:xfrm flipV="1">
            <a:off x="1649413" y="4875213"/>
            <a:ext cx="1706562" cy="960437"/>
          </a:xfrm>
          <a:prstGeom prst="straightConnector1">
            <a:avLst/>
          </a:prstGeom>
          <a:noFill/>
          <a:ln w="44450" cmpd="dbl" algn="ctr">
            <a:solidFill>
              <a:schemeClr val="tx1"/>
            </a:solidFill>
            <a:round/>
            <a:headEnd/>
            <a:tailEnd type="triangle" w="sm" len="lg"/>
          </a:ln>
        </p:spPr>
      </p:cxnSp>
      <p:sp>
        <p:nvSpPr>
          <p:cNvPr id="47" name="Text Box 5"/>
          <p:cNvSpPr txBox="1">
            <a:spLocks noChangeAspect="1" noChangeArrowheads="1"/>
          </p:cNvSpPr>
          <p:nvPr/>
        </p:nvSpPr>
        <p:spPr bwMode="auto">
          <a:xfrm>
            <a:off x="2589213" y="4598988"/>
            <a:ext cx="1531937"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US" altLang="el-GR" sz="1200">
                <a:latin typeface="Arial" pitchFamily="34" charset="0"/>
              </a:rPr>
              <a:t>S21 Measurement </a:t>
            </a:r>
            <a:endParaRPr lang="en-GB" altLang="el-GR" sz="1200">
              <a:latin typeface="Arial" pitchFamily="34" charset="0"/>
            </a:endParaRPr>
          </a:p>
        </p:txBody>
      </p:sp>
      <p:sp>
        <p:nvSpPr>
          <p:cNvPr id="101" name="Text Box 5"/>
          <p:cNvSpPr txBox="1">
            <a:spLocks noChangeAspect="1" noChangeArrowheads="1"/>
          </p:cNvSpPr>
          <p:nvPr/>
        </p:nvSpPr>
        <p:spPr bwMode="auto">
          <a:xfrm>
            <a:off x="2312988" y="3578225"/>
            <a:ext cx="1489075"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E16 Measurement</a:t>
            </a:r>
            <a:endParaRPr lang="en-GB" altLang="el-GR" sz="1200">
              <a:latin typeface="Arial" pitchFamily="34" charset="0"/>
            </a:endParaRPr>
          </a:p>
        </p:txBody>
      </p:sp>
      <p:cxnSp>
        <p:nvCxnSpPr>
          <p:cNvPr id="23585" name="Straight Arrow Connector 76"/>
          <p:cNvCxnSpPr>
            <a:cxnSpLocks noChangeShapeType="1"/>
            <a:stCxn id="47" idx="0"/>
            <a:endCxn id="101" idx="2"/>
          </p:cNvCxnSpPr>
          <p:nvPr/>
        </p:nvCxnSpPr>
        <p:spPr bwMode="auto">
          <a:xfrm flipH="1" flipV="1">
            <a:off x="3057525" y="3854450"/>
            <a:ext cx="298450" cy="744538"/>
          </a:xfrm>
          <a:prstGeom prst="straightConnector1">
            <a:avLst/>
          </a:prstGeom>
          <a:noFill/>
          <a:ln w="44450" cmpd="dbl" algn="ctr">
            <a:solidFill>
              <a:schemeClr val="tx1"/>
            </a:solidFill>
            <a:round/>
            <a:headEnd/>
            <a:tailEnd type="triangle" w="sm" len="lg"/>
          </a:ln>
        </p:spPr>
      </p:cxnSp>
      <p:sp>
        <p:nvSpPr>
          <p:cNvPr id="32" name="Text Box 66"/>
          <p:cNvSpPr txBox="1">
            <a:spLocks noChangeAspect="1" noChangeArrowheads="1"/>
          </p:cNvSpPr>
          <p:nvPr/>
        </p:nvSpPr>
        <p:spPr bwMode="auto">
          <a:xfrm>
            <a:off x="6335713" y="1376363"/>
            <a:ext cx="833437"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dirty="0"/>
              <a:t>E5 Event</a:t>
            </a:r>
          </a:p>
        </p:txBody>
      </p:sp>
      <p:sp>
        <p:nvSpPr>
          <p:cNvPr id="33" name="Text Box 11"/>
          <p:cNvSpPr txBox="1">
            <a:spLocks noChangeAspect="1" noChangeArrowheads="1"/>
          </p:cNvSpPr>
          <p:nvPr/>
        </p:nvSpPr>
        <p:spPr bwMode="auto">
          <a:xfrm>
            <a:off x="6145213" y="2717800"/>
            <a:ext cx="1214437"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S18 Alteration</a:t>
            </a:r>
          </a:p>
        </p:txBody>
      </p:sp>
      <p:sp>
        <p:nvSpPr>
          <p:cNvPr id="34" name="Text Box 11"/>
          <p:cNvSpPr txBox="1">
            <a:spLocks noChangeAspect="1" noChangeArrowheads="1"/>
          </p:cNvSpPr>
          <p:nvPr/>
        </p:nvSpPr>
        <p:spPr bwMode="auto">
          <a:xfrm>
            <a:off x="7508875" y="3565525"/>
            <a:ext cx="1763713"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S17 Physical Genesis</a:t>
            </a:r>
          </a:p>
        </p:txBody>
      </p:sp>
      <p:sp>
        <p:nvSpPr>
          <p:cNvPr id="35" name="Text Box 66"/>
          <p:cNvSpPr txBox="1">
            <a:spLocks noChangeAspect="1" noChangeArrowheads="1"/>
          </p:cNvSpPr>
          <p:nvPr/>
        </p:nvSpPr>
        <p:spPr bwMode="auto">
          <a:xfrm>
            <a:off x="7742238" y="4386263"/>
            <a:ext cx="1316037"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dirty="0"/>
              <a:t>E12 Production</a:t>
            </a:r>
          </a:p>
        </p:txBody>
      </p:sp>
      <p:cxnSp>
        <p:nvCxnSpPr>
          <p:cNvPr id="23590" name="Straight Arrow Connector 139"/>
          <p:cNvCxnSpPr>
            <a:cxnSpLocks noChangeShapeType="1"/>
            <a:stCxn id="63" idx="3"/>
            <a:endCxn id="32" idx="2"/>
          </p:cNvCxnSpPr>
          <p:nvPr/>
        </p:nvCxnSpPr>
        <p:spPr bwMode="auto">
          <a:xfrm flipV="1">
            <a:off x="4281488" y="1652588"/>
            <a:ext cx="2471737" cy="280987"/>
          </a:xfrm>
          <a:prstGeom prst="straightConnector1">
            <a:avLst/>
          </a:prstGeom>
          <a:noFill/>
          <a:ln w="44450" cmpd="dbl" algn="ctr">
            <a:solidFill>
              <a:schemeClr val="tx1"/>
            </a:solidFill>
            <a:round/>
            <a:headEnd/>
            <a:tailEnd type="triangle" w="sm" len="lg"/>
          </a:ln>
        </p:spPr>
      </p:cxnSp>
      <p:cxnSp>
        <p:nvCxnSpPr>
          <p:cNvPr id="23591" name="Straight Arrow Connector 139"/>
          <p:cNvCxnSpPr>
            <a:cxnSpLocks noChangeShapeType="1"/>
            <a:endCxn id="32" idx="2"/>
          </p:cNvCxnSpPr>
          <p:nvPr/>
        </p:nvCxnSpPr>
        <p:spPr bwMode="auto">
          <a:xfrm flipV="1">
            <a:off x="6751638" y="1652588"/>
            <a:ext cx="1587" cy="1065212"/>
          </a:xfrm>
          <a:prstGeom prst="straightConnector1">
            <a:avLst/>
          </a:prstGeom>
          <a:noFill/>
          <a:ln w="44450" cmpd="dbl" algn="ctr">
            <a:solidFill>
              <a:schemeClr val="tx1"/>
            </a:solidFill>
            <a:round/>
            <a:headEnd/>
            <a:tailEnd type="triangle" w="sm" len="lg"/>
          </a:ln>
        </p:spPr>
      </p:cxnSp>
      <p:cxnSp>
        <p:nvCxnSpPr>
          <p:cNvPr id="23592" name="Straight Arrow Connector 89"/>
          <p:cNvCxnSpPr>
            <a:cxnSpLocks noChangeShapeType="1"/>
            <a:stCxn id="34" idx="0"/>
            <a:endCxn id="33" idx="2"/>
          </p:cNvCxnSpPr>
          <p:nvPr/>
        </p:nvCxnSpPr>
        <p:spPr bwMode="auto">
          <a:xfrm flipH="1" flipV="1">
            <a:off x="6753225" y="2994025"/>
            <a:ext cx="1638300" cy="571500"/>
          </a:xfrm>
          <a:prstGeom prst="straightConnector1">
            <a:avLst/>
          </a:prstGeom>
          <a:noFill/>
          <a:ln w="44450" cmpd="dbl" algn="ctr">
            <a:solidFill>
              <a:schemeClr val="tx1"/>
            </a:solidFill>
            <a:round/>
            <a:headEnd/>
            <a:tailEnd type="triangle" w="sm" len="lg"/>
          </a:ln>
        </p:spPr>
      </p:cxnSp>
      <p:sp>
        <p:nvSpPr>
          <p:cNvPr id="54" name="Text Box 66"/>
          <p:cNvSpPr txBox="1">
            <a:spLocks noChangeAspect="1" noChangeArrowheads="1"/>
          </p:cNvSpPr>
          <p:nvPr/>
        </p:nvSpPr>
        <p:spPr bwMode="auto">
          <a:xfrm>
            <a:off x="7507288" y="2700338"/>
            <a:ext cx="2205037"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dirty="0"/>
              <a:t>E63 Beginning of Existence</a:t>
            </a:r>
          </a:p>
        </p:txBody>
      </p:sp>
      <p:cxnSp>
        <p:nvCxnSpPr>
          <p:cNvPr id="23594" name="Straight Arrow Connector 89"/>
          <p:cNvCxnSpPr>
            <a:cxnSpLocks noChangeShapeType="1"/>
            <a:stCxn id="34" idx="0"/>
            <a:endCxn id="54" idx="2"/>
          </p:cNvCxnSpPr>
          <p:nvPr/>
        </p:nvCxnSpPr>
        <p:spPr bwMode="auto">
          <a:xfrm flipV="1">
            <a:off x="8391525" y="2976563"/>
            <a:ext cx="219075" cy="588962"/>
          </a:xfrm>
          <a:prstGeom prst="straightConnector1">
            <a:avLst/>
          </a:prstGeom>
          <a:noFill/>
          <a:ln w="44450" cmpd="dbl" algn="ctr">
            <a:solidFill>
              <a:schemeClr val="tx1"/>
            </a:solidFill>
            <a:round/>
            <a:headEnd/>
            <a:tailEnd type="triangle" w="sm" len="lg"/>
          </a:ln>
        </p:spPr>
      </p:cxnSp>
      <p:sp>
        <p:nvSpPr>
          <p:cNvPr id="59" name="Text Box 66"/>
          <p:cNvSpPr txBox="1">
            <a:spLocks noChangeAspect="1" noChangeArrowheads="1"/>
          </p:cNvSpPr>
          <p:nvPr/>
        </p:nvSpPr>
        <p:spPr bwMode="auto">
          <a:xfrm>
            <a:off x="6051550" y="3557588"/>
            <a:ext cx="140176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dirty="0"/>
              <a:t>E11 Modification</a:t>
            </a:r>
          </a:p>
        </p:txBody>
      </p:sp>
      <p:cxnSp>
        <p:nvCxnSpPr>
          <p:cNvPr id="23596" name="Straight Arrow Connector 95"/>
          <p:cNvCxnSpPr>
            <a:cxnSpLocks noChangeShapeType="1"/>
            <a:stCxn id="35" idx="0"/>
            <a:endCxn id="34" idx="2"/>
          </p:cNvCxnSpPr>
          <p:nvPr/>
        </p:nvCxnSpPr>
        <p:spPr bwMode="auto">
          <a:xfrm flipH="1" flipV="1">
            <a:off x="8391525" y="3841750"/>
            <a:ext cx="7938" cy="544513"/>
          </a:xfrm>
          <a:prstGeom prst="straightConnector1">
            <a:avLst/>
          </a:prstGeom>
          <a:noFill/>
          <a:ln w="44450" cmpd="dbl" algn="ctr">
            <a:solidFill>
              <a:schemeClr val="tx1"/>
            </a:solidFill>
            <a:round/>
            <a:headEnd/>
            <a:tailEnd type="triangle" w="sm" len="lg"/>
          </a:ln>
        </p:spPr>
      </p:cxnSp>
      <p:cxnSp>
        <p:nvCxnSpPr>
          <p:cNvPr id="23597" name="Straight Arrow Connector 89"/>
          <p:cNvCxnSpPr>
            <a:cxnSpLocks noChangeShapeType="1"/>
          </p:cNvCxnSpPr>
          <p:nvPr/>
        </p:nvCxnSpPr>
        <p:spPr bwMode="auto">
          <a:xfrm flipV="1">
            <a:off x="6751638" y="2994025"/>
            <a:ext cx="0" cy="563563"/>
          </a:xfrm>
          <a:prstGeom prst="straightConnector1">
            <a:avLst/>
          </a:prstGeom>
          <a:noFill/>
          <a:ln w="44450" cmpd="dbl" algn="ctr">
            <a:solidFill>
              <a:schemeClr val="tx1"/>
            </a:solidFill>
            <a:round/>
            <a:headEnd/>
            <a:tailEnd type="triangle" w="sm" len="lg"/>
          </a:ln>
        </p:spPr>
      </p:cxnSp>
      <p:cxnSp>
        <p:nvCxnSpPr>
          <p:cNvPr id="23598" name="Straight Arrow Connector 139"/>
          <p:cNvCxnSpPr>
            <a:cxnSpLocks noChangeShapeType="1"/>
            <a:stCxn id="54" idx="0"/>
            <a:endCxn id="32" idx="2"/>
          </p:cNvCxnSpPr>
          <p:nvPr/>
        </p:nvCxnSpPr>
        <p:spPr bwMode="auto">
          <a:xfrm flipH="1" flipV="1">
            <a:off x="6753225" y="1652588"/>
            <a:ext cx="1857375" cy="1047750"/>
          </a:xfrm>
          <a:prstGeom prst="straightConnector1">
            <a:avLst/>
          </a:prstGeom>
          <a:noFill/>
          <a:ln w="44450" cmpd="dbl" algn="ctr">
            <a:solidFill>
              <a:schemeClr val="tx1"/>
            </a:solidFill>
            <a:round/>
            <a:headEnd/>
            <a:tailEnd type="triangle" w="sm" len="lg"/>
          </a:ln>
        </p:spPr>
      </p:cxnSp>
      <p:cxnSp>
        <p:nvCxnSpPr>
          <p:cNvPr id="23599" name="Straight Arrow Connector 95"/>
          <p:cNvCxnSpPr>
            <a:cxnSpLocks noChangeShapeType="1"/>
            <a:stCxn id="35" idx="0"/>
            <a:endCxn id="59" idx="2"/>
          </p:cNvCxnSpPr>
          <p:nvPr/>
        </p:nvCxnSpPr>
        <p:spPr bwMode="auto">
          <a:xfrm flipH="1" flipV="1">
            <a:off x="6753225" y="3833813"/>
            <a:ext cx="1647825" cy="552450"/>
          </a:xfrm>
          <a:prstGeom prst="straightConnector1">
            <a:avLst/>
          </a:prstGeom>
          <a:noFill/>
          <a:ln w="44450" cmpd="dbl" algn="ctr">
            <a:solidFill>
              <a:schemeClr val="tx1"/>
            </a:solidFill>
            <a:round/>
            <a:headEnd/>
            <a:tailEnd type="triangle" w="sm" len="lg"/>
          </a:ln>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578" name="Straight Arrow Connector 97"/>
          <p:cNvCxnSpPr>
            <a:cxnSpLocks noChangeShapeType="1"/>
            <a:stCxn id="80" idx="0"/>
            <a:endCxn id="56" idx="2"/>
          </p:cNvCxnSpPr>
          <p:nvPr/>
        </p:nvCxnSpPr>
        <p:spPr bwMode="auto">
          <a:xfrm flipV="1">
            <a:off x="7265988" y="5667375"/>
            <a:ext cx="687387" cy="425450"/>
          </a:xfrm>
          <a:prstGeom prst="straightConnector1">
            <a:avLst/>
          </a:prstGeom>
          <a:noFill/>
          <a:ln w="44450" cmpd="dbl" algn="ctr">
            <a:solidFill>
              <a:schemeClr val="tx1"/>
            </a:solidFill>
            <a:round/>
            <a:headEnd/>
            <a:tailEnd type="triangle" w="sm" len="lg"/>
          </a:ln>
        </p:spPr>
      </p:cxnSp>
      <p:cxnSp>
        <p:nvCxnSpPr>
          <p:cNvPr id="24579" name="Straight Arrow Connector 97"/>
          <p:cNvCxnSpPr>
            <a:cxnSpLocks noChangeShapeType="1"/>
            <a:stCxn id="81" idx="0"/>
            <a:endCxn id="56" idx="2"/>
          </p:cNvCxnSpPr>
          <p:nvPr/>
        </p:nvCxnSpPr>
        <p:spPr bwMode="auto">
          <a:xfrm flipV="1">
            <a:off x="5819775" y="5667375"/>
            <a:ext cx="2133600" cy="425450"/>
          </a:xfrm>
          <a:prstGeom prst="straightConnector1">
            <a:avLst/>
          </a:prstGeom>
          <a:noFill/>
          <a:ln w="44450" cmpd="dbl" algn="ctr">
            <a:solidFill>
              <a:schemeClr val="tx1"/>
            </a:solidFill>
            <a:round/>
            <a:headEnd/>
            <a:tailEnd type="triangle" w="sm" len="lg"/>
          </a:ln>
        </p:spPr>
      </p:cxnSp>
      <p:cxnSp>
        <p:nvCxnSpPr>
          <p:cNvPr id="24580" name="Straight Arrow Connector 103"/>
          <p:cNvCxnSpPr>
            <a:cxnSpLocks noChangeShapeType="1"/>
            <a:stCxn id="27" idx="0"/>
            <a:endCxn id="20" idx="2"/>
          </p:cNvCxnSpPr>
          <p:nvPr/>
        </p:nvCxnSpPr>
        <p:spPr bwMode="auto">
          <a:xfrm flipH="1" flipV="1">
            <a:off x="5026025" y="3690938"/>
            <a:ext cx="2019300" cy="1144587"/>
          </a:xfrm>
          <a:prstGeom prst="straightConnector1">
            <a:avLst/>
          </a:prstGeom>
          <a:noFill/>
          <a:ln w="44450" cmpd="dbl" algn="ctr">
            <a:solidFill>
              <a:schemeClr val="tx1"/>
            </a:solidFill>
            <a:prstDash val="sysDot"/>
            <a:round/>
            <a:headEnd/>
            <a:tailEnd type="triangle" w="sm" len="lg"/>
          </a:ln>
        </p:spPr>
      </p:cxnSp>
      <p:sp>
        <p:nvSpPr>
          <p:cNvPr id="24581" name="Rectangle 2"/>
          <p:cNvSpPr txBox="1">
            <a:spLocks noChangeArrowheads="1"/>
          </p:cNvSpPr>
          <p:nvPr/>
        </p:nvSpPr>
        <p:spPr bwMode="auto">
          <a:xfrm>
            <a:off x="1928813" y="612775"/>
            <a:ext cx="7453312" cy="646113"/>
          </a:xfrm>
          <a:prstGeom prst="rect">
            <a:avLst/>
          </a:prstGeom>
          <a:noFill/>
          <a:ln w="9525">
            <a:noFill/>
            <a:miter lim="800000"/>
            <a:headEnd/>
            <a:tailEnd/>
          </a:ln>
        </p:spPr>
        <p:txBody>
          <a:bodyPr anchor="b"/>
          <a:lstStyle/>
          <a:p>
            <a:pPr algn="r"/>
            <a:r>
              <a:rPr lang="en-US" altLang="el-GR" sz="2700" b="0" i="1" dirty="0">
                <a:solidFill>
                  <a:srgbClr val="4D4D4D"/>
                </a:solidFill>
              </a:rPr>
              <a:t>Observable Entity</a:t>
            </a:r>
            <a:endParaRPr lang="el-GR" altLang="el-GR" sz="2700" b="0" i="1" dirty="0">
              <a:solidFill>
                <a:srgbClr val="4D4D4D"/>
              </a:solidFill>
            </a:endParaRPr>
          </a:p>
        </p:txBody>
      </p:sp>
      <p:sp>
        <p:nvSpPr>
          <p:cNvPr id="14" name="Text Box 15"/>
          <p:cNvSpPr txBox="1">
            <a:spLocks noChangeAspect="1" noChangeArrowheads="1"/>
          </p:cNvSpPr>
          <p:nvPr/>
        </p:nvSpPr>
        <p:spPr bwMode="auto">
          <a:xfrm>
            <a:off x="4048125" y="4140200"/>
            <a:ext cx="1954213"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S10 Material Substantial</a:t>
            </a:r>
          </a:p>
        </p:txBody>
      </p:sp>
      <p:sp>
        <p:nvSpPr>
          <p:cNvPr id="17" name="Text Box 18"/>
          <p:cNvSpPr txBox="1">
            <a:spLocks noChangeAspect="1" noChangeArrowheads="1"/>
          </p:cNvSpPr>
          <p:nvPr/>
        </p:nvSpPr>
        <p:spPr bwMode="auto">
          <a:xfrm>
            <a:off x="2395538" y="4978400"/>
            <a:ext cx="129857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S14 Fluid Body</a:t>
            </a:r>
          </a:p>
        </p:txBody>
      </p:sp>
      <p:sp>
        <p:nvSpPr>
          <p:cNvPr id="19" name="Text Box 20"/>
          <p:cNvSpPr txBox="1">
            <a:spLocks noChangeAspect="1" noChangeArrowheads="1"/>
          </p:cNvSpPr>
          <p:nvPr/>
        </p:nvSpPr>
        <p:spPr bwMode="auto">
          <a:xfrm>
            <a:off x="4144963" y="4979988"/>
            <a:ext cx="1760537"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S11 Amount of Matter</a:t>
            </a:r>
          </a:p>
        </p:txBody>
      </p:sp>
      <p:sp>
        <p:nvSpPr>
          <p:cNvPr id="20" name="Text Box 21"/>
          <p:cNvSpPr txBox="1">
            <a:spLocks noChangeAspect="1" noChangeArrowheads="1"/>
          </p:cNvSpPr>
          <p:nvPr/>
        </p:nvSpPr>
        <p:spPr bwMode="auto">
          <a:xfrm>
            <a:off x="4564063" y="3414713"/>
            <a:ext cx="922337"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E70 Thing</a:t>
            </a:r>
            <a:endParaRPr lang="en-GB" altLang="el-GR" sz="1200">
              <a:latin typeface="Arial" pitchFamily="34" charset="0"/>
            </a:endParaRPr>
          </a:p>
        </p:txBody>
      </p:sp>
      <p:sp>
        <p:nvSpPr>
          <p:cNvPr id="27" name="Text Box 28"/>
          <p:cNvSpPr txBox="1">
            <a:spLocks noChangeAspect="1" noChangeArrowheads="1"/>
          </p:cNvSpPr>
          <p:nvPr/>
        </p:nvSpPr>
        <p:spPr bwMode="auto">
          <a:xfrm>
            <a:off x="6249988" y="4835525"/>
            <a:ext cx="1589087" cy="277813"/>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E18 Physical Thing</a:t>
            </a:r>
            <a:endParaRPr lang="en-GB" altLang="el-GR" sz="1200">
              <a:latin typeface="Arial" pitchFamily="34" charset="0"/>
            </a:endParaRPr>
          </a:p>
        </p:txBody>
      </p:sp>
      <p:sp>
        <p:nvSpPr>
          <p:cNvPr id="43" name="Text Box 44"/>
          <p:cNvSpPr txBox="1">
            <a:spLocks noChangeAspect="1" noChangeArrowheads="1"/>
          </p:cNvSpPr>
          <p:nvPr/>
        </p:nvSpPr>
        <p:spPr bwMode="auto">
          <a:xfrm>
            <a:off x="4119563" y="2060575"/>
            <a:ext cx="1809750"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S15 Observable Entity</a:t>
            </a:r>
          </a:p>
        </p:txBody>
      </p:sp>
      <p:sp>
        <p:nvSpPr>
          <p:cNvPr id="46" name="Text Box 47"/>
          <p:cNvSpPr txBox="1">
            <a:spLocks noChangeAspect="1" noChangeArrowheads="1"/>
          </p:cNvSpPr>
          <p:nvPr/>
        </p:nvSpPr>
        <p:spPr bwMode="auto">
          <a:xfrm>
            <a:off x="2209800" y="2771775"/>
            <a:ext cx="156686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E2 Temporal Entity</a:t>
            </a:r>
            <a:endParaRPr lang="en-GB" altLang="el-GR" sz="1200">
              <a:latin typeface="Arial" pitchFamily="34" charset="0"/>
            </a:endParaRPr>
          </a:p>
        </p:txBody>
      </p:sp>
      <p:sp>
        <p:nvSpPr>
          <p:cNvPr id="59" name="Text Box 62"/>
          <p:cNvSpPr txBox="1">
            <a:spLocks noChangeAspect="1" noChangeArrowheads="1"/>
          </p:cNvSpPr>
          <p:nvPr/>
        </p:nvSpPr>
        <p:spPr bwMode="auto">
          <a:xfrm>
            <a:off x="4867275" y="5702300"/>
            <a:ext cx="1047750"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S13 Sample</a:t>
            </a:r>
          </a:p>
        </p:txBody>
      </p:sp>
      <p:cxnSp>
        <p:nvCxnSpPr>
          <p:cNvPr id="24590" name="Straight Arrow Connector 86"/>
          <p:cNvCxnSpPr>
            <a:cxnSpLocks noChangeShapeType="1"/>
            <a:stCxn id="30" idx="0"/>
            <a:endCxn id="43" idx="2"/>
          </p:cNvCxnSpPr>
          <p:nvPr/>
        </p:nvCxnSpPr>
        <p:spPr bwMode="auto">
          <a:xfrm flipH="1" flipV="1">
            <a:off x="5024438" y="2336800"/>
            <a:ext cx="0" cy="434975"/>
          </a:xfrm>
          <a:prstGeom prst="straightConnector1">
            <a:avLst/>
          </a:prstGeom>
          <a:noFill/>
          <a:ln w="44450" cmpd="dbl" algn="ctr">
            <a:solidFill>
              <a:schemeClr val="tx1"/>
            </a:solidFill>
            <a:round/>
            <a:headEnd/>
            <a:tailEnd type="triangle" w="sm" len="lg"/>
          </a:ln>
        </p:spPr>
      </p:cxnSp>
      <p:cxnSp>
        <p:nvCxnSpPr>
          <p:cNvPr id="24591" name="Straight Arrow Connector 89"/>
          <p:cNvCxnSpPr>
            <a:cxnSpLocks noChangeShapeType="1"/>
            <a:stCxn id="17" idx="0"/>
            <a:endCxn id="14" idx="2"/>
          </p:cNvCxnSpPr>
          <p:nvPr/>
        </p:nvCxnSpPr>
        <p:spPr bwMode="auto">
          <a:xfrm flipV="1">
            <a:off x="3044825" y="4416425"/>
            <a:ext cx="1981200" cy="561975"/>
          </a:xfrm>
          <a:prstGeom prst="straightConnector1">
            <a:avLst/>
          </a:prstGeom>
          <a:noFill/>
          <a:ln w="44450" cmpd="dbl" algn="ctr">
            <a:solidFill>
              <a:schemeClr val="tx1"/>
            </a:solidFill>
            <a:round/>
            <a:headEnd/>
            <a:tailEnd type="triangle" w="sm" len="lg"/>
          </a:ln>
        </p:spPr>
      </p:cxnSp>
      <p:cxnSp>
        <p:nvCxnSpPr>
          <p:cNvPr id="24592" name="Straight Arrow Connector 94"/>
          <p:cNvCxnSpPr>
            <a:cxnSpLocks noChangeShapeType="1"/>
            <a:stCxn id="14" idx="0"/>
            <a:endCxn id="20" idx="2"/>
          </p:cNvCxnSpPr>
          <p:nvPr/>
        </p:nvCxnSpPr>
        <p:spPr bwMode="auto">
          <a:xfrm flipV="1">
            <a:off x="5026025" y="3690938"/>
            <a:ext cx="0" cy="449262"/>
          </a:xfrm>
          <a:prstGeom prst="straightConnector1">
            <a:avLst/>
          </a:prstGeom>
          <a:noFill/>
          <a:ln w="44450" cmpd="dbl" algn="ctr">
            <a:solidFill>
              <a:schemeClr val="tx1"/>
            </a:solidFill>
            <a:round/>
            <a:headEnd/>
            <a:tailEnd type="triangle" w="sm" len="lg"/>
          </a:ln>
        </p:spPr>
      </p:cxnSp>
      <p:cxnSp>
        <p:nvCxnSpPr>
          <p:cNvPr id="24593" name="Straight Arrow Connector 97"/>
          <p:cNvCxnSpPr>
            <a:cxnSpLocks noChangeShapeType="1"/>
            <a:stCxn id="27" idx="0"/>
            <a:endCxn id="14" idx="2"/>
          </p:cNvCxnSpPr>
          <p:nvPr/>
        </p:nvCxnSpPr>
        <p:spPr bwMode="auto">
          <a:xfrm flipH="1" flipV="1">
            <a:off x="5026025" y="4416425"/>
            <a:ext cx="2019300" cy="419100"/>
          </a:xfrm>
          <a:prstGeom prst="straightConnector1">
            <a:avLst/>
          </a:prstGeom>
          <a:noFill/>
          <a:ln w="44450" cmpd="dbl" algn="ctr">
            <a:solidFill>
              <a:schemeClr val="tx1"/>
            </a:solidFill>
            <a:round/>
            <a:headEnd/>
            <a:tailEnd type="triangle" w="sm" len="lg"/>
          </a:ln>
        </p:spPr>
      </p:cxnSp>
      <p:cxnSp>
        <p:nvCxnSpPr>
          <p:cNvPr id="24594" name="Straight Arrow Connector 100"/>
          <p:cNvCxnSpPr>
            <a:cxnSpLocks noChangeShapeType="1"/>
            <a:stCxn id="19" idx="0"/>
            <a:endCxn id="14" idx="2"/>
          </p:cNvCxnSpPr>
          <p:nvPr/>
        </p:nvCxnSpPr>
        <p:spPr bwMode="auto">
          <a:xfrm flipV="1">
            <a:off x="5026025" y="4416425"/>
            <a:ext cx="0" cy="563563"/>
          </a:xfrm>
          <a:prstGeom prst="straightConnector1">
            <a:avLst/>
          </a:prstGeom>
          <a:noFill/>
          <a:ln w="44450" cmpd="dbl" algn="ctr">
            <a:solidFill>
              <a:schemeClr val="tx1"/>
            </a:solidFill>
            <a:round/>
            <a:headEnd/>
            <a:tailEnd type="triangle" w="sm" len="lg"/>
          </a:ln>
        </p:spPr>
      </p:cxnSp>
      <p:cxnSp>
        <p:nvCxnSpPr>
          <p:cNvPr id="24595" name="Straight Arrow Connector 106"/>
          <p:cNvCxnSpPr>
            <a:cxnSpLocks noChangeShapeType="1"/>
            <a:stCxn id="46" idx="0"/>
            <a:endCxn id="43" idx="2"/>
          </p:cNvCxnSpPr>
          <p:nvPr/>
        </p:nvCxnSpPr>
        <p:spPr bwMode="auto">
          <a:xfrm flipV="1">
            <a:off x="2994025" y="2336800"/>
            <a:ext cx="2030413" cy="434975"/>
          </a:xfrm>
          <a:prstGeom prst="straightConnector1">
            <a:avLst/>
          </a:prstGeom>
          <a:noFill/>
          <a:ln w="44450" cmpd="dbl" algn="ctr">
            <a:solidFill>
              <a:schemeClr val="tx1"/>
            </a:solidFill>
            <a:round/>
            <a:headEnd/>
            <a:tailEnd type="triangle" w="sm" len="lg"/>
          </a:ln>
        </p:spPr>
      </p:cxnSp>
      <p:cxnSp>
        <p:nvCxnSpPr>
          <p:cNvPr id="24596" name="Straight Arrow Connector 117"/>
          <p:cNvCxnSpPr>
            <a:cxnSpLocks noChangeShapeType="1"/>
            <a:stCxn id="59" idx="0"/>
            <a:endCxn id="19" idx="2"/>
          </p:cNvCxnSpPr>
          <p:nvPr/>
        </p:nvCxnSpPr>
        <p:spPr bwMode="auto">
          <a:xfrm flipH="1" flipV="1">
            <a:off x="5026025" y="5256213"/>
            <a:ext cx="365125" cy="446087"/>
          </a:xfrm>
          <a:prstGeom prst="straightConnector1">
            <a:avLst/>
          </a:prstGeom>
          <a:noFill/>
          <a:ln w="44450" cmpd="dbl" algn="ctr">
            <a:solidFill>
              <a:schemeClr val="tx1"/>
            </a:solidFill>
            <a:round/>
            <a:headEnd/>
            <a:tailEnd type="triangle" w="sm" len="lg"/>
          </a:ln>
        </p:spPr>
      </p:cxnSp>
      <p:sp>
        <p:nvSpPr>
          <p:cNvPr id="24597" name="Slide Number Placeholder 20"/>
          <p:cNvSpPr>
            <a:spLocks noGrp="1"/>
          </p:cNvSpPr>
          <p:nvPr>
            <p:ph type="sldNum" sz="quarter" idx="11"/>
          </p:nvPr>
        </p:nvSpPr>
        <p:spPr>
          <a:noFill/>
        </p:spPr>
        <p:txBody>
          <a:bodyPr/>
          <a:lstStyle/>
          <a:p>
            <a:fld id="{D468CD87-5A1F-4A76-AA2A-9074B8A60AC9}" type="slidenum">
              <a:rPr lang="en-US" altLang="el-GR" sz="1200">
                <a:latin typeface="Arial" charset="0"/>
              </a:rPr>
              <a:pPr/>
              <a:t>16</a:t>
            </a:fld>
            <a:endParaRPr lang="en-US" altLang="el-GR" sz="1200">
              <a:latin typeface="Arial" charset="0"/>
            </a:endParaRPr>
          </a:p>
        </p:txBody>
      </p:sp>
      <p:sp>
        <p:nvSpPr>
          <p:cNvPr id="21" name="Text Box 62"/>
          <p:cNvSpPr txBox="1">
            <a:spLocks noChangeAspect="1" noChangeArrowheads="1"/>
          </p:cNvSpPr>
          <p:nvPr/>
        </p:nvSpPr>
        <p:spPr bwMode="auto">
          <a:xfrm>
            <a:off x="2854325" y="5702300"/>
            <a:ext cx="167957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S12 Amount of Fluid</a:t>
            </a:r>
          </a:p>
        </p:txBody>
      </p:sp>
      <p:cxnSp>
        <p:nvCxnSpPr>
          <p:cNvPr id="24599" name="Straight Arrow Connector 117"/>
          <p:cNvCxnSpPr>
            <a:cxnSpLocks noChangeShapeType="1"/>
            <a:stCxn id="21" idx="0"/>
            <a:endCxn id="19" idx="2"/>
          </p:cNvCxnSpPr>
          <p:nvPr/>
        </p:nvCxnSpPr>
        <p:spPr bwMode="auto">
          <a:xfrm flipV="1">
            <a:off x="3694113" y="5256213"/>
            <a:ext cx="1331912" cy="446087"/>
          </a:xfrm>
          <a:prstGeom prst="straightConnector1">
            <a:avLst/>
          </a:prstGeom>
          <a:noFill/>
          <a:ln w="44450" cmpd="dbl" algn="ctr">
            <a:solidFill>
              <a:schemeClr val="tx1"/>
            </a:solidFill>
            <a:round/>
            <a:headEnd/>
            <a:tailEnd type="triangle" w="sm" len="lg"/>
          </a:ln>
        </p:spPr>
      </p:cxnSp>
      <p:cxnSp>
        <p:nvCxnSpPr>
          <p:cNvPr id="24600" name="Straight Arrow Connector 117"/>
          <p:cNvCxnSpPr>
            <a:cxnSpLocks noChangeShapeType="1"/>
            <a:stCxn id="21" idx="0"/>
            <a:endCxn id="17" idx="2"/>
          </p:cNvCxnSpPr>
          <p:nvPr/>
        </p:nvCxnSpPr>
        <p:spPr bwMode="auto">
          <a:xfrm flipH="1" flipV="1">
            <a:off x="3044825" y="5254625"/>
            <a:ext cx="649288" cy="447675"/>
          </a:xfrm>
          <a:prstGeom prst="straightConnector1">
            <a:avLst/>
          </a:prstGeom>
          <a:noFill/>
          <a:ln w="44450" cmpd="dbl" algn="ctr">
            <a:solidFill>
              <a:schemeClr val="tx1"/>
            </a:solidFill>
            <a:round/>
            <a:headEnd/>
            <a:tailEnd type="triangle" w="sm" len="lg"/>
          </a:ln>
        </p:spPr>
      </p:cxnSp>
      <p:sp>
        <p:nvSpPr>
          <p:cNvPr id="30" name="Text Box 21"/>
          <p:cNvSpPr txBox="1">
            <a:spLocks noChangeAspect="1" noChangeArrowheads="1"/>
          </p:cNvSpPr>
          <p:nvPr/>
        </p:nvSpPr>
        <p:spPr bwMode="auto">
          <a:xfrm>
            <a:off x="4224338" y="2771775"/>
            <a:ext cx="1600200"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E77 Persistent Item</a:t>
            </a:r>
            <a:endParaRPr lang="en-GB" altLang="el-GR" sz="1200">
              <a:latin typeface="Arial" pitchFamily="34" charset="0"/>
            </a:endParaRPr>
          </a:p>
        </p:txBody>
      </p:sp>
      <p:sp>
        <p:nvSpPr>
          <p:cNvPr id="31" name="Text Box 21"/>
          <p:cNvSpPr txBox="1">
            <a:spLocks noChangeAspect="1" noChangeArrowheads="1"/>
          </p:cNvSpPr>
          <p:nvPr/>
        </p:nvSpPr>
        <p:spPr bwMode="auto">
          <a:xfrm>
            <a:off x="4406900" y="1412875"/>
            <a:ext cx="1235075"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 CRM Entity</a:t>
            </a:r>
            <a:endParaRPr lang="en-GB" altLang="el-GR" sz="1200">
              <a:latin typeface="Arial" pitchFamily="34" charset="0"/>
            </a:endParaRPr>
          </a:p>
        </p:txBody>
      </p:sp>
      <p:cxnSp>
        <p:nvCxnSpPr>
          <p:cNvPr id="24603" name="Straight Arrow Connector 86"/>
          <p:cNvCxnSpPr>
            <a:cxnSpLocks noChangeShapeType="1"/>
            <a:stCxn id="43" idx="0"/>
            <a:endCxn id="31" idx="2"/>
          </p:cNvCxnSpPr>
          <p:nvPr/>
        </p:nvCxnSpPr>
        <p:spPr bwMode="auto">
          <a:xfrm flipV="1">
            <a:off x="5024438" y="1689100"/>
            <a:ext cx="0" cy="371475"/>
          </a:xfrm>
          <a:prstGeom prst="straightConnector1">
            <a:avLst/>
          </a:prstGeom>
          <a:noFill/>
          <a:ln w="44450" cmpd="dbl" algn="ctr">
            <a:solidFill>
              <a:schemeClr val="tx1"/>
            </a:solidFill>
            <a:round/>
            <a:headEnd/>
            <a:tailEnd type="triangle" w="sm" len="lg"/>
          </a:ln>
        </p:spPr>
      </p:cxnSp>
      <p:cxnSp>
        <p:nvCxnSpPr>
          <p:cNvPr id="24604" name="Straight Arrow Connector 94"/>
          <p:cNvCxnSpPr>
            <a:cxnSpLocks noChangeShapeType="1"/>
            <a:stCxn id="20" idx="0"/>
            <a:endCxn id="30" idx="2"/>
          </p:cNvCxnSpPr>
          <p:nvPr/>
        </p:nvCxnSpPr>
        <p:spPr bwMode="auto">
          <a:xfrm flipH="1" flipV="1">
            <a:off x="5024438" y="3048000"/>
            <a:ext cx="1587" cy="366713"/>
          </a:xfrm>
          <a:prstGeom prst="straightConnector1">
            <a:avLst/>
          </a:prstGeom>
          <a:noFill/>
          <a:ln w="44450" cmpd="dbl" algn="ctr">
            <a:solidFill>
              <a:schemeClr val="tx1"/>
            </a:solidFill>
            <a:round/>
            <a:headEnd/>
            <a:tailEnd type="triangle" w="sm" len="lg"/>
          </a:ln>
        </p:spPr>
      </p:cxnSp>
      <p:sp>
        <p:nvSpPr>
          <p:cNvPr id="24605" name="Rectangle 61"/>
          <p:cNvSpPr>
            <a:spLocks noChangeArrowheads="1"/>
          </p:cNvSpPr>
          <p:nvPr/>
        </p:nvSpPr>
        <p:spPr bwMode="auto">
          <a:xfrm>
            <a:off x="6353175" y="1485900"/>
            <a:ext cx="3429000" cy="1754188"/>
          </a:xfrm>
          <a:prstGeom prst="rect">
            <a:avLst/>
          </a:prstGeom>
          <a:noFill/>
          <a:ln w="9525">
            <a:noFill/>
            <a:miter lim="800000"/>
            <a:headEnd/>
            <a:tailEnd/>
          </a:ln>
        </p:spPr>
        <p:txBody>
          <a:bodyPr>
            <a:spAutoFit/>
          </a:bodyPr>
          <a:lstStyle/>
          <a:p>
            <a:pPr algn="just"/>
            <a:r>
              <a:rPr lang="en-US" altLang="el-GR" sz="1200" i="1" dirty="0">
                <a:solidFill>
                  <a:srgbClr val="FF0000"/>
                </a:solidFill>
                <a:cs typeface="Times New Roman" pitchFamily="18" charset="0"/>
              </a:rPr>
              <a:t>S15 Observable Entity</a:t>
            </a:r>
          </a:p>
          <a:p>
            <a:pPr algn="just"/>
            <a:r>
              <a:rPr lang="en-US" altLang="el-GR" sz="1200" i="1" dirty="0">
                <a:cs typeface="Times New Roman" pitchFamily="18" charset="0"/>
              </a:rPr>
              <a:t>Scope Note:</a:t>
            </a:r>
          </a:p>
          <a:p>
            <a:pPr algn="just"/>
            <a:r>
              <a:rPr lang="en-US" altLang="el-GR" sz="1200" b="0" dirty="0"/>
              <a:t>This class comprises instances of E2 Temporal Entity or E77 Persistent Item, i.e. items or phenomena that can be observed, either directly by human sensory impression, or enhanced with tools and measurement devices, such as </a:t>
            </a:r>
            <a:r>
              <a:rPr lang="en-US" altLang="el-GR" sz="1200" b="0" dirty="0">
                <a:solidFill>
                  <a:srgbClr val="FF0000"/>
                </a:solidFill>
              </a:rPr>
              <a:t>physical things</a:t>
            </a:r>
            <a:r>
              <a:rPr lang="en-US" altLang="el-GR" sz="1200" b="0" dirty="0"/>
              <a:t>, their </a:t>
            </a:r>
            <a:r>
              <a:rPr lang="en-US" altLang="el-GR" sz="1200" b="0" dirty="0">
                <a:solidFill>
                  <a:srgbClr val="FF0000"/>
                </a:solidFill>
              </a:rPr>
              <a:t>behavior</a:t>
            </a:r>
            <a:r>
              <a:rPr lang="en-US" altLang="el-GR" sz="1200" b="0" dirty="0"/>
              <a:t>, </a:t>
            </a:r>
            <a:r>
              <a:rPr lang="en-US" altLang="el-GR" sz="1200" b="0" dirty="0">
                <a:solidFill>
                  <a:srgbClr val="FF0000"/>
                </a:solidFill>
              </a:rPr>
              <a:t>states</a:t>
            </a:r>
            <a:r>
              <a:rPr lang="en-US" altLang="el-GR" sz="1200" b="0" dirty="0"/>
              <a:t> and </a:t>
            </a:r>
            <a:r>
              <a:rPr lang="en-US" altLang="el-GR" sz="1200" b="0" dirty="0">
                <a:solidFill>
                  <a:srgbClr val="FF0000"/>
                </a:solidFill>
              </a:rPr>
              <a:t>interactions</a:t>
            </a:r>
            <a:r>
              <a:rPr lang="en-US" altLang="el-GR" sz="1200" b="0" dirty="0"/>
              <a:t> or </a:t>
            </a:r>
            <a:r>
              <a:rPr lang="en-US" altLang="el-GR" sz="1200" b="0" dirty="0">
                <a:solidFill>
                  <a:srgbClr val="FF0000"/>
                </a:solidFill>
              </a:rPr>
              <a:t>events</a:t>
            </a:r>
            <a:r>
              <a:rPr lang="en-US" altLang="el-GR" sz="1200" b="0" dirty="0"/>
              <a:t>……</a:t>
            </a:r>
          </a:p>
        </p:txBody>
      </p:sp>
      <p:sp>
        <p:nvSpPr>
          <p:cNvPr id="32" name="Text Box 18"/>
          <p:cNvSpPr txBox="1">
            <a:spLocks noChangeAspect="1" noChangeArrowheads="1"/>
          </p:cNvSpPr>
          <p:nvPr/>
        </p:nvSpPr>
        <p:spPr bwMode="auto">
          <a:xfrm>
            <a:off x="996950" y="3844925"/>
            <a:ext cx="876300"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S16 State</a:t>
            </a:r>
          </a:p>
        </p:txBody>
      </p:sp>
      <p:cxnSp>
        <p:nvCxnSpPr>
          <p:cNvPr id="24607" name="Straight Arrow Connector 106"/>
          <p:cNvCxnSpPr>
            <a:cxnSpLocks noChangeShapeType="1"/>
            <a:stCxn id="32" idx="0"/>
            <a:endCxn id="46" idx="2"/>
          </p:cNvCxnSpPr>
          <p:nvPr/>
        </p:nvCxnSpPr>
        <p:spPr bwMode="auto">
          <a:xfrm flipV="1">
            <a:off x="1435100" y="3048000"/>
            <a:ext cx="1558925" cy="796925"/>
          </a:xfrm>
          <a:prstGeom prst="straightConnector1">
            <a:avLst/>
          </a:prstGeom>
          <a:noFill/>
          <a:ln w="44450" cmpd="dbl" algn="ctr">
            <a:solidFill>
              <a:schemeClr val="tx1"/>
            </a:solidFill>
            <a:round/>
            <a:headEnd/>
            <a:tailEnd type="triangle" w="sm" len="lg"/>
          </a:ln>
        </p:spPr>
      </p:cxnSp>
      <p:sp>
        <p:nvSpPr>
          <p:cNvPr id="38" name="Text Box 47"/>
          <p:cNvSpPr txBox="1">
            <a:spLocks noChangeAspect="1" noChangeArrowheads="1"/>
          </p:cNvSpPr>
          <p:nvPr/>
        </p:nvSpPr>
        <p:spPr bwMode="auto">
          <a:xfrm>
            <a:off x="654050" y="4603750"/>
            <a:ext cx="155416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E3 Condition State</a:t>
            </a:r>
            <a:endParaRPr lang="en-GB" altLang="el-GR" sz="1200">
              <a:latin typeface="Arial" pitchFamily="34" charset="0"/>
            </a:endParaRPr>
          </a:p>
        </p:txBody>
      </p:sp>
      <p:cxnSp>
        <p:nvCxnSpPr>
          <p:cNvPr id="24609" name="Straight Arrow Connector 106"/>
          <p:cNvCxnSpPr>
            <a:cxnSpLocks noChangeShapeType="1"/>
            <a:stCxn id="38" idx="0"/>
            <a:endCxn id="32" idx="2"/>
          </p:cNvCxnSpPr>
          <p:nvPr/>
        </p:nvCxnSpPr>
        <p:spPr bwMode="auto">
          <a:xfrm flipV="1">
            <a:off x="1431925" y="4121150"/>
            <a:ext cx="3175" cy="482600"/>
          </a:xfrm>
          <a:prstGeom prst="straightConnector1">
            <a:avLst/>
          </a:prstGeom>
          <a:noFill/>
          <a:ln w="44450" cmpd="dbl" algn="ctr">
            <a:solidFill>
              <a:schemeClr val="tx1"/>
            </a:solidFill>
            <a:round/>
            <a:headEnd/>
            <a:tailEnd type="triangle" w="sm" len="lg"/>
          </a:ln>
        </p:spPr>
      </p:cxnSp>
      <p:sp>
        <p:nvSpPr>
          <p:cNvPr id="42" name="Text Box 28"/>
          <p:cNvSpPr txBox="1">
            <a:spLocks noChangeAspect="1" noChangeArrowheads="1"/>
          </p:cNvSpPr>
          <p:nvPr/>
        </p:nvSpPr>
        <p:spPr bwMode="auto">
          <a:xfrm>
            <a:off x="1277938" y="5359400"/>
            <a:ext cx="847725"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E55 Type</a:t>
            </a:r>
            <a:endParaRPr lang="en-GB" altLang="el-GR" sz="1200">
              <a:latin typeface="Arial" pitchFamily="34" charset="0"/>
            </a:endParaRPr>
          </a:p>
        </p:txBody>
      </p:sp>
      <p:cxnSp>
        <p:nvCxnSpPr>
          <p:cNvPr id="24611" name="Straight Arrow Connector 43"/>
          <p:cNvCxnSpPr>
            <a:cxnSpLocks noChangeShapeType="1"/>
            <a:stCxn id="42" idx="0"/>
            <a:endCxn id="30" idx="2"/>
          </p:cNvCxnSpPr>
          <p:nvPr/>
        </p:nvCxnSpPr>
        <p:spPr bwMode="auto">
          <a:xfrm flipV="1">
            <a:off x="1701800" y="3048000"/>
            <a:ext cx="3322638" cy="2311400"/>
          </a:xfrm>
          <a:prstGeom prst="straightConnector1">
            <a:avLst/>
          </a:prstGeom>
          <a:noFill/>
          <a:ln w="44450" cmpd="dbl" algn="ctr">
            <a:solidFill>
              <a:schemeClr val="tx1"/>
            </a:solidFill>
            <a:prstDash val="sysDot"/>
            <a:round/>
            <a:headEnd/>
            <a:tailEnd type="triangle" w="sm" len="lg"/>
          </a:ln>
        </p:spPr>
      </p:cxnSp>
      <p:sp>
        <p:nvSpPr>
          <p:cNvPr id="50" name="Text Box 18"/>
          <p:cNvSpPr txBox="1">
            <a:spLocks noChangeAspect="1" noChangeArrowheads="1"/>
          </p:cNvSpPr>
          <p:nvPr/>
        </p:nvSpPr>
        <p:spPr bwMode="auto">
          <a:xfrm>
            <a:off x="982663" y="6054725"/>
            <a:ext cx="143827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S9 Property Type</a:t>
            </a:r>
          </a:p>
        </p:txBody>
      </p:sp>
      <p:cxnSp>
        <p:nvCxnSpPr>
          <p:cNvPr id="24613" name="Straight Arrow Connector 97"/>
          <p:cNvCxnSpPr>
            <a:cxnSpLocks noChangeShapeType="1"/>
            <a:stCxn id="50" idx="0"/>
            <a:endCxn id="42" idx="2"/>
          </p:cNvCxnSpPr>
          <p:nvPr/>
        </p:nvCxnSpPr>
        <p:spPr bwMode="auto">
          <a:xfrm flipV="1">
            <a:off x="1701800" y="5635625"/>
            <a:ext cx="0" cy="419100"/>
          </a:xfrm>
          <a:prstGeom prst="straightConnector1">
            <a:avLst/>
          </a:prstGeom>
          <a:noFill/>
          <a:ln w="44450" cmpd="dbl" algn="ctr">
            <a:solidFill>
              <a:schemeClr val="tx1"/>
            </a:solidFill>
            <a:round/>
            <a:headEnd/>
            <a:tailEnd type="triangle" w="sm" len="lg"/>
          </a:ln>
        </p:spPr>
      </p:cxnSp>
      <p:sp>
        <p:nvSpPr>
          <p:cNvPr id="56" name="Text Box 62"/>
          <p:cNvSpPr txBox="1">
            <a:spLocks noChangeAspect="1" noChangeArrowheads="1"/>
          </p:cNvSpPr>
          <p:nvPr/>
        </p:nvSpPr>
        <p:spPr bwMode="auto">
          <a:xfrm>
            <a:off x="6891338" y="5391150"/>
            <a:ext cx="2124075" cy="276225"/>
          </a:xfrm>
          <a:prstGeom prst="rect">
            <a:avLst/>
          </a:prstGeom>
          <a:gradFill>
            <a:gsLst>
              <a:gs pos="0">
                <a:srgbClr val="FAA372"/>
              </a:gs>
              <a:gs pos="50000">
                <a:schemeClr val="bg1"/>
              </a:gs>
              <a:gs pos="100000">
                <a:srgbClr val="97C9F3"/>
              </a:gs>
            </a:gsLst>
            <a:lin ang="5400000" scaled="1"/>
          </a:gradFill>
          <a:ln w="9525">
            <a:solidFill>
              <a:schemeClr val="tx1"/>
            </a:solidFill>
            <a:miter lim="800000"/>
            <a:headEnd/>
            <a:tailEnd/>
          </a:ln>
        </p:spPr>
        <p:txBody>
          <a:bodyPr wrap="none">
            <a:spAutoFit/>
          </a:bodyPr>
          <a:lstStyle/>
          <a:p>
            <a:pPr algn="ctr">
              <a:defRPr/>
            </a:pPr>
            <a:r>
              <a:rPr lang="en-GB" sz="1200" dirty="0"/>
              <a:t>S20 / E26 Physical Feature</a:t>
            </a:r>
          </a:p>
        </p:txBody>
      </p:sp>
      <p:sp>
        <p:nvSpPr>
          <p:cNvPr id="57" name="Text Box 47"/>
          <p:cNvSpPr txBox="1">
            <a:spLocks noChangeAspect="1" noChangeArrowheads="1"/>
          </p:cNvSpPr>
          <p:nvPr/>
        </p:nvSpPr>
        <p:spPr bwMode="auto">
          <a:xfrm>
            <a:off x="8074025" y="4827588"/>
            <a:ext cx="901700"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E53 Place</a:t>
            </a:r>
            <a:endParaRPr lang="en-GB" altLang="el-GR" sz="1200">
              <a:latin typeface="Arial" pitchFamily="34" charset="0"/>
            </a:endParaRPr>
          </a:p>
        </p:txBody>
      </p:sp>
      <p:cxnSp>
        <p:nvCxnSpPr>
          <p:cNvPr id="24616" name="Straight Arrow Connector 97"/>
          <p:cNvCxnSpPr>
            <a:cxnSpLocks noChangeShapeType="1"/>
            <a:stCxn id="56" idx="0"/>
            <a:endCxn id="27" idx="2"/>
          </p:cNvCxnSpPr>
          <p:nvPr/>
        </p:nvCxnSpPr>
        <p:spPr bwMode="auto">
          <a:xfrm flipH="1" flipV="1">
            <a:off x="7045325" y="5113338"/>
            <a:ext cx="908050" cy="277812"/>
          </a:xfrm>
          <a:prstGeom prst="straightConnector1">
            <a:avLst/>
          </a:prstGeom>
          <a:noFill/>
          <a:ln w="44450" cmpd="dbl" algn="ctr">
            <a:solidFill>
              <a:schemeClr val="tx1"/>
            </a:solidFill>
            <a:round/>
            <a:headEnd/>
            <a:tailEnd type="triangle" w="sm" len="lg"/>
          </a:ln>
        </p:spPr>
      </p:cxnSp>
      <p:cxnSp>
        <p:nvCxnSpPr>
          <p:cNvPr id="24617" name="Straight Arrow Connector 97"/>
          <p:cNvCxnSpPr>
            <a:cxnSpLocks noChangeShapeType="1"/>
            <a:stCxn id="56" idx="0"/>
            <a:endCxn id="57" idx="2"/>
          </p:cNvCxnSpPr>
          <p:nvPr/>
        </p:nvCxnSpPr>
        <p:spPr bwMode="auto">
          <a:xfrm flipV="1">
            <a:off x="7953375" y="5103813"/>
            <a:ext cx="571500" cy="287337"/>
          </a:xfrm>
          <a:prstGeom prst="straightConnector1">
            <a:avLst/>
          </a:prstGeom>
          <a:noFill/>
          <a:ln w="44450" cmpd="dbl" algn="ctr">
            <a:solidFill>
              <a:schemeClr val="tx1"/>
            </a:solidFill>
            <a:round/>
            <a:headEnd/>
            <a:tailEnd type="triangle" w="sm" len="lg"/>
          </a:ln>
        </p:spPr>
      </p:cxnSp>
      <p:sp>
        <p:nvSpPr>
          <p:cNvPr id="76" name="Text Box 62"/>
          <p:cNvSpPr txBox="1">
            <a:spLocks noChangeAspect="1" noChangeArrowheads="1"/>
          </p:cNvSpPr>
          <p:nvPr/>
        </p:nvSpPr>
        <p:spPr bwMode="auto">
          <a:xfrm>
            <a:off x="7785100" y="6092825"/>
            <a:ext cx="1841500" cy="277813"/>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S22 Segment of Matter</a:t>
            </a:r>
          </a:p>
        </p:txBody>
      </p:sp>
      <p:cxnSp>
        <p:nvCxnSpPr>
          <p:cNvPr id="24619" name="Straight Arrow Connector 97"/>
          <p:cNvCxnSpPr>
            <a:cxnSpLocks noChangeShapeType="1"/>
            <a:stCxn id="76" idx="0"/>
            <a:endCxn id="56" idx="2"/>
          </p:cNvCxnSpPr>
          <p:nvPr/>
        </p:nvCxnSpPr>
        <p:spPr bwMode="auto">
          <a:xfrm flipH="1" flipV="1">
            <a:off x="7953375" y="5667375"/>
            <a:ext cx="752475" cy="425450"/>
          </a:xfrm>
          <a:prstGeom prst="straightConnector1">
            <a:avLst/>
          </a:prstGeom>
          <a:noFill/>
          <a:ln w="44450" cmpd="dbl" algn="ctr">
            <a:solidFill>
              <a:schemeClr val="tx1"/>
            </a:solidFill>
            <a:round/>
            <a:headEnd/>
            <a:tailEnd type="triangle" w="sm" len="lg"/>
          </a:ln>
        </p:spPr>
      </p:cxnSp>
      <p:sp>
        <p:nvSpPr>
          <p:cNvPr id="80" name="Text Box 47"/>
          <p:cNvSpPr txBox="1">
            <a:spLocks noChangeAspect="1" noChangeArrowheads="1"/>
          </p:cNvSpPr>
          <p:nvPr/>
        </p:nvSpPr>
        <p:spPr bwMode="auto">
          <a:xfrm>
            <a:off x="6873875" y="6092825"/>
            <a:ext cx="782638" cy="277813"/>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E27 Site</a:t>
            </a:r>
            <a:endParaRPr lang="en-GB" altLang="el-GR" sz="1200">
              <a:latin typeface="Arial" pitchFamily="34" charset="0"/>
            </a:endParaRPr>
          </a:p>
        </p:txBody>
      </p:sp>
      <p:sp>
        <p:nvSpPr>
          <p:cNvPr id="81" name="Text Box 47"/>
          <p:cNvSpPr txBox="1">
            <a:spLocks noChangeAspect="1" noChangeArrowheads="1"/>
          </p:cNvSpPr>
          <p:nvPr/>
        </p:nvSpPr>
        <p:spPr bwMode="auto">
          <a:xfrm>
            <a:off x="4894263" y="6092825"/>
            <a:ext cx="1849437" cy="277813"/>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E25 Man-Made Feature</a:t>
            </a:r>
            <a:endParaRPr lang="en-GB" altLang="el-GR" sz="1200">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txBox="1">
            <a:spLocks noChangeArrowheads="1"/>
          </p:cNvSpPr>
          <p:nvPr/>
        </p:nvSpPr>
        <p:spPr bwMode="auto">
          <a:xfrm>
            <a:off x="3381375" y="681038"/>
            <a:ext cx="6134100" cy="577850"/>
          </a:xfrm>
          <a:prstGeom prst="rect">
            <a:avLst/>
          </a:prstGeom>
          <a:noFill/>
          <a:ln w="9525">
            <a:noFill/>
            <a:miter lim="800000"/>
            <a:headEnd/>
            <a:tailEnd/>
          </a:ln>
        </p:spPr>
        <p:txBody>
          <a:bodyPr anchor="b"/>
          <a:lstStyle/>
          <a:p>
            <a:pPr algn="r"/>
            <a:r>
              <a:rPr lang="en-US" altLang="el-GR" sz="2700" b="0" i="1" dirty="0">
                <a:solidFill>
                  <a:srgbClr val="4D4D4D"/>
                </a:solidFill>
              </a:rPr>
              <a:t>Observable Entity</a:t>
            </a:r>
            <a:endParaRPr lang="el-GR" altLang="el-GR" sz="2700" b="0" i="1" dirty="0">
              <a:solidFill>
                <a:srgbClr val="4D4D4D"/>
              </a:solidFill>
            </a:endParaRPr>
          </a:p>
        </p:txBody>
      </p:sp>
      <p:sp>
        <p:nvSpPr>
          <p:cNvPr id="25603" name="Rectangle 47"/>
          <p:cNvSpPr>
            <a:spLocks noChangeArrowheads="1"/>
          </p:cNvSpPr>
          <p:nvPr/>
        </p:nvSpPr>
        <p:spPr bwMode="auto">
          <a:xfrm>
            <a:off x="1074738" y="1662113"/>
            <a:ext cx="8551862" cy="3416300"/>
          </a:xfrm>
          <a:prstGeom prst="rect">
            <a:avLst/>
          </a:prstGeom>
          <a:noFill/>
          <a:ln w="9525">
            <a:noFill/>
            <a:miter lim="800000"/>
            <a:headEnd/>
            <a:tailEnd/>
          </a:ln>
        </p:spPr>
        <p:txBody>
          <a:bodyPr>
            <a:spAutoFit/>
          </a:bodyPr>
          <a:lstStyle/>
          <a:p>
            <a:pPr algn="just"/>
            <a:r>
              <a:rPr lang="en-US" altLang="el-GR" i="1" dirty="0">
                <a:solidFill>
                  <a:srgbClr val="FF0000"/>
                </a:solidFill>
                <a:cs typeface="Times New Roman" pitchFamily="18" charset="0"/>
              </a:rPr>
              <a:t>S15 Observable Entity</a:t>
            </a:r>
          </a:p>
          <a:p>
            <a:pPr algn="just"/>
            <a:r>
              <a:rPr lang="en-US" altLang="el-GR" i="1" dirty="0">
                <a:cs typeface="Times New Roman" pitchFamily="18" charset="0"/>
              </a:rPr>
              <a:t>Scope Note (cont’d): </a:t>
            </a:r>
          </a:p>
          <a:p>
            <a:pPr algn="just"/>
            <a:r>
              <a:rPr lang="en-US" altLang="el-GR" b="0" dirty="0"/>
              <a:t>Conceptual objects can be present in events by their carriers such as books, digital media, or even human memory. By virtue of this presence, properties of conceptual objects, such as number of words can be observed on their carriers.  If the respective properties between carriers differ, either they carry different instances of conceptual objects or the difference can be attributed to accidental deficiencies in one of the carriers. In that sense even immaterial objects are observable. By this model we give credit to the fact that frequently, the actually observed carriers of conceptual objects are not explicitly identified in documentation, i.e., the actual carrier is assumed having existed but is unknown as an individual. </a:t>
            </a:r>
          </a:p>
        </p:txBody>
      </p:sp>
      <p:sp>
        <p:nvSpPr>
          <p:cNvPr id="25604" name="Slide Number Placeholder 4"/>
          <p:cNvSpPr>
            <a:spLocks noGrp="1"/>
          </p:cNvSpPr>
          <p:nvPr>
            <p:ph type="sldNum" sz="quarter" idx="11"/>
          </p:nvPr>
        </p:nvSpPr>
        <p:spPr>
          <a:noFill/>
        </p:spPr>
        <p:txBody>
          <a:bodyPr/>
          <a:lstStyle/>
          <a:p>
            <a:fld id="{E1A4BCB4-EEC9-4688-8128-517550E55496}" type="slidenum">
              <a:rPr lang="en-US" altLang="el-GR">
                <a:latin typeface="Arial" charset="0"/>
              </a:rPr>
              <a:pPr/>
              <a:t>17</a:t>
            </a:fld>
            <a:endParaRPr lang="en-US" altLang="el-GR">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626" name="Straight Arrow Connector 76"/>
          <p:cNvCxnSpPr>
            <a:cxnSpLocks noChangeShapeType="1"/>
            <a:stCxn id="26683" idx="0"/>
            <a:endCxn id="26657" idx="2"/>
          </p:cNvCxnSpPr>
          <p:nvPr/>
        </p:nvCxnSpPr>
        <p:spPr bwMode="auto">
          <a:xfrm flipH="1" flipV="1">
            <a:off x="7658100" y="2889250"/>
            <a:ext cx="39688" cy="1809750"/>
          </a:xfrm>
          <a:prstGeom prst="straightConnector1">
            <a:avLst/>
          </a:prstGeom>
          <a:noFill/>
          <a:ln w="44450" cmpd="dbl" algn="ctr">
            <a:solidFill>
              <a:schemeClr val="tx1"/>
            </a:solidFill>
            <a:round/>
            <a:headEnd/>
            <a:tailEnd type="triangle" w="sm" len="lg"/>
          </a:ln>
        </p:spPr>
      </p:cxnSp>
      <p:cxnSp>
        <p:nvCxnSpPr>
          <p:cNvPr id="26627" name="AutoShape 50"/>
          <p:cNvCxnSpPr>
            <a:cxnSpLocks noChangeShapeType="1"/>
            <a:stCxn id="65" idx="3"/>
            <a:endCxn id="30" idx="3"/>
          </p:cNvCxnSpPr>
          <p:nvPr/>
        </p:nvCxnSpPr>
        <p:spPr bwMode="auto">
          <a:xfrm flipH="1">
            <a:off x="4452938" y="3271838"/>
            <a:ext cx="661987" cy="3189287"/>
          </a:xfrm>
          <a:prstGeom prst="curvedConnector3">
            <a:avLst>
              <a:gd name="adj1" fmla="val -391134"/>
            </a:avLst>
          </a:prstGeom>
          <a:noFill/>
          <a:ln w="9525">
            <a:solidFill>
              <a:schemeClr val="tx1"/>
            </a:solidFill>
            <a:round/>
            <a:headEnd/>
            <a:tailEnd type="stealth" w="lg" len="lg"/>
          </a:ln>
        </p:spPr>
      </p:cxnSp>
      <p:cxnSp>
        <p:nvCxnSpPr>
          <p:cNvPr id="26628" name="Straight Arrow Connector 76"/>
          <p:cNvCxnSpPr>
            <a:cxnSpLocks noChangeShapeType="1"/>
            <a:stCxn id="26668" idx="0"/>
            <a:endCxn id="26673" idx="2"/>
          </p:cNvCxnSpPr>
          <p:nvPr/>
        </p:nvCxnSpPr>
        <p:spPr bwMode="auto">
          <a:xfrm flipH="1" flipV="1">
            <a:off x="6305550" y="2546350"/>
            <a:ext cx="717550" cy="1524000"/>
          </a:xfrm>
          <a:prstGeom prst="straightConnector1">
            <a:avLst/>
          </a:prstGeom>
          <a:noFill/>
          <a:ln w="44450" cmpd="dbl" algn="ctr">
            <a:solidFill>
              <a:schemeClr val="tx1"/>
            </a:solidFill>
            <a:round/>
            <a:headEnd/>
            <a:tailEnd type="triangle" w="sm" len="lg"/>
          </a:ln>
        </p:spPr>
      </p:cxnSp>
      <p:cxnSp>
        <p:nvCxnSpPr>
          <p:cNvPr id="26629" name="AutoShape 50"/>
          <p:cNvCxnSpPr>
            <a:cxnSpLocks noChangeShapeType="1"/>
            <a:stCxn id="11" idx="3"/>
            <a:endCxn id="70" idx="3"/>
          </p:cNvCxnSpPr>
          <p:nvPr/>
        </p:nvCxnSpPr>
        <p:spPr bwMode="auto">
          <a:xfrm flipH="1">
            <a:off x="4703763" y="2994025"/>
            <a:ext cx="1897062" cy="2709863"/>
          </a:xfrm>
          <a:prstGeom prst="curvedConnector3">
            <a:avLst>
              <a:gd name="adj1" fmla="val -22593"/>
            </a:avLst>
          </a:prstGeom>
          <a:noFill/>
          <a:ln w="9525">
            <a:solidFill>
              <a:schemeClr val="tx1"/>
            </a:solidFill>
            <a:round/>
            <a:headEnd/>
            <a:tailEnd type="stealth" w="lg" len="lg"/>
          </a:ln>
        </p:spPr>
      </p:cxnSp>
      <p:cxnSp>
        <p:nvCxnSpPr>
          <p:cNvPr id="26630" name="Straight Arrow Connector 75"/>
          <p:cNvCxnSpPr>
            <a:cxnSpLocks noChangeShapeType="1"/>
            <a:stCxn id="38" idx="0"/>
            <a:endCxn id="51" idx="2"/>
          </p:cNvCxnSpPr>
          <p:nvPr/>
        </p:nvCxnSpPr>
        <p:spPr bwMode="auto">
          <a:xfrm flipH="1" flipV="1">
            <a:off x="8850313" y="3236913"/>
            <a:ext cx="7937" cy="982662"/>
          </a:xfrm>
          <a:prstGeom prst="straightConnector1">
            <a:avLst/>
          </a:prstGeom>
          <a:noFill/>
          <a:ln w="44450" cmpd="dbl" algn="ctr">
            <a:solidFill>
              <a:schemeClr val="tx1"/>
            </a:solidFill>
            <a:round/>
            <a:headEnd/>
            <a:tailEnd type="triangle" w="sm" len="lg"/>
          </a:ln>
        </p:spPr>
      </p:cxnSp>
      <p:sp>
        <p:nvSpPr>
          <p:cNvPr id="26631" name="Rectangle 2"/>
          <p:cNvSpPr txBox="1">
            <a:spLocks noChangeArrowheads="1"/>
          </p:cNvSpPr>
          <p:nvPr/>
        </p:nvSpPr>
        <p:spPr bwMode="auto">
          <a:xfrm>
            <a:off x="3416300" y="681038"/>
            <a:ext cx="6134100" cy="577850"/>
          </a:xfrm>
          <a:prstGeom prst="rect">
            <a:avLst/>
          </a:prstGeom>
          <a:noFill/>
          <a:ln w="9525">
            <a:noFill/>
            <a:miter lim="800000"/>
            <a:headEnd/>
            <a:tailEnd/>
          </a:ln>
        </p:spPr>
        <p:txBody>
          <a:bodyPr anchor="b"/>
          <a:lstStyle/>
          <a:p>
            <a:pPr algn="r"/>
            <a:r>
              <a:rPr lang="en-US" altLang="el-GR" sz="2700" b="0" i="1" dirty="0">
                <a:solidFill>
                  <a:srgbClr val="4D4D4D"/>
                </a:solidFill>
              </a:rPr>
              <a:t>Observable Entity</a:t>
            </a:r>
            <a:endParaRPr lang="el-GR" altLang="el-GR" sz="2700" b="0" i="1" dirty="0">
              <a:solidFill>
                <a:srgbClr val="4D4D4D"/>
              </a:solidFill>
            </a:endParaRPr>
          </a:p>
        </p:txBody>
      </p:sp>
      <p:sp>
        <p:nvSpPr>
          <p:cNvPr id="5" name="Text Box 6"/>
          <p:cNvSpPr txBox="1">
            <a:spLocks noChangeAspect="1" noChangeArrowheads="1"/>
          </p:cNvSpPr>
          <p:nvPr/>
        </p:nvSpPr>
        <p:spPr bwMode="auto">
          <a:xfrm>
            <a:off x="2352675" y="2282825"/>
            <a:ext cx="2054225"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a:t>E13 Attribute Assignment</a:t>
            </a:r>
          </a:p>
        </p:txBody>
      </p:sp>
      <p:sp>
        <p:nvSpPr>
          <p:cNvPr id="10" name="Text Box 11"/>
          <p:cNvSpPr txBox="1">
            <a:spLocks noChangeAspect="1" noChangeArrowheads="1"/>
          </p:cNvSpPr>
          <p:nvPr/>
        </p:nvSpPr>
        <p:spPr bwMode="auto">
          <a:xfrm>
            <a:off x="495300" y="3197225"/>
            <a:ext cx="1671638"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a:t>S5 Inference Making</a:t>
            </a:r>
          </a:p>
        </p:txBody>
      </p:sp>
      <p:sp>
        <p:nvSpPr>
          <p:cNvPr id="11" name="Text Box 12"/>
          <p:cNvSpPr txBox="1">
            <a:spLocks noChangeAspect="1" noChangeArrowheads="1"/>
          </p:cNvSpPr>
          <p:nvPr/>
        </p:nvSpPr>
        <p:spPr bwMode="auto">
          <a:xfrm>
            <a:off x="5287963" y="2855913"/>
            <a:ext cx="1312862"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S4 Observation</a:t>
            </a:r>
          </a:p>
        </p:txBody>
      </p:sp>
      <p:sp>
        <p:nvSpPr>
          <p:cNvPr id="37" name="Text Box 38"/>
          <p:cNvSpPr txBox="1">
            <a:spLocks noChangeAspect="1" noChangeArrowheads="1"/>
          </p:cNvSpPr>
          <p:nvPr/>
        </p:nvSpPr>
        <p:spPr bwMode="auto">
          <a:xfrm>
            <a:off x="568325" y="4718050"/>
            <a:ext cx="1570038"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S6 Data Evaluation</a:t>
            </a:r>
          </a:p>
        </p:txBody>
      </p:sp>
      <p:sp>
        <p:nvSpPr>
          <p:cNvPr id="63" name="Text Box 66"/>
          <p:cNvSpPr txBox="1">
            <a:spLocks noChangeAspect="1" noChangeArrowheads="1"/>
          </p:cNvSpPr>
          <p:nvPr/>
        </p:nvSpPr>
        <p:spPr bwMode="auto">
          <a:xfrm>
            <a:off x="2895600" y="1425575"/>
            <a:ext cx="96361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200" dirty="0"/>
              <a:t>E7 Activity</a:t>
            </a:r>
          </a:p>
        </p:txBody>
      </p:sp>
      <p:cxnSp>
        <p:nvCxnSpPr>
          <p:cNvPr id="26637" name="Straight Arrow Connector 76"/>
          <p:cNvCxnSpPr>
            <a:cxnSpLocks noChangeShapeType="1"/>
            <a:stCxn id="64" idx="0"/>
            <a:endCxn id="11" idx="2"/>
          </p:cNvCxnSpPr>
          <p:nvPr/>
        </p:nvCxnSpPr>
        <p:spPr bwMode="auto">
          <a:xfrm flipV="1">
            <a:off x="5316538" y="3132138"/>
            <a:ext cx="628650" cy="1008062"/>
          </a:xfrm>
          <a:prstGeom prst="straightConnector1">
            <a:avLst/>
          </a:prstGeom>
          <a:noFill/>
          <a:ln w="44450" cmpd="dbl" algn="ctr">
            <a:solidFill>
              <a:schemeClr val="tx1"/>
            </a:solidFill>
            <a:round/>
            <a:headEnd/>
            <a:tailEnd type="triangle" w="sm" len="lg"/>
          </a:ln>
        </p:spPr>
      </p:cxnSp>
      <p:cxnSp>
        <p:nvCxnSpPr>
          <p:cNvPr id="26638" name="Straight Arrow Connector 78"/>
          <p:cNvCxnSpPr>
            <a:cxnSpLocks noChangeShapeType="1"/>
            <a:stCxn id="11" idx="1"/>
            <a:endCxn id="5" idx="2"/>
          </p:cNvCxnSpPr>
          <p:nvPr/>
        </p:nvCxnSpPr>
        <p:spPr bwMode="auto">
          <a:xfrm flipH="1" flipV="1">
            <a:off x="3379788" y="2559050"/>
            <a:ext cx="1908175" cy="434975"/>
          </a:xfrm>
          <a:prstGeom prst="straightConnector1">
            <a:avLst/>
          </a:prstGeom>
          <a:noFill/>
          <a:ln w="44450" cmpd="dbl" algn="ctr">
            <a:solidFill>
              <a:schemeClr val="tx1"/>
            </a:solidFill>
            <a:round/>
            <a:headEnd/>
            <a:tailEnd type="triangle" w="sm" len="lg"/>
          </a:ln>
        </p:spPr>
      </p:cxnSp>
      <p:cxnSp>
        <p:nvCxnSpPr>
          <p:cNvPr id="26639" name="Straight Arrow Connector 89"/>
          <p:cNvCxnSpPr>
            <a:cxnSpLocks noChangeShapeType="1"/>
            <a:stCxn id="10" idx="0"/>
            <a:endCxn id="5" idx="2"/>
          </p:cNvCxnSpPr>
          <p:nvPr/>
        </p:nvCxnSpPr>
        <p:spPr bwMode="auto">
          <a:xfrm flipV="1">
            <a:off x="1331913" y="2559050"/>
            <a:ext cx="2047875" cy="638175"/>
          </a:xfrm>
          <a:prstGeom prst="straightConnector1">
            <a:avLst/>
          </a:prstGeom>
          <a:noFill/>
          <a:ln w="44450" cmpd="dbl" algn="ctr">
            <a:solidFill>
              <a:schemeClr val="tx1"/>
            </a:solidFill>
            <a:round/>
            <a:headEnd/>
            <a:tailEnd type="triangle" w="sm" len="lg"/>
          </a:ln>
        </p:spPr>
      </p:cxnSp>
      <p:cxnSp>
        <p:nvCxnSpPr>
          <p:cNvPr id="26640" name="Straight Arrow Connector 95"/>
          <p:cNvCxnSpPr>
            <a:cxnSpLocks noChangeShapeType="1"/>
            <a:stCxn id="37" idx="0"/>
            <a:endCxn id="10" idx="2"/>
          </p:cNvCxnSpPr>
          <p:nvPr/>
        </p:nvCxnSpPr>
        <p:spPr bwMode="auto">
          <a:xfrm flipH="1" flipV="1">
            <a:off x="1331913" y="3473450"/>
            <a:ext cx="22225" cy="1244600"/>
          </a:xfrm>
          <a:prstGeom prst="straightConnector1">
            <a:avLst/>
          </a:prstGeom>
          <a:noFill/>
          <a:ln w="44450" cmpd="dbl" algn="ctr">
            <a:solidFill>
              <a:schemeClr val="tx1"/>
            </a:solidFill>
            <a:round/>
            <a:headEnd/>
            <a:tailEnd type="triangle" w="sm" len="lg"/>
          </a:ln>
        </p:spPr>
      </p:cxnSp>
      <p:cxnSp>
        <p:nvCxnSpPr>
          <p:cNvPr id="26641" name="Straight Arrow Connector 139"/>
          <p:cNvCxnSpPr>
            <a:cxnSpLocks noChangeShapeType="1"/>
            <a:stCxn id="5" idx="0"/>
            <a:endCxn id="63" idx="2"/>
          </p:cNvCxnSpPr>
          <p:nvPr/>
        </p:nvCxnSpPr>
        <p:spPr bwMode="auto">
          <a:xfrm flipH="1" flipV="1">
            <a:off x="3378200" y="1701800"/>
            <a:ext cx="1588" cy="581025"/>
          </a:xfrm>
          <a:prstGeom prst="straightConnector1">
            <a:avLst/>
          </a:prstGeom>
          <a:noFill/>
          <a:ln w="44450" cmpd="dbl" algn="ctr">
            <a:solidFill>
              <a:schemeClr val="tx1"/>
            </a:solidFill>
            <a:round/>
            <a:headEnd/>
            <a:tailEnd type="triangle" w="sm" len="lg"/>
          </a:ln>
        </p:spPr>
      </p:cxnSp>
      <p:sp>
        <p:nvSpPr>
          <p:cNvPr id="26642" name="Slide Number Placeholder 23"/>
          <p:cNvSpPr>
            <a:spLocks noGrp="1"/>
          </p:cNvSpPr>
          <p:nvPr>
            <p:ph type="sldNum" sz="quarter" idx="11"/>
          </p:nvPr>
        </p:nvSpPr>
        <p:spPr>
          <a:noFill/>
        </p:spPr>
        <p:txBody>
          <a:bodyPr/>
          <a:lstStyle/>
          <a:p>
            <a:fld id="{C6D2CEEE-B8D2-44AF-A12D-9B81727FEC80}" type="slidenum">
              <a:rPr lang="en-US" altLang="el-GR">
                <a:latin typeface="Arial" charset="0"/>
              </a:rPr>
              <a:pPr/>
              <a:t>18</a:t>
            </a:fld>
            <a:endParaRPr lang="en-US" altLang="el-GR">
              <a:latin typeface="Arial" charset="0"/>
            </a:endParaRPr>
          </a:p>
        </p:txBody>
      </p:sp>
      <p:sp>
        <p:nvSpPr>
          <p:cNvPr id="30" name="Text Box 23"/>
          <p:cNvSpPr txBox="1">
            <a:spLocks noChangeAspect="1" noChangeArrowheads="1"/>
          </p:cNvSpPr>
          <p:nvPr/>
        </p:nvSpPr>
        <p:spPr bwMode="auto">
          <a:xfrm>
            <a:off x="3165475" y="6323013"/>
            <a:ext cx="128746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E54 Dimension</a:t>
            </a:r>
            <a:endParaRPr lang="en-GB" altLang="el-GR" sz="1200">
              <a:latin typeface="Arial" pitchFamily="34" charset="0"/>
            </a:endParaRPr>
          </a:p>
        </p:txBody>
      </p:sp>
      <p:cxnSp>
        <p:nvCxnSpPr>
          <p:cNvPr id="26644" name="AutoShape 24"/>
          <p:cNvCxnSpPr>
            <a:cxnSpLocks noChangeShapeType="1"/>
            <a:stCxn id="65" idx="2"/>
            <a:endCxn id="57" idx="0"/>
          </p:cNvCxnSpPr>
          <p:nvPr/>
        </p:nvCxnSpPr>
        <p:spPr bwMode="auto">
          <a:xfrm flipH="1">
            <a:off x="2709863" y="3409950"/>
            <a:ext cx="1639887" cy="815975"/>
          </a:xfrm>
          <a:prstGeom prst="straightConnector1">
            <a:avLst/>
          </a:prstGeom>
          <a:noFill/>
          <a:ln w="9525">
            <a:solidFill>
              <a:schemeClr val="tx1"/>
            </a:solidFill>
            <a:round/>
            <a:headEnd/>
            <a:tailEnd type="stealth" w="lg" len="lg"/>
          </a:ln>
        </p:spPr>
      </p:cxnSp>
      <p:cxnSp>
        <p:nvCxnSpPr>
          <p:cNvPr id="26645" name="AutoShape 31"/>
          <p:cNvCxnSpPr>
            <a:cxnSpLocks noChangeShapeType="1"/>
            <a:stCxn id="11" idx="3"/>
            <a:endCxn id="38" idx="0"/>
          </p:cNvCxnSpPr>
          <p:nvPr/>
        </p:nvCxnSpPr>
        <p:spPr bwMode="auto">
          <a:xfrm>
            <a:off x="6600825" y="2994025"/>
            <a:ext cx="2257425" cy="1225550"/>
          </a:xfrm>
          <a:prstGeom prst="straightConnector1">
            <a:avLst/>
          </a:prstGeom>
          <a:noFill/>
          <a:ln w="9525">
            <a:solidFill>
              <a:schemeClr val="tx1"/>
            </a:solidFill>
            <a:round/>
            <a:headEnd/>
            <a:tailEnd type="stealth" w="lg" len="lg"/>
          </a:ln>
        </p:spPr>
      </p:cxnSp>
      <p:sp>
        <p:nvSpPr>
          <p:cNvPr id="26646" name="Text Box 32"/>
          <p:cNvSpPr txBox="1">
            <a:spLocks noChangeArrowheads="1"/>
          </p:cNvSpPr>
          <p:nvPr/>
        </p:nvSpPr>
        <p:spPr bwMode="auto">
          <a:xfrm>
            <a:off x="7842250" y="3832225"/>
            <a:ext cx="1914525"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O9 observed property type</a:t>
            </a:r>
          </a:p>
        </p:txBody>
      </p:sp>
      <p:sp>
        <p:nvSpPr>
          <p:cNvPr id="38" name="Text Box 33"/>
          <p:cNvSpPr txBox="1">
            <a:spLocks noChangeAspect="1" noChangeArrowheads="1"/>
          </p:cNvSpPr>
          <p:nvPr/>
        </p:nvSpPr>
        <p:spPr bwMode="auto">
          <a:xfrm>
            <a:off x="8116888" y="4219575"/>
            <a:ext cx="1481137"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S9 Property Type </a:t>
            </a:r>
          </a:p>
        </p:txBody>
      </p:sp>
      <p:cxnSp>
        <p:nvCxnSpPr>
          <p:cNvPr id="26648" name="AutoShape 50"/>
          <p:cNvCxnSpPr>
            <a:cxnSpLocks noChangeShapeType="1"/>
            <a:stCxn id="37" idx="2"/>
            <a:endCxn id="30" idx="1"/>
          </p:cNvCxnSpPr>
          <p:nvPr/>
        </p:nvCxnSpPr>
        <p:spPr bwMode="auto">
          <a:xfrm rot="16200000" flipH="1">
            <a:off x="1526382" y="4822031"/>
            <a:ext cx="1466850" cy="1811337"/>
          </a:xfrm>
          <a:prstGeom prst="curvedConnector2">
            <a:avLst/>
          </a:prstGeom>
          <a:noFill/>
          <a:ln w="9525">
            <a:solidFill>
              <a:schemeClr val="tx1"/>
            </a:solidFill>
            <a:round/>
            <a:headEnd/>
            <a:tailEnd type="stealth" w="lg" len="lg"/>
          </a:ln>
        </p:spPr>
      </p:cxnSp>
      <p:sp>
        <p:nvSpPr>
          <p:cNvPr id="26649" name="Rectangle 51"/>
          <p:cNvSpPr>
            <a:spLocks noChangeArrowheads="1"/>
          </p:cNvSpPr>
          <p:nvPr/>
        </p:nvSpPr>
        <p:spPr bwMode="auto">
          <a:xfrm>
            <a:off x="914400" y="5692775"/>
            <a:ext cx="1763713" cy="246063"/>
          </a:xfrm>
          <a:prstGeom prst="rect">
            <a:avLst/>
          </a:prstGeom>
          <a:solidFill>
            <a:srgbClr val="FEEFE6"/>
          </a:solidFill>
          <a:ln w="9525">
            <a:noFill/>
            <a:miter lim="800000"/>
            <a:headEnd/>
            <a:tailEnd/>
          </a:ln>
        </p:spPr>
        <p:txBody>
          <a:bodyPr anchor="ctr">
            <a:spAutoFit/>
          </a:bodyPr>
          <a:lstStyle/>
          <a:p>
            <a:r>
              <a:rPr lang="en-US" altLang="el-GR" sz="1000">
                <a:cs typeface="Arial" charset="0"/>
              </a:rPr>
              <a:t>O10 assigned dimension</a:t>
            </a:r>
            <a:endParaRPr lang="el-GR" altLang="el-GR" sz="1000">
              <a:cs typeface="Arial" charset="0"/>
            </a:endParaRPr>
          </a:p>
        </p:txBody>
      </p:sp>
      <p:sp>
        <p:nvSpPr>
          <p:cNvPr id="70" name="Text Box 44"/>
          <p:cNvSpPr txBox="1">
            <a:spLocks noChangeAspect="1" noChangeArrowheads="1"/>
          </p:cNvSpPr>
          <p:nvPr/>
        </p:nvSpPr>
        <p:spPr bwMode="auto">
          <a:xfrm>
            <a:off x="2895600" y="5565775"/>
            <a:ext cx="1808163"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S15 Observable Entity</a:t>
            </a:r>
          </a:p>
        </p:txBody>
      </p:sp>
      <p:cxnSp>
        <p:nvCxnSpPr>
          <p:cNvPr id="26651" name="AutoShape 24"/>
          <p:cNvCxnSpPr>
            <a:cxnSpLocks noChangeShapeType="1"/>
            <a:stCxn id="37" idx="3"/>
            <a:endCxn id="70" idx="1"/>
          </p:cNvCxnSpPr>
          <p:nvPr/>
        </p:nvCxnSpPr>
        <p:spPr bwMode="auto">
          <a:xfrm>
            <a:off x="2138363" y="4856163"/>
            <a:ext cx="757237" cy="847725"/>
          </a:xfrm>
          <a:prstGeom prst="straightConnector1">
            <a:avLst/>
          </a:prstGeom>
          <a:noFill/>
          <a:ln w="9525">
            <a:solidFill>
              <a:schemeClr val="tx1"/>
            </a:solidFill>
            <a:round/>
            <a:headEnd/>
            <a:tailEnd type="stealth" w="lg" len="lg"/>
          </a:ln>
        </p:spPr>
      </p:cxnSp>
      <p:cxnSp>
        <p:nvCxnSpPr>
          <p:cNvPr id="26652" name="AutoShape 50"/>
          <p:cNvCxnSpPr>
            <a:cxnSpLocks noChangeShapeType="1"/>
            <a:stCxn id="70" idx="3"/>
            <a:endCxn id="30" idx="3"/>
          </p:cNvCxnSpPr>
          <p:nvPr/>
        </p:nvCxnSpPr>
        <p:spPr bwMode="auto">
          <a:xfrm flipH="1">
            <a:off x="4452938" y="5703888"/>
            <a:ext cx="250825" cy="757237"/>
          </a:xfrm>
          <a:prstGeom prst="curvedConnector3">
            <a:avLst>
              <a:gd name="adj1" fmla="val -91088"/>
            </a:avLst>
          </a:prstGeom>
          <a:noFill/>
          <a:ln w="9525">
            <a:solidFill>
              <a:schemeClr val="tx1"/>
            </a:solidFill>
            <a:round/>
            <a:headEnd/>
            <a:tailEnd type="stealth" w="lg" len="lg"/>
          </a:ln>
        </p:spPr>
      </p:cxnSp>
      <p:sp>
        <p:nvSpPr>
          <p:cNvPr id="26653" name="Rectangle 51"/>
          <p:cNvSpPr>
            <a:spLocks noChangeArrowheads="1"/>
          </p:cNvSpPr>
          <p:nvPr/>
        </p:nvSpPr>
        <p:spPr bwMode="auto">
          <a:xfrm>
            <a:off x="3871913" y="5908675"/>
            <a:ext cx="1354137" cy="246063"/>
          </a:xfrm>
          <a:prstGeom prst="rect">
            <a:avLst/>
          </a:prstGeom>
          <a:solidFill>
            <a:srgbClr val="FEEFE6"/>
          </a:solidFill>
          <a:ln w="9525">
            <a:noFill/>
            <a:miter lim="800000"/>
            <a:headEnd/>
            <a:tailEnd/>
          </a:ln>
        </p:spPr>
        <p:txBody>
          <a:bodyPr wrap="none" anchor="ctr">
            <a:spAutoFit/>
          </a:bodyPr>
          <a:lstStyle/>
          <a:p>
            <a:r>
              <a:rPr lang="en-US" altLang="el-GR" sz="1000">
                <a:cs typeface="Arial" charset="0"/>
              </a:rPr>
              <a:t>O12 has dimension</a:t>
            </a:r>
            <a:endParaRPr lang="el-GR" altLang="el-GR" sz="1000">
              <a:cs typeface="Arial" charset="0"/>
            </a:endParaRPr>
          </a:p>
        </p:txBody>
      </p:sp>
      <p:sp>
        <p:nvSpPr>
          <p:cNvPr id="26654" name="Rectangle 51"/>
          <p:cNvSpPr>
            <a:spLocks noChangeArrowheads="1"/>
          </p:cNvSpPr>
          <p:nvPr/>
        </p:nvSpPr>
        <p:spPr bwMode="auto">
          <a:xfrm>
            <a:off x="2057400" y="5172075"/>
            <a:ext cx="1063625" cy="246063"/>
          </a:xfrm>
          <a:prstGeom prst="rect">
            <a:avLst/>
          </a:prstGeom>
          <a:solidFill>
            <a:srgbClr val="FEEFE6"/>
          </a:solidFill>
          <a:ln w="9525">
            <a:noFill/>
            <a:miter lim="800000"/>
            <a:headEnd/>
            <a:tailEnd/>
          </a:ln>
        </p:spPr>
        <p:txBody>
          <a:bodyPr wrap="none" anchor="ctr">
            <a:spAutoFit/>
          </a:bodyPr>
          <a:lstStyle/>
          <a:p>
            <a:r>
              <a:rPr lang="en-US" altLang="el-GR" sz="1000">
                <a:cs typeface="Arial" charset="0"/>
              </a:rPr>
              <a:t>O11 described</a:t>
            </a:r>
            <a:endParaRPr lang="el-GR" altLang="el-GR" sz="1000">
              <a:cs typeface="Arial" charset="0"/>
            </a:endParaRPr>
          </a:p>
        </p:txBody>
      </p:sp>
      <p:sp>
        <p:nvSpPr>
          <p:cNvPr id="51" name="Text Box 9"/>
          <p:cNvSpPr txBox="1">
            <a:spLocks noChangeAspect="1" noChangeArrowheads="1"/>
          </p:cNvSpPr>
          <p:nvPr/>
        </p:nvSpPr>
        <p:spPr bwMode="auto">
          <a:xfrm>
            <a:off x="8426450" y="2959100"/>
            <a:ext cx="847725" cy="277813"/>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200">
                <a:latin typeface="Arial" pitchFamily="34" charset="0"/>
              </a:rPr>
              <a:t>E55 Type</a:t>
            </a:r>
            <a:endParaRPr lang="en-GB" altLang="el-GR" sz="1200">
              <a:latin typeface="Arial" pitchFamily="34" charset="0"/>
            </a:endParaRPr>
          </a:p>
        </p:txBody>
      </p:sp>
      <p:cxnSp>
        <p:nvCxnSpPr>
          <p:cNvPr id="26656" name="AutoShape 24"/>
          <p:cNvCxnSpPr>
            <a:cxnSpLocks noChangeShapeType="1"/>
            <a:stCxn id="11" idx="3"/>
            <a:endCxn id="162" idx="1"/>
          </p:cNvCxnSpPr>
          <p:nvPr/>
        </p:nvCxnSpPr>
        <p:spPr bwMode="auto">
          <a:xfrm flipV="1">
            <a:off x="6600825" y="2414588"/>
            <a:ext cx="1625600" cy="579437"/>
          </a:xfrm>
          <a:prstGeom prst="straightConnector1">
            <a:avLst/>
          </a:prstGeom>
          <a:noFill/>
          <a:ln w="9525">
            <a:solidFill>
              <a:schemeClr val="tx1"/>
            </a:solidFill>
            <a:round/>
            <a:headEnd/>
            <a:tailEnd type="stealth" w="lg" len="lg"/>
          </a:ln>
        </p:spPr>
      </p:cxnSp>
      <p:sp>
        <p:nvSpPr>
          <p:cNvPr id="26657" name="Text Box 36"/>
          <p:cNvSpPr txBox="1">
            <a:spLocks noChangeArrowheads="1"/>
          </p:cNvSpPr>
          <p:nvPr/>
        </p:nvSpPr>
        <p:spPr bwMode="auto">
          <a:xfrm>
            <a:off x="6932613" y="2643188"/>
            <a:ext cx="1449387"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O16 observed value</a:t>
            </a:r>
          </a:p>
        </p:txBody>
      </p:sp>
      <p:sp>
        <p:nvSpPr>
          <p:cNvPr id="57" name="Text Box 47"/>
          <p:cNvSpPr txBox="1">
            <a:spLocks noChangeAspect="1" noChangeArrowheads="1"/>
          </p:cNvSpPr>
          <p:nvPr/>
        </p:nvSpPr>
        <p:spPr bwMode="auto">
          <a:xfrm>
            <a:off x="2092325" y="4225925"/>
            <a:ext cx="123666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 CRM Entity</a:t>
            </a:r>
            <a:endParaRPr lang="en-GB" altLang="el-GR" sz="1200">
              <a:latin typeface="Arial" pitchFamily="34" charset="0"/>
            </a:endParaRPr>
          </a:p>
        </p:txBody>
      </p:sp>
      <p:cxnSp>
        <p:nvCxnSpPr>
          <p:cNvPr id="26659" name="Straight Arrow Connector 76"/>
          <p:cNvCxnSpPr>
            <a:cxnSpLocks noChangeShapeType="1"/>
            <a:stCxn id="64" idx="0"/>
            <a:endCxn id="65" idx="2"/>
          </p:cNvCxnSpPr>
          <p:nvPr/>
        </p:nvCxnSpPr>
        <p:spPr bwMode="auto">
          <a:xfrm flipH="1" flipV="1">
            <a:off x="4349750" y="3409950"/>
            <a:ext cx="966788" cy="730250"/>
          </a:xfrm>
          <a:prstGeom prst="straightConnector1">
            <a:avLst/>
          </a:prstGeom>
          <a:noFill/>
          <a:ln w="44450" cmpd="dbl" algn="ctr">
            <a:solidFill>
              <a:schemeClr val="tx1"/>
            </a:solidFill>
            <a:round/>
            <a:headEnd/>
            <a:tailEnd type="triangle" w="sm" len="lg"/>
          </a:ln>
        </p:spPr>
      </p:cxnSp>
      <p:sp>
        <p:nvSpPr>
          <p:cNvPr id="65" name="Text Box 5"/>
          <p:cNvSpPr txBox="1">
            <a:spLocks noChangeAspect="1" noChangeArrowheads="1"/>
          </p:cNvSpPr>
          <p:nvPr/>
        </p:nvSpPr>
        <p:spPr bwMode="auto">
          <a:xfrm>
            <a:off x="3582988" y="3133725"/>
            <a:ext cx="1531937"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E16 Measurement </a:t>
            </a:r>
            <a:endParaRPr lang="en-GB" altLang="el-GR" sz="1200">
              <a:latin typeface="Arial" pitchFamily="34" charset="0"/>
            </a:endParaRPr>
          </a:p>
        </p:txBody>
      </p:sp>
      <p:cxnSp>
        <p:nvCxnSpPr>
          <p:cNvPr id="26661" name="AutoShape 24"/>
          <p:cNvCxnSpPr>
            <a:cxnSpLocks noChangeShapeType="1"/>
            <a:stCxn id="64" idx="2"/>
            <a:endCxn id="70" idx="0"/>
          </p:cNvCxnSpPr>
          <p:nvPr/>
        </p:nvCxnSpPr>
        <p:spPr bwMode="auto">
          <a:xfrm flipH="1">
            <a:off x="3800475" y="4416425"/>
            <a:ext cx="1516063" cy="1149350"/>
          </a:xfrm>
          <a:prstGeom prst="straightConnector1">
            <a:avLst/>
          </a:prstGeom>
          <a:noFill/>
          <a:ln w="9525">
            <a:solidFill>
              <a:schemeClr val="tx1"/>
            </a:solidFill>
            <a:round/>
            <a:headEnd/>
            <a:tailEnd type="stealth" w="lg" len="lg"/>
          </a:ln>
        </p:spPr>
      </p:cxnSp>
      <p:sp>
        <p:nvSpPr>
          <p:cNvPr id="26662" name="Text Box 36"/>
          <p:cNvSpPr txBox="1">
            <a:spLocks noChangeArrowheads="1"/>
          </p:cNvSpPr>
          <p:nvPr/>
        </p:nvSpPr>
        <p:spPr bwMode="auto">
          <a:xfrm>
            <a:off x="3960813" y="5033963"/>
            <a:ext cx="1174750" cy="25241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O24 measured</a:t>
            </a:r>
          </a:p>
        </p:txBody>
      </p:sp>
      <p:sp>
        <p:nvSpPr>
          <p:cNvPr id="162" name="Text Box 47"/>
          <p:cNvSpPr txBox="1">
            <a:spLocks noChangeAspect="1" noChangeArrowheads="1"/>
          </p:cNvSpPr>
          <p:nvPr/>
        </p:nvSpPr>
        <p:spPr bwMode="auto">
          <a:xfrm>
            <a:off x="8226425" y="2276475"/>
            <a:ext cx="1235075"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 CRM Entity</a:t>
            </a:r>
            <a:endParaRPr lang="en-GB" altLang="el-GR" sz="1200">
              <a:latin typeface="Arial" pitchFamily="34" charset="0"/>
            </a:endParaRPr>
          </a:p>
        </p:txBody>
      </p:sp>
      <p:sp>
        <p:nvSpPr>
          <p:cNvPr id="173" name="Text Box 44"/>
          <p:cNvSpPr txBox="1">
            <a:spLocks noChangeAspect="1" noChangeArrowheads="1"/>
          </p:cNvSpPr>
          <p:nvPr/>
        </p:nvSpPr>
        <p:spPr bwMode="auto">
          <a:xfrm>
            <a:off x="6083300" y="5135563"/>
            <a:ext cx="1974850"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a:spAutoFit/>
          </a:bodyPr>
          <a:lstStyle/>
          <a:p>
            <a:pPr algn="ctr">
              <a:defRPr/>
            </a:pPr>
            <a:r>
              <a:rPr lang="en-GB" sz="1200" dirty="0"/>
              <a:t>S19 Encounter Event</a:t>
            </a:r>
          </a:p>
        </p:txBody>
      </p:sp>
      <p:cxnSp>
        <p:nvCxnSpPr>
          <p:cNvPr id="26665" name="Straight Arrow Connector 75"/>
          <p:cNvCxnSpPr>
            <a:cxnSpLocks noChangeShapeType="1"/>
            <a:stCxn id="173" idx="0"/>
            <a:endCxn id="11" idx="2"/>
          </p:cNvCxnSpPr>
          <p:nvPr/>
        </p:nvCxnSpPr>
        <p:spPr bwMode="auto">
          <a:xfrm flipH="1" flipV="1">
            <a:off x="5945188" y="3132138"/>
            <a:ext cx="1125537" cy="2003425"/>
          </a:xfrm>
          <a:prstGeom prst="straightConnector1">
            <a:avLst/>
          </a:prstGeom>
          <a:noFill/>
          <a:ln w="44450" cmpd="dbl" algn="ctr">
            <a:solidFill>
              <a:schemeClr val="tx1"/>
            </a:solidFill>
            <a:round/>
            <a:headEnd/>
            <a:tailEnd type="triangle" w="sm" len="lg"/>
          </a:ln>
        </p:spPr>
      </p:cxnSp>
      <p:cxnSp>
        <p:nvCxnSpPr>
          <p:cNvPr id="26666" name="Straight Arrow Connector 76"/>
          <p:cNvCxnSpPr>
            <a:cxnSpLocks noChangeShapeType="1"/>
            <a:stCxn id="70" idx="0"/>
            <a:endCxn id="57" idx="2"/>
          </p:cNvCxnSpPr>
          <p:nvPr/>
        </p:nvCxnSpPr>
        <p:spPr bwMode="auto">
          <a:xfrm flipH="1" flipV="1">
            <a:off x="2709863" y="4502150"/>
            <a:ext cx="1090612" cy="1063625"/>
          </a:xfrm>
          <a:prstGeom prst="straightConnector1">
            <a:avLst/>
          </a:prstGeom>
          <a:noFill/>
          <a:ln w="44450" cmpd="dbl" algn="ctr">
            <a:solidFill>
              <a:schemeClr val="tx1"/>
            </a:solidFill>
            <a:round/>
            <a:headEnd/>
            <a:tailEnd type="triangle" w="sm" len="lg"/>
          </a:ln>
        </p:spPr>
      </p:cxnSp>
      <p:sp>
        <p:nvSpPr>
          <p:cNvPr id="26667" name="Text Box 13"/>
          <p:cNvSpPr txBox="1">
            <a:spLocks noChangeArrowheads="1"/>
          </p:cNvSpPr>
          <p:nvPr/>
        </p:nvSpPr>
        <p:spPr bwMode="auto">
          <a:xfrm>
            <a:off x="2870200" y="3657600"/>
            <a:ext cx="1049338" cy="247650"/>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P39 measured</a:t>
            </a:r>
          </a:p>
        </p:txBody>
      </p:sp>
      <p:sp>
        <p:nvSpPr>
          <p:cNvPr id="26668" name="Text Box 36"/>
          <p:cNvSpPr txBox="1">
            <a:spLocks noChangeArrowheads="1"/>
          </p:cNvSpPr>
          <p:nvPr/>
        </p:nvSpPr>
        <p:spPr bwMode="auto">
          <a:xfrm>
            <a:off x="6503988" y="4070350"/>
            <a:ext cx="1038225"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O8 observed</a:t>
            </a:r>
          </a:p>
        </p:txBody>
      </p:sp>
      <p:sp>
        <p:nvSpPr>
          <p:cNvPr id="64" name="Text Box 5"/>
          <p:cNvSpPr txBox="1">
            <a:spLocks noChangeAspect="1" noChangeArrowheads="1"/>
          </p:cNvSpPr>
          <p:nvPr/>
        </p:nvSpPr>
        <p:spPr bwMode="auto">
          <a:xfrm>
            <a:off x="4549775" y="4140200"/>
            <a:ext cx="153352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US" altLang="el-GR" sz="1200">
                <a:latin typeface="Arial" pitchFamily="34" charset="0"/>
              </a:rPr>
              <a:t>S21 Measurement </a:t>
            </a:r>
            <a:endParaRPr lang="en-GB" altLang="el-GR" sz="1200">
              <a:latin typeface="Arial" pitchFamily="34" charset="0"/>
            </a:endParaRPr>
          </a:p>
        </p:txBody>
      </p:sp>
      <p:cxnSp>
        <p:nvCxnSpPr>
          <p:cNvPr id="26670" name="Straight Arrow Connector 76"/>
          <p:cNvCxnSpPr>
            <a:cxnSpLocks noChangeShapeType="1"/>
            <a:stCxn id="26662" idx="0"/>
            <a:endCxn id="26667" idx="2"/>
          </p:cNvCxnSpPr>
          <p:nvPr/>
        </p:nvCxnSpPr>
        <p:spPr bwMode="auto">
          <a:xfrm flipH="1" flipV="1">
            <a:off x="3394075" y="3905250"/>
            <a:ext cx="1154113" cy="1128713"/>
          </a:xfrm>
          <a:prstGeom prst="straightConnector1">
            <a:avLst/>
          </a:prstGeom>
          <a:noFill/>
          <a:ln w="44450" cmpd="dbl" algn="ctr">
            <a:solidFill>
              <a:schemeClr val="tx1"/>
            </a:solidFill>
            <a:round/>
            <a:headEnd/>
            <a:tailEnd type="triangle" w="sm" len="lg"/>
          </a:ln>
        </p:spPr>
      </p:cxnSp>
      <p:cxnSp>
        <p:nvCxnSpPr>
          <p:cNvPr id="26671" name="Straight Arrow Connector 76"/>
          <p:cNvCxnSpPr>
            <a:cxnSpLocks noChangeShapeType="1"/>
            <a:stCxn id="26662" idx="0"/>
            <a:endCxn id="26668" idx="2"/>
          </p:cNvCxnSpPr>
          <p:nvPr/>
        </p:nvCxnSpPr>
        <p:spPr bwMode="auto">
          <a:xfrm flipV="1">
            <a:off x="4548188" y="4316413"/>
            <a:ext cx="2474912" cy="717550"/>
          </a:xfrm>
          <a:prstGeom prst="straightConnector1">
            <a:avLst/>
          </a:prstGeom>
          <a:noFill/>
          <a:ln w="44450" cmpd="dbl" algn="ctr">
            <a:solidFill>
              <a:schemeClr val="tx1"/>
            </a:solidFill>
            <a:round/>
            <a:headEnd/>
            <a:tailEnd type="triangle" w="sm" len="lg"/>
          </a:ln>
        </p:spPr>
      </p:cxnSp>
      <p:cxnSp>
        <p:nvCxnSpPr>
          <p:cNvPr id="26672" name="AutoShape 31"/>
          <p:cNvCxnSpPr>
            <a:cxnSpLocks noChangeShapeType="1"/>
            <a:stCxn id="5" idx="3"/>
            <a:endCxn id="162" idx="1"/>
          </p:cNvCxnSpPr>
          <p:nvPr/>
        </p:nvCxnSpPr>
        <p:spPr bwMode="auto">
          <a:xfrm flipV="1">
            <a:off x="4406900" y="2414588"/>
            <a:ext cx="3819525" cy="6350"/>
          </a:xfrm>
          <a:prstGeom prst="straightConnector1">
            <a:avLst/>
          </a:prstGeom>
          <a:noFill/>
          <a:ln w="9525">
            <a:solidFill>
              <a:schemeClr val="tx1"/>
            </a:solidFill>
            <a:round/>
            <a:headEnd/>
            <a:tailEnd type="stealth" w="lg" len="lg"/>
          </a:ln>
        </p:spPr>
      </p:cxnSp>
      <p:sp>
        <p:nvSpPr>
          <p:cNvPr id="26673" name="Text Box 36"/>
          <p:cNvSpPr txBox="1">
            <a:spLocks noChangeArrowheads="1"/>
          </p:cNvSpPr>
          <p:nvPr/>
        </p:nvSpPr>
        <p:spPr bwMode="auto">
          <a:xfrm>
            <a:off x="5418138" y="2300288"/>
            <a:ext cx="1773237"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P140 assigned attribute to</a:t>
            </a:r>
          </a:p>
        </p:txBody>
      </p:sp>
      <p:sp>
        <p:nvSpPr>
          <p:cNvPr id="49" name="Text Box 23"/>
          <p:cNvSpPr txBox="1">
            <a:spLocks noChangeAspect="1" noChangeArrowheads="1"/>
          </p:cNvSpPr>
          <p:nvPr/>
        </p:nvSpPr>
        <p:spPr bwMode="auto">
          <a:xfrm>
            <a:off x="6645275" y="6284913"/>
            <a:ext cx="900113"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E53 Place</a:t>
            </a:r>
            <a:endParaRPr lang="en-GB" altLang="el-GR" sz="1200">
              <a:latin typeface="Arial" pitchFamily="34" charset="0"/>
            </a:endParaRPr>
          </a:p>
        </p:txBody>
      </p:sp>
      <p:sp>
        <p:nvSpPr>
          <p:cNvPr id="50" name="Text Box 23"/>
          <p:cNvSpPr txBox="1">
            <a:spLocks noChangeAspect="1" noChangeArrowheads="1"/>
          </p:cNvSpPr>
          <p:nvPr/>
        </p:nvSpPr>
        <p:spPr bwMode="auto">
          <a:xfrm>
            <a:off x="7615238" y="5884863"/>
            <a:ext cx="1589087" cy="27622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E18 Physical Thing</a:t>
            </a:r>
            <a:endParaRPr lang="en-GB" altLang="el-GR" sz="1200">
              <a:latin typeface="Arial" pitchFamily="34" charset="0"/>
            </a:endParaRPr>
          </a:p>
        </p:txBody>
      </p:sp>
      <p:cxnSp>
        <p:nvCxnSpPr>
          <p:cNvPr id="26676" name="AutoShape 31"/>
          <p:cNvCxnSpPr>
            <a:cxnSpLocks noChangeShapeType="1"/>
            <a:stCxn id="173" idx="2"/>
            <a:endCxn id="50" idx="0"/>
          </p:cNvCxnSpPr>
          <p:nvPr/>
        </p:nvCxnSpPr>
        <p:spPr bwMode="auto">
          <a:xfrm>
            <a:off x="7070725" y="5411788"/>
            <a:ext cx="1339850" cy="473075"/>
          </a:xfrm>
          <a:prstGeom prst="straightConnector1">
            <a:avLst/>
          </a:prstGeom>
          <a:noFill/>
          <a:ln w="9525">
            <a:solidFill>
              <a:schemeClr val="tx1"/>
            </a:solidFill>
            <a:round/>
            <a:headEnd/>
            <a:tailEnd type="stealth" w="lg" len="lg"/>
          </a:ln>
        </p:spPr>
      </p:cxnSp>
      <p:cxnSp>
        <p:nvCxnSpPr>
          <p:cNvPr id="26677" name="AutoShape 31"/>
          <p:cNvCxnSpPr>
            <a:cxnSpLocks noChangeShapeType="1"/>
            <a:stCxn id="173" idx="2"/>
            <a:endCxn id="49" idx="0"/>
          </p:cNvCxnSpPr>
          <p:nvPr/>
        </p:nvCxnSpPr>
        <p:spPr bwMode="auto">
          <a:xfrm>
            <a:off x="7070725" y="5411788"/>
            <a:ext cx="25400" cy="873125"/>
          </a:xfrm>
          <a:prstGeom prst="straightConnector1">
            <a:avLst/>
          </a:prstGeom>
          <a:noFill/>
          <a:ln w="9525">
            <a:solidFill>
              <a:schemeClr val="tx1"/>
            </a:solidFill>
            <a:round/>
            <a:headEnd/>
            <a:tailEnd type="stealth" w="lg" len="lg"/>
          </a:ln>
        </p:spPr>
      </p:cxnSp>
      <p:sp>
        <p:nvSpPr>
          <p:cNvPr id="26678" name="Text Box 32"/>
          <p:cNvSpPr txBox="1">
            <a:spLocks noChangeArrowheads="1"/>
          </p:cNvSpPr>
          <p:nvPr/>
        </p:nvSpPr>
        <p:spPr bwMode="auto">
          <a:xfrm>
            <a:off x="6337300" y="5842000"/>
            <a:ext cx="1216025"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O21 has found at</a:t>
            </a:r>
          </a:p>
        </p:txBody>
      </p:sp>
      <p:sp>
        <p:nvSpPr>
          <p:cNvPr id="26679" name="Text Box 32"/>
          <p:cNvSpPr txBox="1">
            <a:spLocks noChangeArrowheads="1"/>
          </p:cNvSpPr>
          <p:nvPr/>
        </p:nvSpPr>
        <p:spPr bwMode="auto">
          <a:xfrm>
            <a:off x="7508875" y="5508625"/>
            <a:ext cx="1473200"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O19 has found object</a:t>
            </a:r>
          </a:p>
        </p:txBody>
      </p:sp>
      <p:cxnSp>
        <p:nvCxnSpPr>
          <p:cNvPr id="26680" name="AutoShape 50"/>
          <p:cNvCxnSpPr>
            <a:cxnSpLocks noChangeShapeType="1"/>
            <a:stCxn id="5" idx="0"/>
            <a:endCxn id="162" idx="0"/>
          </p:cNvCxnSpPr>
          <p:nvPr/>
        </p:nvCxnSpPr>
        <p:spPr bwMode="auto">
          <a:xfrm rot="5400000" flipH="1" flipV="1">
            <a:off x="6108701" y="-452438"/>
            <a:ext cx="6350" cy="5464175"/>
          </a:xfrm>
          <a:prstGeom prst="curvedConnector3">
            <a:avLst>
              <a:gd name="adj1" fmla="val 3700000"/>
            </a:avLst>
          </a:prstGeom>
          <a:noFill/>
          <a:ln w="9525">
            <a:solidFill>
              <a:schemeClr val="tx1"/>
            </a:solidFill>
            <a:round/>
            <a:headEnd/>
            <a:tailEnd type="stealth" w="lg" len="lg"/>
          </a:ln>
        </p:spPr>
      </p:cxnSp>
      <p:sp>
        <p:nvSpPr>
          <p:cNvPr id="26681" name="Text Box 36"/>
          <p:cNvSpPr txBox="1">
            <a:spLocks noChangeArrowheads="1"/>
          </p:cNvSpPr>
          <p:nvPr/>
        </p:nvSpPr>
        <p:spPr bwMode="auto">
          <a:xfrm>
            <a:off x="7046913" y="1843088"/>
            <a:ext cx="1220787"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P141 assigned</a:t>
            </a:r>
          </a:p>
        </p:txBody>
      </p:sp>
      <p:cxnSp>
        <p:nvCxnSpPr>
          <p:cNvPr id="26682" name="Straight Arrow Connector 76"/>
          <p:cNvCxnSpPr>
            <a:cxnSpLocks noChangeShapeType="1"/>
            <a:stCxn id="26657" idx="0"/>
            <a:endCxn id="26681" idx="2"/>
          </p:cNvCxnSpPr>
          <p:nvPr/>
        </p:nvCxnSpPr>
        <p:spPr bwMode="auto">
          <a:xfrm flipV="1">
            <a:off x="7658100" y="2089150"/>
            <a:ext cx="0" cy="554038"/>
          </a:xfrm>
          <a:prstGeom prst="straightConnector1">
            <a:avLst/>
          </a:prstGeom>
          <a:noFill/>
          <a:ln w="44450" cmpd="dbl" algn="ctr">
            <a:solidFill>
              <a:schemeClr val="tx1"/>
            </a:solidFill>
            <a:round/>
            <a:headEnd/>
            <a:tailEnd type="triangle" w="sm" len="lg"/>
          </a:ln>
        </p:spPr>
      </p:cxnSp>
      <p:sp>
        <p:nvSpPr>
          <p:cNvPr id="26683" name="Rectangle 51"/>
          <p:cNvSpPr>
            <a:spLocks noChangeArrowheads="1"/>
          </p:cNvSpPr>
          <p:nvPr/>
        </p:nvSpPr>
        <p:spPr bwMode="auto">
          <a:xfrm>
            <a:off x="6853238" y="4699000"/>
            <a:ext cx="1687512" cy="246063"/>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P40 observed dimension</a:t>
            </a:r>
            <a:endParaRPr lang="el-GR" altLang="el-GR" sz="100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txBox="1">
            <a:spLocks noChangeArrowheads="1"/>
          </p:cNvSpPr>
          <p:nvPr/>
        </p:nvSpPr>
        <p:spPr bwMode="auto">
          <a:xfrm>
            <a:off x="3416300"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Encounter Event</a:t>
            </a:r>
            <a:endParaRPr lang="el-GR" altLang="el-GR" sz="2700" b="0" i="1">
              <a:solidFill>
                <a:srgbClr val="4D4D4D"/>
              </a:solidFill>
            </a:endParaRPr>
          </a:p>
        </p:txBody>
      </p:sp>
      <p:sp>
        <p:nvSpPr>
          <p:cNvPr id="11" name="Text Box 12"/>
          <p:cNvSpPr txBox="1">
            <a:spLocks noChangeAspect="1" noChangeArrowheads="1"/>
          </p:cNvSpPr>
          <p:nvPr/>
        </p:nvSpPr>
        <p:spPr bwMode="auto">
          <a:xfrm>
            <a:off x="2643188" y="2132013"/>
            <a:ext cx="1497012"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S4 Observation</a:t>
            </a:r>
          </a:p>
        </p:txBody>
      </p:sp>
      <p:sp>
        <p:nvSpPr>
          <p:cNvPr id="63" name="Text Box 66"/>
          <p:cNvSpPr txBox="1">
            <a:spLocks noChangeAspect="1" noChangeArrowheads="1"/>
          </p:cNvSpPr>
          <p:nvPr/>
        </p:nvSpPr>
        <p:spPr bwMode="auto">
          <a:xfrm>
            <a:off x="2830513" y="1301750"/>
            <a:ext cx="1093787" cy="306388"/>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GB" sz="1400"/>
              <a:t>E7 Activity</a:t>
            </a:r>
          </a:p>
        </p:txBody>
      </p:sp>
      <p:cxnSp>
        <p:nvCxnSpPr>
          <p:cNvPr id="27653" name="Straight Arrow Connector 76"/>
          <p:cNvCxnSpPr>
            <a:cxnSpLocks noChangeShapeType="1"/>
            <a:stCxn id="64" idx="0"/>
            <a:endCxn id="11" idx="2"/>
          </p:cNvCxnSpPr>
          <p:nvPr/>
        </p:nvCxnSpPr>
        <p:spPr bwMode="auto">
          <a:xfrm flipV="1">
            <a:off x="2649538" y="2439988"/>
            <a:ext cx="742950" cy="890587"/>
          </a:xfrm>
          <a:prstGeom prst="straightConnector1">
            <a:avLst/>
          </a:prstGeom>
          <a:noFill/>
          <a:ln w="44450" cmpd="dbl" algn="ctr">
            <a:solidFill>
              <a:schemeClr val="tx1"/>
            </a:solidFill>
            <a:round/>
            <a:headEnd/>
            <a:tailEnd type="triangle" w="sm" len="lg"/>
          </a:ln>
        </p:spPr>
      </p:cxnSp>
      <p:sp>
        <p:nvSpPr>
          <p:cNvPr id="27654" name="Slide Number Placeholder 23"/>
          <p:cNvSpPr>
            <a:spLocks noGrp="1"/>
          </p:cNvSpPr>
          <p:nvPr>
            <p:ph type="sldNum" sz="quarter" idx="11"/>
          </p:nvPr>
        </p:nvSpPr>
        <p:spPr>
          <a:noFill/>
        </p:spPr>
        <p:txBody>
          <a:bodyPr/>
          <a:lstStyle/>
          <a:p>
            <a:fld id="{5841D360-6BAC-4E2A-BD45-F86A6617E9CD}" type="slidenum">
              <a:rPr lang="en-US" altLang="el-GR">
                <a:latin typeface="Arial" charset="0"/>
              </a:rPr>
              <a:pPr/>
              <a:t>19</a:t>
            </a:fld>
            <a:endParaRPr lang="en-US" altLang="el-GR">
              <a:latin typeface="Arial" charset="0"/>
            </a:endParaRPr>
          </a:p>
        </p:txBody>
      </p:sp>
      <p:cxnSp>
        <p:nvCxnSpPr>
          <p:cNvPr id="27655" name="Straight Arrow Connector 76"/>
          <p:cNvCxnSpPr>
            <a:cxnSpLocks noChangeShapeType="1"/>
            <a:stCxn id="64" idx="0"/>
            <a:endCxn id="65" idx="2"/>
          </p:cNvCxnSpPr>
          <p:nvPr/>
        </p:nvCxnSpPr>
        <p:spPr bwMode="auto">
          <a:xfrm flipH="1" flipV="1">
            <a:off x="1368425" y="2432050"/>
            <a:ext cx="1281113" cy="898525"/>
          </a:xfrm>
          <a:prstGeom prst="straightConnector1">
            <a:avLst/>
          </a:prstGeom>
          <a:noFill/>
          <a:ln w="44450" cmpd="dbl" algn="ctr">
            <a:solidFill>
              <a:schemeClr val="tx1"/>
            </a:solidFill>
            <a:round/>
            <a:headEnd/>
            <a:tailEnd type="triangle" w="sm" len="lg"/>
          </a:ln>
        </p:spPr>
      </p:cxnSp>
      <p:sp>
        <p:nvSpPr>
          <p:cNvPr id="65" name="Text Box 5"/>
          <p:cNvSpPr txBox="1">
            <a:spLocks noChangeAspect="1" noChangeArrowheads="1"/>
          </p:cNvSpPr>
          <p:nvPr/>
        </p:nvSpPr>
        <p:spPr bwMode="auto">
          <a:xfrm>
            <a:off x="488950" y="2124075"/>
            <a:ext cx="175736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E16 Measurement </a:t>
            </a:r>
            <a:endParaRPr lang="en-GB" altLang="el-GR" sz="1400">
              <a:latin typeface="Arial" pitchFamily="34" charset="0"/>
            </a:endParaRPr>
          </a:p>
        </p:txBody>
      </p:sp>
      <p:sp>
        <p:nvSpPr>
          <p:cNvPr id="173" name="Text Box 44"/>
          <p:cNvSpPr txBox="1">
            <a:spLocks noChangeAspect="1" noChangeArrowheads="1"/>
          </p:cNvSpPr>
          <p:nvPr/>
        </p:nvSpPr>
        <p:spPr bwMode="auto">
          <a:xfrm>
            <a:off x="3778250" y="3316288"/>
            <a:ext cx="1974850"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a:spAutoFit/>
          </a:bodyPr>
          <a:lstStyle/>
          <a:p>
            <a:pPr algn="ctr">
              <a:defRPr/>
            </a:pPr>
            <a:r>
              <a:rPr lang="en-GB" sz="1400" dirty="0"/>
              <a:t>S19 Encounter Event</a:t>
            </a:r>
          </a:p>
        </p:txBody>
      </p:sp>
      <p:cxnSp>
        <p:nvCxnSpPr>
          <p:cNvPr id="27658" name="Straight Arrow Connector 75"/>
          <p:cNvCxnSpPr>
            <a:cxnSpLocks noChangeShapeType="1"/>
            <a:stCxn id="173" idx="0"/>
            <a:endCxn id="11" idx="2"/>
          </p:cNvCxnSpPr>
          <p:nvPr/>
        </p:nvCxnSpPr>
        <p:spPr bwMode="auto">
          <a:xfrm flipH="1" flipV="1">
            <a:off x="3392488" y="2439988"/>
            <a:ext cx="1373187" cy="876300"/>
          </a:xfrm>
          <a:prstGeom prst="straightConnector1">
            <a:avLst/>
          </a:prstGeom>
          <a:noFill/>
          <a:ln w="44450" cmpd="dbl" algn="ctr">
            <a:solidFill>
              <a:schemeClr val="tx1"/>
            </a:solidFill>
            <a:round/>
            <a:headEnd/>
            <a:tailEnd type="triangle" w="sm" len="lg"/>
          </a:ln>
        </p:spPr>
      </p:cxnSp>
      <p:sp>
        <p:nvSpPr>
          <p:cNvPr id="64" name="Text Box 5"/>
          <p:cNvSpPr txBox="1">
            <a:spLocks noChangeAspect="1" noChangeArrowheads="1"/>
          </p:cNvSpPr>
          <p:nvPr/>
        </p:nvSpPr>
        <p:spPr bwMode="auto">
          <a:xfrm>
            <a:off x="1746250" y="3330575"/>
            <a:ext cx="1806575"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US" altLang="el-GR" sz="1400">
                <a:latin typeface="Arial" pitchFamily="34" charset="0"/>
              </a:rPr>
              <a:t>S21 Measurement </a:t>
            </a:r>
            <a:endParaRPr lang="en-GB" altLang="el-GR" sz="1400">
              <a:latin typeface="Arial" pitchFamily="34" charset="0"/>
            </a:endParaRPr>
          </a:p>
        </p:txBody>
      </p:sp>
      <p:sp>
        <p:nvSpPr>
          <p:cNvPr id="49" name="Text Box 23"/>
          <p:cNvSpPr txBox="1">
            <a:spLocks noChangeAspect="1" noChangeArrowheads="1"/>
          </p:cNvSpPr>
          <p:nvPr/>
        </p:nvSpPr>
        <p:spPr bwMode="auto">
          <a:xfrm>
            <a:off x="3422650" y="4117975"/>
            <a:ext cx="102076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E53 Place</a:t>
            </a:r>
            <a:endParaRPr lang="en-GB" altLang="el-GR" sz="1400">
              <a:latin typeface="Arial" pitchFamily="34" charset="0"/>
            </a:endParaRPr>
          </a:p>
        </p:txBody>
      </p:sp>
      <p:sp>
        <p:nvSpPr>
          <p:cNvPr id="50" name="Text Box 23"/>
          <p:cNvSpPr txBox="1">
            <a:spLocks noChangeAspect="1" noChangeArrowheads="1"/>
          </p:cNvSpPr>
          <p:nvPr/>
        </p:nvSpPr>
        <p:spPr bwMode="auto">
          <a:xfrm>
            <a:off x="5016500" y="4117975"/>
            <a:ext cx="181451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E18 Physical Thing</a:t>
            </a:r>
            <a:endParaRPr lang="en-GB" altLang="el-GR" sz="1400">
              <a:latin typeface="Arial" pitchFamily="34" charset="0"/>
            </a:endParaRPr>
          </a:p>
        </p:txBody>
      </p:sp>
      <p:cxnSp>
        <p:nvCxnSpPr>
          <p:cNvPr id="27662" name="AutoShape 31"/>
          <p:cNvCxnSpPr>
            <a:cxnSpLocks noChangeShapeType="1"/>
            <a:stCxn id="173" idx="2"/>
            <a:endCxn id="50" idx="0"/>
          </p:cNvCxnSpPr>
          <p:nvPr/>
        </p:nvCxnSpPr>
        <p:spPr bwMode="auto">
          <a:xfrm>
            <a:off x="4765675" y="3624263"/>
            <a:ext cx="1158875" cy="493712"/>
          </a:xfrm>
          <a:prstGeom prst="straightConnector1">
            <a:avLst/>
          </a:prstGeom>
          <a:noFill/>
          <a:ln w="9525">
            <a:solidFill>
              <a:schemeClr val="tx1"/>
            </a:solidFill>
            <a:round/>
            <a:headEnd/>
            <a:tailEnd type="stealth" w="lg" len="lg"/>
          </a:ln>
        </p:spPr>
      </p:cxnSp>
      <p:cxnSp>
        <p:nvCxnSpPr>
          <p:cNvPr id="27663" name="AutoShape 31"/>
          <p:cNvCxnSpPr>
            <a:cxnSpLocks noChangeShapeType="1"/>
            <a:stCxn id="173" idx="2"/>
            <a:endCxn id="49" idx="0"/>
          </p:cNvCxnSpPr>
          <p:nvPr/>
        </p:nvCxnSpPr>
        <p:spPr bwMode="auto">
          <a:xfrm flipH="1">
            <a:off x="3933825" y="3624263"/>
            <a:ext cx="831850" cy="493712"/>
          </a:xfrm>
          <a:prstGeom prst="straightConnector1">
            <a:avLst/>
          </a:prstGeom>
          <a:noFill/>
          <a:ln w="9525">
            <a:solidFill>
              <a:schemeClr val="tx1"/>
            </a:solidFill>
            <a:round/>
            <a:headEnd/>
            <a:tailEnd type="stealth" w="lg" len="lg"/>
          </a:ln>
        </p:spPr>
      </p:cxnSp>
      <p:sp>
        <p:nvSpPr>
          <p:cNvPr id="27664" name="Text Box 32"/>
          <p:cNvSpPr txBox="1">
            <a:spLocks noChangeArrowheads="1"/>
          </p:cNvSpPr>
          <p:nvPr/>
        </p:nvSpPr>
        <p:spPr bwMode="auto">
          <a:xfrm>
            <a:off x="3594100" y="3765550"/>
            <a:ext cx="1216025"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O21 has found at</a:t>
            </a:r>
          </a:p>
        </p:txBody>
      </p:sp>
      <p:sp>
        <p:nvSpPr>
          <p:cNvPr id="27665" name="Text Box 32"/>
          <p:cNvSpPr txBox="1">
            <a:spLocks noChangeArrowheads="1"/>
          </p:cNvSpPr>
          <p:nvPr/>
        </p:nvSpPr>
        <p:spPr bwMode="auto">
          <a:xfrm>
            <a:off x="4994275" y="3784600"/>
            <a:ext cx="1473200"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O19 has found object</a:t>
            </a:r>
          </a:p>
        </p:txBody>
      </p:sp>
      <p:sp>
        <p:nvSpPr>
          <p:cNvPr id="93" name="Text Box 33"/>
          <p:cNvSpPr txBox="1">
            <a:spLocks noChangeAspect="1" noChangeArrowheads="1"/>
          </p:cNvSpPr>
          <p:nvPr/>
        </p:nvSpPr>
        <p:spPr bwMode="auto">
          <a:xfrm>
            <a:off x="3600450" y="4838700"/>
            <a:ext cx="2493963" cy="307975"/>
          </a:xfrm>
          <a:prstGeom prst="rect">
            <a:avLst/>
          </a:prstGeom>
          <a:gradFill>
            <a:gsLst>
              <a:gs pos="0">
                <a:srgbClr val="FAA372"/>
              </a:gs>
              <a:gs pos="50000">
                <a:schemeClr val="bg1"/>
              </a:gs>
              <a:gs pos="100000">
                <a:srgbClr val="97C9F3"/>
              </a:gs>
            </a:gsLst>
            <a:lin ang="5400000" scaled="1"/>
          </a:gradFill>
          <a:ln w="9525">
            <a:solidFill>
              <a:schemeClr val="tx1"/>
            </a:solidFill>
            <a:miter lim="800000"/>
            <a:headEnd/>
            <a:tailEnd/>
          </a:ln>
        </p:spPr>
        <p:txBody>
          <a:bodyPr wrap="none">
            <a:spAutoFit/>
          </a:bodyPr>
          <a:lstStyle/>
          <a:p>
            <a:pPr algn="ctr">
              <a:defRPr/>
            </a:pPr>
            <a:r>
              <a:rPr lang="en-GB" sz="1400" dirty="0"/>
              <a:t>S20 / E26 Physical Feature </a:t>
            </a:r>
          </a:p>
        </p:txBody>
      </p:sp>
      <p:cxnSp>
        <p:nvCxnSpPr>
          <p:cNvPr id="27667" name="Straight Arrow Connector 76"/>
          <p:cNvCxnSpPr>
            <a:cxnSpLocks noChangeShapeType="1"/>
            <a:stCxn id="93" idx="0"/>
            <a:endCxn id="49" idx="2"/>
          </p:cNvCxnSpPr>
          <p:nvPr/>
        </p:nvCxnSpPr>
        <p:spPr bwMode="auto">
          <a:xfrm flipH="1" flipV="1">
            <a:off x="3933825" y="4425950"/>
            <a:ext cx="914400" cy="412750"/>
          </a:xfrm>
          <a:prstGeom prst="straightConnector1">
            <a:avLst/>
          </a:prstGeom>
          <a:noFill/>
          <a:ln w="44450" cmpd="dbl" algn="ctr">
            <a:solidFill>
              <a:schemeClr val="tx1"/>
            </a:solidFill>
            <a:round/>
            <a:headEnd/>
            <a:tailEnd type="triangle" w="sm" len="lg"/>
          </a:ln>
        </p:spPr>
      </p:cxnSp>
      <p:cxnSp>
        <p:nvCxnSpPr>
          <p:cNvPr id="27668" name="Straight Arrow Connector 76"/>
          <p:cNvCxnSpPr>
            <a:cxnSpLocks noChangeShapeType="1"/>
            <a:stCxn id="93" idx="0"/>
            <a:endCxn id="50" idx="2"/>
          </p:cNvCxnSpPr>
          <p:nvPr/>
        </p:nvCxnSpPr>
        <p:spPr bwMode="auto">
          <a:xfrm flipV="1">
            <a:off x="4848225" y="4425950"/>
            <a:ext cx="1076325" cy="412750"/>
          </a:xfrm>
          <a:prstGeom prst="straightConnector1">
            <a:avLst/>
          </a:prstGeom>
          <a:noFill/>
          <a:ln w="44450" cmpd="dbl" algn="ctr">
            <a:solidFill>
              <a:schemeClr val="tx1"/>
            </a:solidFill>
            <a:round/>
            <a:headEnd/>
            <a:tailEnd type="triangle" w="sm" len="lg"/>
          </a:ln>
        </p:spPr>
      </p:cxnSp>
      <p:sp>
        <p:nvSpPr>
          <p:cNvPr id="108" name="Text Box 5"/>
          <p:cNvSpPr txBox="1">
            <a:spLocks noChangeAspect="1" noChangeArrowheads="1"/>
          </p:cNvSpPr>
          <p:nvPr/>
        </p:nvSpPr>
        <p:spPr bwMode="auto">
          <a:xfrm>
            <a:off x="4413250" y="5867400"/>
            <a:ext cx="88106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E27 Site</a:t>
            </a:r>
            <a:endParaRPr lang="en-GB" altLang="el-GR" sz="1400">
              <a:latin typeface="Arial" pitchFamily="34" charset="0"/>
            </a:endParaRPr>
          </a:p>
        </p:txBody>
      </p:sp>
      <p:sp>
        <p:nvSpPr>
          <p:cNvPr id="109" name="Text Box 5"/>
          <p:cNvSpPr txBox="1">
            <a:spLocks noChangeAspect="1" noChangeArrowheads="1"/>
          </p:cNvSpPr>
          <p:nvPr/>
        </p:nvSpPr>
        <p:spPr bwMode="auto">
          <a:xfrm>
            <a:off x="2039938" y="5895975"/>
            <a:ext cx="2122487"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E25 Man-Made Feature</a:t>
            </a:r>
            <a:endParaRPr lang="en-GB" altLang="el-GR" sz="1400">
              <a:latin typeface="Arial" pitchFamily="34" charset="0"/>
            </a:endParaRPr>
          </a:p>
        </p:txBody>
      </p:sp>
      <p:sp>
        <p:nvSpPr>
          <p:cNvPr id="110" name="Text Box 33"/>
          <p:cNvSpPr txBox="1">
            <a:spLocks noChangeAspect="1" noChangeArrowheads="1"/>
          </p:cNvSpPr>
          <p:nvPr/>
        </p:nvSpPr>
        <p:spPr bwMode="auto">
          <a:xfrm>
            <a:off x="5751513" y="5867400"/>
            <a:ext cx="2116137"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S22 Segment of Matter</a:t>
            </a:r>
          </a:p>
        </p:txBody>
      </p:sp>
      <p:cxnSp>
        <p:nvCxnSpPr>
          <p:cNvPr id="27672" name="Straight Arrow Connector 76"/>
          <p:cNvCxnSpPr>
            <a:cxnSpLocks noChangeShapeType="1"/>
            <a:stCxn id="109" idx="0"/>
            <a:endCxn id="93" idx="2"/>
          </p:cNvCxnSpPr>
          <p:nvPr/>
        </p:nvCxnSpPr>
        <p:spPr bwMode="auto">
          <a:xfrm flipV="1">
            <a:off x="3101975" y="5146675"/>
            <a:ext cx="1746250" cy="749300"/>
          </a:xfrm>
          <a:prstGeom prst="straightConnector1">
            <a:avLst/>
          </a:prstGeom>
          <a:noFill/>
          <a:ln w="44450" cmpd="dbl" algn="ctr">
            <a:solidFill>
              <a:schemeClr val="tx1"/>
            </a:solidFill>
            <a:round/>
            <a:headEnd/>
            <a:tailEnd type="triangle" w="sm" len="lg"/>
          </a:ln>
        </p:spPr>
      </p:cxnSp>
      <p:cxnSp>
        <p:nvCxnSpPr>
          <p:cNvPr id="27673" name="Straight Arrow Connector 76"/>
          <p:cNvCxnSpPr>
            <a:cxnSpLocks noChangeShapeType="1"/>
            <a:stCxn id="108" idx="0"/>
            <a:endCxn id="93" idx="2"/>
          </p:cNvCxnSpPr>
          <p:nvPr/>
        </p:nvCxnSpPr>
        <p:spPr bwMode="auto">
          <a:xfrm flipH="1" flipV="1">
            <a:off x="4848225" y="5146675"/>
            <a:ext cx="6350" cy="720725"/>
          </a:xfrm>
          <a:prstGeom prst="straightConnector1">
            <a:avLst/>
          </a:prstGeom>
          <a:noFill/>
          <a:ln w="44450" cmpd="dbl" algn="ctr">
            <a:solidFill>
              <a:schemeClr val="tx1"/>
            </a:solidFill>
            <a:round/>
            <a:headEnd/>
            <a:tailEnd type="triangle" w="sm" len="lg"/>
          </a:ln>
        </p:spPr>
      </p:cxnSp>
      <p:cxnSp>
        <p:nvCxnSpPr>
          <p:cNvPr id="27674" name="Straight Arrow Connector 76"/>
          <p:cNvCxnSpPr>
            <a:cxnSpLocks noChangeShapeType="1"/>
            <a:stCxn id="110" idx="0"/>
            <a:endCxn id="93" idx="2"/>
          </p:cNvCxnSpPr>
          <p:nvPr/>
        </p:nvCxnSpPr>
        <p:spPr bwMode="auto">
          <a:xfrm flipH="1" flipV="1">
            <a:off x="4848225" y="5146675"/>
            <a:ext cx="1962150" cy="720725"/>
          </a:xfrm>
          <a:prstGeom prst="straightConnector1">
            <a:avLst/>
          </a:prstGeom>
          <a:noFill/>
          <a:ln w="44450" cmpd="dbl" algn="ctr">
            <a:solidFill>
              <a:schemeClr val="tx1"/>
            </a:solidFill>
            <a:round/>
            <a:headEnd/>
            <a:tailEnd type="triangle" w="sm" len="lg"/>
          </a:ln>
        </p:spPr>
      </p:cxnSp>
      <p:cxnSp>
        <p:nvCxnSpPr>
          <p:cNvPr id="27675" name="Curved Connector 94"/>
          <p:cNvCxnSpPr>
            <a:cxnSpLocks noChangeShapeType="1"/>
            <a:stCxn id="110" idx="3"/>
            <a:endCxn id="93" idx="3"/>
          </p:cNvCxnSpPr>
          <p:nvPr/>
        </p:nvCxnSpPr>
        <p:spPr bwMode="auto">
          <a:xfrm flipH="1" flipV="1">
            <a:off x="6094413" y="4992688"/>
            <a:ext cx="1773237" cy="1028700"/>
          </a:xfrm>
          <a:prstGeom prst="curvedConnector3">
            <a:avLst>
              <a:gd name="adj1" fmla="val -12894"/>
            </a:avLst>
          </a:prstGeom>
          <a:noFill/>
          <a:ln w="9525">
            <a:solidFill>
              <a:schemeClr val="tx1"/>
            </a:solidFill>
            <a:round/>
            <a:headEnd/>
            <a:tailEnd type="stealth" w="lg" len="lg"/>
          </a:ln>
        </p:spPr>
      </p:cxnSp>
      <p:sp>
        <p:nvSpPr>
          <p:cNvPr id="27676" name="Text Box 32"/>
          <p:cNvSpPr txBox="1">
            <a:spLocks noChangeArrowheads="1"/>
          </p:cNvSpPr>
          <p:nvPr/>
        </p:nvSpPr>
        <p:spPr bwMode="auto">
          <a:xfrm>
            <a:off x="7004050" y="4984750"/>
            <a:ext cx="2263775"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O22 partly or completely contains</a:t>
            </a:r>
          </a:p>
        </p:txBody>
      </p:sp>
      <p:cxnSp>
        <p:nvCxnSpPr>
          <p:cNvPr id="126" name="Straight Arrow Connector 125"/>
          <p:cNvCxnSpPr>
            <a:stCxn id="11" idx="0"/>
            <a:endCxn id="63" idx="2"/>
          </p:cNvCxnSpPr>
          <p:nvPr/>
        </p:nvCxnSpPr>
        <p:spPr bwMode="auto">
          <a:xfrm flipH="1" flipV="1">
            <a:off x="3378200" y="1608138"/>
            <a:ext cx="14288" cy="523875"/>
          </a:xfrm>
          <a:prstGeom prst="straightConnector1">
            <a:avLst/>
          </a:prstGeom>
          <a:solidFill>
            <a:schemeClr val="accent1"/>
          </a:solidFill>
          <a:ln w="44450" cap="flat" cmpd="dbl" algn="ctr">
            <a:solidFill>
              <a:schemeClr val="bg1">
                <a:lumMod val="65000"/>
              </a:schemeClr>
            </a:solidFill>
            <a:prstDash val="dash"/>
            <a:round/>
            <a:headEnd type="none" w="med" len="med"/>
            <a:tailEnd type="triangle" w="med" len="lg"/>
          </a:ln>
          <a:effectLst/>
        </p:spPr>
      </p:cxnSp>
      <p:sp>
        <p:nvSpPr>
          <p:cNvPr id="129" name="Text Box 5"/>
          <p:cNvSpPr txBox="1">
            <a:spLocks noChangeAspect="1" noChangeArrowheads="1"/>
          </p:cNvSpPr>
          <p:nvPr/>
        </p:nvSpPr>
        <p:spPr bwMode="auto">
          <a:xfrm>
            <a:off x="7483475" y="4400550"/>
            <a:ext cx="213201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E92 Spacetime Volume</a:t>
            </a:r>
            <a:endParaRPr lang="en-GB" altLang="el-GR" sz="1400">
              <a:latin typeface="Arial" pitchFamily="34" charset="0"/>
            </a:endParaRPr>
          </a:p>
        </p:txBody>
      </p:sp>
      <p:cxnSp>
        <p:nvCxnSpPr>
          <p:cNvPr id="27679" name="Curved Connector 94"/>
          <p:cNvCxnSpPr>
            <a:cxnSpLocks noChangeShapeType="1"/>
            <a:stCxn id="110" idx="3"/>
            <a:endCxn id="129" idx="3"/>
          </p:cNvCxnSpPr>
          <p:nvPr/>
        </p:nvCxnSpPr>
        <p:spPr bwMode="auto">
          <a:xfrm flipV="1">
            <a:off x="7867650" y="4554538"/>
            <a:ext cx="1747838" cy="1466850"/>
          </a:xfrm>
          <a:prstGeom prst="curvedConnector3">
            <a:avLst>
              <a:gd name="adj1" fmla="val 104898"/>
            </a:avLst>
          </a:prstGeom>
          <a:noFill/>
          <a:ln w="9525">
            <a:solidFill>
              <a:schemeClr val="tx1"/>
            </a:solidFill>
            <a:round/>
            <a:headEnd/>
            <a:tailEnd type="stealth" w="lg" len="lg"/>
          </a:ln>
        </p:spPr>
      </p:cxnSp>
      <p:sp>
        <p:nvSpPr>
          <p:cNvPr id="27680" name="Text Box 32"/>
          <p:cNvSpPr txBox="1">
            <a:spLocks noChangeArrowheads="1"/>
          </p:cNvSpPr>
          <p:nvPr/>
        </p:nvSpPr>
        <p:spPr bwMode="auto">
          <a:xfrm>
            <a:off x="8261350" y="5670550"/>
            <a:ext cx="1254125"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O23 is defined by</a:t>
            </a:r>
          </a:p>
        </p:txBody>
      </p:sp>
      <p:sp>
        <p:nvSpPr>
          <p:cNvPr id="27681" name="Rectangle 134"/>
          <p:cNvSpPr>
            <a:spLocks noChangeArrowheads="1"/>
          </p:cNvSpPr>
          <p:nvPr/>
        </p:nvSpPr>
        <p:spPr bwMode="auto">
          <a:xfrm>
            <a:off x="4943475" y="1295400"/>
            <a:ext cx="4876800" cy="1938338"/>
          </a:xfrm>
          <a:prstGeom prst="rect">
            <a:avLst/>
          </a:prstGeom>
          <a:noFill/>
          <a:ln w="9525">
            <a:noFill/>
            <a:miter lim="800000"/>
            <a:headEnd/>
            <a:tailEnd/>
          </a:ln>
        </p:spPr>
        <p:txBody>
          <a:bodyPr>
            <a:spAutoFit/>
          </a:bodyPr>
          <a:lstStyle/>
          <a:p>
            <a:pPr algn="just"/>
            <a:r>
              <a:rPr lang="en-US" altLang="el-GR" sz="1200" i="1">
                <a:solidFill>
                  <a:srgbClr val="FF0000"/>
                </a:solidFill>
                <a:cs typeface="Times New Roman" pitchFamily="18" charset="0"/>
              </a:rPr>
              <a:t>S19 Encounter Event</a:t>
            </a:r>
          </a:p>
          <a:p>
            <a:pPr algn="just"/>
            <a:r>
              <a:rPr lang="en-US" altLang="el-GR" sz="1200" i="1">
                <a:cs typeface="Times New Roman" pitchFamily="18" charset="0"/>
              </a:rPr>
              <a:t>Scope Note:</a:t>
            </a:r>
          </a:p>
          <a:p>
            <a:r>
              <a:rPr lang="en-US" altLang="en-US" sz="1200" b="0">
                <a:cs typeface="Times New Roman" pitchFamily="18" charset="0"/>
              </a:rPr>
              <a:t>Activities of S4 Observation (substance) where an E39 Actor encounters an instance of E18 Physical Thing of a kind relevant for the mission of the observation or regarded as potentially relevant for some community (identity). This observation produces knowledge about the existence of the respective thing at a particular place in or on surrounding matter. This knowledge may be new to the group of people the actor belongs to. In that case we would talk about a discovery. </a:t>
            </a:r>
            <a:endParaRPr lang="el-GR" altLang="en-US" sz="1200" b="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96875" y="1484313"/>
            <a:ext cx="9112250" cy="4627562"/>
          </a:xfrm>
        </p:spPr>
        <p:txBody>
          <a:bodyPr/>
          <a:lstStyle/>
          <a:p>
            <a:pPr eaLnBrk="1" hangingPunct="1">
              <a:spcAft>
                <a:spcPct val="30000"/>
              </a:spcAft>
            </a:pPr>
            <a:r>
              <a:rPr lang="en-US" altLang="ja-JP" smtClean="0">
                <a:ea typeface="MS PGothic" pitchFamily="34" charset="-128"/>
              </a:rPr>
              <a:t> </a:t>
            </a:r>
          </a:p>
        </p:txBody>
      </p:sp>
      <p:sp>
        <p:nvSpPr>
          <p:cNvPr id="10243" name="Rectangle 3"/>
          <p:cNvSpPr>
            <a:spLocks noGrp="1" noChangeArrowheads="1"/>
          </p:cNvSpPr>
          <p:nvPr>
            <p:ph type="title"/>
          </p:nvPr>
        </p:nvSpPr>
        <p:spPr>
          <a:xfrm>
            <a:off x="2468563" y="711200"/>
            <a:ext cx="6610350" cy="577850"/>
          </a:xfrm>
          <a:noFill/>
        </p:spPr>
        <p:txBody>
          <a:bodyPr lIns="92075" tIns="46038" rIns="92075" bIns="46038"/>
          <a:lstStyle/>
          <a:p>
            <a:pPr eaLnBrk="1" hangingPunct="1"/>
            <a:r>
              <a:rPr lang="en-US" altLang="el-GR" sz="3700" smtClean="0"/>
              <a:t> </a:t>
            </a:r>
            <a:endParaRPr lang="en-GB" altLang="el-GR" sz="2000" i="0" smtClean="0"/>
          </a:p>
        </p:txBody>
      </p:sp>
      <p:sp>
        <p:nvSpPr>
          <p:cNvPr id="10244" name="Rectangle 5"/>
          <p:cNvSpPr>
            <a:spLocks noChangeArrowheads="1"/>
          </p:cNvSpPr>
          <p:nvPr/>
        </p:nvSpPr>
        <p:spPr bwMode="auto">
          <a:xfrm>
            <a:off x="1928813" y="711200"/>
            <a:ext cx="7150100" cy="577850"/>
          </a:xfrm>
          <a:prstGeom prst="rect">
            <a:avLst/>
          </a:prstGeom>
          <a:noFill/>
          <a:ln w="9525">
            <a:noFill/>
            <a:miter lim="800000"/>
            <a:headEnd/>
            <a:tailEnd/>
          </a:ln>
        </p:spPr>
        <p:txBody>
          <a:bodyPr anchor="b"/>
          <a:lstStyle/>
          <a:p>
            <a:pPr algn="r" eaLnBrk="1" hangingPunct="1"/>
            <a:r>
              <a:rPr lang="en-US" altLang="el-GR" sz="2800" b="0" i="1">
                <a:solidFill>
                  <a:srgbClr val="4D4D4D"/>
                </a:solidFill>
              </a:rPr>
              <a:t>Requirements</a:t>
            </a:r>
          </a:p>
        </p:txBody>
      </p:sp>
      <p:sp>
        <p:nvSpPr>
          <p:cNvPr id="10245" name="Slide Number Placeholder 4"/>
          <p:cNvSpPr>
            <a:spLocks noGrp="1"/>
          </p:cNvSpPr>
          <p:nvPr>
            <p:ph type="sldNum" sz="quarter" idx="11"/>
          </p:nvPr>
        </p:nvSpPr>
        <p:spPr>
          <a:noFill/>
        </p:spPr>
        <p:txBody>
          <a:bodyPr/>
          <a:lstStyle/>
          <a:p>
            <a:fld id="{DE1E312A-FFC0-44C5-901F-1B8EC938A5B5}" type="slidenum">
              <a:rPr lang="en-US" altLang="el-GR">
                <a:latin typeface="Arial" charset="0"/>
              </a:rPr>
              <a:pPr/>
              <a:t>2</a:t>
            </a:fld>
            <a:endParaRPr lang="en-US" altLang="el-GR">
              <a:latin typeface="Arial" charset="0"/>
            </a:endParaRPr>
          </a:p>
        </p:txBody>
      </p:sp>
      <p:sp>
        <p:nvSpPr>
          <p:cNvPr id="10246" name="Rectangle 2"/>
          <p:cNvSpPr txBox="1">
            <a:spLocks noChangeArrowheads="1"/>
          </p:cNvSpPr>
          <p:nvPr/>
        </p:nvSpPr>
        <p:spPr bwMode="auto">
          <a:xfrm>
            <a:off x="495300" y="1598613"/>
            <a:ext cx="8915400" cy="4419600"/>
          </a:xfrm>
          <a:prstGeom prst="rect">
            <a:avLst/>
          </a:prstGeom>
          <a:noFill/>
          <a:ln w="9525">
            <a:noFill/>
            <a:miter lim="800000"/>
            <a:headEnd/>
            <a:tailEnd/>
          </a:ln>
        </p:spPr>
        <p:txBody>
          <a:bodyPr/>
          <a:lstStyle/>
          <a:p>
            <a:pPr marL="447675" indent="-447675" eaLnBrk="1" hangingPunct="1">
              <a:spcBef>
                <a:spcPct val="20000"/>
              </a:spcBef>
              <a:spcAft>
                <a:spcPct val="25000"/>
              </a:spcAft>
              <a:buClr>
                <a:schemeClr val="accent1"/>
              </a:buClr>
              <a:buSzPct val="70000"/>
            </a:pPr>
            <a:r>
              <a:rPr lang="en-US" altLang="ja-JP" sz="2000" b="0" i="1" dirty="0">
                <a:ea typeface="MS PGothic" pitchFamily="34" charset="-128"/>
              </a:rPr>
              <a:t>Empirical science is based on observation. </a:t>
            </a:r>
          </a:p>
          <a:p>
            <a:pPr marL="447675" indent="-447675" eaLnBrk="1" hangingPunct="1">
              <a:spcBef>
                <a:spcPct val="20000"/>
              </a:spcBef>
              <a:spcAft>
                <a:spcPct val="25000"/>
              </a:spcAft>
              <a:buClr>
                <a:schemeClr val="accent1"/>
              </a:buClr>
              <a:buSzPct val="70000"/>
            </a:pPr>
            <a:r>
              <a:rPr lang="en-US" altLang="ja-JP" sz="2000" b="0" i="1" dirty="0">
                <a:ea typeface="MS PGothic" pitchFamily="34" charset="-128"/>
              </a:rPr>
              <a:t>Observation data </a:t>
            </a:r>
            <a:r>
              <a:rPr lang="en-US" altLang="ja-JP" sz="2000" b="0" i="1" dirty="0">
                <a:solidFill>
                  <a:srgbClr val="C00000"/>
                </a:solidFill>
                <a:ea typeface="MS PGothic" pitchFamily="34" charset="-128"/>
              </a:rPr>
              <a:t>cannot be understood </a:t>
            </a:r>
            <a:r>
              <a:rPr lang="en-US" altLang="ja-JP" sz="2000" b="0" i="1" dirty="0">
                <a:ea typeface="MS PGothic" pitchFamily="34" charset="-128"/>
              </a:rPr>
              <a:t>without knowledge about the ways and </a:t>
            </a:r>
            <a:r>
              <a:rPr lang="en-US" altLang="ja-JP" sz="2000" b="0" i="1" dirty="0">
                <a:solidFill>
                  <a:srgbClr val="C00000"/>
                </a:solidFill>
                <a:ea typeface="MS PGothic" pitchFamily="34" charset="-128"/>
              </a:rPr>
              <a:t>circumstances of their creation</a:t>
            </a:r>
            <a:r>
              <a:rPr lang="en-US" altLang="ja-JP" sz="2000" b="0" i="1" dirty="0">
                <a:solidFill>
                  <a:srgbClr val="CC0066"/>
                </a:solidFill>
                <a:ea typeface="MS PGothic" pitchFamily="34" charset="-128"/>
              </a:rPr>
              <a:t>.</a:t>
            </a:r>
          </a:p>
          <a:p>
            <a:pPr marL="447675" indent="-447675" eaLnBrk="1" hangingPunct="1">
              <a:spcBef>
                <a:spcPct val="20000"/>
              </a:spcBef>
              <a:spcAft>
                <a:spcPct val="25000"/>
              </a:spcAft>
              <a:buClr>
                <a:schemeClr val="accent1"/>
              </a:buClr>
              <a:buSzPct val="70000"/>
              <a:buFont typeface="Wingdings" pitchFamily="2" charset="2"/>
              <a:buNone/>
            </a:pPr>
            <a:r>
              <a:rPr lang="en-US" altLang="ja-JP" sz="2000" b="0" i="1" dirty="0">
                <a:ea typeface="MS PGothic" pitchFamily="34" charset="-128"/>
              </a:rPr>
              <a:t>Relevant observation data </a:t>
            </a:r>
            <a:r>
              <a:rPr lang="en-US" altLang="ja-JP" sz="2000" b="0" i="1" dirty="0">
                <a:solidFill>
                  <a:srgbClr val="C00000"/>
                </a:solidFill>
                <a:ea typeface="MS PGothic" pitchFamily="34" charset="-128"/>
              </a:rPr>
              <a:t>cannot be found </a:t>
            </a:r>
            <a:r>
              <a:rPr lang="en-US" altLang="ja-JP" sz="2000" b="0" i="1" dirty="0">
                <a:ea typeface="MS PGothic" pitchFamily="34" charset="-128"/>
              </a:rPr>
              <a:t>without metadata</a:t>
            </a:r>
          </a:p>
          <a:p>
            <a:pPr marL="447675" indent="-447675" eaLnBrk="1" hangingPunct="1">
              <a:spcBef>
                <a:spcPct val="20000"/>
              </a:spcBef>
              <a:spcAft>
                <a:spcPct val="25000"/>
              </a:spcAft>
              <a:buClr>
                <a:schemeClr val="accent1"/>
              </a:buClr>
              <a:buSzPct val="70000"/>
            </a:pPr>
            <a:r>
              <a:rPr lang="en-US" altLang="ja-JP" sz="2000" b="0" i="1" dirty="0">
                <a:ea typeface="MS PGothic" pitchFamily="34" charset="-128"/>
              </a:rPr>
              <a:t>Data </a:t>
            </a:r>
            <a:r>
              <a:rPr lang="en-US" altLang="ja-JP" sz="2000" b="0" i="1" dirty="0">
                <a:solidFill>
                  <a:srgbClr val="C00000"/>
                </a:solidFill>
                <a:ea typeface="MS PGothic" pitchFamily="34" charset="-128"/>
              </a:rPr>
              <a:t>Evaluation</a:t>
            </a:r>
            <a:r>
              <a:rPr lang="en-US" altLang="ja-JP" sz="2000" b="0" i="1" dirty="0">
                <a:ea typeface="MS PGothic" pitchFamily="34" charset="-128"/>
              </a:rPr>
              <a:t> is based</a:t>
            </a:r>
            <a:r>
              <a:rPr lang="en-US" altLang="ja-JP" sz="2000" b="0" i="1" dirty="0">
                <a:solidFill>
                  <a:srgbClr val="C00000"/>
                </a:solidFill>
                <a:ea typeface="MS PGothic" pitchFamily="34" charset="-128"/>
              </a:rPr>
              <a:t> on observation</a:t>
            </a:r>
            <a:r>
              <a:rPr lang="en-US" altLang="ja-JP" sz="2000" b="0" i="1" dirty="0">
                <a:ea typeface="MS PGothic" pitchFamily="34" charset="-128"/>
              </a:rPr>
              <a:t> records and </a:t>
            </a:r>
            <a:r>
              <a:rPr lang="en-US" altLang="ja-JP" sz="2000" b="0" i="1" dirty="0">
                <a:solidFill>
                  <a:srgbClr val="C00000"/>
                </a:solidFill>
                <a:ea typeface="MS PGothic" pitchFamily="34" charset="-128"/>
              </a:rPr>
              <a:t>hypotheses</a:t>
            </a:r>
          </a:p>
          <a:p>
            <a:pPr marL="447675" indent="-447675" eaLnBrk="1" hangingPunct="1">
              <a:spcBef>
                <a:spcPct val="20000"/>
              </a:spcBef>
              <a:buClr>
                <a:schemeClr val="accent1"/>
              </a:buClr>
              <a:buSzPct val="70000"/>
              <a:buFont typeface="Wingdings" pitchFamily="2" charset="2"/>
              <a:buNone/>
            </a:pPr>
            <a:r>
              <a:rPr lang="en-US" altLang="ja-JP" sz="2000" b="0" i="1" dirty="0">
                <a:ea typeface="MS PGothic" pitchFamily="34" charset="-128"/>
              </a:rPr>
              <a:t>Data </a:t>
            </a:r>
            <a:r>
              <a:rPr lang="en-US" altLang="ja-JP" sz="2000" b="0" i="1" dirty="0">
                <a:solidFill>
                  <a:srgbClr val="C00000"/>
                </a:solidFill>
                <a:ea typeface="MS PGothic" pitchFamily="34" charset="-128"/>
              </a:rPr>
              <a:t>Simulation</a:t>
            </a:r>
            <a:r>
              <a:rPr lang="en-US" altLang="ja-JP" sz="2000" b="0" i="1" dirty="0">
                <a:ea typeface="MS PGothic" pitchFamily="34" charset="-128"/>
              </a:rPr>
              <a:t> may be based on initial observation records or data evaluation.</a:t>
            </a:r>
            <a:endParaRPr lang="en-US" altLang="el-GR" sz="2000" b="0" dirty="0">
              <a:solidFill>
                <a:srgbClr val="CC0066"/>
              </a:solidFill>
            </a:endParaRPr>
          </a:p>
          <a:p>
            <a:pPr marL="447675" indent="-447675" eaLnBrk="1" hangingPunct="1">
              <a:spcBef>
                <a:spcPct val="20000"/>
              </a:spcBef>
              <a:spcAft>
                <a:spcPct val="25000"/>
              </a:spcAft>
              <a:buClr>
                <a:schemeClr val="accent1"/>
              </a:buClr>
              <a:buSzPct val="70000"/>
              <a:buFont typeface="Wingdings" pitchFamily="2" charset="2"/>
              <a:buNone/>
            </a:pPr>
            <a:endParaRPr lang="en-US" altLang="ja-JP" sz="2000" b="0" i="1" dirty="0">
              <a:ea typeface="MS PGothic" pitchFamily="34" charset="-128"/>
            </a:endParaRPr>
          </a:p>
          <a:p>
            <a:pPr marL="447675" indent="-447675" eaLnBrk="1" hangingPunct="1">
              <a:spcBef>
                <a:spcPct val="20000"/>
              </a:spcBef>
              <a:buClr>
                <a:schemeClr val="accent1"/>
              </a:buClr>
              <a:buSzPct val="70000"/>
              <a:buFont typeface="Wingdings" pitchFamily="2" charset="2"/>
              <a:buNone/>
            </a:pPr>
            <a:r>
              <a:rPr lang="en-US" altLang="ja-JP" sz="2000" b="0" i="1" dirty="0">
                <a:ea typeface="MS PGothic" pitchFamily="34" charset="-128"/>
              </a:rPr>
              <a:t> </a:t>
            </a:r>
            <a:endParaRPr lang="en-US" altLang="el-GR" sz="2000" b="0" dirty="0">
              <a:solidFill>
                <a:srgbClr val="CC0066"/>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674" name="Curved Connector 94"/>
          <p:cNvCxnSpPr>
            <a:cxnSpLocks noChangeShapeType="1"/>
            <a:stCxn id="27" idx="2"/>
            <a:endCxn id="35" idx="2"/>
          </p:cNvCxnSpPr>
          <p:nvPr/>
        </p:nvCxnSpPr>
        <p:spPr bwMode="auto">
          <a:xfrm rot="5400000" flipH="1">
            <a:off x="4345781" y="2175669"/>
            <a:ext cx="147638" cy="6946900"/>
          </a:xfrm>
          <a:prstGeom prst="curvedConnector3">
            <a:avLst>
              <a:gd name="adj1" fmla="val -155051"/>
            </a:avLst>
          </a:prstGeom>
          <a:noFill/>
          <a:ln w="9525" algn="ctr">
            <a:solidFill>
              <a:schemeClr val="tx1"/>
            </a:solidFill>
            <a:round/>
            <a:headEnd/>
            <a:tailEnd type="arrow" w="med" len="med"/>
          </a:ln>
        </p:spPr>
      </p:cxnSp>
      <p:cxnSp>
        <p:nvCxnSpPr>
          <p:cNvPr id="28675" name="AutoShape 57"/>
          <p:cNvCxnSpPr>
            <a:cxnSpLocks noChangeShapeType="1"/>
            <a:stCxn id="58" idx="0"/>
            <a:endCxn id="39" idx="2"/>
          </p:cNvCxnSpPr>
          <p:nvPr/>
        </p:nvCxnSpPr>
        <p:spPr bwMode="auto">
          <a:xfrm flipH="1" flipV="1">
            <a:off x="838200" y="3435350"/>
            <a:ext cx="1463675" cy="755650"/>
          </a:xfrm>
          <a:prstGeom prst="straightConnector1">
            <a:avLst/>
          </a:prstGeom>
          <a:noFill/>
          <a:ln w="9525">
            <a:solidFill>
              <a:schemeClr val="tx1"/>
            </a:solidFill>
            <a:round/>
            <a:headEnd/>
            <a:tailEnd type="stealth" w="lg" len="lg"/>
          </a:ln>
        </p:spPr>
      </p:cxnSp>
      <p:sp>
        <p:nvSpPr>
          <p:cNvPr id="28676" name="Rectangle 2"/>
          <p:cNvSpPr txBox="1">
            <a:spLocks noChangeArrowheads="1"/>
          </p:cNvSpPr>
          <p:nvPr/>
        </p:nvSpPr>
        <p:spPr bwMode="auto">
          <a:xfrm>
            <a:off x="3303588"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Matter Removal</a:t>
            </a:r>
            <a:endParaRPr lang="el-GR" altLang="el-GR" sz="2700" b="0" i="1">
              <a:solidFill>
                <a:srgbClr val="4D4D4D"/>
              </a:solidFill>
            </a:endParaRPr>
          </a:p>
        </p:txBody>
      </p:sp>
      <p:sp>
        <p:nvSpPr>
          <p:cNvPr id="14" name="Text Box 15"/>
          <p:cNvSpPr txBox="1">
            <a:spLocks noChangeAspect="1" noChangeArrowheads="1"/>
          </p:cNvSpPr>
          <p:nvPr/>
        </p:nvSpPr>
        <p:spPr bwMode="auto">
          <a:xfrm>
            <a:off x="4957763" y="4191000"/>
            <a:ext cx="2243137"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S10 Material Substantial</a:t>
            </a:r>
          </a:p>
        </p:txBody>
      </p:sp>
      <p:sp>
        <p:nvSpPr>
          <p:cNvPr id="17" name="Text Box 18"/>
          <p:cNvSpPr txBox="1">
            <a:spLocks noChangeAspect="1" noChangeArrowheads="1"/>
          </p:cNvSpPr>
          <p:nvPr/>
        </p:nvSpPr>
        <p:spPr bwMode="auto">
          <a:xfrm>
            <a:off x="5351463" y="5422900"/>
            <a:ext cx="1476375"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S14 Fluid Body</a:t>
            </a:r>
          </a:p>
        </p:txBody>
      </p:sp>
      <p:sp>
        <p:nvSpPr>
          <p:cNvPr id="19" name="Text Box 20"/>
          <p:cNvSpPr txBox="1">
            <a:spLocks noChangeAspect="1" noChangeArrowheads="1"/>
          </p:cNvSpPr>
          <p:nvPr/>
        </p:nvSpPr>
        <p:spPr bwMode="auto">
          <a:xfrm>
            <a:off x="3190875" y="5421313"/>
            <a:ext cx="2017713"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S11 Amount of Matter</a:t>
            </a:r>
          </a:p>
        </p:txBody>
      </p:sp>
      <p:sp>
        <p:nvSpPr>
          <p:cNvPr id="20" name="Text Box 21"/>
          <p:cNvSpPr txBox="1">
            <a:spLocks noChangeAspect="1" noChangeArrowheads="1"/>
          </p:cNvSpPr>
          <p:nvPr/>
        </p:nvSpPr>
        <p:spPr bwMode="auto">
          <a:xfrm>
            <a:off x="7158038" y="3611563"/>
            <a:ext cx="1030287"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E70 Thing</a:t>
            </a:r>
            <a:endParaRPr lang="en-GB" altLang="el-GR" sz="1400">
              <a:latin typeface="Arial" pitchFamily="34" charset="0"/>
            </a:endParaRPr>
          </a:p>
        </p:txBody>
      </p:sp>
      <p:sp>
        <p:nvSpPr>
          <p:cNvPr id="27" name="Text Box 28"/>
          <p:cNvSpPr txBox="1">
            <a:spLocks noChangeAspect="1" noChangeArrowheads="1"/>
          </p:cNvSpPr>
          <p:nvPr/>
        </p:nvSpPr>
        <p:spPr bwMode="auto">
          <a:xfrm>
            <a:off x="6985000" y="5414963"/>
            <a:ext cx="1816100"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E18 Physical Thing</a:t>
            </a:r>
            <a:endParaRPr lang="en-GB" altLang="el-GR" sz="1400">
              <a:latin typeface="Arial" pitchFamily="34" charset="0"/>
            </a:endParaRPr>
          </a:p>
        </p:txBody>
      </p:sp>
      <p:sp>
        <p:nvSpPr>
          <p:cNvPr id="43" name="Text Box 44"/>
          <p:cNvSpPr txBox="1">
            <a:spLocks noChangeAspect="1" noChangeArrowheads="1"/>
          </p:cNvSpPr>
          <p:nvPr/>
        </p:nvSpPr>
        <p:spPr bwMode="auto">
          <a:xfrm>
            <a:off x="5021391" y="2365375"/>
            <a:ext cx="2074607" cy="307777"/>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smtClean="0"/>
              <a:t>S15 </a:t>
            </a:r>
            <a:r>
              <a:rPr lang="en-GB" sz="1400" dirty="0"/>
              <a:t>Observable Entity</a:t>
            </a:r>
          </a:p>
        </p:txBody>
      </p:sp>
      <p:sp>
        <p:nvSpPr>
          <p:cNvPr id="51" name="Text Box 52"/>
          <p:cNvSpPr txBox="1">
            <a:spLocks noChangeAspect="1" noChangeArrowheads="1"/>
          </p:cNvSpPr>
          <p:nvPr/>
        </p:nvSpPr>
        <p:spPr bwMode="auto">
          <a:xfrm>
            <a:off x="2317750" y="2760663"/>
            <a:ext cx="1787525"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 Matter Removal</a:t>
            </a:r>
          </a:p>
        </p:txBody>
      </p:sp>
      <p:cxnSp>
        <p:nvCxnSpPr>
          <p:cNvPr id="28684" name="AutoShape 57"/>
          <p:cNvCxnSpPr>
            <a:cxnSpLocks noChangeShapeType="1"/>
            <a:stCxn id="58" idx="2"/>
            <a:endCxn id="59" idx="0"/>
          </p:cNvCxnSpPr>
          <p:nvPr/>
        </p:nvCxnSpPr>
        <p:spPr bwMode="auto">
          <a:xfrm>
            <a:off x="2301875" y="4498975"/>
            <a:ext cx="536575" cy="1557338"/>
          </a:xfrm>
          <a:prstGeom prst="straightConnector1">
            <a:avLst/>
          </a:prstGeom>
          <a:noFill/>
          <a:ln w="9525">
            <a:solidFill>
              <a:schemeClr val="tx1"/>
            </a:solidFill>
            <a:round/>
            <a:headEnd/>
            <a:tailEnd type="stealth" w="lg" len="lg"/>
          </a:ln>
        </p:spPr>
      </p:cxnSp>
      <p:sp>
        <p:nvSpPr>
          <p:cNvPr id="28685" name="Text Box 58"/>
          <p:cNvSpPr txBox="1">
            <a:spLocks noChangeArrowheads="1"/>
          </p:cNvSpPr>
          <p:nvPr/>
        </p:nvSpPr>
        <p:spPr bwMode="auto">
          <a:xfrm>
            <a:off x="2132013" y="5253038"/>
            <a:ext cx="950912"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O5 removed</a:t>
            </a:r>
          </a:p>
        </p:txBody>
      </p:sp>
      <p:sp>
        <p:nvSpPr>
          <p:cNvPr id="58" name="Text Box 61"/>
          <p:cNvSpPr txBox="1">
            <a:spLocks noChangeAspect="1" noChangeArrowheads="1"/>
          </p:cNvSpPr>
          <p:nvPr/>
        </p:nvSpPr>
        <p:spPr bwMode="auto">
          <a:xfrm>
            <a:off x="1449388" y="4191000"/>
            <a:ext cx="1703387"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a:t>S2 Sample Taking</a:t>
            </a:r>
          </a:p>
        </p:txBody>
      </p:sp>
      <p:sp>
        <p:nvSpPr>
          <p:cNvPr id="59" name="Text Box 62"/>
          <p:cNvSpPr txBox="1">
            <a:spLocks noChangeAspect="1" noChangeArrowheads="1"/>
          </p:cNvSpPr>
          <p:nvPr/>
        </p:nvSpPr>
        <p:spPr bwMode="auto">
          <a:xfrm>
            <a:off x="2243138" y="6056313"/>
            <a:ext cx="1192212"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S13 Sample</a:t>
            </a:r>
          </a:p>
        </p:txBody>
      </p:sp>
      <p:cxnSp>
        <p:nvCxnSpPr>
          <p:cNvPr id="28688" name="AutoShape 64"/>
          <p:cNvCxnSpPr>
            <a:cxnSpLocks noChangeShapeType="1"/>
            <a:stCxn id="51" idx="2"/>
            <a:endCxn id="14" idx="1"/>
          </p:cNvCxnSpPr>
          <p:nvPr/>
        </p:nvCxnSpPr>
        <p:spPr bwMode="auto">
          <a:xfrm>
            <a:off x="3211513" y="3068638"/>
            <a:ext cx="1746250" cy="1276350"/>
          </a:xfrm>
          <a:prstGeom prst="straightConnector1">
            <a:avLst/>
          </a:prstGeom>
          <a:noFill/>
          <a:ln w="9525">
            <a:solidFill>
              <a:schemeClr val="tx1"/>
            </a:solidFill>
            <a:round/>
            <a:headEnd/>
            <a:tailEnd type="stealth" w="lg" len="lg"/>
          </a:ln>
        </p:spPr>
      </p:cxnSp>
      <p:cxnSp>
        <p:nvCxnSpPr>
          <p:cNvPr id="28689" name="AutoShape 65"/>
          <p:cNvCxnSpPr>
            <a:cxnSpLocks noChangeShapeType="1"/>
            <a:stCxn id="51" idx="2"/>
            <a:endCxn id="19" idx="0"/>
          </p:cNvCxnSpPr>
          <p:nvPr/>
        </p:nvCxnSpPr>
        <p:spPr bwMode="auto">
          <a:xfrm>
            <a:off x="3211513" y="3068638"/>
            <a:ext cx="989012" cy="2352675"/>
          </a:xfrm>
          <a:prstGeom prst="straightConnector1">
            <a:avLst/>
          </a:prstGeom>
          <a:noFill/>
          <a:ln w="9525">
            <a:solidFill>
              <a:schemeClr val="tx1"/>
            </a:solidFill>
            <a:round/>
            <a:headEnd/>
            <a:tailEnd type="stealth" w="lg" len="lg"/>
          </a:ln>
        </p:spPr>
      </p:cxnSp>
      <p:cxnSp>
        <p:nvCxnSpPr>
          <p:cNvPr id="28690" name="Straight Arrow Connector 86"/>
          <p:cNvCxnSpPr>
            <a:cxnSpLocks noChangeShapeType="1"/>
            <a:stCxn id="55" idx="0"/>
            <a:endCxn id="43" idx="2"/>
          </p:cNvCxnSpPr>
          <p:nvPr/>
        </p:nvCxnSpPr>
        <p:spPr bwMode="auto">
          <a:xfrm flipH="1" flipV="1">
            <a:off x="6058695" y="2673152"/>
            <a:ext cx="3174" cy="292298"/>
          </a:xfrm>
          <a:prstGeom prst="straightConnector1">
            <a:avLst/>
          </a:prstGeom>
          <a:noFill/>
          <a:ln w="44450" cmpd="dbl" algn="ctr">
            <a:solidFill>
              <a:schemeClr val="tx1"/>
            </a:solidFill>
            <a:round/>
            <a:headEnd/>
            <a:tailEnd type="triangle" w="sm" len="lg"/>
          </a:ln>
        </p:spPr>
      </p:cxnSp>
      <p:cxnSp>
        <p:nvCxnSpPr>
          <p:cNvPr id="28691" name="Straight Arrow Connector 89"/>
          <p:cNvCxnSpPr>
            <a:cxnSpLocks noChangeShapeType="1"/>
            <a:stCxn id="17" idx="0"/>
            <a:endCxn id="14" idx="2"/>
          </p:cNvCxnSpPr>
          <p:nvPr/>
        </p:nvCxnSpPr>
        <p:spPr bwMode="auto">
          <a:xfrm flipH="1" flipV="1">
            <a:off x="6080125" y="4498975"/>
            <a:ext cx="9525" cy="923925"/>
          </a:xfrm>
          <a:prstGeom prst="straightConnector1">
            <a:avLst/>
          </a:prstGeom>
          <a:noFill/>
          <a:ln w="44450" cmpd="dbl" algn="ctr">
            <a:solidFill>
              <a:schemeClr val="tx1"/>
            </a:solidFill>
            <a:round/>
            <a:headEnd/>
            <a:tailEnd type="triangle" w="sm" len="lg"/>
          </a:ln>
        </p:spPr>
      </p:cxnSp>
      <p:cxnSp>
        <p:nvCxnSpPr>
          <p:cNvPr id="28692" name="Straight Arrow Connector 94"/>
          <p:cNvCxnSpPr>
            <a:cxnSpLocks noChangeShapeType="1"/>
            <a:stCxn id="14" idx="0"/>
            <a:endCxn id="20" idx="2"/>
          </p:cNvCxnSpPr>
          <p:nvPr/>
        </p:nvCxnSpPr>
        <p:spPr bwMode="auto">
          <a:xfrm flipV="1">
            <a:off x="6080125" y="3919538"/>
            <a:ext cx="1593850" cy="271462"/>
          </a:xfrm>
          <a:prstGeom prst="straightConnector1">
            <a:avLst/>
          </a:prstGeom>
          <a:noFill/>
          <a:ln w="44450" cmpd="dbl" algn="ctr">
            <a:solidFill>
              <a:schemeClr val="tx1"/>
            </a:solidFill>
            <a:round/>
            <a:headEnd/>
            <a:tailEnd type="triangle" w="sm" len="lg"/>
          </a:ln>
        </p:spPr>
      </p:cxnSp>
      <p:cxnSp>
        <p:nvCxnSpPr>
          <p:cNvPr id="28693" name="Straight Arrow Connector 97"/>
          <p:cNvCxnSpPr>
            <a:cxnSpLocks noChangeShapeType="1"/>
            <a:stCxn id="27" idx="0"/>
            <a:endCxn id="14" idx="2"/>
          </p:cNvCxnSpPr>
          <p:nvPr/>
        </p:nvCxnSpPr>
        <p:spPr bwMode="auto">
          <a:xfrm flipH="1" flipV="1">
            <a:off x="6080125" y="4498975"/>
            <a:ext cx="1812925" cy="915988"/>
          </a:xfrm>
          <a:prstGeom prst="straightConnector1">
            <a:avLst/>
          </a:prstGeom>
          <a:noFill/>
          <a:ln w="44450" cmpd="dbl" algn="ctr">
            <a:solidFill>
              <a:schemeClr val="tx1"/>
            </a:solidFill>
            <a:round/>
            <a:headEnd/>
            <a:tailEnd type="triangle" w="sm" len="lg"/>
          </a:ln>
        </p:spPr>
      </p:cxnSp>
      <p:cxnSp>
        <p:nvCxnSpPr>
          <p:cNvPr id="28694" name="Straight Arrow Connector 100"/>
          <p:cNvCxnSpPr>
            <a:cxnSpLocks noChangeShapeType="1"/>
            <a:stCxn id="19" idx="0"/>
            <a:endCxn id="14" idx="2"/>
          </p:cNvCxnSpPr>
          <p:nvPr/>
        </p:nvCxnSpPr>
        <p:spPr bwMode="auto">
          <a:xfrm flipV="1">
            <a:off x="4200525" y="4498975"/>
            <a:ext cx="1879600" cy="922338"/>
          </a:xfrm>
          <a:prstGeom prst="straightConnector1">
            <a:avLst/>
          </a:prstGeom>
          <a:noFill/>
          <a:ln w="44450" cmpd="dbl" algn="ctr">
            <a:solidFill>
              <a:schemeClr val="tx1"/>
            </a:solidFill>
            <a:round/>
            <a:headEnd/>
            <a:tailEnd type="triangle" w="sm" len="lg"/>
          </a:ln>
        </p:spPr>
      </p:cxnSp>
      <p:cxnSp>
        <p:nvCxnSpPr>
          <p:cNvPr id="28695" name="Straight Arrow Connector 103"/>
          <p:cNvCxnSpPr>
            <a:cxnSpLocks noChangeShapeType="1"/>
            <a:stCxn id="27" idx="0"/>
            <a:endCxn id="20" idx="2"/>
          </p:cNvCxnSpPr>
          <p:nvPr/>
        </p:nvCxnSpPr>
        <p:spPr bwMode="auto">
          <a:xfrm flipH="1" flipV="1">
            <a:off x="7673975" y="3919538"/>
            <a:ext cx="219075" cy="1495425"/>
          </a:xfrm>
          <a:prstGeom prst="straightConnector1">
            <a:avLst/>
          </a:prstGeom>
          <a:noFill/>
          <a:ln w="44450" cmpd="dbl" algn="ctr">
            <a:solidFill>
              <a:schemeClr val="tx1"/>
            </a:solidFill>
            <a:prstDash val="sysDot"/>
            <a:round/>
            <a:headEnd/>
            <a:tailEnd type="triangle" w="sm" len="lg"/>
          </a:ln>
        </p:spPr>
      </p:cxnSp>
      <p:cxnSp>
        <p:nvCxnSpPr>
          <p:cNvPr id="28696" name="Straight Arrow Connector 106"/>
          <p:cNvCxnSpPr>
            <a:cxnSpLocks noChangeShapeType="1"/>
            <a:stCxn id="50" idx="0"/>
            <a:endCxn id="43" idx="2"/>
          </p:cNvCxnSpPr>
          <p:nvPr/>
        </p:nvCxnSpPr>
        <p:spPr bwMode="auto">
          <a:xfrm flipH="1" flipV="1">
            <a:off x="6058695" y="2673152"/>
            <a:ext cx="2338387" cy="478036"/>
          </a:xfrm>
          <a:prstGeom prst="straightConnector1">
            <a:avLst/>
          </a:prstGeom>
          <a:noFill/>
          <a:ln w="44450" cmpd="dbl" algn="ctr">
            <a:solidFill>
              <a:schemeClr val="tx1"/>
            </a:solidFill>
            <a:round/>
            <a:headEnd/>
            <a:tailEnd type="triangle" w="sm" len="lg"/>
          </a:ln>
        </p:spPr>
      </p:cxnSp>
      <p:cxnSp>
        <p:nvCxnSpPr>
          <p:cNvPr id="28697" name="Straight Arrow Connector 111"/>
          <p:cNvCxnSpPr>
            <a:cxnSpLocks noChangeShapeType="1"/>
            <a:stCxn id="58" idx="0"/>
            <a:endCxn id="51" idx="2"/>
          </p:cNvCxnSpPr>
          <p:nvPr/>
        </p:nvCxnSpPr>
        <p:spPr bwMode="auto">
          <a:xfrm flipV="1">
            <a:off x="2300288" y="3068638"/>
            <a:ext cx="911225" cy="1122362"/>
          </a:xfrm>
          <a:prstGeom prst="straightConnector1">
            <a:avLst/>
          </a:prstGeom>
          <a:noFill/>
          <a:ln w="44450" cmpd="dbl" algn="ctr">
            <a:solidFill>
              <a:schemeClr val="tx1"/>
            </a:solidFill>
            <a:round/>
            <a:headEnd/>
            <a:tailEnd type="triangle" w="sm" len="lg"/>
          </a:ln>
        </p:spPr>
      </p:cxnSp>
      <p:cxnSp>
        <p:nvCxnSpPr>
          <p:cNvPr id="28698" name="AutoShape 65"/>
          <p:cNvCxnSpPr>
            <a:cxnSpLocks noChangeShapeType="1"/>
            <a:stCxn id="58" idx="3"/>
            <a:endCxn id="14" idx="1"/>
          </p:cNvCxnSpPr>
          <p:nvPr/>
        </p:nvCxnSpPr>
        <p:spPr bwMode="auto">
          <a:xfrm>
            <a:off x="3152775" y="4344988"/>
            <a:ext cx="1804988" cy="0"/>
          </a:xfrm>
          <a:prstGeom prst="straightConnector1">
            <a:avLst/>
          </a:prstGeom>
          <a:noFill/>
          <a:ln w="9525">
            <a:solidFill>
              <a:schemeClr val="tx1"/>
            </a:solidFill>
            <a:round/>
            <a:headEnd/>
            <a:tailEnd type="stealth" w="lg" len="lg"/>
          </a:ln>
        </p:spPr>
      </p:cxnSp>
      <p:cxnSp>
        <p:nvCxnSpPr>
          <p:cNvPr id="28699" name="Straight Arrow Connector 31"/>
          <p:cNvCxnSpPr>
            <a:cxnSpLocks noChangeShapeType="1"/>
            <a:stCxn id="51" idx="0"/>
            <a:endCxn id="33" idx="2"/>
          </p:cNvCxnSpPr>
          <p:nvPr/>
        </p:nvCxnSpPr>
        <p:spPr bwMode="auto">
          <a:xfrm flipV="1">
            <a:off x="3211513" y="2130425"/>
            <a:ext cx="1587" cy="630238"/>
          </a:xfrm>
          <a:prstGeom prst="straightConnector1">
            <a:avLst/>
          </a:prstGeom>
          <a:noFill/>
          <a:ln w="44450" cmpd="dbl" algn="ctr">
            <a:solidFill>
              <a:schemeClr val="tx1"/>
            </a:solidFill>
            <a:round/>
            <a:headEnd/>
            <a:tailEnd type="triangle" w="sm" len="lg"/>
          </a:ln>
        </p:spPr>
      </p:cxnSp>
      <p:sp>
        <p:nvSpPr>
          <p:cNvPr id="33" name="Text Box 66"/>
          <p:cNvSpPr txBox="1">
            <a:spLocks noChangeAspect="1" noChangeArrowheads="1"/>
          </p:cNvSpPr>
          <p:nvPr/>
        </p:nvSpPr>
        <p:spPr bwMode="auto">
          <a:xfrm>
            <a:off x="2667000" y="1822450"/>
            <a:ext cx="1093788"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a:spAutoFit/>
          </a:bodyPr>
          <a:lstStyle/>
          <a:p>
            <a:pPr algn="ctr">
              <a:defRPr/>
            </a:pPr>
            <a:r>
              <a:rPr lang="en-GB" sz="1400"/>
              <a:t>E7 Activity</a:t>
            </a:r>
          </a:p>
        </p:txBody>
      </p:sp>
      <p:cxnSp>
        <p:nvCxnSpPr>
          <p:cNvPr id="28701" name="Straight Arrow Connector 43"/>
          <p:cNvCxnSpPr>
            <a:cxnSpLocks noChangeShapeType="1"/>
            <a:stCxn id="59" idx="0"/>
            <a:endCxn id="19" idx="2"/>
          </p:cNvCxnSpPr>
          <p:nvPr/>
        </p:nvCxnSpPr>
        <p:spPr bwMode="auto">
          <a:xfrm flipV="1">
            <a:off x="2838450" y="5729288"/>
            <a:ext cx="1362075" cy="327025"/>
          </a:xfrm>
          <a:prstGeom prst="straightConnector1">
            <a:avLst/>
          </a:prstGeom>
          <a:noFill/>
          <a:ln w="44450" cmpd="dbl" algn="ctr">
            <a:solidFill>
              <a:schemeClr val="tx1"/>
            </a:solidFill>
            <a:round/>
            <a:headEnd/>
            <a:tailEnd type="triangle" w="sm" len="lg"/>
          </a:ln>
        </p:spPr>
      </p:cxnSp>
      <p:sp>
        <p:nvSpPr>
          <p:cNvPr id="28702" name="Text Box 60"/>
          <p:cNvSpPr txBox="1">
            <a:spLocks noChangeArrowheads="1"/>
          </p:cNvSpPr>
          <p:nvPr/>
        </p:nvSpPr>
        <p:spPr bwMode="auto">
          <a:xfrm>
            <a:off x="3467100" y="4162425"/>
            <a:ext cx="1265238"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O3 sampled from</a:t>
            </a:r>
          </a:p>
        </p:txBody>
      </p:sp>
      <p:sp>
        <p:nvSpPr>
          <p:cNvPr id="28703" name="Text Box 55"/>
          <p:cNvSpPr txBox="1">
            <a:spLocks noChangeArrowheads="1"/>
          </p:cNvSpPr>
          <p:nvPr/>
        </p:nvSpPr>
        <p:spPr bwMode="auto">
          <a:xfrm>
            <a:off x="3397250" y="3249613"/>
            <a:ext cx="1195388"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 diminished</a:t>
            </a:r>
          </a:p>
        </p:txBody>
      </p:sp>
      <p:sp>
        <p:nvSpPr>
          <p:cNvPr id="28704" name="Rectangle 1"/>
          <p:cNvSpPr>
            <a:spLocks noChangeArrowheads="1"/>
          </p:cNvSpPr>
          <p:nvPr/>
        </p:nvSpPr>
        <p:spPr bwMode="auto">
          <a:xfrm>
            <a:off x="4010025" y="1370013"/>
            <a:ext cx="5494338" cy="831850"/>
          </a:xfrm>
          <a:prstGeom prst="rect">
            <a:avLst/>
          </a:prstGeom>
          <a:noFill/>
          <a:ln w="9525">
            <a:noFill/>
            <a:miter lim="800000"/>
            <a:headEnd/>
            <a:tailEnd/>
          </a:ln>
        </p:spPr>
        <p:txBody>
          <a:bodyPr anchor="ctr">
            <a:spAutoFit/>
          </a:bodyPr>
          <a:lstStyle/>
          <a:p>
            <a:pPr algn="just"/>
            <a:r>
              <a:rPr lang="en-US" altLang="el-GR" sz="1200" i="1">
                <a:solidFill>
                  <a:srgbClr val="FF0000"/>
                </a:solidFill>
                <a:cs typeface="Times New Roman" pitchFamily="18" charset="0"/>
              </a:rPr>
              <a:t>S1 Matter Removal</a:t>
            </a:r>
          </a:p>
          <a:p>
            <a:pPr algn="just"/>
            <a:r>
              <a:rPr lang="en-US" altLang="el-GR" sz="1200" i="1">
                <a:cs typeface="Times New Roman" pitchFamily="18" charset="0"/>
              </a:rPr>
              <a:t>Scope Note:</a:t>
            </a:r>
          </a:p>
          <a:p>
            <a:pPr algn="just"/>
            <a:r>
              <a:rPr lang="en-US" altLang="el-GR" sz="1200" b="0">
                <a:cs typeface="Times New Roman" pitchFamily="18" charset="0"/>
              </a:rPr>
              <a:t>Activities that result in an instance of S10 Material Substantial being </a:t>
            </a:r>
            <a:r>
              <a:rPr lang="en-US" altLang="el-GR" sz="1200" b="0">
                <a:solidFill>
                  <a:srgbClr val="FF0000"/>
                </a:solidFill>
                <a:cs typeface="Times New Roman" pitchFamily="18" charset="0"/>
              </a:rPr>
              <a:t>decreased</a:t>
            </a:r>
            <a:r>
              <a:rPr lang="en-US" altLang="el-GR" sz="1200" b="0">
                <a:cs typeface="Times New Roman" pitchFamily="18" charset="0"/>
              </a:rPr>
              <a:t> by the </a:t>
            </a:r>
            <a:r>
              <a:rPr lang="en-US" altLang="el-GR" sz="1200" b="0">
                <a:solidFill>
                  <a:srgbClr val="FF0000"/>
                </a:solidFill>
                <a:cs typeface="Times New Roman" pitchFamily="18" charset="0"/>
              </a:rPr>
              <a:t>removal of an amount of matter</a:t>
            </a:r>
            <a:r>
              <a:rPr lang="en-US" altLang="el-GR" sz="1200" b="0">
                <a:cs typeface="Times New Roman" pitchFamily="18" charset="0"/>
              </a:rPr>
              <a:t>.</a:t>
            </a:r>
            <a:endParaRPr lang="el-GR" altLang="el-GR" sz="1200" b="0"/>
          </a:p>
        </p:txBody>
      </p:sp>
      <p:sp>
        <p:nvSpPr>
          <p:cNvPr id="28705" name="Text Box 56"/>
          <p:cNvSpPr txBox="1">
            <a:spLocks noChangeArrowheads="1"/>
          </p:cNvSpPr>
          <p:nvPr/>
        </p:nvSpPr>
        <p:spPr bwMode="auto">
          <a:xfrm>
            <a:off x="3411538" y="4481513"/>
            <a:ext cx="922337" cy="246062"/>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O2 removed</a:t>
            </a:r>
          </a:p>
        </p:txBody>
      </p:sp>
      <p:sp>
        <p:nvSpPr>
          <p:cNvPr id="28706" name="Slide Number Placeholder 33"/>
          <p:cNvSpPr>
            <a:spLocks noGrp="1"/>
          </p:cNvSpPr>
          <p:nvPr>
            <p:ph type="sldNum" sz="quarter" idx="11"/>
          </p:nvPr>
        </p:nvSpPr>
        <p:spPr>
          <a:noFill/>
        </p:spPr>
        <p:txBody>
          <a:bodyPr/>
          <a:lstStyle/>
          <a:p>
            <a:fld id="{9C74F850-78EB-47A1-A252-DAD5969277EB}" type="slidenum">
              <a:rPr lang="en-US" altLang="el-GR">
                <a:latin typeface="Arial" charset="0"/>
              </a:rPr>
              <a:pPr/>
              <a:t>20</a:t>
            </a:fld>
            <a:endParaRPr lang="en-US" altLang="el-GR">
              <a:latin typeface="Arial" charset="0"/>
            </a:endParaRPr>
          </a:p>
        </p:txBody>
      </p:sp>
      <p:sp>
        <p:nvSpPr>
          <p:cNvPr id="35" name="Text Box 47"/>
          <p:cNvSpPr txBox="1">
            <a:spLocks noChangeAspect="1" noChangeArrowheads="1"/>
          </p:cNvSpPr>
          <p:nvPr/>
        </p:nvSpPr>
        <p:spPr bwMode="auto">
          <a:xfrm>
            <a:off x="434975" y="5267325"/>
            <a:ext cx="102076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E53 Place</a:t>
            </a:r>
            <a:endParaRPr lang="en-GB" altLang="el-GR" sz="1400">
              <a:latin typeface="Arial" pitchFamily="34" charset="0"/>
            </a:endParaRPr>
          </a:p>
        </p:txBody>
      </p:sp>
      <p:cxnSp>
        <p:nvCxnSpPr>
          <p:cNvPr id="28708" name="AutoShape 57"/>
          <p:cNvCxnSpPr>
            <a:cxnSpLocks noChangeShapeType="1"/>
            <a:stCxn id="58" idx="2"/>
            <a:endCxn id="35" idx="0"/>
          </p:cNvCxnSpPr>
          <p:nvPr/>
        </p:nvCxnSpPr>
        <p:spPr bwMode="auto">
          <a:xfrm flipH="1">
            <a:off x="946150" y="4498975"/>
            <a:ext cx="1355725" cy="768350"/>
          </a:xfrm>
          <a:prstGeom prst="straightConnector1">
            <a:avLst/>
          </a:prstGeom>
          <a:noFill/>
          <a:ln w="9525">
            <a:solidFill>
              <a:schemeClr val="tx1"/>
            </a:solidFill>
            <a:round/>
            <a:headEnd/>
            <a:tailEnd type="stealth" w="lg" len="lg"/>
          </a:ln>
        </p:spPr>
      </p:cxnSp>
      <p:sp>
        <p:nvSpPr>
          <p:cNvPr id="28709" name="Rectangle 51"/>
          <p:cNvSpPr>
            <a:spLocks noChangeArrowheads="1"/>
          </p:cNvSpPr>
          <p:nvPr/>
        </p:nvSpPr>
        <p:spPr bwMode="auto">
          <a:xfrm>
            <a:off x="774700" y="4872038"/>
            <a:ext cx="1136650"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O4 sampled at</a:t>
            </a:r>
            <a:endParaRPr lang="el-GR" altLang="el-GR" sz="1000">
              <a:cs typeface="Arial" charset="0"/>
            </a:endParaRPr>
          </a:p>
        </p:txBody>
      </p:sp>
      <p:sp>
        <p:nvSpPr>
          <p:cNvPr id="39" name="Text Box 47"/>
          <p:cNvSpPr txBox="1">
            <a:spLocks noChangeAspect="1" noChangeArrowheads="1"/>
          </p:cNvSpPr>
          <p:nvPr/>
        </p:nvSpPr>
        <p:spPr bwMode="auto">
          <a:xfrm>
            <a:off x="360363" y="3127375"/>
            <a:ext cx="957262"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E55 Type</a:t>
            </a:r>
            <a:endParaRPr lang="en-GB" altLang="el-GR" sz="1400">
              <a:latin typeface="Arial" pitchFamily="34" charset="0"/>
            </a:endParaRPr>
          </a:p>
        </p:txBody>
      </p:sp>
      <p:sp>
        <p:nvSpPr>
          <p:cNvPr id="28711" name="Rectangle 51"/>
          <p:cNvSpPr>
            <a:spLocks noChangeArrowheads="1"/>
          </p:cNvSpPr>
          <p:nvPr/>
        </p:nvSpPr>
        <p:spPr bwMode="auto">
          <a:xfrm>
            <a:off x="395288" y="3659188"/>
            <a:ext cx="2033587"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O20 sampled from type of part</a:t>
            </a:r>
            <a:endParaRPr lang="el-GR" altLang="el-GR" sz="1000">
              <a:cs typeface="Arial" charset="0"/>
            </a:endParaRPr>
          </a:p>
        </p:txBody>
      </p:sp>
      <p:sp>
        <p:nvSpPr>
          <p:cNvPr id="50" name="Text Box 47"/>
          <p:cNvSpPr txBox="1">
            <a:spLocks noChangeAspect="1" noChangeArrowheads="1"/>
          </p:cNvSpPr>
          <p:nvPr/>
        </p:nvSpPr>
        <p:spPr bwMode="auto">
          <a:xfrm>
            <a:off x="7470775" y="3151188"/>
            <a:ext cx="185261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E2 Temporal Entity</a:t>
            </a:r>
            <a:endParaRPr lang="en-GB" altLang="el-GR" sz="1400">
              <a:latin typeface="Arial" pitchFamily="34" charset="0"/>
            </a:endParaRPr>
          </a:p>
        </p:txBody>
      </p:sp>
      <p:sp>
        <p:nvSpPr>
          <p:cNvPr id="55" name="Text Box 21"/>
          <p:cNvSpPr txBox="1">
            <a:spLocks noChangeAspect="1" noChangeArrowheads="1"/>
          </p:cNvSpPr>
          <p:nvPr/>
        </p:nvSpPr>
        <p:spPr bwMode="auto">
          <a:xfrm>
            <a:off x="5143500" y="2965450"/>
            <a:ext cx="1836738"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E77 Persistent Item</a:t>
            </a:r>
            <a:endParaRPr lang="en-GB" altLang="el-GR" sz="1400">
              <a:latin typeface="Arial" pitchFamily="34" charset="0"/>
            </a:endParaRPr>
          </a:p>
        </p:txBody>
      </p:sp>
      <p:cxnSp>
        <p:nvCxnSpPr>
          <p:cNvPr id="28714" name="Straight Arrow Connector 69"/>
          <p:cNvCxnSpPr>
            <a:cxnSpLocks noChangeShapeType="1"/>
            <a:stCxn id="14" idx="0"/>
            <a:endCxn id="55" idx="2"/>
          </p:cNvCxnSpPr>
          <p:nvPr/>
        </p:nvCxnSpPr>
        <p:spPr bwMode="auto">
          <a:xfrm flipH="1" flipV="1">
            <a:off x="6062663" y="3273425"/>
            <a:ext cx="17462" cy="917575"/>
          </a:xfrm>
          <a:prstGeom prst="straightConnector1">
            <a:avLst/>
          </a:prstGeom>
          <a:noFill/>
          <a:ln w="44450" cmpd="dbl" algn="ctr">
            <a:solidFill>
              <a:schemeClr val="tx1"/>
            </a:solidFill>
            <a:prstDash val="sysDot"/>
            <a:round/>
            <a:headEnd/>
            <a:tailEnd type="triangle" w="sm" len="lg"/>
          </a:ln>
        </p:spPr>
      </p:cxnSp>
      <p:cxnSp>
        <p:nvCxnSpPr>
          <p:cNvPr id="28715" name="Straight Arrow Connector 94"/>
          <p:cNvCxnSpPr>
            <a:cxnSpLocks noChangeShapeType="1"/>
            <a:stCxn id="20" idx="0"/>
            <a:endCxn id="55" idx="2"/>
          </p:cNvCxnSpPr>
          <p:nvPr/>
        </p:nvCxnSpPr>
        <p:spPr bwMode="auto">
          <a:xfrm flipH="1" flipV="1">
            <a:off x="6062663" y="3273425"/>
            <a:ext cx="1611312" cy="338138"/>
          </a:xfrm>
          <a:prstGeom prst="straightConnector1">
            <a:avLst/>
          </a:prstGeom>
          <a:noFill/>
          <a:ln w="44450" cmpd="dbl" algn="ctr">
            <a:solidFill>
              <a:schemeClr val="tx1"/>
            </a:solidFill>
            <a:round/>
            <a:headEnd/>
            <a:tailEnd type="triangle" w="sm" len="lg"/>
          </a:ln>
        </p:spPr>
      </p:cxnSp>
      <p:cxnSp>
        <p:nvCxnSpPr>
          <p:cNvPr id="28716" name="Curved Connector 80"/>
          <p:cNvCxnSpPr>
            <a:cxnSpLocks noChangeShapeType="1"/>
            <a:stCxn id="35" idx="1"/>
            <a:endCxn id="35" idx="2"/>
          </p:cNvCxnSpPr>
          <p:nvPr/>
        </p:nvCxnSpPr>
        <p:spPr bwMode="auto">
          <a:xfrm rot="10800000" flipH="1" flipV="1">
            <a:off x="434975" y="5421313"/>
            <a:ext cx="511175" cy="153987"/>
          </a:xfrm>
          <a:prstGeom prst="curvedConnector4">
            <a:avLst>
              <a:gd name="adj1" fmla="val -44759"/>
              <a:gd name="adj2" fmla="val 248551"/>
            </a:avLst>
          </a:prstGeom>
          <a:noFill/>
          <a:ln w="9525">
            <a:solidFill>
              <a:schemeClr val="tx1"/>
            </a:solidFill>
            <a:round/>
            <a:headEnd/>
            <a:tailEnd type="stealth" w="lg" len="lg"/>
          </a:ln>
        </p:spPr>
      </p:cxnSp>
      <p:sp>
        <p:nvSpPr>
          <p:cNvPr id="28717" name="Rectangle 51"/>
          <p:cNvSpPr>
            <a:spLocks noChangeArrowheads="1"/>
          </p:cNvSpPr>
          <p:nvPr/>
        </p:nvSpPr>
        <p:spPr bwMode="auto">
          <a:xfrm>
            <a:off x="146050" y="5748338"/>
            <a:ext cx="1644650"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O7 contains or confines</a:t>
            </a:r>
            <a:endParaRPr lang="el-GR" altLang="el-GR" sz="1000">
              <a:cs typeface="Arial" charset="0"/>
            </a:endParaRPr>
          </a:p>
        </p:txBody>
      </p:sp>
      <p:cxnSp>
        <p:nvCxnSpPr>
          <p:cNvPr id="28718" name="Straight Arrow Connector 111"/>
          <p:cNvCxnSpPr>
            <a:cxnSpLocks noChangeShapeType="1"/>
            <a:stCxn id="28685" idx="0"/>
            <a:endCxn id="28705" idx="2"/>
          </p:cNvCxnSpPr>
          <p:nvPr/>
        </p:nvCxnSpPr>
        <p:spPr bwMode="auto">
          <a:xfrm flipV="1">
            <a:off x="2608263" y="4727575"/>
            <a:ext cx="1265237" cy="525463"/>
          </a:xfrm>
          <a:prstGeom prst="straightConnector1">
            <a:avLst/>
          </a:prstGeom>
          <a:noFill/>
          <a:ln w="44450" cmpd="dbl" algn="ctr">
            <a:solidFill>
              <a:schemeClr val="tx1"/>
            </a:solidFill>
            <a:round/>
            <a:headEnd/>
            <a:tailEnd type="triangle" w="sm" len="lg"/>
          </a:ln>
        </p:spPr>
      </p:cxnSp>
      <p:cxnSp>
        <p:nvCxnSpPr>
          <p:cNvPr id="28719" name="Curved Connector 94"/>
          <p:cNvCxnSpPr>
            <a:cxnSpLocks noChangeShapeType="1"/>
            <a:stCxn id="14" idx="3"/>
            <a:endCxn id="35" idx="2"/>
          </p:cNvCxnSpPr>
          <p:nvPr/>
        </p:nvCxnSpPr>
        <p:spPr bwMode="auto">
          <a:xfrm flipH="1">
            <a:off x="946150" y="4344988"/>
            <a:ext cx="6254750" cy="1230312"/>
          </a:xfrm>
          <a:prstGeom prst="curvedConnector4">
            <a:avLst>
              <a:gd name="adj1" fmla="val -31060"/>
              <a:gd name="adj2" fmla="val 192116"/>
            </a:avLst>
          </a:prstGeom>
          <a:noFill/>
          <a:ln w="9525" algn="ctr">
            <a:solidFill>
              <a:schemeClr val="tx1"/>
            </a:solidFill>
            <a:round/>
            <a:headEnd/>
            <a:tailEnd type="arrow" w="med" len="med"/>
          </a:ln>
        </p:spPr>
      </p:cxnSp>
      <p:sp>
        <p:nvSpPr>
          <p:cNvPr id="28720" name="Text Box 58"/>
          <p:cNvSpPr txBox="1">
            <a:spLocks noChangeArrowheads="1"/>
          </p:cNvSpPr>
          <p:nvPr/>
        </p:nvSpPr>
        <p:spPr bwMode="auto">
          <a:xfrm>
            <a:off x="6275388" y="6424613"/>
            <a:ext cx="1335087"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O15 occupied</a:t>
            </a:r>
          </a:p>
        </p:txBody>
      </p:sp>
      <p:sp>
        <p:nvSpPr>
          <p:cNvPr id="28721" name="Text Box 58"/>
          <p:cNvSpPr txBox="1">
            <a:spLocks noChangeArrowheads="1"/>
          </p:cNvSpPr>
          <p:nvPr/>
        </p:nvSpPr>
        <p:spPr bwMode="auto">
          <a:xfrm>
            <a:off x="5818188" y="5881688"/>
            <a:ext cx="1335087"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P156 occupies</a:t>
            </a:r>
          </a:p>
        </p:txBody>
      </p:sp>
      <p:cxnSp>
        <p:nvCxnSpPr>
          <p:cNvPr id="28722" name="AutoShape 57"/>
          <p:cNvCxnSpPr>
            <a:cxnSpLocks noChangeShapeType="1"/>
            <a:stCxn id="28720" idx="0"/>
            <a:endCxn id="28721" idx="2"/>
          </p:cNvCxnSpPr>
          <p:nvPr/>
        </p:nvCxnSpPr>
        <p:spPr bwMode="auto">
          <a:xfrm flipH="1" flipV="1">
            <a:off x="6486525" y="6127750"/>
            <a:ext cx="457200" cy="296863"/>
          </a:xfrm>
          <a:prstGeom prst="straightConnector1">
            <a:avLst/>
          </a:prstGeom>
          <a:noFill/>
          <a:ln w="63500">
            <a:solidFill>
              <a:srgbClr val="FAB78E"/>
            </a:solidFill>
            <a:round/>
            <a:headEnd/>
            <a:tailEnd type="stealth" w="lg" len="lg"/>
          </a:ln>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txBox="1">
            <a:spLocks noChangeArrowheads="1"/>
          </p:cNvSpPr>
          <p:nvPr/>
        </p:nvSpPr>
        <p:spPr bwMode="auto">
          <a:xfrm>
            <a:off x="3303588"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Matter Removal</a:t>
            </a:r>
            <a:endParaRPr lang="el-GR" altLang="el-GR" sz="2700" b="0" i="1">
              <a:solidFill>
                <a:srgbClr val="4D4D4D"/>
              </a:solidFill>
            </a:endParaRPr>
          </a:p>
        </p:txBody>
      </p:sp>
      <p:sp>
        <p:nvSpPr>
          <p:cNvPr id="29699" name="Rectangle 47"/>
          <p:cNvSpPr>
            <a:spLocks noChangeArrowheads="1"/>
          </p:cNvSpPr>
          <p:nvPr/>
        </p:nvSpPr>
        <p:spPr bwMode="auto">
          <a:xfrm>
            <a:off x="1074738" y="1662113"/>
            <a:ext cx="8551862" cy="3970337"/>
          </a:xfrm>
          <a:prstGeom prst="rect">
            <a:avLst/>
          </a:prstGeom>
          <a:noFill/>
          <a:ln w="9525">
            <a:noFill/>
            <a:miter lim="800000"/>
            <a:headEnd/>
            <a:tailEnd/>
          </a:ln>
        </p:spPr>
        <p:txBody>
          <a:bodyPr>
            <a:spAutoFit/>
          </a:bodyPr>
          <a:lstStyle/>
          <a:p>
            <a:pPr algn="just"/>
            <a:r>
              <a:rPr lang="en-US" altLang="el-GR" i="1" dirty="0">
                <a:solidFill>
                  <a:srgbClr val="FF0000"/>
                </a:solidFill>
                <a:cs typeface="Times New Roman" pitchFamily="18" charset="0"/>
              </a:rPr>
              <a:t>S1 Matter Removal</a:t>
            </a:r>
          </a:p>
          <a:p>
            <a:pPr algn="just"/>
            <a:r>
              <a:rPr lang="en-US" altLang="el-GR" i="1" dirty="0">
                <a:cs typeface="Times New Roman" pitchFamily="18" charset="0"/>
              </a:rPr>
              <a:t>Scope Note (cont’d):</a:t>
            </a:r>
          </a:p>
          <a:p>
            <a:pPr algn="just"/>
            <a:r>
              <a:rPr lang="en-US" altLang="el-GR" b="0" dirty="0">
                <a:cs typeface="Times New Roman" pitchFamily="18" charset="0"/>
              </a:rPr>
              <a:t>Typical scenarios include the:</a:t>
            </a:r>
          </a:p>
          <a:p>
            <a:pPr algn="just"/>
            <a:endParaRPr lang="en-US" altLang="el-GR" b="0" dirty="0">
              <a:cs typeface="Times New Roman" pitchFamily="18" charset="0"/>
            </a:endParaRPr>
          </a:p>
          <a:p>
            <a:pPr marL="361950" indent="-361950" algn="just">
              <a:buFont typeface="Wingdings" pitchFamily="2" charset="2"/>
              <a:buChar char="Ø"/>
            </a:pPr>
            <a:r>
              <a:rPr lang="en-US" altLang="el-GR" b="0" dirty="0">
                <a:cs typeface="Times New Roman" pitchFamily="18" charset="0"/>
              </a:rPr>
              <a:t>removal of a component or piece of a physical object</a:t>
            </a:r>
          </a:p>
          <a:p>
            <a:pPr marL="361950" indent="-361950" algn="just">
              <a:buFont typeface="Wingdings" pitchFamily="2" charset="2"/>
              <a:buChar char="Ø"/>
            </a:pPr>
            <a:endParaRPr lang="en-US" altLang="el-GR" b="0" dirty="0">
              <a:cs typeface="Times New Roman" pitchFamily="18" charset="0"/>
            </a:endParaRPr>
          </a:p>
          <a:p>
            <a:pPr marL="361950" indent="-361950" algn="just">
              <a:buFont typeface="Wingdings" pitchFamily="2" charset="2"/>
              <a:buChar char="Ø"/>
            </a:pPr>
            <a:r>
              <a:rPr lang="en-US" altLang="el-GR" b="0" dirty="0">
                <a:cs typeface="Times New Roman" pitchFamily="18" charset="0"/>
              </a:rPr>
              <a:t>removal of an archaeological or geological layer</a:t>
            </a:r>
          </a:p>
          <a:p>
            <a:pPr marL="361950" indent="-361950" algn="just">
              <a:buFont typeface="Wingdings" pitchFamily="2" charset="2"/>
              <a:buChar char="Ø"/>
            </a:pPr>
            <a:endParaRPr lang="en-US" altLang="el-GR" b="0" dirty="0">
              <a:cs typeface="Times New Roman" pitchFamily="18" charset="0"/>
            </a:endParaRPr>
          </a:p>
          <a:p>
            <a:pPr marL="361950" indent="-361950" algn="just">
              <a:buFont typeface="Wingdings" pitchFamily="2" charset="2"/>
              <a:buChar char="Ø"/>
            </a:pPr>
            <a:r>
              <a:rPr lang="en-US" altLang="el-GR" b="0" dirty="0">
                <a:cs typeface="Times New Roman" pitchFamily="18" charset="0"/>
              </a:rPr>
              <a:t>taking a tissue sample from a body or a sample of fluid from a body of water</a:t>
            </a:r>
          </a:p>
          <a:p>
            <a:pPr algn="just">
              <a:buFont typeface="Wingdings" pitchFamily="2" charset="2"/>
              <a:buChar char="Ø"/>
            </a:pPr>
            <a:endParaRPr lang="en-US" altLang="el-GR" b="0" dirty="0">
              <a:cs typeface="Times New Roman" pitchFamily="18" charset="0"/>
            </a:endParaRPr>
          </a:p>
          <a:p>
            <a:pPr algn="just"/>
            <a:r>
              <a:rPr lang="en-US" altLang="el-GR" b="0" dirty="0">
                <a:cs typeface="Times New Roman" pitchFamily="18" charset="0"/>
              </a:rPr>
              <a:t>The removed matter may acquire a persistent identity of different nature beyond the act of its removal, such as becoming a physical object in the narrower sense.</a:t>
            </a:r>
            <a:r>
              <a:rPr lang="en-US" altLang="el-GR" dirty="0"/>
              <a:t> </a:t>
            </a:r>
            <a:r>
              <a:rPr lang="en-US" altLang="el-GR" b="0" dirty="0">
                <a:cs typeface="Times New Roman" pitchFamily="18" charset="0"/>
              </a:rPr>
              <a:t>Such cases should be modeled by using multiple instantiation with adequate concepts of creating the respective items.</a:t>
            </a:r>
            <a:endParaRPr lang="en-US" altLang="el-GR" b="0" dirty="0"/>
          </a:p>
        </p:txBody>
      </p:sp>
      <p:sp>
        <p:nvSpPr>
          <p:cNvPr id="29700" name="Slide Number Placeholder 4"/>
          <p:cNvSpPr>
            <a:spLocks noGrp="1"/>
          </p:cNvSpPr>
          <p:nvPr>
            <p:ph type="sldNum" sz="quarter" idx="11"/>
          </p:nvPr>
        </p:nvSpPr>
        <p:spPr>
          <a:noFill/>
        </p:spPr>
        <p:txBody>
          <a:bodyPr/>
          <a:lstStyle/>
          <a:p>
            <a:fld id="{3F221E77-8953-4014-80F6-BE8E3BF10DEA}" type="slidenum">
              <a:rPr lang="en-US" altLang="el-GR">
                <a:latin typeface="Arial" charset="0"/>
              </a:rPr>
              <a:pPr/>
              <a:t>21</a:t>
            </a:fld>
            <a:endParaRPr lang="en-US" altLang="el-GR">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txBox="1">
            <a:spLocks noChangeArrowheads="1"/>
          </p:cNvSpPr>
          <p:nvPr/>
        </p:nvSpPr>
        <p:spPr bwMode="auto">
          <a:xfrm>
            <a:off x="3381375"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Amount of Matter &amp; Sample</a:t>
            </a:r>
            <a:endParaRPr lang="el-GR" altLang="el-GR" sz="2700" b="0" i="1">
              <a:solidFill>
                <a:srgbClr val="4D4D4D"/>
              </a:solidFill>
            </a:endParaRPr>
          </a:p>
        </p:txBody>
      </p:sp>
      <p:sp>
        <p:nvSpPr>
          <p:cNvPr id="30723" name="Rectangle 47"/>
          <p:cNvSpPr>
            <a:spLocks noChangeArrowheads="1"/>
          </p:cNvSpPr>
          <p:nvPr/>
        </p:nvSpPr>
        <p:spPr bwMode="auto">
          <a:xfrm>
            <a:off x="1074738" y="1662113"/>
            <a:ext cx="8551862" cy="1200150"/>
          </a:xfrm>
          <a:prstGeom prst="rect">
            <a:avLst/>
          </a:prstGeom>
          <a:noFill/>
          <a:ln w="9525">
            <a:noFill/>
            <a:miter lim="800000"/>
            <a:headEnd/>
            <a:tailEnd/>
          </a:ln>
        </p:spPr>
        <p:txBody>
          <a:bodyPr>
            <a:spAutoFit/>
          </a:bodyPr>
          <a:lstStyle/>
          <a:p>
            <a:pPr algn="just"/>
            <a:r>
              <a:rPr lang="en-US" altLang="el-GR" i="1">
                <a:solidFill>
                  <a:srgbClr val="FF0000"/>
                </a:solidFill>
                <a:cs typeface="Times New Roman" pitchFamily="18" charset="0"/>
              </a:rPr>
              <a:t>S11 Amount of Matter </a:t>
            </a:r>
          </a:p>
          <a:p>
            <a:pPr algn="just"/>
            <a:r>
              <a:rPr lang="en-US" altLang="el-GR" i="1">
                <a:cs typeface="Times New Roman" pitchFamily="18" charset="0"/>
              </a:rPr>
              <a:t>Scope Note:</a:t>
            </a:r>
          </a:p>
          <a:p>
            <a:pPr algn="just"/>
            <a:r>
              <a:rPr lang="en-US" altLang="el-GR" b="0"/>
              <a:t>This class comprises fixed amounts of matter specified as some air, some water, some soil, etc., defined by the total and integrity of their material content. </a:t>
            </a:r>
          </a:p>
        </p:txBody>
      </p:sp>
      <p:sp>
        <p:nvSpPr>
          <p:cNvPr id="30724" name="Slide Number Placeholder 4"/>
          <p:cNvSpPr>
            <a:spLocks noGrp="1"/>
          </p:cNvSpPr>
          <p:nvPr>
            <p:ph type="sldNum" sz="quarter" idx="11"/>
          </p:nvPr>
        </p:nvSpPr>
        <p:spPr>
          <a:noFill/>
        </p:spPr>
        <p:txBody>
          <a:bodyPr/>
          <a:lstStyle/>
          <a:p>
            <a:fld id="{1E415208-30E6-49F9-BC7E-EA6C23A70F98}" type="slidenum">
              <a:rPr lang="en-US" altLang="el-GR">
                <a:latin typeface="Arial" charset="0"/>
              </a:rPr>
              <a:pPr/>
              <a:t>22</a:t>
            </a:fld>
            <a:endParaRPr lang="en-US" altLang="el-GR">
              <a:latin typeface="Arial" charset="0"/>
            </a:endParaRPr>
          </a:p>
        </p:txBody>
      </p:sp>
      <p:sp>
        <p:nvSpPr>
          <p:cNvPr id="30725" name="Rectangle 5"/>
          <p:cNvSpPr>
            <a:spLocks noChangeArrowheads="1"/>
          </p:cNvSpPr>
          <p:nvPr/>
        </p:nvSpPr>
        <p:spPr bwMode="auto">
          <a:xfrm>
            <a:off x="1116013" y="3252788"/>
            <a:ext cx="8551862" cy="2308225"/>
          </a:xfrm>
          <a:prstGeom prst="rect">
            <a:avLst/>
          </a:prstGeom>
          <a:noFill/>
          <a:ln w="9525">
            <a:noFill/>
            <a:miter lim="800000"/>
            <a:headEnd/>
            <a:tailEnd/>
          </a:ln>
        </p:spPr>
        <p:txBody>
          <a:bodyPr>
            <a:spAutoFit/>
          </a:bodyPr>
          <a:lstStyle/>
          <a:p>
            <a:pPr algn="just"/>
            <a:r>
              <a:rPr lang="en-US" altLang="el-GR" i="1">
                <a:solidFill>
                  <a:srgbClr val="FF0000"/>
                </a:solidFill>
                <a:cs typeface="Times New Roman" pitchFamily="18" charset="0"/>
              </a:rPr>
              <a:t>S13 Sample</a:t>
            </a:r>
          </a:p>
          <a:p>
            <a:pPr algn="just"/>
            <a:r>
              <a:rPr lang="en-US" altLang="el-GR" i="1">
                <a:cs typeface="Times New Roman" pitchFamily="18" charset="0"/>
              </a:rPr>
              <a:t>Scope Note:</a:t>
            </a:r>
          </a:p>
          <a:p>
            <a:pPr algn="just"/>
            <a:r>
              <a:rPr lang="en-US" altLang="el-GR" b="0"/>
              <a:t>This class comprises instances of S11 Amount of Matter taken from some instance of S10 Material Substantial with the intention to be representative for some material qualities of the instance of S10 Material Substantial or part of it it was taken from for further analysis. We typically regard a sample as ceasing to exist when the respective representative qualities become corrupted, such as the purity of a water sample or the layering of a bore core.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txBox="1">
            <a:spLocks noChangeArrowheads="1"/>
          </p:cNvSpPr>
          <p:nvPr/>
        </p:nvSpPr>
        <p:spPr bwMode="auto">
          <a:xfrm>
            <a:off x="3314700"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Sample Taking</a:t>
            </a:r>
            <a:endParaRPr lang="el-GR" altLang="el-GR" sz="2700" b="0" i="1">
              <a:solidFill>
                <a:srgbClr val="4D4D4D"/>
              </a:solidFill>
            </a:endParaRPr>
          </a:p>
        </p:txBody>
      </p:sp>
      <p:sp>
        <p:nvSpPr>
          <p:cNvPr id="31747" name="Rectangle 47"/>
          <p:cNvSpPr>
            <a:spLocks noChangeArrowheads="1"/>
          </p:cNvSpPr>
          <p:nvPr/>
        </p:nvSpPr>
        <p:spPr bwMode="auto">
          <a:xfrm>
            <a:off x="1074738" y="1662113"/>
            <a:ext cx="8551862" cy="2862262"/>
          </a:xfrm>
          <a:prstGeom prst="rect">
            <a:avLst/>
          </a:prstGeom>
          <a:noFill/>
          <a:ln w="9525">
            <a:noFill/>
            <a:miter lim="800000"/>
            <a:headEnd/>
            <a:tailEnd/>
          </a:ln>
        </p:spPr>
        <p:txBody>
          <a:bodyPr>
            <a:spAutoFit/>
          </a:bodyPr>
          <a:lstStyle/>
          <a:p>
            <a:pPr algn="just"/>
            <a:r>
              <a:rPr lang="en-US" altLang="el-GR" i="1">
                <a:solidFill>
                  <a:srgbClr val="FF0000"/>
                </a:solidFill>
                <a:cs typeface="Times New Roman" pitchFamily="18" charset="0"/>
              </a:rPr>
              <a:t>S2 Sample Taking</a:t>
            </a:r>
          </a:p>
          <a:p>
            <a:pPr algn="just"/>
            <a:r>
              <a:rPr lang="en-US" altLang="el-GR" i="1">
                <a:cs typeface="Times New Roman" pitchFamily="18" charset="0"/>
              </a:rPr>
              <a:t>Scope Note:</a:t>
            </a:r>
          </a:p>
          <a:p>
            <a:pPr algn="just"/>
            <a:r>
              <a:rPr lang="en-US" altLang="el-GR" b="0">
                <a:cs typeface="Times New Roman" pitchFamily="18" charset="0"/>
              </a:rPr>
              <a:t>This class comprises the activity that results in taking an amount of matter as sample for further analysis from a material substantial such as a body of water, a geological formation or an archaeological object. The removed matter may acquire a persistent identity of different nature beyond the act of its removal, such as becoming a physical object in the narrower sense. The sample is typically removed from a physical feature which is used as a frame of reference, the place of sampling. In case of non-rigid Material Substantials, the source of sampling may regarded not to be modified by the activity of sample taking.</a:t>
            </a:r>
          </a:p>
        </p:txBody>
      </p:sp>
      <p:sp>
        <p:nvSpPr>
          <p:cNvPr id="31748" name="Slide Number Placeholder 4"/>
          <p:cNvSpPr>
            <a:spLocks noGrp="1"/>
          </p:cNvSpPr>
          <p:nvPr>
            <p:ph type="sldNum" sz="quarter" idx="11"/>
          </p:nvPr>
        </p:nvSpPr>
        <p:spPr>
          <a:noFill/>
        </p:spPr>
        <p:txBody>
          <a:bodyPr/>
          <a:lstStyle/>
          <a:p>
            <a:fld id="{B92B96E2-DA33-4141-8FE0-D0F9D34CCD58}" type="slidenum">
              <a:rPr lang="en-US" altLang="el-GR">
                <a:latin typeface="Arial" charset="0"/>
              </a:rPr>
              <a:pPr/>
              <a:t>23</a:t>
            </a:fld>
            <a:endParaRPr lang="en-US" altLang="el-GR">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770" name="Curved Connector 94"/>
          <p:cNvCxnSpPr>
            <a:cxnSpLocks noChangeShapeType="1"/>
            <a:stCxn id="14" idx="3"/>
            <a:endCxn id="35" idx="2"/>
          </p:cNvCxnSpPr>
          <p:nvPr/>
        </p:nvCxnSpPr>
        <p:spPr bwMode="auto">
          <a:xfrm flipH="1">
            <a:off x="2127250" y="3116263"/>
            <a:ext cx="5073650" cy="2516187"/>
          </a:xfrm>
          <a:prstGeom prst="curvedConnector4">
            <a:avLst>
              <a:gd name="adj1" fmla="val -12764"/>
              <a:gd name="adj2" fmla="val 141639"/>
            </a:avLst>
          </a:prstGeom>
          <a:noFill/>
          <a:ln w="9525">
            <a:solidFill>
              <a:schemeClr val="tx1"/>
            </a:solidFill>
            <a:round/>
            <a:headEnd/>
            <a:tailEnd type="stealth" w="lg" len="lg"/>
          </a:ln>
        </p:spPr>
      </p:cxnSp>
      <p:cxnSp>
        <p:nvCxnSpPr>
          <p:cNvPr id="32771" name="Curved Connector 94"/>
          <p:cNvCxnSpPr>
            <a:cxnSpLocks noChangeShapeType="1"/>
            <a:stCxn id="27" idx="3"/>
            <a:endCxn id="35" idx="2"/>
          </p:cNvCxnSpPr>
          <p:nvPr/>
        </p:nvCxnSpPr>
        <p:spPr bwMode="auto">
          <a:xfrm flipH="1">
            <a:off x="2127250" y="4552950"/>
            <a:ext cx="6702425" cy="1079500"/>
          </a:xfrm>
          <a:prstGeom prst="curvedConnector4">
            <a:avLst>
              <a:gd name="adj1" fmla="val -5968"/>
              <a:gd name="adj2" fmla="val 121176"/>
            </a:avLst>
          </a:prstGeom>
          <a:noFill/>
          <a:ln w="9525">
            <a:solidFill>
              <a:schemeClr val="tx1"/>
            </a:solidFill>
            <a:round/>
            <a:headEnd/>
            <a:tailEnd type="stealth" w="lg" len="lg"/>
          </a:ln>
        </p:spPr>
      </p:cxnSp>
      <p:cxnSp>
        <p:nvCxnSpPr>
          <p:cNvPr id="32772" name="AutoShape 57"/>
          <p:cNvCxnSpPr>
            <a:cxnSpLocks noChangeShapeType="1"/>
            <a:stCxn id="58" idx="0"/>
            <a:endCxn id="39" idx="2"/>
          </p:cNvCxnSpPr>
          <p:nvPr/>
        </p:nvCxnSpPr>
        <p:spPr bwMode="auto">
          <a:xfrm flipH="1" flipV="1">
            <a:off x="839788" y="3435350"/>
            <a:ext cx="1271587" cy="755650"/>
          </a:xfrm>
          <a:prstGeom prst="straightConnector1">
            <a:avLst/>
          </a:prstGeom>
          <a:noFill/>
          <a:ln w="9525">
            <a:solidFill>
              <a:schemeClr val="tx1"/>
            </a:solidFill>
            <a:round/>
            <a:headEnd/>
            <a:tailEnd type="stealth" w="lg" len="lg"/>
          </a:ln>
        </p:spPr>
      </p:cxnSp>
      <p:sp>
        <p:nvSpPr>
          <p:cNvPr id="32773" name="Rectangle 2"/>
          <p:cNvSpPr txBox="1">
            <a:spLocks noChangeArrowheads="1"/>
          </p:cNvSpPr>
          <p:nvPr/>
        </p:nvSpPr>
        <p:spPr bwMode="auto">
          <a:xfrm>
            <a:off x="3303588"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Material Substantial</a:t>
            </a:r>
            <a:endParaRPr lang="el-GR" altLang="el-GR" sz="2700" b="0" i="1">
              <a:solidFill>
                <a:srgbClr val="4D4D4D"/>
              </a:solidFill>
            </a:endParaRPr>
          </a:p>
        </p:txBody>
      </p:sp>
      <p:sp>
        <p:nvSpPr>
          <p:cNvPr id="14" name="Text Box 15"/>
          <p:cNvSpPr txBox="1">
            <a:spLocks noChangeAspect="1" noChangeArrowheads="1"/>
          </p:cNvSpPr>
          <p:nvPr/>
        </p:nvSpPr>
        <p:spPr bwMode="auto">
          <a:xfrm>
            <a:off x="4957763" y="2962275"/>
            <a:ext cx="2243137"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S10 Material Substantial</a:t>
            </a:r>
          </a:p>
        </p:txBody>
      </p:sp>
      <p:sp>
        <p:nvSpPr>
          <p:cNvPr id="17" name="Text Box 18"/>
          <p:cNvSpPr txBox="1">
            <a:spLocks noChangeAspect="1" noChangeArrowheads="1"/>
          </p:cNvSpPr>
          <p:nvPr/>
        </p:nvSpPr>
        <p:spPr bwMode="auto">
          <a:xfrm>
            <a:off x="5351463" y="4398963"/>
            <a:ext cx="1476375"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S14 Fluid Body</a:t>
            </a:r>
          </a:p>
        </p:txBody>
      </p:sp>
      <p:sp>
        <p:nvSpPr>
          <p:cNvPr id="19" name="Text Box 20"/>
          <p:cNvSpPr txBox="1">
            <a:spLocks noChangeAspect="1" noChangeArrowheads="1"/>
          </p:cNvSpPr>
          <p:nvPr/>
        </p:nvSpPr>
        <p:spPr bwMode="auto">
          <a:xfrm>
            <a:off x="3171825" y="4398963"/>
            <a:ext cx="2017713"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S11 Amount of Matter</a:t>
            </a:r>
          </a:p>
        </p:txBody>
      </p:sp>
      <p:sp>
        <p:nvSpPr>
          <p:cNvPr id="27" name="Text Box 28"/>
          <p:cNvSpPr txBox="1">
            <a:spLocks noChangeAspect="1" noChangeArrowheads="1"/>
          </p:cNvSpPr>
          <p:nvPr/>
        </p:nvSpPr>
        <p:spPr bwMode="auto">
          <a:xfrm>
            <a:off x="7013575" y="4398963"/>
            <a:ext cx="1816100"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E18 Physical Thing</a:t>
            </a:r>
            <a:endParaRPr lang="en-GB" altLang="el-GR" sz="1400">
              <a:latin typeface="Arial" pitchFamily="34" charset="0"/>
            </a:endParaRPr>
          </a:p>
        </p:txBody>
      </p:sp>
      <p:sp>
        <p:nvSpPr>
          <p:cNvPr id="51" name="Text Box 52"/>
          <p:cNvSpPr txBox="1">
            <a:spLocks noChangeAspect="1" noChangeArrowheads="1"/>
          </p:cNvSpPr>
          <p:nvPr/>
        </p:nvSpPr>
        <p:spPr bwMode="auto">
          <a:xfrm>
            <a:off x="2317750" y="2522538"/>
            <a:ext cx="1787525"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 Matter Removal</a:t>
            </a:r>
          </a:p>
        </p:txBody>
      </p:sp>
      <p:sp>
        <p:nvSpPr>
          <p:cNvPr id="58" name="Text Box 61"/>
          <p:cNvSpPr txBox="1">
            <a:spLocks noChangeAspect="1" noChangeArrowheads="1"/>
          </p:cNvSpPr>
          <p:nvPr/>
        </p:nvSpPr>
        <p:spPr bwMode="auto">
          <a:xfrm>
            <a:off x="1258888" y="4191000"/>
            <a:ext cx="1703387"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a:t>S2 Sample Taking</a:t>
            </a:r>
          </a:p>
        </p:txBody>
      </p:sp>
      <p:cxnSp>
        <p:nvCxnSpPr>
          <p:cNvPr id="32780" name="AutoShape 64"/>
          <p:cNvCxnSpPr>
            <a:cxnSpLocks noChangeShapeType="1"/>
            <a:stCxn id="51" idx="2"/>
            <a:endCxn id="14" idx="1"/>
          </p:cNvCxnSpPr>
          <p:nvPr/>
        </p:nvCxnSpPr>
        <p:spPr bwMode="auto">
          <a:xfrm>
            <a:off x="3211513" y="2830513"/>
            <a:ext cx="1746250" cy="285750"/>
          </a:xfrm>
          <a:prstGeom prst="straightConnector1">
            <a:avLst/>
          </a:prstGeom>
          <a:noFill/>
          <a:ln w="9525">
            <a:solidFill>
              <a:schemeClr val="tx1"/>
            </a:solidFill>
            <a:round/>
            <a:headEnd/>
            <a:tailEnd type="stealth" w="lg" len="lg"/>
          </a:ln>
        </p:spPr>
      </p:cxnSp>
      <p:cxnSp>
        <p:nvCxnSpPr>
          <p:cNvPr id="32781" name="AutoShape 65"/>
          <p:cNvCxnSpPr>
            <a:cxnSpLocks noChangeShapeType="1"/>
            <a:stCxn id="51" idx="2"/>
            <a:endCxn id="19" idx="0"/>
          </p:cNvCxnSpPr>
          <p:nvPr/>
        </p:nvCxnSpPr>
        <p:spPr bwMode="auto">
          <a:xfrm>
            <a:off x="3211513" y="2830513"/>
            <a:ext cx="969962" cy="1568450"/>
          </a:xfrm>
          <a:prstGeom prst="straightConnector1">
            <a:avLst/>
          </a:prstGeom>
          <a:noFill/>
          <a:ln w="9525">
            <a:solidFill>
              <a:schemeClr val="tx1"/>
            </a:solidFill>
            <a:round/>
            <a:headEnd/>
            <a:tailEnd type="stealth" w="lg" len="lg"/>
          </a:ln>
        </p:spPr>
      </p:cxnSp>
      <p:cxnSp>
        <p:nvCxnSpPr>
          <p:cNvPr id="32782" name="Straight Arrow Connector 89"/>
          <p:cNvCxnSpPr>
            <a:cxnSpLocks noChangeShapeType="1"/>
            <a:stCxn id="17" idx="0"/>
            <a:endCxn id="14" idx="2"/>
          </p:cNvCxnSpPr>
          <p:nvPr/>
        </p:nvCxnSpPr>
        <p:spPr bwMode="auto">
          <a:xfrm flipH="1" flipV="1">
            <a:off x="6080125" y="3270250"/>
            <a:ext cx="9525" cy="1128713"/>
          </a:xfrm>
          <a:prstGeom prst="straightConnector1">
            <a:avLst/>
          </a:prstGeom>
          <a:noFill/>
          <a:ln w="44450" cmpd="dbl" algn="ctr">
            <a:solidFill>
              <a:schemeClr val="tx1"/>
            </a:solidFill>
            <a:round/>
            <a:headEnd/>
            <a:tailEnd type="triangle" w="sm" len="lg"/>
          </a:ln>
        </p:spPr>
      </p:cxnSp>
      <p:cxnSp>
        <p:nvCxnSpPr>
          <p:cNvPr id="32783" name="Straight Arrow Connector 97"/>
          <p:cNvCxnSpPr>
            <a:cxnSpLocks noChangeShapeType="1"/>
            <a:stCxn id="27" idx="0"/>
            <a:endCxn id="14" idx="2"/>
          </p:cNvCxnSpPr>
          <p:nvPr/>
        </p:nvCxnSpPr>
        <p:spPr bwMode="auto">
          <a:xfrm flipH="1" flipV="1">
            <a:off x="6080125" y="3270250"/>
            <a:ext cx="1841500" cy="1128713"/>
          </a:xfrm>
          <a:prstGeom prst="straightConnector1">
            <a:avLst/>
          </a:prstGeom>
          <a:noFill/>
          <a:ln w="44450" cmpd="dbl" algn="ctr">
            <a:solidFill>
              <a:schemeClr val="tx1"/>
            </a:solidFill>
            <a:round/>
            <a:headEnd/>
            <a:tailEnd type="triangle" w="sm" len="lg"/>
          </a:ln>
        </p:spPr>
      </p:cxnSp>
      <p:cxnSp>
        <p:nvCxnSpPr>
          <p:cNvPr id="32784" name="Straight Arrow Connector 100"/>
          <p:cNvCxnSpPr>
            <a:cxnSpLocks noChangeShapeType="1"/>
            <a:stCxn id="19" idx="0"/>
            <a:endCxn id="14" idx="2"/>
          </p:cNvCxnSpPr>
          <p:nvPr/>
        </p:nvCxnSpPr>
        <p:spPr bwMode="auto">
          <a:xfrm flipV="1">
            <a:off x="4181475" y="3270250"/>
            <a:ext cx="1898650" cy="1128713"/>
          </a:xfrm>
          <a:prstGeom prst="straightConnector1">
            <a:avLst/>
          </a:prstGeom>
          <a:noFill/>
          <a:ln w="44450" cmpd="dbl" algn="ctr">
            <a:solidFill>
              <a:schemeClr val="tx1"/>
            </a:solidFill>
            <a:round/>
            <a:headEnd/>
            <a:tailEnd type="triangle" w="sm" len="lg"/>
          </a:ln>
        </p:spPr>
      </p:cxnSp>
      <p:cxnSp>
        <p:nvCxnSpPr>
          <p:cNvPr id="32785" name="Straight Arrow Connector 111"/>
          <p:cNvCxnSpPr>
            <a:cxnSpLocks noChangeShapeType="1"/>
            <a:stCxn id="58" idx="0"/>
            <a:endCxn id="51" idx="2"/>
          </p:cNvCxnSpPr>
          <p:nvPr/>
        </p:nvCxnSpPr>
        <p:spPr bwMode="auto">
          <a:xfrm flipV="1">
            <a:off x="2111375" y="2830513"/>
            <a:ext cx="1100138" cy="1360487"/>
          </a:xfrm>
          <a:prstGeom prst="straightConnector1">
            <a:avLst/>
          </a:prstGeom>
          <a:noFill/>
          <a:ln w="44450" cmpd="dbl" algn="ctr">
            <a:solidFill>
              <a:schemeClr val="tx1"/>
            </a:solidFill>
            <a:round/>
            <a:headEnd/>
            <a:tailEnd type="triangle" w="sm" len="lg"/>
          </a:ln>
        </p:spPr>
      </p:cxnSp>
      <p:cxnSp>
        <p:nvCxnSpPr>
          <p:cNvPr id="32786" name="AutoShape 65"/>
          <p:cNvCxnSpPr>
            <a:cxnSpLocks noChangeShapeType="1"/>
            <a:stCxn id="58" idx="3"/>
            <a:endCxn id="14" idx="1"/>
          </p:cNvCxnSpPr>
          <p:nvPr/>
        </p:nvCxnSpPr>
        <p:spPr bwMode="auto">
          <a:xfrm flipV="1">
            <a:off x="2962275" y="3116263"/>
            <a:ext cx="1995488" cy="1228725"/>
          </a:xfrm>
          <a:prstGeom prst="straightConnector1">
            <a:avLst/>
          </a:prstGeom>
          <a:noFill/>
          <a:ln w="9525">
            <a:solidFill>
              <a:schemeClr val="tx1"/>
            </a:solidFill>
            <a:round/>
            <a:headEnd/>
            <a:tailEnd type="stealth" w="lg" len="lg"/>
          </a:ln>
        </p:spPr>
      </p:cxnSp>
      <p:cxnSp>
        <p:nvCxnSpPr>
          <p:cNvPr id="32787" name="Straight Arrow Connector 31"/>
          <p:cNvCxnSpPr>
            <a:cxnSpLocks noChangeShapeType="1"/>
            <a:stCxn id="51" idx="0"/>
            <a:endCxn id="33" idx="2"/>
          </p:cNvCxnSpPr>
          <p:nvPr/>
        </p:nvCxnSpPr>
        <p:spPr bwMode="auto">
          <a:xfrm flipV="1">
            <a:off x="3211513" y="1882775"/>
            <a:ext cx="3175" cy="639763"/>
          </a:xfrm>
          <a:prstGeom prst="straightConnector1">
            <a:avLst/>
          </a:prstGeom>
          <a:noFill/>
          <a:ln w="44450" cmpd="dbl" algn="ctr">
            <a:solidFill>
              <a:schemeClr val="tx1"/>
            </a:solidFill>
            <a:round/>
            <a:headEnd/>
            <a:tailEnd type="triangle" w="sm" len="lg"/>
          </a:ln>
        </p:spPr>
      </p:cxnSp>
      <p:sp>
        <p:nvSpPr>
          <p:cNvPr id="33" name="Text Box 66"/>
          <p:cNvSpPr txBox="1">
            <a:spLocks noChangeAspect="1" noChangeArrowheads="1"/>
          </p:cNvSpPr>
          <p:nvPr/>
        </p:nvSpPr>
        <p:spPr bwMode="auto">
          <a:xfrm>
            <a:off x="2667000" y="1574800"/>
            <a:ext cx="1093788"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a:spAutoFit/>
          </a:bodyPr>
          <a:lstStyle/>
          <a:p>
            <a:pPr algn="ctr">
              <a:defRPr/>
            </a:pPr>
            <a:r>
              <a:rPr lang="en-GB" sz="1400"/>
              <a:t>E7 Activity</a:t>
            </a:r>
          </a:p>
        </p:txBody>
      </p:sp>
      <p:sp>
        <p:nvSpPr>
          <p:cNvPr id="32789" name="Text Box 60"/>
          <p:cNvSpPr txBox="1">
            <a:spLocks noChangeArrowheads="1"/>
          </p:cNvSpPr>
          <p:nvPr/>
        </p:nvSpPr>
        <p:spPr bwMode="auto">
          <a:xfrm>
            <a:off x="3676650" y="3524250"/>
            <a:ext cx="1265238" cy="246063"/>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O3 sampled from</a:t>
            </a:r>
          </a:p>
        </p:txBody>
      </p:sp>
      <p:sp>
        <p:nvSpPr>
          <p:cNvPr id="32790" name="Text Box 55"/>
          <p:cNvSpPr txBox="1">
            <a:spLocks noChangeArrowheads="1"/>
          </p:cNvSpPr>
          <p:nvPr/>
        </p:nvSpPr>
        <p:spPr bwMode="auto">
          <a:xfrm>
            <a:off x="3482975" y="2935288"/>
            <a:ext cx="1195388"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 diminished</a:t>
            </a:r>
          </a:p>
        </p:txBody>
      </p:sp>
      <p:sp>
        <p:nvSpPr>
          <p:cNvPr id="32791" name="Text Box 56"/>
          <p:cNvSpPr txBox="1">
            <a:spLocks noChangeArrowheads="1"/>
          </p:cNvSpPr>
          <p:nvPr/>
        </p:nvSpPr>
        <p:spPr bwMode="auto">
          <a:xfrm>
            <a:off x="3344863" y="3948113"/>
            <a:ext cx="922337" cy="246062"/>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O2 removed</a:t>
            </a:r>
          </a:p>
        </p:txBody>
      </p:sp>
      <p:sp>
        <p:nvSpPr>
          <p:cNvPr id="32792" name="Slide Number Placeholder 33"/>
          <p:cNvSpPr>
            <a:spLocks noGrp="1"/>
          </p:cNvSpPr>
          <p:nvPr>
            <p:ph type="sldNum" sz="quarter" idx="11"/>
          </p:nvPr>
        </p:nvSpPr>
        <p:spPr>
          <a:noFill/>
        </p:spPr>
        <p:txBody>
          <a:bodyPr/>
          <a:lstStyle/>
          <a:p>
            <a:fld id="{B280A629-1081-4B7A-AFF7-76D08BE9E000}" type="slidenum">
              <a:rPr lang="en-US" altLang="el-GR">
                <a:latin typeface="Arial" charset="0"/>
              </a:rPr>
              <a:pPr/>
              <a:t>24</a:t>
            </a:fld>
            <a:endParaRPr lang="en-US" altLang="el-GR">
              <a:latin typeface="Arial" charset="0"/>
            </a:endParaRPr>
          </a:p>
        </p:txBody>
      </p:sp>
      <p:sp>
        <p:nvSpPr>
          <p:cNvPr id="35" name="Text Box 47"/>
          <p:cNvSpPr txBox="1">
            <a:spLocks noChangeAspect="1" noChangeArrowheads="1"/>
          </p:cNvSpPr>
          <p:nvPr/>
        </p:nvSpPr>
        <p:spPr bwMode="auto">
          <a:xfrm>
            <a:off x="1616075" y="5324475"/>
            <a:ext cx="102076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E53 Place</a:t>
            </a:r>
            <a:endParaRPr lang="en-GB" altLang="el-GR" sz="1400">
              <a:latin typeface="Arial" pitchFamily="34" charset="0"/>
            </a:endParaRPr>
          </a:p>
        </p:txBody>
      </p:sp>
      <p:cxnSp>
        <p:nvCxnSpPr>
          <p:cNvPr id="32794" name="AutoShape 57"/>
          <p:cNvCxnSpPr>
            <a:cxnSpLocks noChangeShapeType="1"/>
            <a:stCxn id="58" idx="2"/>
            <a:endCxn id="35" idx="0"/>
          </p:cNvCxnSpPr>
          <p:nvPr/>
        </p:nvCxnSpPr>
        <p:spPr bwMode="auto">
          <a:xfrm>
            <a:off x="2111375" y="4498975"/>
            <a:ext cx="15875" cy="825500"/>
          </a:xfrm>
          <a:prstGeom prst="straightConnector1">
            <a:avLst/>
          </a:prstGeom>
          <a:noFill/>
          <a:ln w="9525">
            <a:solidFill>
              <a:schemeClr val="tx1"/>
            </a:solidFill>
            <a:round/>
            <a:headEnd/>
            <a:tailEnd type="stealth" w="lg" len="lg"/>
          </a:ln>
        </p:spPr>
      </p:cxnSp>
      <p:sp>
        <p:nvSpPr>
          <p:cNvPr id="32795" name="Rectangle 51"/>
          <p:cNvSpPr>
            <a:spLocks noChangeArrowheads="1"/>
          </p:cNvSpPr>
          <p:nvPr/>
        </p:nvSpPr>
        <p:spPr bwMode="auto">
          <a:xfrm>
            <a:off x="1479550" y="4814888"/>
            <a:ext cx="1136650"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O4 sampled at</a:t>
            </a:r>
            <a:endParaRPr lang="el-GR" altLang="el-GR" sz="1000">
              <a:cs typeface="Arial" charset="0"/>
            </a:endParaRPr>
          </a:p>
        </p:txBody>
      </p:sp>
      <p:sp>
        <p:nvSpPr>
          <p:cNvPr id="39" name="Text Box 47"/>
          <p:cNvSpPr txBox="1">
            <a:spLocks noChangeAspect="1" noChangeArrowheads="1"/>
          </p:cNvSpPr>
          <p:nvPr/>
        </p:nvSpPr>
        <p:spPr bwMode="auto">
          <a:xfrm>
            <a:off x="360363" y="3127375"/>
            <a:ext cx="957262"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E55 Type</a:t>
            </a:r>
            <a:endParaRPr lang="en-GB" altLang="el-GR" sz="1400">
              <a:latin typeface="Arial" pitchFamily="34" charset="0"/>
            </a:endParaRPr>
          </a:p>
        </p:txBody>
      </p:sp>
      <p:sp>
        <p:nvSpPr>
          <p:cNvPr id="32797" name="Rectangle 51"/>
          <p:cNvSpPr>
            <a:spLocks noChangeArrowheads="1"/>
          </p:cNvSpPr>
          <p:nvPr/>
        </p:nvSpPr>
        <p:spPr bwMode="auto">
          <a:xfrm>
            <a:off x="395288" y="3659188"/>
            <a:ext cx="2033587"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O20 sampled from type of part</a:t>
            </a:r>
            <a:endParaRPr lang="el-GR" altLang="el-GR" sz="1000">
              <a:cs typeface="Arial" charset="0"/>
            </a:endParaRPr>
          </a:p>
        </p:txBody>
      </p:sp>
      <p:cxnSp>
        <p:nvCxnSpPr>
          <p:cNvPr id="32798" name="Curved Connector 80"/>
          <p:cNvCxnSpPr>
            <a:cxnSpLocks noChangeShapeType="1"/>
            <a:stCxn id="35" idx="1"/>
            <a:endCxn id="35" idx="2"/>
          </p:cNvCxnSpPr>
          <p:nvPr/>
        </p:nvCxnSpPr>
        <p:spPr bwMode="auto">
          <a:xfrm rot="10800000" flipH="1" flipV="1">
            <a:off x="1616075" y="5478463"/>
            <a:ext cx="511175" cy="153987"/>
          </a:xfrm>
          <a:prstGeom prst="curvedConnector4">
            <a:avLst>
              <a:gd name="adj1" fmla="val -44792"/>
              <a:gd name="adj2" fmla="val 248454"/>
            </a:avLst>
          </a:prstGeom>
          <a:noFill/>
          <a:ln w="9525">
            <a:solidFill>
              <a:schemeClr val="tx1"/>
            </a:solidFill>
            <a:round/>
            <a:headEnd/>
            <a:tailEnd type="stealth" w="lg" len="lg"/>
          </a:ln>
        </p:spPr>
      </p:cxnSp>
      <p:sp>
        <p:nvSpPr>
          <p:cNvPr id="32799" name="Text Box 58"/>
          <p:cNvSpPr txBox="1">
            <a:spLocks noChangeArrowheads="1"/>
          </p:cNvSpPr>
          <p:nvPr/>
        </p:nvSpPr>
        <p:spPr bwMode="auto">
          <a:xfrm>
            <a:off x="5446713" y="6354763"/>
            <a:ext cx="1335087"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O15 occupied</a:t>
            </a:r>
          </a:p>
        </p:txBody>
      </p:sp>
      <p:sp>
        <p:nvSpPr>
          <p:cNvPr id="32800" name="Text Box 58"/>
          <p:cNvSpPr txBox="1">
            <a:spLocks noChangeArrowheads="1"/>
          </p:cNvSpPr>
          <p:nvPr/>
        </p:nvSpPr>
        <p:spPr bwMode="auto">
          <a:xfrm>
            <a:off x="4332288" y="5681663"/>
            <a:ext cx="1335087"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P156 occupies</a:t>
            </a:r>
          </a:p>
        </p:txBody>
      </p:sp>
      <p:cxnSp>
        <p:nvCxnSpPr>
          <p:cNvPr id="32801" name="AutoShape 57"/>
          <p:cNvCxnSpPr>
            <a:cxnSpLocks noChangeShapeType="1"/>
            <a:stCxn id="32799" idx="0"/>
            <a:endCxn id="32800" idx="2"/>
          </p:cNvCxnSpPr>
          <p:nvPr/>
        </p:nvCxnSpPr>
        <p:spPr bwMode="auto">
          <a:xfrm flipH="1" flipV="1">
            <a:off x="5000625" y="5927725"/>
            <a:ext cx="1114425" cy="427038"/>
          </a:xfrm>
          <a:prstGeom prst="straightConnector1">
            <a:avLst/>
          </a:prstGeom>
          <a:noFill/>
          <a:ln w="63500">
            <a:solidFill>
              <a:srgbClr val="FAB78E"/>
            </a:solidFill>
            <a:round/>
            <a:headEnd/>
            <a:tailEnd type="stealth" w="lg" len="lg"/>
          </a:ln>
        </p:spPr>
      </p:cxnSp>
      <p:cxnSp>
        <p:nvCxnSpPr>
          <p:cNvPr id="32802" name="Curved Connector 94"/>
          <p:cNvCxnSpPr>
            <a:cxnSpLocks noChangeShapeType="1"/>
            <a:stCxn id="14" idx="3"/>
            <a:endCxn id="14" idx="2"/>
          </p:cNvCxnSpPr>
          <p:nvPr/>
        </p:nvCxnSpPr>
        <p:spPr bwMode="auto">
          <a:xfrm flipH="1">
            <a:off x="6080125" y="3116263"/>
            <a:ext cx="1120775" cy="153987"/>
          </a:xfrm>
          <a:prstGeom prst="curvedConnector4">
            <a:avLst>
              <a:gd name="adj1" fmla="val -55199"/>
              <a:gd name="adj2" fmla="val 409278"/>
            </a:avLst>
          </a:prstGeom>
          <a:noFill/>
          <a:ln w="9525">
            <a:solidFill>
              <a:schemeClr val="tx1"/>
            </a:solidFill>
            <a:round/>
            <a:headEnd/>
            <a:tailEnd type="stealth" w="lg" len="lg"/>
          </a:ln>
        </p:spPr>
      </p:cxnSp>
      <p:sp>
        <p:nvSpPr>
          <p:cNvPr id="32803" name="Text Box 58"/>
          <p:cNvSpPr txBox="1">
            <a:spLocks noChangeArrowheads="1"/>
          </p:cNvSpPr>
          <p:nvPr/>
        </p:nvSpPr>
        <p:spPr bwMode="auto">
          <a:xfrm>
            <a:off x="7599363" y="3271838"/>
            <a:ext cx="1458912"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P46 is composed of</a:t>
            </a:r>
          </a:p>
        </p:txBody>
      </p:sp>
      <p:sp>
        <p:nvSpPr>
          <p:cNvPr id="67" name="Text Box 28"/>
          <p:cNvSpPr txBox="1">
            <a:spLocks noChangeAspect="1" noChangeArrowheads="1"/>
          </p:cNvSpPr>
          <p:nvPr/>
        </p:nvSpPr>
        <p:spPr bwMode="auto">
          <a:xfrm>
            <a:off x="7700963" y="1881188"/>
            <a:ext cx="1774825"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E3 Condition State</a:t>
            </a:r>
            <a:endParaRPr lang="en-GB" altLang="el-GR" sz="1400">
              <a:latin typeface="Arial" pitchFamily="34" charset="0"/>
            </a:endParaRPr>
          </a:p>
        </p:txBody>
      </p:sp>
      <p:sp>
        <p:nvSpPr>
          <p:cNvPr id="68" name="Text Box 28"/>
          <p:cNvSpPr txBox="1">
            <a:spLocks noChangeAspect="1" noChangeArrowheads="1"/>
          </p:cNvSpPr>
          <p:nvPr/>
        </p:nvSpPr>
        <p:spPr bwMode="auto">
          <a:xfrm>
            <a:off x="8250238" y="2481263"/>
            <a:ext cx="1228725"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E57 Material</a:t>
            </a:r>
            <a:endParaRPr lang="en-GB" altLang="el-GR" sz="1400">
              <a:latin typeface="Arial" pitchFamily="34" charset="0"/>
            </a:endParaRPr>
          </a:p>
        </p:txBody>
      </p:sp>
      <p:cxnSp>
        <p:nvCxnSpPr>
          <p:cNvPr id="32806" name="AutoShape 64"/>
          <p:cNvCxnSpPr>
            <a:cxnSpLocks noChangeShapeType="1"/>
            <a:stCxn id="14" idx="3"/>
            <a:endCxn id="67" idx="1"/>
          </p:cNvCxnSpPr>
          <p:nvPr/>
        </p:nvCxnSpPr>
        <p:spPr bwMode="auto">
          <a:xfrm flipV="1">
            <a:off x="7200900" y="2035175"/>
            <a:ext cx="500063" cy="1081088"/>
          </a:xfrm>
          <a:prstGeom prst="straightConnector1">
            <a:avLst/>
          </a:prstGeom>
          <a:noFill/>
          <a:ln w="9525">
            <a:solidFill>
              <a:schemeClr val="tx1"/>
            </a:solidFill>
            <a:round/>
            <a:headEnd/>
            <a:tailEnd type="stealth" w="lg" len="lg"/>
          </a:ln>
        </p:spPr>
      </p:cxnSp>
      <p:cxnSp>
        <p:nvCxnSpPr>
          <p:cNvPr id="32807" name="AutoShape 64"/>
          <p:cNvCxnSpPr>
            <a:cxnSpLocks noChangeShapeType="1"/>
            <a:stCxn id="14" idx="3"/>
            <a:endCxn id="68" idx="1"/>
          </p:cNvCxnSpPr>
          <p:nvPr/>
        </p:nvCxnSpPr>
        <p:spPr bwMode="auto">
          <a:xfrm flipV="1">
            <a:off x="7200900" y="2635250"/>
            <a:ext cx="1049338" cy="481013"/>
          </a:xfrm>
          <a:prstGeom prst="straightConnector1">
            <a:avLst/>
          </a:prstGeom>
          <a:noFill/>
          <a:ln w="9525">
            <a:solidFill>
              <a:schemeClr val="tx1"/>
            </a:solidFill>
            <a:round/>
            <a:headEnd/>
            <a:tailEnd type="stealth" w="lg" len="lg"/>
          </a:ln>
        </p:spPr>
      </p:cxnSp>
      <p:sp>
        <p:nvSpPr>
          <p:cNvPr id="32808" name="Rectangle 51"/>
          <p:cNvSpPr>
            <a:spLocks noChangeArrowheads="1"/>
          </p:cNvSpPr>
          <p:nvPr/>
        </p:nvSpPr>
        <p:spPr bwMode="auto">
          <a:xfrm>
            <a:off x="355600" y="5834063"/>
            <a:ext cx="1644650"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O7 contains or confines</a:t>
            </a:r>
            <a:endParaRPr lang="el-GR" altLang="el-GR" sz="1000">
              <a:cs typeface="Arial" charset="0"/>
            </a:endParaRPr>
          </a:p>
        </p:txBody>
      </p:sp>
      <p:sp>
        <p:nvSpPr>
          <p:cNvPr id="32809" name="Text Box 58"/>
          <p:cNvSpPr txBox="1">
            <a:spLocks noChangeArrowheads="1"/>
          </p:cNvSpPr>
          <p:nvPr/>
        </p:nvSpPr>
        <p:spPr bwMode="auto">
          <a:xfrm>
            <a:off x="6542088" y="2290763"/>
            <a:ext cx="1458912"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P44 has condition</a:t>
            </a:r>
          </a:p>
        </p:txBody>
      </p:sp>
      <p:sp>
        <p:nvSpPr>
          <p:cNvPr id="32810" name="Text Box 58"/>
          <p:cNvSpPr txBox="1">
            <a:spLocks noChangeArrowheads="1"/>
          </p:cNvSpPr>
          <p:nvPr/>
        </p:nvSpPr>
        <p:spPr bwMode="auto">
          <a:xfrm>
            <a:off x="7523163" y="2833688"/>
            <a:ext cx="1458912"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P45 consists of</a:t>
            </a:r>
          </a:p>
        </p:txBody>
      </p:sp>
      <p:sp>
        <p:nvSpPr>
          <p:cNvPr id="120" name="Text Box 20"/>
          <p:cNvSpPr txBox="1">
            <a:spLocks noChangeAspect="1" noChangeArrowheads="1"/>
          </p:cNvSpPr>
          <p:nvPr/>
        </p:nvSpPr>
        <p:spPr bwMode="auto">
          <a:xfrm>
            <a:off x="3232150" y="5230813"/>
            <a:ext cx="1916113"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S12 Amount of Fluid</a:t>
            </a:r>
          </a:p>
        </p:txBody>
      </p:sp>
      <p:cxnSp>
        <p:nvCxnSpPr>
          <p:cNvPr id="32812" name="Straight Arrow Connector 89"/>
          <p:cNvCxnSpPr>
            <a:cxnSpLocks noChangeShapeType="1"/>
            <a:stCxn id="120" idx="0"/>
            <a:endCxn id="19" idx="2"/>
          </p:cNvCxnSpPr>
          <p:nvPr/>
        </p:nvCxnSpPr>
        <p:spPr bwMode="auto">
          <a:xfrm flipH="1" flipV="1">
            <a:off x="4181475" y="4706938"/>
            <a:ext cx="9525" cy="523875"/>
          </a:xfrm>
          <a:prstGeom prst="straightConnector1">
            <a:avLst/>
          </a:prstGeom>
          <a:noFill/>
          <a:ln w="44450" cmpd="dbl" algn="ctr">
            <a:solidFill>
              <a:schemeClr val="tx1"/>
            </a:solidFill>
            <a:round/>
            <a:headEnd/>
            <a:tailEnd type="triangle" w="sm" len="lg"/>
          </a:ln>
        </p:spPr>
      </p:cxnSp>
      <p:cxnSp>
        <p:nvCxnSpPr>
          <p:cNvPr id="32813" name="Straight Arrow Connector 89"/>
          <p:cNvCxnSpPr>
            <a:cxnSpLocks noChangeShapeType="1"/>
            <a:stCxn id="120" idx="0"/>
            <a:endCxn id="17" idx="2"/>
          </p:cNvCxnSpPr>
          <p:nvPr/>
        </p:nvCxnSpPr>
        <p:spPr bwMode="auto">
          <a:xfrm flipV="1">
            <a:off x="4191000" y="4706938"/>
            <a:ext cx="1898650" cy="523875"/>
          </a:xfrm>
          <a:prstGeom prst="straightConnector1">
            <a:avLst/>
          </a:prstGeom>
          <a:noFill/>
          <a:ln w="44450" cmpd="dbl" algn="ctr">
            <a:solidFill>
              <a:schemeClr val="tx1"/>
            </a:solidFill>
            <a:round/>
            <a:headEnd/>
            <a:tailEnd type="triangle" w="sm" len="lg"/>
          </a:ln>
        </p:spPr>
      </p:cxnSp>
      <p:cxnSp>
        <p:nvCxnSpPr>
          <p:cNvPr id="32814" name="Curved Connector 94"/>
          <p:cNvCxnSpPr>
            <a:cxnSpLocks noChangeShapeType="1"/>
            <a:stCxn id="120" idx="3"/>
            <a:endCxn id="17" idx="2"/>
          </p:cNvCxnSpPr>
          <p:nvPr/>
        </p:nvCxnSpPr>
        <p:spPr bwMode="auto">
          <a:xfrm flipV="1">
            <a:off x="5148263" y="4706938"/>
            <a:ext cx="941387" cy="677862"/>
          </a:xfrm>
          <a:prstGeom prst="curvedConnector2">
            <a:avLst/>
          </a:prstGeom>
          <a:noFill/>
          <a:ln w="9525">
            <a:solidFill>
              <a:schemeClr val="tx1"/>
            </a:solidFill>
            <a:round/>
            <a:headEnd/>
            <a:tailEnd type="stealth" w="lg" len="lg"/>
          </a:ln>
        </p:spPr>
      </p:cxnSp>
      <p:sp>
        <p:nvSpPr>
          <p:cNvPr id="32815" name="Text Box 58"/>
          <p:cNvSpPr txBox="1">
            <a:spLocks noChangeArrowheads="1"/>
          </p:cNvSpPr>
          <p:nvPr/>
        </p:nvSpPr>
        <p:spPr bwMode="auto">
          <a:xfrm>
            <a:off x="5294313" y="5005388"/>
            <a:ext cx="2163762"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O6 forms former or current part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txBox="1">
            <a:spLocks noChangeArrowheads="1"/>
          </p:cNvSpPr>
          <p:nvPr/>
        </p:nvSpPr>
        <p:spPr bwMode="auto">
          <a:xfrm>
            <a:off x="3381375"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Material Substantial</a:t>
            </a:r>
            <a:endParaRPr lang="el-GR" altLang="el-GR" sz="2700" b="0" i="1">
              <a:solidFill>
                <a:srgbClr val="4D4D4D"/>
              </a:solidFill>
            </a:endParaRPr>
          </a:p>
        </p:txBody>
      </p:sp>
      <p:sp>
        <p:nvSpPr>
          <p:cNvPr id="33795" name="Rectangle 47"/>
          <p:cNvSpPr>
            <a:spLocks noChangeArrowheads="1"/>
          </p:cNvSpPr>
          <p:nvPr/>
        </p:nvSpPr>
        <p:spPr bwMode="auto">
          <a:xfrm>
            <a:off x="1074738" y="1662113"/>
            <a:ext cx="8551862" cy="3416320"/>
          </a:xfrm>
          <a:prstGeom prst="rect">
            <a:avLst/>
          </a:prstGeom>
          <a:noFill/>
          <a:ln w="9525">
            <a:noFill/>
            <a:miter lim="800000"/>
            <a:headEnd/>
            <a:tailEnd/>
          </a:ln>
        </p:spPr>
        <p:txBody>
          <a:bodyPr>
            <a:spAutoFit/>
          </a:bodyPr>
          <a:lstStyle/>
          <a:p>
            <a:pPr algn="just"/>
            <a:r>
              <a:rPr lang="en-US" altLang="el-GR" i="1" dirty="0">
                <a:solidFill>
                  <a:srgbClr val="FF0000"/>
                </a:solidFill>
                <a:cs typeface="Times New Roman" pitchFamily="18" charset="0"/>
              </a:rPr>
              <a:t>S10 Material Substantial</a:t>
            </a:r>
          </a:p>
          <a:p>
            <a:pPr algn="just"/>
            <a:r>
              <a:rPr lang="en-US" altLang="el-GR" i="1" dirty="0">
                <a:cs typeface="Times New Roman" pitchFamily="18" charset="0"/>
              </a:rPr>
              <a:t>Scope Note:</a:t>
            </a:r>
          </a:p>
          <a:p>
            <a:pPr algn="just"/>
            <a:r>
              <a:rPr lang="en-US" altLang="el-GR" b="0" dirty="0"/>
              <a:t>This class comprises constellations of matter with a relative stability of any form sufficient to associate them with a persistent identity, such as being confined to certain extent, having a relative stability of form or structure, or containing a fixed amount of matter. In particular, it comprises physical things in the narrower sense and fluid bodies. It is an abstraction of physical substance for solid and non-solid things of matter.  </a:t>
            </a:r>
            <a:endParaRPr lang="en-US" altLang="el-GR" b="0" dirty="0" smtClean="0"/>
          </a:p>
          <a:p>
            <a:pPr algn="just"/>
            <a:endParaRPr lang="en-US" altLang="el-GR" b="0" dirty="0"/>
          </a:p>
          <a:p>
            <a:pPr algn="just"/>
            <a:r>
              <a:rPr lang="en-US" altLang="el-GR" sz="1400" i="1" dirty="0" smtClean="0"/>
              <a:t>Note: </a:t>
            </a:r>
            <a:r>
              <a:rPr lang="en-US" altLang="el-GR" sz="1400" b="0" i="1" dirty="0" smtClean="0"/>
              <a:t>It has been proposed that P44, P45 and P46 are moved from E18 Physical Thing to E70 Thing. Decision of CRM SIG is pending.</a:t>
            </a:r>
            <a:endParaRPr lang="en-US" altLang="el-GR" sz="1400" b="0" i="1" dirty="0"/>
          </a:p>
          <a:p>
            <a:pPr algn="just"/>
            <a:r>
              <a:rPr lang="en-US" altLang="el-GR" b="0" dirty="0"/>
              <a:t> </a:t>
            </a:r>
          </a:p>
        </p:txBody>
      </p:sp>
      <p:sp>
        <p:nvSpPr>
          <p:cNvPr id="33796" name="Slide Number Placeholder 4"/>
          <p:cNvSpPr>
            <a:spLocks noGrp="1"/>
          </p:cNvSpPr>
          <p:nvPr>
            <p:ph type="sldNum" sz="quarter" idx="11"/>
          </p:nvPr>
        </p:nvSpPr>
        <p:spPr>
          <a:noFill/>
        </p:spPr>
        <p:txBody>
          <a:bodyPr/>
          <a:lstStyle/>
          <a:p>
            <a:fld id="{4954492C-AD53-408C-8F8D-34A568957F65}" type="slidenum">
              <a:rPr lang="en-US" altLang="el-GR">
                <a:latin typeface="Arial" charset="0"/>
              </a:rPr>
              <a:pPr/>
              <a:t>25</a:t>
            </a:fld>
            <a:endParaRPr lang="en-US" altLang="el-GR">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txBox="1">
            <a:spLocks noChangeArrowheads="1"/>
          </p:cNvSpPr>
          <p:nvPr/>
        </p:nvSpPr>
        <p:spPr bwMode="auto">
          <a:xfrm>
            <a:off x="3303588" y="681038"/>
            <a:ext cx="6134100" cy="577850"/>
          </a:xfrm>
          <a:prstGeom prst="rect">
            <a:avLst/>
          </a:prstGeom>
          <a:noFill/>
          <a:ln w="9525">
            <a:noFill/>
            <a:miter lim="800000"/>
            <a:headEnd/>
            <a:tailEnd/>
          </a:ln>
        </p:spPr>
        <p:txBody>
          <a:bodyPr anchor="b"/>
          <a:lstStyle/>
          <a:p>
            <a:pPr algn="r"/>
            <a:r>
              <a:rPr lang="en-US" altLang="el-GR" sz="2700" b="0" i="1">
                <a:solidFill>
                  <a:srgbClr val="4D4D4D"/>
                </a:solidFill>
              </a:rPr>
              <a:t>Physical Genesis</a:t>
            </a:r>
            <a:endParaRPr lang="el-GR" altLang="el-GR" sz="2700" b="0" i="1">
              <a:solidFill>
                <a:srgbClr val="4D4D4D"/>
              </a:solidFill>
            </a:endParaRPr>
          </a:p>
        </p:txBody>
      </p:sp>
      <p:sp>
        <p:nvSpPr>
          <p:cNvPr id="14" name="Text Box 15"/>
          <p:cNvSpPr txBox="1">
            <a:spLocks noChangeAspect="1" noChangeArrowheads="1"/>
          </p:cNvSpPr>
          <p:nvPr/>
        </p:nvSpPr>
        <p:spPr bwMode="auto">
          <a:xfrm>
            <a:off x="3055938" y="2952750"/>
            <a:ext cx="1381125"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S18 Alteration</a:t>
            </a:r>
          </a:p>
        </p:txBody>
      </p:sp>
      <p:sp>
        <p:nvSpPr>
          <p:cNvPr id="27" name="Text Box 28"/>
          <p:cNvSpPr txBox="1">
            <a:spLocks noChangeAspect="1" noChangeArrowheads="1"/>
          </p:cNvSpPr>
          <p:nvPr/>
        </p:nvSpPr>
        <p:spPr bwMode="auto">
          <a:xfrm>
            <a:off x="4213225" y="5138738"/>
            <a:ext cx="1816100"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E18 Physical Thing</a:t>
            </a:r>
            <a:endParaRPr lang="en-GB" altLang="el-GR" sz="1400">
              <a:latin typeface="Arial" pitchFamily="34" charset="0"/>
            </a:endParaRPr>
          </a:p>
        </p:txBody>
      </p:sp>
      <p:sp>
        <p:nvSpPr>
          <p:cNvPr id="51" name="Text Box 52"/>
          <p:cNvSpPr txBox="1">
            <a:spLocks noChangeAspect="1" noChangeArrowheads="1"/>
          </p:cNvSpPr>
          <p:nvPr/>
        </p:nvSpPr>
        <p:spPr bwMode="auto">
          <a:xfrm>
            <a:off x="1689100" y="4322763"/>
            <a:ext cx="2074863"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S17  Physical Genesis</a:t>
            </a:r>
          </a:p>
        </p:txBody>
      </p:sp>
      <p:cxnSp>
        <p:nvCxnSpPr>
          <p:cNvPr id="34822" name="Straight Arrow Connector 31"/>
          <p:cNvCxnSpPr>
            <a:cxnSpLocks noChangeShapeType="1"/>
            <a:stCxn id="51" idx="0"/>
            <a:endCxn id="33" idx="2"/>
          </p:cNvCxnSpPr>
          <p:nvPr/>
        </p:nvCxnSpPr>
        <p:spPr bwMode="auto">
          <a:xfrm flipH="1" flipV="1">
            <a:off x="1676400" y="3254375"/>
            <a:ext cx="1049338" cy="1068388"/>
          </a:xfrm>
          <a:prstGeom prst="straightConnector1">
            <a:avLst/>
          </a:prstGeom>
          <a:noFill/>
          <a:ln w="44450" cmpd="dbl" algn="ctr">
            <a:solidFill>
              <a:schemeClr val="tx1"/>
            </a:solidFill>
            <a:round/>
            <a:headEnd/>
            <a:tailEnd type="triangle" w="sm" len="lg"/>
          </a:ln>
        </p:spPr>
      </p:cxnSp>
      <p:sp>
        <p:nvSpPr>
          <p:cNvPr id="33" name="Text Box 66"/>
          <p:cNvSpPr txBox="1">
            <a:spLocks noChangeAspect="1" noChangeArrowheads="1"/>
          </p:cNvSpPr>
          <p:nvPr/>
        </p:nvSpPr>
        <p:spPr bwMode="auto">
          <a:xfrm>
            <a:off x="381000" y="2946400"/>
            <a:ext cx="2589213"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a:spAutoFit/>
          </a:bodyPr>
          <a:lstStyle/>
          <a:p>
            <a:pPr algn="ctr">
              <a:defRPr/>
            </a:pPr>
            <a:r>
              <a:rPr lang="en-GB" sz="1400" dirty="0"/>
              <a:t>E63 Beginning of Existence</a:t>
            </a:r>
          </a:p>
        </p:txBody>
      </p:sp>
      <p:sp>
        <p:nvSpPr>
          <p:cNvPr id="34824" name="Rectangle 1"/>
          <p:cNvSpPr>
            <a:spLocks noChangeArrowheads="1"/>
          </p:cNvSpPr>
          <p:nvPr/>
        </p:nvSpPr>
        <p:spPr bwMode="auto">
          <a:xfrm>
            <a:off x="5324475" y="1331913"/>
            <a:ext cx="4391025" cy="2032000"/>
          </a:xfrm>
          <a:prstGeom prst="rect">
            <a:avLst/>
          </a:prstGeom>
          <a:noFill/>
          <a:ln w="9525">
            <a:noFill/>
            <a:miter lim="800000"/>
            <a:headEnd/>
            <a:tailEnd/>
          </a:ln>
        </p:spPr>
        <p:txBody>
          <a:bodyPr anchor="ctr">
            <a:spAutoFit/>
          </a:bodyPr>
          <a:lstStyle/>
          <a:p>
            <a:pPr algn="just"/>
            <a:r>
              <a:rPr lang="en-US" altLang="el-GR" sz="1400" i="1">
                <a:solidFill>
                  <a:srgbClr val="FF0000"/>
                </a:solidFill>
                <a:cs typeface="Times New Roman" pitchFamily="18" charset="0"/>
              </a:rPr>
              <a:t>S17 Physical Genesis</a:t>
            </a:r>
          </a:p>
          <a:p>
            <a:pPr algn="just"/>
            <a:r>
              <a:rPr lang="en-US" altLang="el-GR" sz="1400" i="1">
                <a:cs typeface="Times New Roman" pitchFamily="18" charset="0"/>
              </a:rPr>
              <a:t>Scope Note:</a:t>
            </a:r>
          </a:p>
          <a:p>
            <a:pPr algn="just"/>
            <a:r>
              <a:rPr lang="en-US" altLang="en-US" sz="1400"/>
              <a:t>Events or processes that result in (generate) physical things, man-made or natural, coming into being in the form by which they are later identified.  The creation of a new physical item, at the same time, can be a result of an alteration (modification) – it can become a new thing due to an alteration activity.</a:t>
            </a:r>
            <a:endParaRPr lang="el-GR" altLang="el-GR" sz="1400"/>
          </a:p>
        </p:txBody>
      </p:sp>
      <p:sp>
        <p:nvSpPr>
          <p:cNvPr id="34825" name="Slide Number Placeholder 33"/>
          <p:cNvSpPr>
            <a:spLocks noGrp="1"/>
          </p:cNvSpPr>
          <p:nvPr>
            <p:ph type="sldNum" sz="quarter" idx="11"/>
          </p:nvPr>
        </p:nvSpPr>
        <p:spPr>
          <a:noFill/>
        </p:spPr>
        <p:txBody>
          <a:bodyPr/>
          <a:lstStyle/>
          <a:p>
            <a:fld id="{A96CC5E0-E95E-46AE-8243-6C2315DC2572}" type="slidenum">
              <a:rPr lang="en-US" altLang="el-GR">
                <a:latin typeface="Arial" charset="0"/>
              </a:rPr>
              <a:pPr/>
              <a:t>26</a:t>
            </a:fld>
            <a:endParaRPr lang="en-US" altLang="el-GR">
              <a:latin typeface="Arial" charset="0"/>
            </a:endParaRPr>
          </a:p>
        </p:txBody>
      </p:sp>
      <p:sp>
        <p:nvSpPr>
          <p:cNvPr id="39" name="Text Box 47"/>
          <p:cNvSpPr txBox="1">
            <a:spLocks noChangeAspect="1" noChangeArrowheads="1"/>
          </p:cNvSpPr>
          <p:nvPr/>
        </p:nvSpPr>
        <p:spPr bwMode="auto">
          <a:xfrm>
            <a:off x="938213" y="5346700"/>
            <a:ext cx="1497012"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E12 Production</a:t>
            </a:r>
            <a:endParaRPr lang="en-GB" altLang="el-GR" sz="1400">
              <a:latin typeface="Arial" pitchFamily="34" charset="0"/>
            </a:endParaRPr>
          </a:p>
        </p:txBody>
      </p:sp>
      <p:cxnSp>
        <p:nvCxnSpPr>
          <p:cNvPr id="34827" name="Straight Arrow Connector 111"/>
          <p:cNvCxnSpPr>
            <a:cxnSpLocks noChangeShapeType="1"/>
            <a:stCxn id="39" idx="0"/>
            <a:endCxn id="51" idx="2"/>
          </p:cNvCxnSpPr>
          <p:nvPr/>
        </p:nvCxnSpPr>
        <p:spPr bwMode="auto">
          <a:xfrm flipV="1">
            <a:off x="1685925" y="4630738"/>
            <a:ext cx="1039813" cy="715962"/>
          </a:xfrm>
          <a:prstGeom prst="straightConnector1">
            <a:avLst/>
          </a:prstGeom>
          <a:noFill/>
          <a:ln w="44450" cmpd="dbl" algn="ctr">
            <a:solidFill>
              <a:schemeClr val="tx1"/>
            </a:solidFill>
            <a:round/>
            <a:headEnd/>
            <a:tailEnd type="triangle" w="sm" len="lg"/>
          </a:ln>
        </p:spPr>
      </p:cxnSp>
      <p:cxnSp>
        <p:nvCxnSpPr>
          <p:cNvPr id="34828" name="Straight Arrow Connector 31"/>
          <p:cNvCxnSpPr>
            <a:cxnSpLocks noChangeShapeType="1"/>
            <a:stCxn id="51" idx="0"/>
            <a:endCxn id="14" idx="2"/>
          </p:cNvCxnSpPr>
          <p:nvPr/>
        </p:nvCxnSpPr>
        <p:spPr bwMode="auto">
          <a:xfrm flipV="1">
            <a:off x="2725738" y="3260725"/>
            <a:ext cx="1020762" cy="1062038"/>
          </a:xfrm>
          <a:prstGeom prst="straightConnector1">
            <a:avLst/>
          </a:prstGeom>
          <a:noFill/>
          <a:ln w="44450" cmpd="dbl" algn="ctr">
            <a:solidFill>
              <a:schemeClr val="tx1"/>
            </a:solidFill>
            <a:round/>
            <a:headEnd/>
            <a:tailEnd type="triangle" w="sm" len="lg"/>
          </a:ln>
        </p:spPr>
      </p:cxnSp>
      <p:sp>
        <p:nvSpPr>
          <p:cNvPr id="87" name="Text Box 47"/>
          <p:cNvSpPr txBox="1">
            <a:spLocks noChangeAspect="1" noChangeArrowheads="1"/>
          </p:cNvSpPr>
          <p:nvPr/>
        </p:nvSpPr>
        <p:spPr bwMode="auto">
          <a:xfrm>
            <a:off x="3265488" y="2133600"/>
            <a:ext cx="941387"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E5 Event</a:t>
            </a:r>
            <a:endParaRPr lang="en-GB" altLang="el-GR" sz="1400">
              <a:latin typeface="Arial" pitchFamily="34" charset="0"/>
            </a:endParaRPr>
          </a:p>
        </p:txBody>
      </p:sp>
      <p:cxnSp>
        <p:nvCxnSpPr>
          <p:cNvPr id="34830" name="Straight Arrow Connector 31"/>
          <p:cNvCxnSpPr>
            <a:cxnSpLocks noChangeShapeType="1"/>
            <a:stCxn id="14" idx="0"/>
            <a:endCxn id="87" idx="2"/>
          </p:cNvCxnSpPr>
          <p:nvPr/>
        </p:nvCxnSpPr>
        <p:spPr bwMode="auto">
          <a:xfrm flipH="1" flipV="1">
            <a:off x="3736975" y="2441575"/>
            <a:ext cx="9525" cy="511175"/>
          </a:xfrm>
          <a:prstGeom prst="straightConnector1">
            <a:avLst/>
          </a:prstGeom>
          <a:noFill/>
          <a:ln w="44450" cmpd="dbl" algn="ctr">
            <a:solidFill>
              <a:schemeClr val="tx1"/>
            </a:solidFill>
            <a:round/>
            <a:headEnd/>
            <a:tailEnd type="triangle" w="sm" len="lg"/>
          </a:ln>
        </p:spPr>
      </p:cxnSp>
      <p:sp>
        <p:nvSpPr>
          <p:cNvPr id="91" name="Text Box 47"/>
          <p:cNvSpPr txBox="1">
            <a:spLocks noChangeAspect="1" noChangeArrowheads="1"/>
          </p:cNvSpPr>
          <p:nvPr/>
        </p:nvSpPr>
        <p:spPr bwMode="auto">
          <a:xfrm>
            <a:off x="6281738" y="4314825"/>
            <a:ext cx="1595437"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E11 Modification</a:t>
            </a:r>
            <a:endParaRPr lang="en-GB" altLang="el-GR" sz="1400">
              <a:latin typeface="Arial" pitchFamily="34" charset="0"/>
            </a:endParaRPr>
          </a:p>
        </p:txBody>
      </p:sp>
      <p:cxnSp>
        <p:nvCxnSpPr>
          <p:cNvPr id="34832" name="Straight Arrow Connector 31"/>
          <p:cNvCxnSpPr>
            <a:cxnSpLocks noChangeShapeType="1"/>
            <a:stCxn id="91" idx="0"/>
            <a:endCxn id="14" idx="2"/>
          </p:cNvCxnSpPr>
          <p:nvPr/>
        </p:nvCxnSpPr>
        <p:spPr bwMode="auto">
          <a:xfrm flipH="1" flipV="1">
            <a:off x="3746500" y="3260725"/>
            <a:ext cx="3333750" cy="1054100"/>
          </a:xfrm>
          <a:prstGeom prst="straightConnector1">
            <a:avLst/>
          </a:prstGeom>
          <a:noFill/>
          <a:ln w="44450" cmpd="dbl" algn="ctr">
            <a:solidFill>
              <a:schemeClr val="tx1"/>
            </a:solidFill>
            <a:round/>
            <a:headEnd/>
            <a:tailEnd type="triangle" w="sm" len="lg"/>
          </a:ln>
        </p:spPr>
      </p:cxnSp>
      <p:cxnSp>
        <p:nvCxnSpPr>
          <p:cNvPr id="34833" name="Curved Connector 94"/>
          <p:cNvCxnSpPr>
            <a:cxnSpLocks noChangeShapeType="1"/>
            <a:stCxn id="51" idx="2"/>
            <a:endCxn id="27" idx="1"/>
          </p:cNvCxnSpPr>
          <p:nvPr/>
        </p:nvCxnSpPr>
        <p:spPr bwMode="auto">
          <a:xfrm rot="16200000" flipH="1">
            <a:off x="3138488" y="4217988"/>
            <a:ext cx="661987" cy="1487487"/>
          </a:xfrm>
          <a:prstGeom prst="curvedConnector2">
            <a:avLst/>
          </a:prstGeom>
          <a:noFill/>
          <a:ln w="9525">
            <a:solidFill>
              <a:schemeClr val="tx1"/>
            </a:solidFill>
            <a:round/>
            <a:headEnd/>
            <a:tailEnd type="stealth" w="lg" len="lg"/>
          </a:ln>
        </p:spPr>
      </p:cxnSp>
      <p:sp>
        <p:nvSpPr>
          <p:cNvPr id="34834" name="Rectangle 51"/>
          <p:cNvSpPr>
            <a:spLocks noChangeArrowheads="1"/>
          </p:cNvSpPr>
          <p:nvPr/>
        </p:nvSpPr>
        <p:spPr bwMode="auto">
          <a:xfrm>
            <a:off x="2557463" y="4887913"/>
            <a:ext cx="1071562"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O17 generated</a:t>
            </a:r>
            <a:endParaRPr lang="el-GR" altLang="el-GR" sz="1000">
              <a:cs typeface="Arial" charset="0"/>
            </a:endParaRPr>
          </a:p>
        </p:txBody>
      </p:sp>
      <p:sp>
        <p:nvSpPr>
          <p:cNvPr id="21" name="Text Box 28"/>
          <p:cNvSpPr txBox="1">
            <a:spLocks noChangeAspect="1" noChangeArrowheads="1"/>
          </p:cNvSpPr>
          <p:nvPr/>
        </p:nvSpPr>
        <p:spPr bwMode="auto">
          <a:xfrm>
            <a:off x="4965700" y="5891213"/>
            <a:ext cx="2787650" cy="307975"/>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400">
                <a:latin typeface="Arial" pitchFamily="34" charset="0"/>
              </a:rPr>
              <a:t>E24 Physical  Man-Made Thing</a:t>
            </a:r>
            <a:endParaRPr lang="en-GB" altLang="el-GR" sz="1400">
              <a:latin typeface="Arial" pitchFamily="34" charset="0"/>
            </a:endParaRPr>
          </a:p>
        </p:txBody>
      </p:sp>
      <p:cxnSp>
        <p:nvCxnSpPr>
          <p:cNvPr id="34836" name="Straight Arrow Connector 31"/>
          <p:cNvCxnSpPr>
            <a:cxnSpLocks noChangeShapeType="1"/>
            <a:stCxn id="21" idx="0"/>
            <a:endCxn id="27" idx="2"/>
          </p:cNvCxnSpPr>
          <p:nvPr/>
        </p:nvCxnSpPr>
        <p:spPr bwMode="auto">
          <a:xfrm flipH="1" flipV="1">
            <a:off x="5121275" y="5446713"/>
            <a:ext cx="1238250" cy="444500"/>
          </a:xfrm>
          <a:prstGeom prst="straightConnector1">
            <a:avLst/>
          </a:prstGeom>
          <a:noFill/>
          <a:ln w="44450" cmpd="dbl" algn="ctr">
            <a:solidFill>
              <a:schemeClr val="tx1"/>
            </a:solidFill>
            <a:round/>
            <a:headEnd/>
            <a:tailEnd type="triangle" w="sm" len="lg"/>
          </a:ln>
        </p:spPr>
      </p:cxnSp>
      <p:cxnSp>
        <p:nvCxnSpPr>
          <p:cNvPr id="34837" name="Straight Arrow Connector 31"/>
          <p:cNvCxnSpPr>
            <a:cxnSpLocks noChangeShapeType="1"/>
            <a:stCxn id="34841" idx="0"/>
            <a:endCxn id="34840" idx="2"/>
          </p:cNvCxnSpPr>
          <p:nvPr/>
        </p:nvCxnSpPr>
        <p:spPr bwMode="auto">
          <a:xfrm flipH="1" flipV="1">
            <a:off x="4456113" y="4152900"/>
            <a:ext cx="2384425" cy="915988"/>
          </a:xfrm>
          <a:prstGeom prst="straightConnector1">
            <a:avLst/>
          </a:prstGeom>
          <a:noFill/>
          <a:ln w="44450" cmpd="dbl" algn="ctr">
            <a:solidFill>
              <a:schemeClr val="tx1"/>
            </a:solidFill>
            <a:round/>
            <a:headEnd/>
            <a:tailEnd type="triangle" w="sm" len="lg"/>
          </a:ln>
        </p:spPr>
      </p:cxnSp>
      <p:cxnSp>
        <p:nvCxnSpPr>
          <p:cNvPr id="34838" name="Straight Arrow Connector 42"/>
          <p:cNvCxnSpPr>
            <a:cxnSpLocks noChangeShapeType="1"/>
            <a:stCxn id="14" idx="2"/>
            <a:endCxn id="27" idx="0"/>
          </p:cNvCxnSpPr>
          <p:nvPr/>
        </p:nvCxnSpPr>
        <p:spPr bwMode="auto">
          <a:xfrm>
            <a:off x="3746500" y="3260725"/>
            <a:ext cx="1374775" cy="1878013"/>
          </a:xfrm>
          <a:prstGeom prst="straightConnector1">
            <a:avLst/>
          </a:prstGeom>
          <a:noFill/>
          <a:ln w="9525">
            <a:solidFill>
              <a:schemeClr val="tx1"/>
            </a:solidFill>
            <a:round/>
            <a:headEnd/>
            <a:tailEnd type="stealth" w="lg" len="lg"/>
          </a:ln>
        </p:spPr>
      </p:cxnSp>
      <p:cxnSp>
        <p:nvCxnSpPr>
          <p:cNvPr id="34839" name="Straight Arrow Connector 44"/>
          <p:cNvCxnSpPr>
            <a:cxnSpLocks noChangeShapeType="1"/>
            <a:stCxn id="91" idx="2"/>
            <a:endCxn id="21" idx="0"/>
          </p:cNvCxnSpPr>
          <p:nvPr/>
        </p:nvCxnSpPr>
        <p:spPr bwMode="auto">
          <a:xfrm flipH="1">
            <a:off x="6359525" y="4622800"/>
            <a:ext cx="720725" cy="1268413"/>
          </a:xfrm>
          <a:prstGeom prst="straightConnector1">
            <a:avLst/>
          </a:prstGeom>
          <a:noFill/>
          <a:ln w="9525">
            <a:solidFill>
              <a:schemeClr val="tx1"/>
            </a:solidFill>
            <a:round/>
            <a:headEnd/>
            <a:tailEnd type="stealth" w="lg" len="lg"/>
          </a:ln>
        </p:spPr>
      </p:cxnSp>
      <p:sp>
        <p:nvSpPr>
          <p:cNvPr id="34840" name="Rectangle 51"/>
          <p:cNvSpPr>
            <a:spLocks noChangeArrowheads="1"/>
          </p:cNvSpPr>
          <p:nvPr/>
        </p:nvSpPr>
        <p:spPr bwMode="auto">
          <a:xfrm>
            <a:off x="3919538" y="3906838"/>
            <a:ext cx="1071562"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O18 altered</a:t>
            </a:r>
            <a:endParaRPr lang="el-GR" altLang="el-GR" sz="1000">
              <a:cs typeface="Arial" charset="0"/>
            </a:endParaRPr>
          </a:p>
        </p:txBody>
      </p:sp>
      <p:sp>
        <p:nvSpPr>
          <p:cNvPr id="34841" name="Rectangle 51"/>
          <p:cNvSpPr>
            <a:spLocks noChangeArrowheads="1"/>
          </p:cNvSpPr>
          <p:nvPr/>
        </p:nvSpPr>
        <p:spPr bwMode="auto">
          <a:xfrm>
            <a:off x="6205538" y="5068888"/>
            <a:ext cx="1271587" cy="246062"/>
          </a:xfrm>
          <a:prstGeom prst="rect">
            <a:avLst/>
          </a:prstGeom>
          <a:solidFill>
            <a:srgbClr val="F0F4FE"/>
          </a:solidFill>
          <a:ln w="9525" algn="ctr">
            <a:noFill/>
            <a:miter lim="800000"/>
            <a:headEnd/>
            <a:tailEnd/>
          </a:ln>
        </p:spPr>
        <p:txBody>
          <a:bodyPr anchor="ctr">
            <a:spAutoFit/>
          </a:bodyPr>
          <a:lstStyle/>
          <a:p>
            <a:r>
              <a:rPr lang="en-US" altLang="el-GR" sz="1000">
                <a:cs typeface="Arial" charset="0"/>
              </a:rPr>
              <a:t>P31 has modified</a:t>
            </a:r>
            <a:endParaRPr lang="el-GR" altLang="el-GR" sz="1000">
              <a:cs typeface="Arial" charset="0"/>
            </a:endParaRPr>
          </a:p>
        </p:txBody>
      </p:sp>
      <p:cxnSp>
        <p:nvCxnSpPr>
          <p:cNvPr id="34842" name="Curved Connector 94"/>
          <p:cNvCxnSpPr>
            <a:cxnSpLocks noChangeShapeType="1"/>
            <a:stCxn id="87" idx="3"/>
            <a:endCxn id="87" idx="0"/>
          </p:cNvCxnSpPr>
          <p:nvPr/>
        </p:nvCxnSpPr>
        <p:spPr bwMode="auto">
          <a:xfrm flipH="1" flipV="1">
            <a:off x="3736975" y="2133600"/>
            <a:ext cx="469900" cy="153988"/>
          </a:xfrm>
          <a:prstGeom prst="curvedConnector4">
            <a:avLst>
              <a:gd name="adj1" fmla="val -48565"/>
              <a:gd name="adj2" fmla="val 248454"/>
            </a:avLst>
          </a:prstGeom>
          <a:noFill/>
          <a:ln w="9525">
            <a:solidFill>
              <a:schemeClr val="tx1"/>
            </a:solidFill>
            <a:round/>
            <a:headEnd/>
            <a:tailEnd type="stealth" w="lg" len="lg"/>
          </a:ln>
        </p:spPr>
      </p:cxnSp>
      <p:sp>
        <p:nvSpPr>
          <p:cNvPr id="34843" name="Rectangle 51"/>
          <p:cNvSpPr>
            <a:spLocks noChangeArrowheads="1"/>
          </p:cNvSpPr>
          <p:nvPr/>
        </p:nvSpPr>
        <p:spPr bwMode="auto">
          <a:xfrm>
            <a:off x="4014788" y="1801813"/>
            <a:ext cx="1071562"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O13 triggers</a:t>
            </a:r>
            <a:endParaRPr lang="el-GR" altLang="el-GR" sz="1000">
              <a:cs typeface="Arial" charset="0"/>
            </a:endParaRPr>
          </a:p>
        </p:txBody>
      </p:sp>
      <p:sp>
        <p:nvSpPr>
          <p:cNvPr id="62" name="Text Box 18"/>
          <p:cNvSpPr txBox="1">
            <a:spLocks noChangeAspect="1" noChangeArrowheads="1"/>
          </p:cNvSpPr>
          <p:nvPr/>
        </p:nvSpPr>
        <p:spPr bwMode="auto">
          <a:xfrm>
            <a:off x="825500" y="2149475"/>
            <a:ext cx="990600" cy="30797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400" dirty="0"/>
              <a:t>S16 State</a:t>
            </a:r>
          </a:p>
        </p:txBody>
      </p:sp>
      <p:cxnSp>
        <p:nvCxnSpPr>
          <p:cNvPr id="34845" name="Straight Arrow Connector 64"/>
          <p:cNvCxnSpPr>
            <a:cxnSpLocks noChangeShapeType="1"/>
            <a:stCxn id="87" idx="1"/>
            <a:endCxn id="62" idx="3"/>
          </p:cNvCxnSpPr>
          <p:nvPr/>
        </p:nvCxnSpPr>
        <p:spPr bwMode="auto">
          <a:xfrm flipH="1">
            <a:off x="1816100" y="2287588"/>
            <a:ext cx="1449388" cy="15875"/>
          </a:xfrm>
          <a:prstGeom prst="straightConnector1">
            <a:avLst/>
          </a:prstGeom>
          <a:noFill/>
          <a:ln w="9525">
            <a:solidFill>
              <a:schemeClr val="tx1"/>
            </a:solidFill>
            <a:round/>
            <a:headEnd/>
            <a:tailEnd type="stealth" w="lg" len="lg"/>
          </a:ln>
        </p:spPr>
      </p:cxnSp>
      <p:sp>
        <p:nvSpPr>
          <p:cNvPr id="34846" name="Rectangle 51"/>
          <p:cNvSpPr>
            <a:spLocks noChangeArrowheads="1"/>
          </p:cNvSpPr>
          <p:nvPr/>
        </p:nvSpPr>
        <p:spPr bwMode="auto">
          <a:xfrm>
            <a:off x="2033588" y="2154238"/>
            <a:ext cx="1071562"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O14 initializes</a:t>
            </a:r>
            <a:endParaRPr lang="el-GR" altLang="el-GR" sz="1000">
              <a:cs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842" name="AutoShape 63"/>
          <p:cNvCxnSpPr>
            <a:cxnSpLocks noChangeShapeType="1"/>
            <a:stCxn id="18445" idx="2"/>
            <a:endCxn id="91" idx="2"/>
          </p:cNvCxnSpPr>
          <p:nvPr/>
        </p:nvCxnSpPr>
        <p:spPr bwMode="auto">
          <a:xfrm rot="5400000" flipH="1">
            <a:off x="2609850" y="2733676"/>
            <a:ext cx="1157287" cy="5141912"/>
          </a:xfrm>
          <a:prstGeom prst="curvedConnector3">
            <a:avLst>
              <a:gd name="adj1" fmla="val -27981"/>
            </a:avLst>
          </a:prstGeom>
          <a:noFill/>
          <a:ln w="9525">
            <a:solidFill>
              <a:schemeClr val="tx1"/>
            </a:solidFill>
            <a:round/>
            <a:headEnd/>
            <a:tailEnd type="stealth" w="lg" len="lg"/>
          </a:ln>
        </p:spPr>
      </p:cxnSp>
      <p:cxnSp>
        <p:nvCxnSpPr>
          <p:cNvPr id="35843" name="AutoShape 24"/>
          <p:cNvCxnSpPr>
            <a:cxnSpLocks noChangeShapeType="1"/>
            <a:stCxn id="18442" idx="3"/>
            <a:endCxn id="81" idx="1"/>
          </p:cNvCxnSpPr>
          <p:nvPr/>
        </p:nvCxnSpPr>
        <p:spPr bwMode="auto">
          <a:xfrm flipV="1">
            <a:off x="5424488" y="1576388"/>
            <a:ext cx="2801937" cy="1187450"/>
          </a:xfrm>
          <a:prstGeom prst="straightConnector1">
            <a:avLst/>
          </a:prstGeom>
          <a:noFill/>
          <a:ln w="9525">
            <a:solidFill>
              <a:schemeClr val="tx1"/>
            </a:solidFill>
            <a:round/>
            <a:headEnd/>
            <a:tailEnd type="stealth" w="lg" len="lg"/>
          </a:ln>
        </p:spPr>
      </p:cxnSp>
      <p:cxnSp>
        <p:nvCxnSpPr>
          <p:cNvPr id="35844" name="Straight Arrow Connector 115"/>
          <p:cNvCxnSpPr>
            <a:cxnSpLocks noChangeShapeType="1"/>
            <a:stCxn id="18482" idx="0"/>
            <a:endCxn id="35878" idx="2"/>
          </p:cNvCxnSpPr>
          <p:nvPr/>
        </p:nvCxnSpPr>
        <p:spPr bwMode="auto">
          <a:xfrm flipV="1">
            <a:off x="2247900" y="1597025"/>
            <a:ext cx="2063750" cy="2968625"/>
          </a:xfrm>
          <a:prstGeom prst="straightConnector1">
            <a:avLst/>
          </a:prstGeom>
          <a:noFill/>
          <a:ln w="44450" cmpd="dbl" algn="ctr">
            <a:solidFill>
              <a:schemeClr val="tx1"/>
            </a:solidFill>
            <a:round/>
            <a:headEnd/>
            <a:tailEnd type="triangle" w="sm" len="lg"/>
          </a:ln>
        </p:spPr>
      </p:cxnSp>
      <p:cxnSp>
        <p:nvCxnSpPr>
          <p:cNvPr id="35845" name="Straight Arrow Connector 86"/>
          <p:cNvCxnSpPr>
            <a:cxnSpLocks noChangeShapeType="1"/>
            <a:stCxn id="18472" idx="0"/>
            <a:endCxn id="18441" idx="2"/>
          </p:cNvCxnSpPr>
          <p:nvPr/>
        </p:nvCxnSpPr>
        <p:spPr bwMode="auto">
          <a:xfrm flipV="1">
            <a:off x="2316163" y="2687638"/>
            <a:ext cx="476250" cy="982662"/>
          </a:xfrm>
          <a:prstGeom prst="straightConnector1">
            <a:avLst/>
          </a:prstGeom>
          <a:noFill/>
          <a:ln w="44450" cmpd="dbl" algn="ctr">
            <a:solidFill>
              <a:schemeClr val="tx1"/>
            </a:solidFill>
            <a:round/>
            <a:headEnd/>
            <a:tailEnd type="triangle" w="sm" len="lg"/>
          </a:ln>
        </p:spPr>
      </p:cxnSp>
      <p:sp>
        <p:nvSpPr>
          <p:cNvPr id="35846" name="Rectangle 2"/>
          <p:cNvSpPr txBox="1">
            <a:spLocks noChangeArrowheads="1"/>
          </p:cNvSpPr>
          <p:nvPr/>
        </p:nvSpPr>
        <p:spPr bwMode="auto">
          <a:xfrm>
            <a:off x="2820988" y="681038"/>
            <a:ext cx="6840537" cy="577850"/>
          </a:xfrm>
          <a:prstGeom prst="rect">
            <a:avLst/>
          </a:prstGeom>
          <a:noFill/>
          <a:ln w="9525">
            <a:noFill/>
            <a:miter lim="800000"/>
            <a:headEnd/>
            <a:tailEnd/>
          </a:ln>
        </p:spPr>
        <p:txBody>
          <a:bodyPr anchor="b"/>
          <a:lstStyle/>
          <a:p>
            <a:pPr algn="r"/>
            <a:r>
              <a:rPr lang="en-US" altLang="el-GR" sz="2800" b="0" i="1">
                <a:solidFill>
                  <a:srgbClr val="4D4D4D"/>
                </a:solidFill>
              </a:rPr>
              <a:t>Part of Scientific Observation Model</a:t>
            </a:r>
            <a:endParaRPr lang="el-GR" altLang="el-GR" sz="2800" b="0" i="1">
              <a:solidFill>
                <a:srgbClr val="4D4D4D"/>
              </a:solidFill>
            </a:endParaRPr>
          </a:p>
        </p:txBody>
      </p:sp>
      <p:sp>
        <p:nvSpPr>
          <p:cNvPr id="35847" name="Text Box 6"/>
          <p:cNvSpPr txBox="1">
            <a:spLocks noChangeAspect="1" noChangeArrowheads="1"/>
          </p:cNvSpPr>
          <p:nvPr/>
        </p:nvSpPr>
        <p:spPr bwMode="auto">
          <a:xfrm>
            <a:off x="3300413" y="1884363"/>
            <a:ext cx="2009775" cy="276225"/>
          </a:xfrm>
          <a:prstGeom prst="rect">
            <a:avLst/>
          </a:prstGeom>
          <a:gradFill rotWithShape="1">
            <a:gsLst>
              <a:gs pos="0">
                <a:srgbClr val="97C9F3"/>
              </a:gs>
              <a:gs pos="50000">
                <a:srgbClr val="FFFFFF"/>
              </a:gs>
              <a:gs pos="100000">
                <a:srgbClr val="97C9F3"/>
              </a:gs>
            </a:gsLst>
            <a:lin ang="5400000" scaled="1"/>
          </a:gradFill>
          <a:ln w="9525">
            <a:solidFill>
              <a:schemeClr val="tx1"/>
            </a:solidFill>
            <a:miter lim="800000"/>
            <a:headEnd/>
            <a:tailEnd/>
          </a:ln>
        </p:spPr>
        <p:txBody>
          <a:bodyPr lIns="54000" rIns="54000">
            <a:spAutoFit/>
          </a:bodyPr>
          <a:lstStyle/>
          <a:p>
            <a:pPr algn="ctr"/>
            <a:r>
              <a:rPr lang="en-GB" altLang="el-GR" sz="1200"/>
              <a:t>E13 Attribute Assignment</a:t>
            </a:r>
          </a:p>
        </p:txBody>
      </p:sp>
      <p:sp>
        <p:nvSpPr>
          <p:cNvPr id="8" name="Text Box 9"/>
          <p:cNvSpPr txBox="1">
            <a:spLocks noChangeAspect="1" noChangeArrowheads="1"/>
          </p:cNvSpPr>
          <p:nvPr/>
        </p:nvSpPr>
        <p:spPr bwMode="auto">
          <a:xfrm>
            <a:off x="5932488" y="1436688"/>
            <a:ext cx="847725" cy="277812"/>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200">
                <a:latin typeface="Arial" pitchFamily="34" charset="0"/>
              </a:rPr>
              <a:t>E55 Type</a:t>
            </a:r>
            <a:endParaRPr lang="en-GB" altLang="el-GR" sz="1200">
              <a:latin typeface="Arial" pitchFamily="34" charset="0"/>
            </a:endParaRPr>
          </a:p>
        </p:txBody>
      </p:sp>
      <p:sp>
        <p:nvSpPr>
          <p:cNvPr id="18441" name="Text Box 11"/>
          <p:cNvSpPr txBox="1">
            <a:spLocks noChangeAspect="1" noChangeArrowheads="1"/>
          </p:cNvSpPr>
          <p:nvPr/>
        </p:nvSpPr>
        <p:spPr bwMode="auto">
          <a:xfrm>
            <a:off x="1955800" y="2411413"/>
            <a:ext cx="1671638"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S5 Inference Making</a:t>
            </a:r>
          </a:p>
        </p:txBody>
      </p:sp>
      <p:sp>
        <p:nvSpPr>
          <p:cNvPr id="18442" name="Text Box 12"/>
          <p:cNvSpPr txBox="1">
            <a:spLocks noChangeAspect="1" noChangeArrowheads="1"/>
          </p:cNvSpPr>
          <p:nvPr/>
        </p:nvSpPr>
        <p:spPr bwMode="auto">
          <a:xfrm>
            <a:off x="4110038" y="2625725"/>
            <a:ext cx="1314450"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S4 Observation</a:t>
            </a:r>
          </a:p>
        </p:txBody>
      </p:sp>
      <p:sp>
        <p:nvSpPr>
          <p:cNvPr id="18445" name="Text Box 15"/>
          <p:cNvSpPr txBox="1">
            <a:spLocks noChangeAspect="1" noChangeArrowheads="1"/>
          </p:cNvSpPr>
          <p:nvPr/>
        </p:nvSpPr>
        <p:spPr bwMode="auto">
          <a:xfrm>
            <a:off x="4781550" y="5607050"/>
            <a:ext cx="1954213"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S10 Material Substantial</a:t>
            </a:r>
          </a:p>
        </p:txBody>
      </p:sp>
      <p:sp>
        <p:nvSpPr>
          <p:cNvPr id="18448" name="Text Box 18"/>
          <p:cNvSpPr txBox="1">
            <a:spLocks noChangeAspect="1" noChangeArrowheads="1"/>
          </p:cNvSpPr>
          <p:nvPr/>
        </p:nvSpPr>
        <p:spPr bwMode="auto">
          <a:xfrm>
            <a:off x="5106988" y="6283325"/>
            <a:ext cx="1300162"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S14 Fluid Body</a:t>
            </a:r>
          </a:p>
        </p:txBody>
      </p:sp>
      <p:sp>
        <p:nvSpPr>
          <p:cNvPr id="18450" name="Text Box 20"/>
          <p:cNvSpPr txBox="1">
            <a:spLocks noChangeAspect="1" noChangeArrowheads="1"/>
          </p:cNvSpPr>
          <p:nvPr/>
        </p:nvSpPr>
        <p:spPr bwMode="auto">
          <a:xfrm>
            <a:off x="2654300" y="6330950"/>
            <a:ext cx="176212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S11 Amount of Matter</a:t>
            </a:r>
          </a:p>
        </p:txBody>
      </p:sp>
      <p:sp>
        <p:nvSpPr>
          <p:cNvPr id="35854" name="Text Box 23"/>
          <p:cNvSpPr txBox="1">
            <a:spLocks noChangeAspect="1" noChangeArrowheads="1"/>
          </p:cNvSpPr>
          <p:nvPr/>
        </p:nvSpPr>
        <p:spPr bwMode="auto">
          <a:xfrm>
            <a:off x="8480425" y="3578225"/>
            <a:ext cx="1335088" cy="276225"/>
          </a:xfrm>
          <a:prstGeom prst="rect">
            <a:avLst/>
          </a:prstGeom>
          <a:gradFill rotWithShape="1">
            <a:gsLst>
              <a:gs pos="0">
                <a:srgbClr val="97C9F3"/>
              </a:gs>
              <a:gs pos="50000">
                <a:srgbClr val="FFFFFF"/>
              </a:gs>
              <a:gs pos="100000">
                <a:srgbClr val="97C9F3"/>
              </a:gs>
            </a:gsLst>
            <a:lin ang="5400000" scaled="1"/>
          </a:gradFill>
          <a:ln w="9525">
            <a:solidFill>
              <a:schemeClr val="tx1"/>
            </a:solidFill>
            <a:miter lim="800000"/>
            <a:headEnd/>
            <a:tailEnd/>
          </a:ln>
        </p:spPr>
        <p:txBody>
          <a:bodyPr lIns="54000" rIns="54000">
            <a:spAutoFit/>
          </a:bodyPr>
          <a:lstStyle/>
          <a:p>
            <a:pPr algn="ctr"/>
            <a:r>
              <a:rPr lang="en-US" altLang="el-GR" sz="1200"/>
              <a:t>E54 Dimension</a:t>
            </a:r>
            <a:endParaRPr lang="en-GB" altLang="el-GR" sz="1200"/>
          </a:p>
        </p:txBody>
      </p:sp>
      <p:cxnSp>
        <p:nvCxnSpPr>
          <p:cNvPr id="35855" name="AutoShape 27"/>
          <p:cNvCxnSpPr>
            <a:cxnSpLocks noChangeShapeType="1"/>
            <a:stCxn id="18474" idx="3"/>
            <a:endCxn id="35854" idx="2"/>
          </p:cNvCxnSpPr>
          <p:nvPr/>
        </p:nvCxnSpPr>
        <p:spPr bwMode="auto">
          <a:xfrm flipV="1">
            <a:off x="6657975" y="3854450"/>
            <a:ext cx="2490788" cy="1060450"/>
          </a:xfrm>
          <a:prstGeom prst="curvedConnector2">
            <a:avLst/>
          </a:prstGeom>
          <a:noFill/>
          <a:ln w="9525">
            <a:solidFill>
              <a:schemeClr val="tx1"/>
            </a:solidFill>
            <a:round/>
            <a:headEnd/>
            <a:tailEnd type="stealth" w="lg" len="lg"/>
          </a:ln>
        </p:spPr>
      </p:cxnSp>
      <p:sp>
        <p:nvSpPr>
          <p:cNvPr id="35856" name="Text Box 28"/>
          <p:cNvSpPr txBox="1">
            <a:spLocks noChangeAspect="1" noChangeArrowheads="1"/>
          </p:cNvSpPr>
          <p:nvPr/>
        </p:nvSpPr>
        <p:spPr bwMode="auto">
          <a:xfrm>
            <a:off x="6897688" y="6278563"/>
            <a:ext cx="1779587" cy="284162"/>
          </a:xfrm>
          <a:prstGeom prst="rect">
            <a:avLst/>
          </a:prstGeom>
          <a:gradFill rotWithShape="1">
            <a:gsLst>
              <a:gs pos="0">
                <a:srgbClr val="97C9F3"/>
              </a:gs>
              <a:gs pos="50000">
                <a:srgbClr val="FFFFFF"/>
              </a:gs>
              <a:gs pos="100000">
                <a:srgbClr val="97C9F3"/>
              </a:gs>
            </a:gsLst>
            <a:lin ang="5400000" scaled="1"/>
          </a:gradFill>
          <a:ln w="9525">
            <a:solidFill>
              <a:schemeClr val="tx1"/>
            </a:solidFill>
            <a:miter lim="800000"/>
            <a:headEnd/>
            <a:tailEnd/>
          </a:ln>
        </p:spPr>
        <p:txBody>
          <a:bodyPr lIns="54000" rIns="54000">
            <a:spAutoFit/>
          </a:bodyPr>
          <a:lstStyle/>
          <a:p>
            <a:pPr algn="ctr"/>
            <a:r>
              <a:rPr lang="en-US" altLang="el-GR" sz="1200"/>
              <a:t>E18 Physical Thing</a:t>
            </a:r>
            <a:endParaRPr lang="en-GB" altLang="el-GR" sz="1200"/>
          </a:p>
        </p:txBody>
      </p:sp>
      <p:sp>
        <p:nvSpPr>
          <p:cNvPr id="35857" name="Text Box 29"/>
          <p:cNvSpPr txBox="1">
            <a:spLocks noChangeArrowheads="1"/>
          </p:cNvSpPr>
          <p:nvPr/>
        </p:nvSpPr>
        <p:spPr bwMode="auto">
          <a:xfrm>
            <a:off x="5429250" y="1771650"/>
            <a:ext cx="647700" cy="244475"/>
          </a:xfrm>
          <a:prstGeom prst="rect">
            <a:avLst/>
          </a:prstGeom>
          <a:noFill/>
          <a:ln w="9525">
            <a:noFill/>
            <a:miter lim="800000"/>
            <a:headEnd/>
            <a:tailEnd/>
          </a:ln>
        </p:spPr>
        <p:txBody>
          <a:bodyPr wrap="none" lIns="18000" rIns="18000">
            <a:spAutoFit/>
          </a:bodyPr>
          <a:lstStyle/>
          <a:p>
            <a:pPr algn="ctr"/>
            <a:r>
              <a:rPr lang="en-GB" altLang="el-GR" sz="1000">
                <a:solidFill>
                  <a:srgbClr val="000000"/>
                </a:solidFill>
                <a:cs typeface="Times New Roman" pitchFamily="18" charset="0"/>
              </a:rPr>
              <a:t>P2 has type</a:t>
            </a:r>
            <a:endParaRPr lang="en-US" altLang="el-GR" sz="1000">
              <a:solidFill>
                <a:srgbClr val="000000"/>
              </a:solidFill>
              <a:cs typeface="Arial" charset="0"/>
            </a:endParaRPr>
          </a:p>
        </p:txBody>
      </p:sp>
      <p:cxnSp>
        <p:nvCxnSpPr>
          <p:cNvPr id="35858" name="AutoShape 30"/>
          <p:cNvCxnSpPr>
            <a:cxnSpLocks noChangeShapeType="1"/>
            <a:stCxn id="35847" idx="3"/>
            <a:endCxn id="8" idx="1"/>
          </p:cNvCxnSpPr>
          <p:nvPr/>
        </p:nvCxnSpPr>
        <p:spPr bwMode="auto">
          <a:xfrm flipV="1">
            <a:off x="5310188" y="1576388"/>
            <a:ext cx="622300" cy="446087"/>
          </a:xfrm>
          <a:prstGeom prst="straightConnector1">
            <a:avLst/>
          </a:prstGeom>
          <a:noFill/>
          <a:ln w="9525">
            <a:solidFill>
              <a:schemeClr val="tx1"/>
            </a:solidFill>
            <a:round/>
            <a:headEnd/>
            <a:tailEnd type="stealth" w="lg" len="lg"/>
          </a:ln>
        </p:spPr>
      </p:cxnSp>
      <p:cxnSp>
        <p:nvCxnSpPr>
          <p:cNvPr id="35859" name="AutoShape 31"/>
          <p:cNvCxnSpPr>
            <a:cxnSpLocks noChangeShapeType="1"/>
            <a:stCxn id="18442" idx="3"/>
            <a:endCxn id="18463" idx="1"/>
          </p:cNvCxnSpPr>
          <p:nvPr/>
        </p:nvCxnSpPr>
        <p:spPr bwMode="auto">
          <a:xfrm flipV="1">
            <a:off x="5424488" y="2760663"/>
            <a:ext cx="2633662" cy="3175"/>
          </a:xfrm>
          <a:prstGeom prst="straightConnector1">
            <a:avLst/>
          </a:prstGeom>
          <a:noFill/>
          <a:ln w="9525">
            <a:solidFill>
              <a:schemeClr val="tx1"/>
            </a:solidFill>
            <a:round/>
            <a:headEnd/>
            <a:tailEnd type="stealth" w="lg" len="lg"/>
          </a:ln>
        </p:spPr>
      </p:cxnSp>
      <p:sp>
        <p:nvSpPr>
          <p:cNvPr id="18463" name="Text Box 33"/>
          <p:cNvSpPr txBox="1">
            <a:spLocks noChangeAspect="1" noChangeArrowheads="1"/>
          </p:cNvSpPr>
          <p:nvPr/>
        </p:nvSpPr>
        <p:spPr bwMode="auto">
          <a:xfrm>
            <a:off x="8058150" y="2622550"/>
            <a:ext cx="148272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S9 Property Type </a:t>
            </a:r>
          </a:p>
        </p:txBody>
      </p:sp>
      <p:cxnSp>
        <p:nvCxnSpPr>
          <p:cNvPr id="35861" name="AutoShape 35"/>
          <p:cNvCxnSpPr>
            <a:cxnSpLocks noChangeShapeType="1"/>
            <a:stCxn id="18442" idx="2"/>
            <a:endCxn id="18474" idx="0"/>
          </p:cNvCxnSpPr>
          <p:nvPr/>
        </p:nvCxnSpPr>
        <p:spPr bwMode="auto">
          <a:xfrm>
            <a:off x="4767263" y="2901950"/>
            <a:ext cx="987425" cy="1874838"/>
          </a:xfrm>
          <a:prstGeom prst="straightConnector1">
            <a:avLst/>
          </a:prstGeom>
          <a:noFill/>
          <a:ln w="9525">
            <a:solidFill>
              <a:schemeClr val="tx1"/>
            </a:solidFill>
            <a:round/>
            <a:headEnd/>
            <a:tailEnd type="stealth" w="lg" len="lg"/>
          </a:ln>
        </p:spPr>
      </p:cxnSp>
      <p:sp>
        <p:nvSpPr>
          <p:cNvPr id="35862" name="Text Box 36"/>
          <p:cNvSpPr txBox="1">
            <a:spLocks noChangeArrowheads="1"/>
          </p:cNvSpPr>
          <p:nvPr/>
        </p:nvSpPr>
        <p:spPr bwMode="auto">
          <a:xfrm>
            <a:off x="5081588" y="3578225"/>
            <a:ext cx="808037" cy="246063"/>
          </a:xfrm>
          <a:prstGeom prst="rect">
            <a:avLst/>
          </a:prstGeom>
          <a:solidFill>
            <a:srgbClr val="FEEFE6"/>
          </a:solidFill>
          <a:ln w="9525">
            <a:noFill/>
            <a:miter lim="800000"/>
            <a:headEnd/>
            <a:tailEnd/>
          </a:ln>
        </p:spPr>
        <p:txBody>
          <a:bodyPr wrap="none" lIns="18000" rIns="18000">
            <a:spAutoFit/>
          </a:bodyPr>
          <a:lstStyle/>
          <a:p>
            <a:pPr algn="ctr"/>
            <a:r>
              <a:rPr lang="en-US" altLang="el-GR" sz="1000">
                <a:cs typeface="Arial" charset="0"/>
              </a:rPr>
              <a:t>O8 observed</a:t>
            </a:r>
          </a:p>
        </p:txBody>
      </p:sp>
      <p:sp>
        <p:nvSpPr>
          <p:cNvPr id="18468" name="Text Box 38"/>
          <p:cNvSpPr txBox="1">
            <a:spLocks noChangeAspect="1" noChangeArrowheads="1"/>
          </p:cNvSpPr>
          <p:nvPr/>
        </p:nvSpPr>
        <p:spPr bwMode="auto">
          <a:xfrm>
            <a:off x="3021013" y="3308350"/>
            <a:ext cx="1570037"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S6 Data Evaluation</a:t>
            </a:r>
          </a:p>
        </p:txBody>
      </p:sp>
      <p:sp>
        <p:nvSpPr>
          <p:cNvPr id="18470" name="Text Box 40"/>
          <p:cNvSpPr txBox="1">
            <a:spLocks noChangeAspect="1" noChangeArrowheads="1"/>
          </p:cNvSpPr>
          <p:nvPr/>
        </p:nvSpPr>
        <p:spPr bwMode="auto">
          <a:xfrm>
            <a:off x="138113" y="3081338"/>
            <a:ext cx="2786062"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S8 Categorical Hypothesis Building</a:t>
            </a:r>
          </a:p>
        </p:txBody>
      </p:sp>
      <p:sp>
        <p:nvSpPr>
          <p:cNvPr id="18472" name="Text Box 42"/>
          <p:cNvSpPr txBox="1">
            <a:spLocks noChangeAspect="1" noChangeArrowheads="1"/>
          </p:cNvSpPr>
          <p:nvPr/>
        </p:nvSpPr>
        <p:spPr bwMode="auto">
          <a:xfrm>
            <a:off x="1216025" y="3670300"/>
            <a:ext cx="2198688"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S7 Simulation or Prediction</a:t>
            </a:r>
          </a:p>
        </p:txBody>
      </p:sp>
      <p:sp>
        <p:nvSpPr>
          <p:cNvPr id="18474" name="Text Box 44"/>
          <p:cNvSpPr txBox="1">
            <a:spLocks noChangeAspect="1" noChangeArrowheads="1"/>
          </p:cNvSpPr>
          <p:nvPr/>
        </p:nvSpPr>
        <p:spPr bwMode="auto">
          <a:xfrm>
            <a:off x="4849813" y="4776788"/>
            <a:ext cx="1808162"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S15 Observable Entity</a:t>
            </a:r>
          </a:p>
        </p:txBody>
      </p:sp>
      <p:cxnSp>
        <p:nvCxnSpPr>
          <p:cNvPr id="35867" name="AutoShape 48"/>
          <p:cNvCxnSpPr>
            <a:cxnSpLocks noChangeShapeType="1"/>
            <a:stCxn id="18468" idx="2"/>
            <a:endCxn id="18474" idx="1"/>
          </p:cNvCxnSpPr>
          <p:nvPr/>
        </p:nvCxnSpPr>
        <p:spPr bwMode="auto">
          <a:xfrm rot="16200000" flipH="1">
            <a:off x="3662363" y="3727450"/>
            <a:ext cx="1330325" cy="1044575"/>
          </a:xfrm>
          <a:prstGeom prst="curvedConnector2">
            <a:avLst/>
          </a:prstGeom>
          <a:noFill/>
          <a:ln w="9525">
            <a:solidFill>
              <a:schemeClr val="tx1"/>
            </a:solidFill>
            <a:round/>
            <a:headEnd/>
            <a:tailEnd type="stealth" w="lg" len="lg"/>
          </a:ln>
        </p:spPr>
      </p:cxnSp>
      <p:sp>
        <p:nvSpPr>
          <p:cNvPr id="35868" name="Rectangle 49"/>
          <p:cNvSpPr>
            <a:spLocks noChangeArrowheads="1"/>
          </p:cNvSpPr>
          <p:nvPr/>
        </p:nvSpPr>
        <p:spPr bwMode="auto">
          <a:xfrm>
            <a:off x="3163888" y="4051300"/>
            <a:ext cx="1062037" cy="246063"/>
          </a:xfrm>
          <a:prstGeom prst="rect">
            <a:avLst/>
          </a:prstGeom>
          <a:solidFill>
            <a:srgbClr val="FEEFE6"/>
          </a:solidFill>
          <a:ln w="9525">
            <a:noFill/>
            <a:miter lim="800000"/>
            <a:headEnd/>
            <a:tailEnd/>
          </a:ln>
        </p:spPr>
        <p:txBody>
          <a:bodyPr wrap="none" anchor="ctr">
            <a:spAutoFit/>
          </a:bodyPr>
          <a:lstStyle/>
          <a:p>
            <a:r>
              <a:rPr lang="en-GB" altLang="el-GR" sz="1000">
                <a:cs typeface="Arial" charset="0"/>
              </a:rPr>
              <a:t>O11 described</a:t>
            </a:r>
            <a:endParaRPr lang="el-GR" altLang="el-GR" sz="1000">
              <a:cs typeface="Arial" charset="0"/>
            </a:endParaRPr>
          </a:p>
        </p:txBody>
      </p:sp>
      <p:cxnSp>
        <p:nvCxnSpPr>
          <p:cNvPr id="35869" name="AutoShape 50"/>
          <p:cNvCxnSpPr>
            <a:cxnSpLocks noChangeShapeType="1"/>
            <a:stCxn id="18468" idx="2"/>
            <a:endCxn id="35854" idx="2"/>
          </p:cNvCxnSpPr>
          <p:nvPr/>
        </p:nvCxnSpPr>
        <p:spPr bwMode="auto">
          <a:xfrm rot="16200000" flipH="1">
            <a:off x="6342856" y="1048544"/>
            <a:ext cx="269875" cy="5341938"/>
          </a:xfrm>
          <a:prstGeom prst="curvedConnector3">
            <a:avLst>
              <a:gd name="adj1" fmla="val 184708"/>
            </a:avLst>
          </a:prstGeom>
          <a:noFill/>
          <a:ln w="9525">
            <a:solidFill>
              <a:schemeClr val="tx1"/>
            </a:solidFill>
            <a:round/>
            <a:headEnd/>
            <a:tailEnd type="stealth" w="lg" len="lg"/>
          </a:ln>
        </p:spPr>
      </p:cxnSp>
      <p:sp>
        <p:nvSpPr>
          <p:cNvPr id="18482" name="Text Box 52"/>
          <p:cNvSpPr txBox="1">
            <a:spLocks noChangeAspect="1" noChangeArrowheads="1"/>
          </p:cNvSpPr>
          <p:nvPr/>
        </p:nvSpPr>
        <p:spPr bwMode="auto">
          <a:xfrm>
            <a:off x="1468438" y="4565650"/>
            <a:ext cx="1557337"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 Matter Removal</a:t>
            </a:r>
          </a:p>
        </p:txBody>
      </p:sp>
      <p:cxnSp>
        <p:nvCxnSpPr>
          <p:cNvPr id="35871" name="AutoShape 57"/>
          <p:cNvCxnSpPr>
            <a:cxnSpLocks noChangeShapeType="1"/>
            <a:stCxn id="18489" idx="2"/>
          </p:cNvCxnSpPr>
          <p:nvPr/>
        </p:nvCxnSpPr>
        <p:spPr bwMode="auto">
          <a:xfrm flipH="1">
            <a:off x="1050925" y="5564188"/>
            <a:ext cx="487363" cy="820737"/>
          </a:xfrm>
          <a:prstGeom prst="straightConnector1">
            <a:avLst/>
          </a:prstGeom>
          <a:noFill/>
          <a:ln w="9525">
            <a:solidFill>
              <a:schemeClr val="tx1"/>
            </a:solidFill>
            <a:round/>
            <a:headEnd/>
            <a:tailEnd type="stealth" w="lg" len="lg"/>
          </a:ln>
        </p:spPr>
      </p:cxnSp>
      <p:sp>
        <p:nvSpPr>
          <p:cNvPr id="35872" name="Text Box 58"/>
          <p:cNvSpPr txBox="1">
            <a:spLocks noChangeArrowheads="1"/>
          </p:cNvSpPr>
          <p:nvPr/>
        </p:nvSpPr>
        <p:spPr bwMode="auto">
          <a:xfrm>
            <a:off x="842963" y="5907088"/>
            <a:ext cx="833437" cy="247650"/>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O5 removed</a:t>
            </a:r>
          </a:p>
        </p:txBody>
      </p:sp>
      <p:sp>
        <p:nvSpPr>
          <p:cNvPr id="18489" name="Text Box 61"/>
          <p:cNvSpPr txBox="1">
            <a:spLocks noChangeAspect="1" noChangeArrowheads="1"/>
          </p:cNvSpPr>
          <p:nvPr/>
        </p:nvSpPr>
        <p:spPr bwMode="auto">
          <a:xfrm>
            <a:off x="792163" y="5287963"/>
            <a:ext cx="1490662"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S2 Sample Taking</a:t>
            </a:r>
          </a:p>
        </p:txBody>
      </p:sp>
      <p:sp>
        <p:nvSpPr>
          <p:cNvPr id="18490" name="Text Box 62"/>
          <p:cNvSpPr txBox="1">
            <a:spLocks noChangeAspect="1" noChangeArrowheads="1"/>
          </p:cNvSpPr>
          <p:nvPr/>
        </p:nvSpPr>
        <p:spPr bwMode="auto">
          <a:xfrm>
            <a:off x="574675" y="6242050"/>
            <a:ext cx="1046163"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S13 Sample</a:t>
            </a:r>
          </a:p>
        </p:txBody>
      </p:sp>
      <p:cxnSp>
        <p:nvCxnSpPr>
          <p:cNvPr id="35875" name="AutoShape 63"/>
          <p:cNvCxnSpPr>
            <a:cxnSpLocks noChangeShapeType="1"/>
            <a:stCxn id="18489" idx="2"/>
            <a:endCxn id="18445" idx="1"/>
          </p:cNvCxnSpPr>
          <p:nvPr/>
        </p:nvCxnSpPr>
        <p:spPr bwMode="auto">
          <a:xfrm rot="16200000" flipH="1">
            <a:off x="3069431" y="4033045"/>
            <a:ext cx="180975" cy="3243262"/>
          </a:xfrm>
          <a:prstGeom prst="curvedConnector2">
            <a:avLst/>
          </a:prstGeom>
          <a:noFill/>
          <a:ln w="9525">
            <a:solidFill>
              <a:schemeClr val="tx1"/>
            </a:solidFill>
            <a:round/>
            <a:headEnd/>
            <a:tailEnd type="stealth" w="lg" len="lg"/>
          </a:ln>
        </p:spPr>
      </p:cxnSp>
      <p:cxnSp>
        <p:nvCxnSpPr>
          <p:cNvPr id="35876" name="AutoShape 64"/>
          <p:cNvCxnSpPr>
            <a:cxnSpLocks noChangeShapeType="1"/>
            <a:stCxn id="18482" idx="2"/>
            <a:endCxn id="18445" idx="1"/>
          </p:cNvCxnSpPr>
          <p:nvPr/>
        </p:nvCxnSpPr>
        <p:spPr bwMode="auto">
          <a:xfrm>
            <a:off x="2247900" y="4841875"/>
            <a:ext cx="2533650" cy="903288"/>
          </a:xfrm>
          <a:prstGeom prst="straightConnector1">
            <a:avLst/>
          </a:prstGeom>
          <a:noFill/>
          <a:ln w="9525">
            <a:solidFill>
              <a:schemeClr val="tx1"/>
            </a:solidFill>
            <a:round/>
            <a:headEnd/>
            <a:tailEnd type="stealth" w="lg" len="lg"/>
          </a:ln>
        </p:spPr>
      </p:cxnSp>
      <p:cxnSp>
        <p:nvCxnSpPr>
          <p:cNvPr id="35877" name="AutoShape 65"/>
          <p:cNvCxnSpPr>
            <a:cxnSpLocks noChangeShapeType="1"/>
            <a:stCxn id="18482" idx="2"/>
            <a:endCxn id="18450" idx="0"/>
          </p:cNvCxnSpPr>
          <p:nvPr/>
        </p:nvCxnSpPr>
        <p:spPr bwMode="auto">
          <a:xfrm>
            <a:off x="2247900" y="4841875"/>
            <a:ext cx="1287463" cy="1489075"/>
          </a:xfrm>
          <a:prstGeom prst="straightConnector1">
            <a:avLst/>
          </a:prstGeom>
          <a:noFill/>
          <a:ln w="9525">
            <a:solidFill>
              <a:schemeClr val="tx1"/>
            </a:solidFill>
            <a:round/>
            <a:headEnd/>
            <a:tailEnd type="stealth" w="lg" len="lg"/>
          </a:ln>
        </p:spPr>
      </p:cxnSp>
      <p:sp>
        <p:nvSpPr>
          <p:cNvPr id="35878" name="Text Box 66"/>
          <p:cNvSpPr txBox="1">
            <a:spLocks noChangeAspect="1" noChangeArrowheads="1"/>
          </p:cNvSpPr>
          <p:nvPr/>
        </p:nvSpPr>
        <p:spPr bwMode="auto">
          <a:xfrm>
            <a:off x="3846513" y="1320800"/>
            <a:ext cx="928687" cy="276225"/>
          </a:xfrm>
          <a:prstGeom prst="rect">
            <a:avLst/>
          </a:prstGeom>
          <a:gradFill rotWithShape="1">
            <a:gsLst>
              <a:gs pos="0">
                <a:srgbClr val="97C9F3"/>
              </a:gs>
              <a:gs pos="50000">
                <a:srgbClr val="FFFFFF"/>
              </a:gs>
              <a:gs pos="100000">
                <a:srgbClr val="97C9F3"/>
              </a:gs>
            </a:gsLst>
            <a:lin ang="5400000" scaled="1"/>
          </a:gradFill>
          <a:ln w="9525">
            <a:solidFill>
              <a:schemeClr val="tx1"/>
            </a:solidFill>
            <a:miter lim="800000"/>
            <a:headEnd/>
            <a:tailEnd/>
          </a:ln>
        </p:spPr>
        <p:txBody>
          <a:bodyPr lIns="54000" rIns="54000">
            <a:spAutoFit/>
          </a:bodyPr>
          <a:lstStyle/>
          <a:p>
            <a:pPr algn="ctr"/>
            <a:r>
              <a:rPr lang="en-GB" altLang="el-GR" sz="1200"/>
              <a:t>E7 Activity</a:t>
            </a:r>
          </a:p>
        </p:txBody>
      </p:sp>
      <p:sp>
        <p:nvSpPr>
          <p:cNvPr id="18498" name="Text Box 44"/>
          <p:cNvSpPr txBox="1">
            <a:spLocks noChangeAspect="1" noChangeArrowheads="1"/>
          </p:cNvSpPr>
          <p:nvPr/>
        </p:nvSpPr>
        <p:spPr bwMode="auto">
          <a:xfrm>
            <a:off x="5330825" y="3198813"/>
            <a:ext cx="1722438"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S19 Encounter Event</a:t>
            </a:r>
          </a:p>
        </p:txBody>
      </p:sp>
      <p:cxnSp>
        <p:nvCxnSpPr>
          <p:cNvPr id="35880" name="Straight Arrow Connector 86"/>
          <p:cNvCxnSpPr>
            <a:cxnSpLocks noChangeShapeType="1"/>
            <a:stCxn id="18489" idx="0"/>
            <a:endCxn id="18482" idx="2"/>
          </p:cNvCxnSpPr>
          <p:nvPr/>
        </p:nvCxnSpPr>
        <p:spPr bwMode="auto">
          <a:xfrm flipV="1">
            <a:off x="1538288" y="4841875"/>
            <a:ext cx="709612" cy="446088"/>
          </a:xfrm>
          <a:prstGeom prst="straightConnector1">
            <a:avLst/>
          </a:prstGeom>
          <a:noFill/>
          <a:ln w="44450" cmpd="dbl" algn="ctr">
            <a:solidFill>
              <a:schemeClr val="tx1"/>
            </a:solidFill>
            <a:round/>
            <a:headEnd/>
            <a:tailEnd type="triangle" w="sm" len="lg"/>
          </a:ln>
        </p:spPr>
      </p:cxnSp>
      <p:cxnSp>
        <p:nvCxnSpPr>
          <p:cNvPr id="35881" name="Straight Arrow Connector 86"/>
          <p:cNvCxnSpPr>
            <a:cxnSpLocks noChangeShapeType="1"/>
            <a:stCxn id="18468" idx="0"/>
            <a:endCxn id="18441" idx="2"/>
          </p:cNvCxnSpPr>
          <p:nvPr/>
        </p:nvCxnSpPr>
        <p:spPr bwMode="auto">
          <a:xfrm flipH="1" flipV="1">
            <a:off x="2792413" y="2687638"/>
            <a:ext cx="1014412" cy="620712"/>
          </a:xfrm>
          <a:prstGeom prst="straightConnector1">
            <a:avLst/>
          </a:prstGeom>
          <a:noFill/>
          <a:ln w="44450" cmpd="dbl" algn="ctr">
            <a:solidFill>
              <a:schemeClr val="tx1"/>
            </a:solidFill>
            <a:round/>
            <a:headEnd/>
            <a:tailEnd type="triangle" w="sm" len="lg"/>
          </a:ln>
        </p:spPr>
      </p:cxnSp>
      <p:cxnSp>
        <p:nvCxnSpPr>
          <p:cNvPr id="35882" name="Straight Arrow Connector 86"/>
          <p:cNvCxnSpPr>
            <a:cxnSpLocks noChangeShapeType="1"/>
            <a:stCxn id="18470" idx="0"/>
            <a:endCxn id="18441" idx="2"/>
          </p:cNvCxnSpPr>
          <p:nvPr/>
        </p:nvCxnSpPr>
        <p:spPr bwMode="auto">
          <a:xfrm flipV="1">
            <a:off x="1531938" y="2687638"/>
            <a:ext cx="1260475" cy="393700"/>
          </a:xfrm>
          <a:prstGeom prst="straightConnector1">
            <a:avLst/>
          </a:prstGeom>
          <a:noFill/>
          <a:ln w="44450" cmpd="dbl" algn="ctr">
            <a:solidFill>
              <a:schemeClr val="tx1"/>
            </a:solidFill>
            <a:round/>
            <a:headEnd/>
            <a:tailEnd type="triangle" w="sm" len="lg"/>
          </a:ln>
        </p:spPr>
      </p:cxnSp>
      <p:cxnSp>
        <p:nvCxnSpPr>
          <p:cNvPr id="35883" name="Straight Arrow Connector 86"/>
          <p:cNvCxnSpPr>
            <a:cxnSpLocks noChangeShapeType="1"/>
            <a:stCxn id="18441" idx="0"/>
            <a:endCxn id="35847" idx="2"/>
          </p:cNvCxnSpPr>
          <p:nvPr/>
        </p:nvCxnSpPr>
        <p:spPr bwMode="auto">
          <a:xfrm flipV="1">
            <a:off x="2792413" y="2160588"/>
            <a:ext cx="1512887" cy="250825"/>
          </a:xfrm>
          <a:prstGeom prst="straightConnector1">
            <a:avLst/>
          </a:prstGeom>
          <a:noFill/>
          <a:ln w="44450" cmpd="dbl" algn="ctr">
            <a:solidFill>
              <a:schemeClr val="tx1"/>
            </a:solidFill>
            <a:round/>
            <a:headEnd/>
            <a:tailEnd type="triangle" w="sm" len="lg"/>
          </a:ln>
        </p:spPr>
      </p:cxnSp>
      <p:cxnSp>
        <p:nvCxnSpPr>
          <p:cNvPr id="35884" name="Straight Arrow Connector 86"/>
          <p:cNvCxnSpPr>
            <a:cxnSpLocks noChangeShapeType="1"/>
            <a:stCxn id="35847" idx="0"/>
            <a:endCxn id="35878" idx="2"/>
          </p:cNvCxnSpPr>
          <p:nvPr/>
        </p:nvCxnSpPr>
        <p:spPr bwMode="auto">
          <a:xfrm flipV="1">
            <a:off x="4305300" y="1597025"/>
            <a:ext cx="6350" cy="287338"/>
          </a:xfrm>
          <a:prstGeom prst="straightConnector1">
            <a:avLst/>
          </a:prstGeom>
          <a:noFill/>
          <a:ln w="44450" cmpd="dbl" algn="ctr">
            <a:solidFill>
              <a:schemeClr val="tx1"/>
            </a:solidFill>
            <a:round/>
            <a:headEnd/>
            <a:tailEnd type="triangle" w="sm" len="lg"/>
          </a:ln>
        </p:spPr>
      </p:cxnSp>
      <p:cxnSp>
        <p:nvCxnSpPr>
          <p:cNvPr id="35885" name="Straight Arrow Connector 86"/>
          <p:cNvCxnSpPr>
            <a:cxnSpLocks noChangeShapeType="1"/>
            <a:stCxn id="35856" idx="0"/>
            <a:endCxn id="18445" idx="2"/>
          </p:cNvCxnSpPr>
          <p:nvPr/>
        </p:nvCxnSpPr>
        <p:spPr bwMode="auto">
          <a:xfrm flipH="1" flipV="1">
            <a:off x="5759450" y="5883275"/>
            <a:ext cx="2028825" cy="395288"/>
          </a:xfrm>
          <a:prstGeom prst="straightConnector1">
            <a:avLst/>
          </a:prstGeom>
          <a:noFill/>
          <a:ln w="44450" cmpd="dbl" algn="ctr">
            <a:solidFill>
              <a:schemeClr val="tx1"/>
            </a:solidFill>
            <a:round/>
            <a:headEnd/>
            <a:tailEnd type="triangle" w="sm" len="lg"/>
          </a:ln>
        </p:spPr>
      </p:cxnSp>
      <p:cxnSp>
        <p:nvCxnSpPr>
          <p:cNvPr id="35886" name="Straight Arrow Connector 86"/>
          <p:cNvCxnSpPr>
            <a:cxnSpLocks noChangeShapeType="1"/>
            <a:stCxn id="18448" idx="0"/>
            <a:endCxn id="18445" idx="2"/>
          </p:cNvCxnSpPr>
          <p:nvPr/>
        </p:nvCxnSpPr>
        <p:spPr bwMode="auto">
          <a:xfrm flipV="1">
            <a:off x="5757863" y="5883275"/>
            <a:ext cx="1587" cy="400050"/>
          </a:xfrm>
          <a:prstGeom prst="straightConnector1">
            <a:avLst/>
          </a:prstGeom>
          <a:noFill/>
          <a:ln w="44450" cmpd="dbl" algn="ctr">
            <a:solidFill>
              <a:schemeClr val="tx1"/>
            </a:solidFill>
            <a:round/>
            <a:headEnd/>
            <a:tailEnd type="triangle" w="sm" len="lg"/>
          </a:ln>
        </p:spPr>
      </p:cxnSp>
      <p:cxnSp>
        <p:nvCxnSpPr>
          <p:cNvPr id="35887" name="Straight Arrow Connector 86"/>
          <p:cNvCxnSpPr>
            <a:cxnSpLocks noChangeShapeType="1"/>
            <a:stCxn id="18450" idx="0"/>
            <a:endCxn id="18445" idx="2"/>
          </p:cNvCxnSpPr>
          <p:nvPr/>
        </p:nvCxnSpPr>
        <p:spPr bwMode="auto">
          <a:xfrm flipV="1">
            <a:off x="3535363" y="5883275"/>
            <a:ext cx="2224087" cy="447675"/>
          </a:xfrm>
          <a:prstGeom prst="straightConnector1">
            <a:avLst/>
          </a:prstGeom>
          <a:noFill/>
          <a:ln w="44450" cmpd="dbl" algn="ctr">
            <a:solidFill>
              <a:schemeClr val="tx1"/>
            </a:solidFill>
            <a:round/>
            <a:headEnd/>
            <a:tailEnd type="triangle" w="sm" len="lg"/>
          </a:ln>
        </p:spPr>
      </p:cxnSp>
      <p:cxnSp>
        <p:nvCxnSpPr>
          <p:cNvPr id="35888" name="AutoShape 50"/>
          <p:cNvCxnSpPr>
            <a:cxnSpLocks noChangeShapeType="1"/>
            <a:stCxn id="18498" idx="3"/>
            <a:endCxn id="35856" idx="3"/>
          </p:cNvCxnSpPr>
          <p:nvPr/>
        </p:nvCxnSpPr>
        <p:spPr bwMode="auto">
          <a:xfrm>
            <a:off x="7053263" y="3336925"/>
            <a:ext cx="1624012" cy="3084513"/>
          </a:xfrm>
          <a:prstGeom prst="curvedConnector3">
            <a:avLst>
              <a:gd name="adj1" fmla="val 114083"/>
            </a:avLst>
          </a:prstGeom>
          <a:noFill/>
          <a:ln w="9525">
            <a:solidFill>
              <a:schemeClr val="tx1"/>
            </a:solidFill>
            <a:round/>
            <a:headEnd/>
            <a:tailEnd type="stealth" w="lg" len="lg"/>
          </a:ln>
        </p:spPr>
      </p:cxnSp>
      <p:sp>
        <p:nvSpPr>
          <p:cNvPr id="35889" name="Text Box 55"/>
          <p:cNvSpPr txBox="1">
            <a:spLocks noChangeArrowheads="1"/>
          </p:cNvSpPr>
          <p:nvPr/>
        </p:nvSpPr>
        <p:spPr bwMode="auto">
          <a:xfrm>
            <a:off x="8080375" y="4808538"/>
            <a:ext cx="1525588"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O19 has found object</a:t>
            </a:r>
          </a:p>
        </p:txBody>
      </p:sp>
      <p:sp>
        <p:nvSpPr>
          <p:cNvPr id="35890" name="Rectangle 51"/>
          <p:cNvSpPr>
            <a:spLocks noChangeArrowheads="1"/>
          </p:cNvSpPr>
          <p:nvPr/>
        </p:nvSpPr>
        <p:spPr bwMode="auto">
          <a:xfrm>
            <a:off x="6338888" y="3765550"/>
            <a:ext cx="1704975" cy="246063"/>
          </a:xfrm>
          <a:prstGeom prst="rect">
            <a:avLst/>
          </a:prstGeom>
          <a:solidFill>
            <a:srgbClr val="FEEFE6"/>
          </a:solidFill>
          <a:ln w="9525">
            <a:noFill/>
            <a:miter lim="800000"/>
            <a:headEnd/>
            <a:tailEnd/>
          </a:ln>
        </p:spPr>
        <p:txBody>
          <a:bodyPr anchor="ctr">
            <a:spAutoFit/>
          </a:bodyPr>
          <a:lstStyle/>
          <a:p>
            <a:r>
              <a:rPr lang="en-US" altLang="el-GR" sz="1000">
                <a:cs typeface="Arial" charset="0"/>
              </a:rPr>
              <a:t>O10 assigned dimension</a:t>
            </a:r>
            <a:endParaRPr lang="el-GR" altLang="el-GR" sz="1000">
              <a:cs typeface="Arial" charset="0"/>
            </a:endParaRPr>
          </a:p>
        </p:txBody>
      </p:sp>
      <p:sp>
        <p:nvSpPr>
          <p:cNvPr id="35891" name="Rectangle 26"/>
          <p:cNvSpPr>
            <a:spLocks noChangeArrowheads="1"/>
          </p:cNvSpPr>
          <p:nvPr/>
        </p:nvSpPr>
        <p:spPr bwMode="auto">
          <a:xfrm>
            <a:off x="7070725" y="4481513"/>
            <a:ext cx="1514475" cy="247650"/>
          </a:xfrm>
          <a:prstGeom prst="rect">
            <a:avLst/>
          </a:prstGeom>
          <a:solidFill>
            <a:srgbClr val="FEEFE6"/>
          </a:solidFill>
          <a:ln w="9525">
            <a:noFill/>
            <a:miter lim="800000"/>
            <a:headEnd/>
            <a:tailEnd/>
          </a:ln>
        </p:spPr>
        <p:txBody>
          <a:bodyPr anchor="ctr">
            <a:spAutoFit/>
          </a:bodyPr>
          <a:lstStyle/>
          <a:p>
            <a:r>
              <a:rPr lang="en-GB" altLang="el-GR" sz="1000">
                <a:cs typeface="Arial" charset="0"/>
              </a:rPr>
              <a:t> O12 has dimension</a:t>
            </a:r>
            <a:r>
              <a:rPr lang="el-GR" altLang="el-GR" sz="1000">
                <a:cs typeface="Arial" charset="0"/>
              </a:rPr>
              <a:t> </a:t>
            </a:r>
          </a:p>
        </p:txBody>
      </p:sp>
      <p:sp>
        <p:nvSpPr>
          <p:cNvPr id="35892" name="Slide Number Placeholder 138"/>
          <p:cNvSpPr>
            <a:spLocks noGrp="1"/>
          </p:cNvSpPr>
          <p:nvPr>
            <p:ph type="sldNum" sz="quarter" idx="11"/>
          </p:nvPr>
        </p:nvSpPr>
        <p:spPr>
          <a:noFill/>
        </p:spPr>
        <p:txBody>
          <a:bodyPr/>
          <a:lstStyle/>
          <a:p>
            <a:fld id="{26AADDE1-C595-46E0-B235-6B325DA7195D}" type="slidenum">
              <a:rPr lang="en-US" altLang="el-GR">
                <a:latin typeface="Arial" charset="0"/>
              </a:rPr>
              <a:pPr/>
              <a:t>27</a:t>
            </a:fld>
            <a:endParaRPr lang="en-US" altLang="el-GR">
              <a:latin typeface="Arial" charset="0"/>
            </a:endParaRPr>
          </a:p>
        </p:txBody>
      </p:sp>
      <p:sp>
        <p:nvSpPr>
          <p:cNvPr id="35893" name="Text Box 32"/>
          <p:cNvSpPr txBox="1">
            <a:spLocks noChangeArrowheads="1"/>
          </p:cNvSpPr>
          <p:nvPr/>
        </p:nvSpPr>
        <p:spPr bwMode="auto">
          <a:xfrm>
            <a:off x="5932488" y="2633663"/>
            <a:ext cx="1914525"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O9 observed property type</a:t>
            </a:r>
          </a:p>
        </p:txBody>
      </p:sp>
      <p:cxnSp>
        <p:nvCxnSpPr>
          <p:cNvPr id="35894" name="Straight Arrow Connector 86"/>
          <p:cNvCxnSpPr>
            <a:cxnSpLocks noChangeShapeType="1"/>
            <a:stCxn id="18442" idx="0"/>
            <a:endCxn id="35847" idx="2"/>
          </p:cNvCxnSpPr>
          <p:nvPr/>
        </p:nvCxnSpPr>
        <p:spPr bwMode="auto">
          <a:xfrm flipH="1" flipV="1">
            <a:off x="4305300" y="2160588"/>
            <a:ext cx="461963" cy="465137"/>
          </a:xfrm>
          <a:prstGeom prst="straightConnector1">
            <a:avLst/>
          </a:prstGeom>
          <a:noFill/>
          <a:ln w="44450" cmpd="dbl" algn="ctr">
            <a:solidFill>
              <a:schemeClr val="tx1"/>
            </a:solidFill>
            <a:round/>
            <a:headEnd/>
            <a:tailEnd type="triangle" w="sm" len="lg"/>
          </a:ln>
        </p:spPr>
      </p:cxnSp>
      <p:cxnSp>
        <p:nvCxnSpPr>
          <p:cNvPr id="35895" name="Straight Arrow Connector 86"/>
          <p:cNvCxnSpPr>
            <a:cxnSpLocks noChangeShapeType="1"/>
            <a:stCxn id="18463" idx="0"/>
            <a:endCxn id="83" idx="2"/>
          </p:cNvCxnSpPr>
          <p:nvPr/>
        </p:nvCxnSpPr>
        <p:spPr bwMode="auto">
          <a:xfrm flipV="1">
            <a:off x="8799513" y="2195513"/>
            <a:ext cx="1587" cy="427037"/>
          </a:xfrm>
          <a:prstGeom prst="straightConnector1">
            <a:avLst/>
          </a:prstGeom>
          <a:noFill/>
          <a:ln w="44450" cmpd="dbl" algn="ctr">
            <a:solidFill>
              <a:schemeClr val="tx1"/>
            </a:solidFill>
            <a:round/>
            <a:headEnd/>
            <a:tailEnd type="triangle" w="sm" len="lg"/>
          </a:ln>
        </p:spPr>
      </p:cxnSp>
      <p:sp>
        <p:nvSpPr>
          <p:cNvPr id="35896" name="Text Box 36"/>
          <p:cNvSpPr txBox="1">
            <a:spLocks noChangeArrowheads="1"/>
          </p:cNvSpPr>
          <p:nvPr/>
        </p:nvSpPr>
        <p:spPr bwMode="auto">
          <a:xfrm>
            <a:off x="6578600" y="1849438"/>
            <a:ext cx="1514475" cy="247650"/>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O16 observed value</a:t>
            </a:r>
          </a:p>
        </p:txBody>
      </p:sp>
      <p:sp>
        <p:nvSpPr>
          <p:cNvPr id="81" name="Text Box 47"/>
          <p:cNvSpPr txBox="1">
            <a:spLocks noChangeAspect="1" noChangeArrowheads="1"/>
          </p:cNvSpPr>
          <p:nvPr/>
        </p:nvSpPr>
        <p:spPr bwMode="auto">
          <a:xfrm>
            <a:off x="8226425" y="1436688"/>
            <a:ext cx="1236663" cy="277812"/>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E1 CRM Entity</a:t>
            </a:r>
            <a:endParaRPr lang="en-GB" altLang="el-GR" sz="1200">
              <a:latin typeface="Arial" pitchFamily="34" charset="0"/>
            </a:endParaRPr>
          </a:p>
        </p:txBody>
      </p:sp>
      <p:sp>
        <p:nvSpPr>
          <p:cNvPr id="83" name="Text Box 9"/>
          <p:cNvSpPr txBox="1">
            <a:spLocks noChangeAspect="1" noChangeArrowheads="1"/>
          </p:cNvSpPr>
          <p:nvPr/>
        </p:nvSpPr>
        <p:spPr bwMode="auto">
          <a:xfrm>
            <a:off x="8377238" y="1917700"/>
            <a:ext cx="847725" cy="277813"/>
          </a:xfrm>
          <a:prstGeom prst="rect">
            <a:avLst/>
          </a:prstGeom>
          <a:gradFill rotWithShape="1">
            <a:gsLst>
              <a:gs pos="0">
                <a:srgbClr val="97C9F3"/>
              </a:gs>
              <a:gs pos="50000">
                <a:schemeClr val="bg1"/>
              </a:gs>
              <a:gs pos="100000">
                <a:srgbClr val="97C9F3"/>
              </a:gs>
            </a:gsLst>
            <a:lin ang="5400000" scaled="1"/>
          </a:gradFill>
          <a:ln w="9525" algn="ctr">
            <a:solidFill>
              <a:schemeClr val="tx1"/>
            </a:solidFill>
            <a:miter lim="800000"/>
            <a:headEnd/>
            <a:tailEnd/>
          </a:ln>
          <a:effectLst/>
        </p:spPr>
        <p:txBody>
          <a:bodyPr wrap="none" anchor="ctr">
            <a:spAutoFit/>
          </a:bodyPr>
          <a:lstStyle/>
          <a:p>
            <a:pPr algn="ctr">
              <a:defRPr/>
            </a:pPr>
            <a:r>
              <a:rPr lang="en-US" altLang="el-GR" sz="1200">
                <a:latin typeface="Arial" pitchFamily="34" charset="0"/>
              </a:rPr>
              <a:t>E55 Type</a:t>
            </a:r>
            <a:endParaRPr lang="en-GB" altLang="el-GR" sz="1200">
              <a:latin typeface="Arial" pitchFamily="34" charset="0"/>
            </a:endParaRPr>
          </a:p>
        </p:txBody>
      </p:sp>
      <p:cxnSp>
        <p:nvCxnSpPr>
          <p:cNvPr id="35899" name="Straight Arrow Connector 86"/>
          <p:cNvCxnSpPr>
            <a:cxnSpLocks noChangeShapeType="1"/>
            <a:stCxn id="18498" idx="0"/>
            <a:endCxn id="18442" idx="2"/>
          </p:cNvCxnSpPr>
          <p:nvPr/>
        </p:nvCxnSpPr>
        <p:spPr bwMode="auto">
          <a:xfrm flipH="1" flipV="1">
            <a:off x="4767263" y="2901950"/>
            <a:ext cx="1425575" cy="296863"/>
          </a:xfrm>
          <a:prstGeom prst="straightConnector1">
            <a:avLst/>
          </a:prstGeom>
          <a:noFill/>
          <a:ln w="44450" cmpd="dbl" algn="ctr">
            <a:solidFill>
              <a:schemeClr val="tx1"/>
            </a:solidFill>
            <a:round/>
            <a:headEnd/>
            <a:tailEnd type="triangle" w="sm" len="lg"/>
          </a:ln>
        </p:spPr>
      </p:cxnSp>
      <p:sp>
        <p:nvSpPr>
          <p:cNvPr id="90" name="Text Box 5"/>
          <p:cNvSpPr txBox="1">
            <a:spLocks noChangeAspect="1" noChangeArrowheads="1"/>
          </p:cNvSpPr>
          <p:nvPr/>
        </p:nvSpPr>
        <p:spPr bwMode="auto">
          <a:xfrm>
            <a:off x="4356100" y="4076700"/>
            <a:ext cx="1531938" cy="277813"/>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US" altLang="el-GR" sz="1200">
                <a:latin typeface="Arial" pitchFamily="34" charset="0"/>
              </a:rPr>
              <a:t>S21 Measurement </a:t>
            </a:r>
            <a:endParaRPr lang="en-GB" altLang="el-GR" sz="1200">
              <a:latin typeface="Arial" pitchFamily="34" charset="0"/>
            </a:endParaRPr>
          </a:p>
        </p:txBody>
      </p:sp>
      <p:cxnSp>
        <p:nvCxnSpPr>
          <p:cNvPr id="35901" name="AutoShape 57"/>
          <p:cNvCxnSpPr>
            <a:cxnSpLocks noChangeShapeType="1"/>
            <a:stCxn id="18489" idx="0"/>
            <a:endCxn id="91" idx="2"/>
          </p:cNvCxnSpPr>
          <p:nvPr/>
        </p:nvCxnSpPr>
        <p:spPr bwMode="auto">
          <a:xfrm flipH="1" flipV="1">
            <a:off x="617538" y="4725988"/>
            <a:ext cx="920750" cy="561975"/>
          </a:xfrm>
          <a:prstGeom prst="straightConnector1">
            <a:avLst/>
          </a:prstGeom>
          <a:noFill/>
          <a:ln w="9525">
            <a:solidFill>
              <a:schemeClr val="tx1"/>
            </a:solidFill>
            <a:round/>
            <a:headEnd/>
            <a:tailEnd type="stealth" w="lg" len="lg"/>
          </a:ln>
        </p:spPr>
      </p:cxnSp>
      <p:cxnSp>
        <p:nvCxnSpPr>
          <p:cNvPr id="35902" name="AutoShape 57"/>
          <p:cNvCxnSpPr>
            <a:cxnSpLocks noChangeShapeType="1"/>
            <a:stCxn id="18489" idx="0"/>
            <a:endCxn id="100" idx="2"/>
          </p:cNvCxnSpPr>
          <p:nvPr/>
        </p:nvCxnSpPr>
        <p:spPr bwMode="auto">
          <a:xfrm flipH="1" flipV="1">
            <a:off x="661988" y="4032250"/>
            <a:ext cx="876300" cy="1255713"/>
          </a:xfrm>
          <a:prstGeom prst="straightConnector1">
            <a:avLst/>
          </a:prstGeom>
          <a:noFill/>
          <a:ln w="9525">
            <a:solidFill>
              <a:schemeClr val="tx1"/>
            </a:solidFill>
            <a:round/>
            <a:headEnd/>
            <a:tailEnd type="stealth" w="lg" len="lg"/>
          </a:ln>
        </p:spPr>
      </p:cxnSp>
      <p:sp>
        <p:nvSpPr>
          <p:cNvPr id="100" name="Text Box 47"/>
          <p:cNvSpPr txBox="1">
            <a:spLocks noChangeAspect="1" noChangeArrowheads="1"/>
          </p:cNvSpPr>
          <p:nvPr/>
        </p:nvSpPr>
        <p:spPr bwMode="auto">
          <a:xfrm>
            <a:off x="182563" y="3754438"/>
            <a:ext cx="957262" cy="277812"/>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a:spAutoFit/>
          </a:bodyPr>
          <a:lstStyle/>
          <a:p>
            <a:pPr algn="ctr">
              <a:defRPr/>
            </a:pPr>
            <a:r>
              <a:rPr lang="en-US" altLang="el-GR" sz="1200">
                <a:latin typeface="Arial" pitchFamily="34" charset="0"/>
              </a:rPr>
              <a:t>E55 Type</a:t>
            </a:r>
            <a:endParaRPr lang="en-GB" altLang="el-GR" sz="1200">
              <a:latin typeface="Arial" pitchFamily="34" charset="0"/>
            </a:endParaRPr>
          </a:p>
        </p:txBody>
      </p:sp>
      <p:sp>
        <p:nvSpPr>
          <p:cNvPr id="35904" name="Rectangle 51"/>
          <p:cNvSpPr>
            <a:spLocks noChangeArrowheads="1"/>
          </p:cNvSpPr>
          <p:nvPr/>
        </p:nvSpPr>
        <p:spPr bwMode="auto">
          <a:xfrm>
            <a:off x="204788" y="4122738"/>
            <a:ext cx="2033587"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O20 sampled from type of part</a:t>
            </a:r>
            <a:endParaRPr lang="el-GR" altLang="el-GR" sz="1000">
              <a:cs typeface="Arial" charset="0"/>
            </a:endParaRPr>
          </a:p>
        </p:txBody>
      </p:sp>
      <p:sp>
        <p:nvSpPr>
          <p:cNvPr id="91" name="Text Box 47"/>
          <p:cNvSpPr txBox="1">
            <a:spLocks noChangeAspect="1" noChangeArrowheads="1"/>
          </p:cNvSpPr>
          <p:nvPr/>
        </p:nvSpPr>
        <p:spPr bwMode="auto">
          <a:xfrm>
            <a:off x="166688" y="4448175"/>
            <a:ext cx="901700" cy="277813"/>
          </a:xfrm>
          <a:prstGeom prst="rect">
            <a:avLst/>
          </a:prstGeom>
          <a:gradFill rotWithShape="1">
            <a:gsLst>
              <a:gs pos="0">
                <a:srgbClr val="97C9F3"/>
              </a:gs>
              <a:gs pos="50000">
                <a:schemeClr val="bg1"/>
              </a:gs>
              <a:gs pos="100000">
                <a:srgbClr val="97C9F3"/>
              </a:gs>
            </a:gsLst>
            <a:lin ang="5400000" scaled="1"/>
          </a:gradFill>
          <a:ln w="9525">
            <a:solidFill>
              <a:schemeClr val="tx1"/>
            </a:solidFill>
            <a:miter lim="800000"/>
            <a:headEnd/>
            <a:tailEnd/>
          </a:ln>
          <a:effectLst/>
        </p:spPr>
        <p:txBody>
          <a:bodyPr wrap="none">
            <a:spAutoFit/>
          </a:bodyPr>
          <a:lstStyle/>
          <a:p>
            <a:pPr algn="ctr">
              <a:defRPr/>
            </a:pPr>
            <a:r>
              <a:rPr lang="en-US" altLang="el-GR" sz="1200">
                <a:latin typeface="Arial" pitchFamily="34" charset="0"/>
              </a:rPr>
              <a:t>E53 Place</a:t>
            </a:r>
            <a:endParaRPr lang="en-GB" altLang="el-GR" sz="1200">
              <a:latin typeface="Arial" pitchFamily="34" charset="0"/>
            </a:endParaRPr>
          </a:p>
        </p:txBody>
      </p:sp>
      <p:sp>
        <p:nvSpPr>
          <p:cNvPr id="35906" name="Text Box 60"/>
          <p:cNvSpPr txBox="1">
            <a:spLocks noChangeArrowheads="1"/>
          </p:cNvSpPr>
          <p:nvPr/>
        </p:nvSpPr>
        <p:spPr bwMode="auto">
          <a:xfrm>
            <a:off x="3294063" y="5551488"/>
            <a:ext cx="1087437" cy="247650"/>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O3 sampled from</a:t>
            </a:r>
          </a:p>
        </p:txBody>
      </p:sp>
      <p:sp>
        <p:nvSpPr>
          <p:cNvPr id="35907" name="Text Box 56"/>
          <p:cNvSpPr txBox="1">
            <a:spLocks noChangeArrowheads="1"/>
          </p:cNvSpPr>
          <p:nvPr/>
        </p:nvSpPr>
        <p:spPr bwMode="auto">
          <a:xfrm>
            <a:off x="2365375" y="5262563"/>
            <a:ext cx="831850" cy="247650"/>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O2 removed</a:t>
            </a:r>
          </a:p>
        </p:txBody>
      </p:sp>
      <p:sp>
        <p:nvSpPr>
          <p:cNvPr id="35908" name="Text Box 55"/>
          <p:cNvSpPr txBox="1">
            <a:spLocks noChangeArrowheads="1"/>
          </p:cNvSpPr>
          <p:nvPr/>
        </p:nvSpPr>
        <p:spPr bwMode="auto">
          <a:xfrm>
            <a:off x="2601913" y="4895850"/>
            <a:ext cx="936625" cy="247650"/>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O1 diminished</a:t>
            </a:r>
          </a:p>
        </p:txBody>
      </p:sp>
      <p:cxnSp>
        <p:nvCxnSpPr>
          <p:cNvPr id="35909" name="Straight Arrow Connector 86"/>
          <p:cNvCxnSpPr>
            <a:cxnSpLocks noChangeShapeType="1"/>
            <a:stCxn id="90" idx="0"/>
            <a:endCxn id="18442" idx="2"/>
          </p:cNvCxnSpPr>
          <p:nvPr/>
        </p:nvCxnSpPr>
        <p:spPr bwMode="auto">
          <a:xfrm flipH="1" flipV="1">
            <a:off x="4767263" y="2901950"/>
            <a:ext cx="355600" cy="1174750"/>
          </a:xfrm>
          <a:prstGeom prst="straightConnector1">
            <a:avLst/>
          </a:prstGeom>
          <a:noFill/>
          <a:ln w="44450" cmpd="dbl" algn="ctr">
            <a:solidFill>
              <a:schemeClr val="tx1"/>
            </a:solidFill>
            <a:round/>
            <a:headEnd/>
            <a:tailEnd type="triangle" w="sm" len="lg"/>
          </a:ln>
        </p:spPr>
      </p:cxnSp>
      <p:cxnSp>
        <p:nvCxnSpPr>
          <p:cNvPr id="35910" name="AutoShape 35"/>
          <p:cNvCxnSpPr>
            <a:cxnSpLocks noChangeShapeType="1"/>
            <a:stCxn id="90" idx="2"/>
            <a:endCxn id="18474" idx="0"/>
          </p:cNvCxnSpPr>
          <p:nvPr/>
        </p:nvCxnSpPr>
        <p:spPr bwMode="auto">
          <a:xfrm>
            <a:off x="5122863" y="4354513"/>
            <a:ext cx="631825" cy="422275"/>
          </a:xfrm>
          <a:prstGeom prst="straightConnector1">
            <a:avLst/>
          </a:prstGeom>
          <a:noFill/>
          <a:ln w="9525">
            <a:solidFill>
              <a:schemeClr val="tx1"/>
            </a:solidFill>
            <a:round/>
            <a:headEnd/>
            <a:tailEnd type="stealth" w="lg" len="lg"/>
          </a:ln>
        </p:spPr>
      </p:cxnSp>
      <p:sp>
        <p:nvSpPr>
          <p:cNvPr id="35911" name="Text Box 36"/>
          <p:cNvSpPr txBox="1">
            <a:spLocks noChangeArrowheads="1"/>
          </p:cNvSpPr>
          <p:nvPr/>
        </p:nvSpPr>
        <p:spPr bwMode="auto">
          <a:xfrm>
            <a:off x="4608513" y="4425950"/>
            <a:ext cx="915987" cy="246063"/>
          </a:xfrm>
          <a:prstGeom prst="rect">
            <a:avLst/>
          </a:prstGeom>
          <a:solidFill>
            <a:srgbClr val="FEEFE6"/>
          </a:solidFill>
          <a:ln w="9525">
            <a:noFill/>
            <a:miter lim="800000"/>
            <a:headEnd/>
            <a:tailEnd/>
          </a:ln>
        </p:spPr>
        <p:txBody>
          <a:bodyPr wrap="none" lIns="18000" rIns="18000">
            <a:spAutoFit/>
          </a:bodyPr>
          <a:lstStyle/>
          <a:p>
            <a:pPr algn="ctr"/>
            <a:r>
              <a:rPr lang="en-US" altLang="el-GR" sz="1000">
                <a:cs typeface="Arial" charset="0"/>
              </a:rPr>
              <a:t>O24 measured</a:t>
            </a:r>
          </a:p>
        </p:txBody>
      </p:sp>
      <p:cxnSp>
        <p:nvCxnSpPr>
          <p:cNvPr id="35912" name="Straight Arrow Connector 86"/>
          <p:cNvCxnSpPr>
            <a:cxnSpLocks noChangeShapeType="1"/>
            <a:stCxn id="35872" idx="3"/>
            <a:endCxn id="35907" idx="2"/>
          </p:cNvCxnSpPr>
          <p:nvPr/>
        </p:nvCxnSpPr>
        <p:spPr bwMode="auto">
          <a:xfrm flipV="1">
            <a:off x="1676400" y="5510213"/>
            <a:ext cx="1104900" cy="520700"/>
          </a:xfrm>
          <a:prstGeom prst="straightConnector1">
            <a:avLst/>
          </a:prstGeom>
          <a:noFill/>
          <a:ln w="44450" cmpd="dbl" algn="ctr">
            <a:solidFill>
              <a:schemeClr val="tx1"/>
            </a:solidFill>
            <a:round/>
            <a:headEnd/>
            <a:tailEnd type="triangle" w="sm" len="lg"/>
          </a:ln>
        </p:spPr>
      </p:cxnSp>
      <p:sp>
        <p:nvSpPr>
          <p:cNvPr id="180" name="Text Box 15"/>
          <p:cNvSpPr txBox="1">
            <a:spLocks noChangeAspect="1" noChangeArrowheads="1"/>
          </p:cNvSpPr>
          <p:nvPr/>
        </p:nvSpPr>
        <p:spPr bwMode="auto">
          <a:xfrm>
            <a:off x="7146925" y="5130800"/>
            <a:ext cx="1679575" cy="276225"/>
          </a:xfrm>
          <a:prstGeom prst="rect">
            <a:avLst/>
          </a:prstGeom>
          <a:gradFill>
            <a:gsLst>
              <a:gs pos="0">
                <a:srgbClr val="FAA372"/>
              </a:gs>
              <a:gs pos="50000">
                <a:schemeClr val="bg1"/>
              </a:gs>
              <a:gs pos="100000">
                <a:srgbClr val="FAA372"/>
              </a:gs>
            </a:gsLst>
            <a:lin ang="5400000" scaled="1"/>
          </a:gradFill>
          <a:ln w="9525">
            <a:solidFill>
              <a:schemeClr val="tx1"/>
            </a:solidFill>
            <a:miter lim="800000"/>
            <a:headEnd/>
            <a:tailEnd/>
          </a:ln>
        </p:spPr>
        <p:txBody>
          <a:bodyPr wrap="none">
            <a:spAutoFit/>
          </a:bodyPr>
          <a:lstStyle/>
          <a:p>
            <a:pPr algn="ctr">
              <a:defRPr/>
            </a:pPr>
            <a:r>
              <a:rPr lang="en-GB" sz="1200" dirty="0"/>
              <a:t>S12 Amount of Fluid</a:t>
            </a:r>
          </a:p>
        </p:txBody>
      </p:sp>
      <p:cxnSp>
        <p:nvCxnSpPr>
          <p:cNvPr id="35914" name="AutoShape 64"/>
          <p:cNvCxnSpPr>
            <a:cxnSpLocks noChangeShapeType="1"/>
            <a:stCxn id="180" idx="2"/>
            <a:endCxn id="18448" idx="0"/>
          </p:cNvCxnSpPr>
          <p:nvPr/>
        </p:nvCxnSpPr>
        <p:spPr bwMode="auto">
          <a:xfrm flipH="1">
            <a:off x="5756275" y="5407025"/>
            <a:ext cx="2230438" cy="876300"/>
          </a:xfrm>
          <a:prstGeom prst="straightConnector1">
            <a:avLst/>
          </a:prstGeom>
          <a:noFill/>
          <a:ln w="9525">
            <a:solidFill>
              <a:schemeClr val="tx1"/>
            </a:solidFill>
            <a:round/>
            <a:headEnd/>
            <a:tailEnd type="stealth" w="lg" len="lg"/>
          </a:ln>
        </p:spPr>
      </p:cxnSp>
      <p:sp>
        <p:nvSpPr>
          <p:cNvPr id="35915" name="Text Box 58"/>
          <p:cNvSpPr txBox="1">
            <a:spLocks noChangeArrowheads="1"/>
          </p:cNvSpPr>
          <p:nvPr/>
        </p:nvSpPr>
        <p:spPr bwMode="auto">
          <a:xfrm>
            <a:off x="6862763" y="5516563"/>
            <a:ext cx="2260600" cy="247650"/>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O6 forms former or current part of</a:t>
            </a:r>
          </a:p>
        </p:txBody>
      </p:sp>
      <p:sp>
        <p:nvSpPr>
          <p:cNvPr id="35916" name="Text Box 60"/>
          <p:cNvSpPr txBox="1">
            <a:spLocks noChangeArrowheads="1"/>
          </p:cNvSpPr>
          <p:nvPr/>
        </p:nvSpPr>
        <p:spPr bwMode="auto">
          <a:xfrm>
            <a:off x="2036763" y="5942013"/>
            <a:ext cx="1020762" cy="247650"/>
          </a:xfrm>
          <a:prstGeom prst="rect">
            <a:avLst/>
          </a:prstGeom>
          <a:solidFill>
            <a:srgbClr val="FEEFE6"/>
          </a:solidFill>
          <a:ln w="9525" algn="ctr">
            <a:noFill/>
            <a:miter lim="800000"/>
            <a:headEnd/>
            <a:tailEnd/>
          </a:ln>
        </p:spPr>
        <p:txBody>
          <a:bodyPr wrap="none" anchor="ctr">
            <a:spAutoFit/>
          </a:bodyPr>
          <a:lstStyle/>
          <a:p>
            <a:r>
              <a:rPr lang="en-US" altLang="el-GR" sz="1000">
                <a:cs typeface="Arial" charset="0"/>
              </a:rPr>
              <a:t>O15 occupied</a:t>
            </a:r>
          </a:p>
        </p:txBody>
      </p:sp>
      <p:sp>
        <p:nvSpPr>
          <p:cNvPr id="35917" name="Rectangle 51"/>
          <p:cNvSpPr>
            <a:spLocks noChangeArrowheads="1"/>
          </p:cNvSpPr>
          <p:nvPr/>
        </p:nvSpPr>
        <p:spPr bwMode="auto">
          <a:xfrm>
            <a:off x="508000" y="4878388"/>
            <a:ext cx="1135063" cy="246062"/>
          </a:xfrm>
          <a:prstGeom prst="rect">
            <a:avLst/>
          </a:prstGeom>
          <a:solidFill>
            <a:srgbClr val="FEEFE6"/>
          </a:solidFill>
          <a:ln w="9525" algn="ctr">
            <a:noFill/>
            <a:miter lim="800000"/>
            <a:headEnd/>
            <a:tailEnd/>
          </a:ln>
        </p:spPr>
        <p:txBody>
          <a:bodyPr anchor="ctr">
            <a:spAutoFit/>
          </a:bodyPr>
          <a:lstStyle/>
          <a:p>
            <a:r>
              <a:rPr lang="en-US" altLang="el-GR" sz="1000">
                <a:cs typeface="Arial" charset="0"/>
              </a:rPr>
              <a:t>O4 sampled at</a:t>
            </a:r>
            <a:endParaRPr lang="el-GR" altLang="el-GR" sz="1000">
              <a:cs typeface="Arial" charset="0"/>
            </a:endParaRPr>
          </a:p>
        </p:txBody>
      </p:sp>
      <p:cxnSp>
        <p:nvCxnSpPr>
          <p:cNvPr id="35918" name="Straight Arrow Connector 31"/>
          <p:cNvCxnSpPr>
            <a:cxnSpLocks noChangeShapeType="1"/>
            <a:stCxn id="18445" idx="0"/>
            <a:endCxn id="18474" idx="2"/>
          </p:cNvCxnSpPr>
          <p:nvPr/>
        </p:nvCxnSpPr>
        <p:spPr bwMode="auto">
          <a:xfrm flipH="1" flipV="1">
            <a:off x="5754688" y="5053013"/>
            <a:ext cx="4762" cy="554037"/>
          </a:xfrm>
          <a:prstGeom prst="straightConnector1">
            <a:avLst/>
          </a:prstGeom>
          <a:noFill/>
          <a:ln w="44450" cmpd="dbl" algn="ctr">
            <a:solidFill>
              <a:schemeClr val="tx1"/>
            </a:solidFill>
            <a:prstDash val="sysDot"/>
            <a:round/>
            <a:headEnd/>
            <a:tailEnd type="triangle" w="sm" len="lg"/>
          </a:ln>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l-GR" smtClean="0"/>
              <a:t>Applications</a:t>
            </a:r>
          </a:p>
        </p:txBody>
      </p:sp>
      <p:sp>
        <p:nvSpPr>
          <p:cNvPr id="36867" name="Rectangle 3"/>
          <p:cNvSpPr>
            <a:spLocks noGrp="1" noChangeArrowheads="1"/>
          </p:cNvSpPr>
          <p:nvPr>
            <p:ph type="body" idx="1"/>
          </p:nvPr>
        </p:nvSpPr>
        <p:spPr>
          <a:xfrm>
            <a:off x="534988" y="1571625"/>
            <a:ext cx="8915400" cy="4673600"/>
          </a:xfrm>
        </p:spPr>
        <p:txBody>
          <a:bodyPr/>
          <a:lstStyle/>
          <a:p>
            <a:pPr eaLnBrk="1" hangingPunct="1">
              <a:lnSpc>
                <a:spcPct val="90000"/>
              </a:lnSpc>
              <a:buFont typeface="Wingdings" pitchFamily="2" charset="2"/>
              <a:buChar char="n"/>
            </a:pPr>
            <a:endParaRPr lang="en-US" altLang="ja-JP" sz="2400" smtClean="0">
              <a:ea typeface="MS PGothic" pitchFamily="34" charset="-128"/>
            </a:endParaRPr>
          </a:p>
          <a:p>
            <a:pPr eaLnBrk="1" hangingPunct="1">
              <a:lnSpc>
                <a:spcPct val="90000"/>
              </a:lnSpc>
              <a:spcBef>
                <a:spcPts val="1200"/>
              </a:spcBef>
              <a:buFont typeface="Wingdings" pitchFamily="2" charset="2"/>
              <a:buChar char="n"/>
            </a:pPr>
            <a:r>
              <a:rPr lang="en-US" altLang="ja-JP" smtClean="0">
                <a:ea typeface="MS PGothic" pitchFamily="34" charset="-128"/>
              </a:rPr>
              <a:t>Informed by the IAM model (argumentation)</a:t>
            </a:r>
          </a:p>
          <a:p>
            <a:pPr eaLnBrk="1" hangingPunct="1">
              <a:lnSpc>
                <a:spcPct val="90000"/>
              </a:lnSpc>
              <a:spcBef>
                <a:spcPts val="1200"/>
              </a:spcBef>
              <a:buFont typeface="Wingdings" pitchFamily="2" charset="2"/>
              <a:buChar char="n"/>
            </a:pPr>
            <a:r>
              <a:rPr lang="en-US" altLang="ja-JP" smtClean="0">
                <a:ea typeface="MS PGothic" pitchFamily="34" charset="-128"/>
              </a:rPr>
              <a:t>EU </a:t>
            </a:r>
            <a:r>
              <a:rPr lang="en-US" altLang="el-GR" smtClean="0"/>
              <a:t>FP7 - PSP</a:t>
            </a:r>
            <a:r>
              <a:rPr lang="en-US" altLang="ja-JP" smtClean="0">
                <a:ea typeface="MS PGothic" pitchFamily="34" charset="-128"/>
              </a:rPr>
              <a:t> </a:t>
            </a:r>
            <a:r>
              <a:rPr lang="en-US" altLang="ja-JP" b="1" smtClean="0">
                <a:ea typeface="MS PGothic" pitchFamily="34" charset="-128"/>
              </a:rPr>
              <a:t>InGeoClouds</a:t>
            </a:r>
          </a:p>
          <a:p>
            <a:pPr lvl="1" eaLnBrk="1" hangingPunct="1">
              <a:lnSpc>
                <a:spcPct val="90000"/>
              </a:lnSpc>
              <a:spcBef>
                <a:spcPts val="600"/>
              </a:spcBef>
              <a:buFont typeface="Courier New" pitchFamily="49" charset="0"/>
              <a:buChar char="o"/>
            </a:pPr>
            <a:r>
              <a:rPr lang="en-US" altLang="ja-JP" smtClean="0">
                <a:ea typeface="MS PGothic" pitchFamily="34" charset="-128"/>
              </a:rPr>
              <a:t>European Space Agency: satellite data</a:t>
            </a:r>
          </a:p>
          <a:p>
            <a:pPr eaLnBrk="1" hangingPunct="1">
              <a:lnSpc>
                <a:spcPct val="90000"/>
              </a:lnSpc>
              <a:spcBef>
                <a:spcPts val="1200"/>
              </a:spcBef>
              <a:buFont typeface="Wingdings" pitchFamily="2" charset="2"/>
              <a:buChar char="n"/>
            </a:pPr>
            <a:r>
              <a:rPr lang="en-US" altLang="el-GR" smtClean="0"/>
              <a:t>EU FP7-INFRASTRUCTURES-2012-1</a:t>
            </a:r>
            <a:r>
              <a:rPr lang="en-US" altLang="ja-JP" smtClean="0">
                <a:ea typeface="MS PGothic" pitchFamily="34" charset="-128"/>
              </a:rPr>
              <a:t> </a:t>
            </a:r>
            <a:r>
              <a:rPr lang="en-US" altLang="ja-JP" b="1" smtClean="0">
                <a:ea typeface="MS PGothic" pitchFamily="34" charset="-128"/>
              </a:rPr>
              <a:t>ARIADNE</a:t>
            </a:r>
          </a:p>
          <a:p>
            <a:pPr lvl="1" eaLnBrk="1" hangingPunct="1">
              <a:lnSpc>
                <a:spcPct val="90000"/>
              </a:lnSpc>
              <a:spcBef>
                <a:spcPts val="600"/>
              </a:spcBef>
              <a:buFont typeface="Courier New" pitchFamily="49" charset="0"/>
              <a:buChar char="o"/>
            </a:pPr>
            <a:r>
              <a:rPr lang="en-US" altLang="ja-JP" smtClean="0">
                <a:ea typeface="MS PGothic" pitchFamily="34" charset="-128"/>
              </a:rPr>
              <a:t>Supermodel for CRMarchaeo</a:t>
            </a:r>
          </a:p>
          <a:p>
            <a:pPr eaLnBrk="1" hangingPunct="1">
              <a:lnSpc>
                <a:spcPct val="90000"/>
              </a:lnSpc>
              <a:spcBef>
                <a:spcPts val="1200"/>
              </a:spcBef>
              <a:buFont typeface="Wingdings" pitchFamily="2" charset="2"/>
              <a:buChar char="n"/>
            </a:pPr>
            <a:r>
              <a:rPr lang="en-US" altLang="el-GR" smtClean="0"/>
              <a:t>EU - FP7 - CP &amp; CSA </a:t>
            </a:r>
            <a:r>
              <a:rPr lang="en-US" altLang="ja-JP" b="1" smtClean="0">
                <a:ea typeface="MS PGothic" pitchFamily="34" charset="-128"/>
              </a:rPr>
              <a:t>iMarine</a:t>
            </a:r>
          </a:p>
          <a:p>
            <a:pPr lvl="1" eaLnBrk="1" hangingPunct="1">
              <a:lnSpc>
                <a:spcPct val="90000"/>
              </a:lnSpc>
              <a:spcBef>
                <a:spcPts val="600"/>
              </a:spcBef>
              <a:buFont typeface="Courier New" pitchFamily="49" charset="0"/>
              <a:buChar char="o"/>
            </a:pPr>
            <a:r>
              <a:rPr lang="en-US" altLang="ja-JP" smtClean="0">
                <a:ea typeface="MS PGothic" pitchFamily="34" charset="-128"/>
              </a:rPr>
              <a:t>Informs and complements MarineTLO</a:t>
            </a:r>
          </a:p>
          <a:p>
            <a:pPr lvl="1" eaLnBrk="1" hangingPunct="1">
              <a:lnSpc>
                <a:spcPct val="90000"/>
              </a:lnSpc>
              <a:spcBef>
                <a:spcPts val="600"/>
              </a:spcBef>
              <a:buFont typeface="Courier New" pitchFamily="49" charset="0"/>
              <a:buChar char="o"/>
            </a:pPr>
            <a:r>
              <a:rPr lang="en-US" altLang="ja-JP" smtClean="0">
                <a:ea typeface="MS PGothic" pitchFamily="34" charset="-128"/>
              </a:rPr>
              <a:t>Extended MarineTLO used in LifeWatch Greece, being promoted to LifeWatch</a:t>
            </a:r>
          </a:p>
        </p:txBody>
      </p:sp>
      <p:sp>
        <p:nvSpPr>
          <p:cNvPr id="36868" name="Slide Number Placeholder 3"/>
          <p:cNvSpPr>
            <a:spLocks noGrp="1"/>
          </p:cNvSpPr>
          <p:nvPr>
            <p:ph type="sldNum" sz="quarter" idx="11"/>
          </p:nvPr>
        </p:nvSpPr>
        <p:spPr>
          <a:noFill/>
        </p:spPr>
        <p:txBody>
          <a:bodyPr/>
          <a:lstStyle/>
          <a:p>
            <a:fld id="{69189D46-1C7F-4EE1-8918-0A46A2FFE8A1}" type="slidenum">
              <a:rPr lang="en-US" altLang="el-GR">
                <a:latin typeface="Arial" charset="0"/>
              </a:rPr>
              <a:pPr/>
              <a:t>28</a:t>
            </a:fld>
            <a:endParaRPr lang="en-US" altLang="el-GR">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ChangeArrowheads="1"/>
          </p:cNvSpPr>
          <p:nvPr/>
        </p:nvSpPr>
        <p:spPr bwMode="auto">
          <a:xfrm>
            <a:off x="495300" y="1285875"/>
            <a:ext cx="8915400" cy="5143500"/>
          </a:xfrm>
          <a:prstGeom prst="rect">
            <a:avLst/>
          </a:prstGeom>
          <a:noFill/>
          <a:ln w="9525">
            <a:noFill/>
            <a:miter lim="800000"/>
            <a:headEnd/>
            <a:tailEnd/>
          </a:ln>
        </p:spPr>
        <p:txBody>
          <a:bodyPr/>
          <a:lstStyle/>
          <a:p>
            <a:pPr>
              <a:spcBef>
                <a:spcPct val="30000"/>
              </a:spcBef>
            </a:pPr>
            <a:endParaRPr lang="el-GR" altLang="el-GR" sz="2000" b="0"/>
          </a:p>
        </p:txBody>
      </p:sp>
      <p:sp>
        <p:nvSpPr>
          <p:cNvPr id="37891" name="Rectangle 3"/>
          <p:cNvSpPr>
            <a:spLocks noGrp="1" noChangeArrowheads="1"/>
          </p:cNvSpPr>
          <p:nvPr>
            <p:ph type="title"/>
          </p:nvPr>
        </p:nvSpPr>
        <p:spPr/>
        <p:txBody>
          <a:bodyPr/>
          <a:lstStyle/>
          <a:p>
            <a:pPr eaLnBrk="1" hangingPunct="1"/>
            <a:r>
              <a:rPr lang="en-US" altLang="el-GR" smtClean="0"/>
              <a:t>Conclusions</a:t>
            </a:r>
          </a:p>
        </p:txBody>
      </p:sp>
      <p:sp>
        <p:nvSpPr>
          <p:cNvPr id="37892" name="Rectangle 4"/>
          <p:cNvSpPr>
            <a:spLocks noGrp="1" noChangeArrowheads="1"/>
          </p:cNvSpPr>
          <p:nvPr>
            <p:ph type="body" idx="1"/>
          </p:nvPr>
        </p:nvSpPr>
        <p:spPr>
          <a:xfrm>
            <a:off x="495300" y="1520825"/>
            <a:ext cx="8915400" cy="4724400"/>
          </a:xfrm>
        </p:spPr>
        <p:txBody>
          <a:bodyPr/>
          <a:lstStyle/>
          <a:p>
            <a:pPr eaLnBrk="1" hangingPunct="1">
              <a:lnSpc>
                <a:spcPct val="90000"/>
              </a:lnSpc>
            </a:pPr>
            <a:endParaRPr lang="en-US" altLang="el-GR" smtClean="0"/>
          </a:p>
          <a:p>
            <a:pPr eaLnBrk="1" hangingPunct="1">
              <a:lnSpc>
                <a:spcPct val="90000"/>
              </a:lnSpc>
            </a:pPr>
            <a:endParaRPr lang="en-US" altLang="ja-JP" smtClean="0">
              <a:solidFill>
                <a:srgbClr val="CC0066"/>
              </a:solidFill>
              <a:ea typeface="MS PGothic" pitchFamily="34" charset="-128"/>
            </a:endParaRPr>
          </a:p>
          <a:p>
            <a:pPr eaLnBrk="1" hangingPunct="1">
              <a:lnSpc>
                <a:spcPct val="90000"/>
              </a:lnSpc>
            </a:pPr>
            <a:r>
              <a:rPr lang="en-US" altLang="ja-JP" smtClean="0">
                <a:solidFill>
                  <a:srgbClr val="CC0066"/>
                </a:solidFill>
                <a:ea typeface="MS PGothic" pitchFamily="34" charset="-128"/>
              </a:rPr>
              <a:t>Future work:</a:t>
            </a:r>
          </a:p>
          <a:p>
            <a:pPr eaLnBrk="1" hangingPunct="1">
              <a:lnSpc>
                <a:spcPct val="90000"/>
              </a:lnSpc>
            </a:pPr>
            <a:endParaRPr lang="en-US" altLang="ja-JP" smtClean="0">
              <a:solidFill>
                <a:srgbClr val="CC0066"/>
              </a:solidFill>
              <a:ea typeface="MS PGothic" pitchFamily="34" charset="-128"/>
            </a:endParaRPr>
          </a:p>
          <a:p>
            <a:pPr eaLnBrk="1" hangingPunct="1">
              <a:lnSpc>
                <a:spcPct val="90000"/>
              </a:lnSpc>
            </a:pPr>
            <a:r>
              <a:rPr lang="en-US" altLang="ja-JP" smtClean="0">
                <a:solidFill>
                  <a:srgbClr val="CC0066"/>
                </a:solidFill>
                <a:ea typeface="MS PGothic" pitchFamily="34" charset="-128"/>
              </a:rPr>
              <a:t>Needed:</a:t>
            </a:r>
          </a:p>
          <a:p>
            <a:pPr eaLnBrk="1" hangingPunct="1">
              <a:lnSpc>
                <a:spcPct val="90000"/>
              </a:lnSpc>
            </a:pPr>
            <a:endParaRPr lang="en-US" altLang="ja-JP" smtClean="0">
              <a:solidFill>
                <a:srgbClr val="CC0066"/>
              </a:solidFill>
              <a:ea typeface="MS PGothic" pitchFamily="34" charset="-128"/>
            </a:endParaRPr>
          </a:p>
          <a:p>
            <a:pPr eaLnBrk="1" hangingPunct="1">
              <a:lnSpc>
                <a:spcPct val="90000"/>
              </a:lnSpc>
            </a:pPr>
            <a:endParaRPr lang="en-US" altLang="ja-JP" smtClean="0">
              <a:solidFill>
                <a:srgbClr val="CC0066"/>
              </a:solidFill>
              <a:ea typeface="MS PGothic" pitchFamily="34" charset="-128"/>
            </a:endParaRPr>
          </a:p>
          <a:p>
            <a:pPr eaLnBrk="1" hangingPunct="1">
              <a:lnSpc>
                <a:spcPct val="90000"/>
              </a:lnSpc>
            </a:pPr>
            <a:r>
              <a:rPr lang="en-US" altLang="ja-JP" smtClean="0">
                <a:solidFill>
                  <a:srgbClr val="CC0066"/>
                </a:solidFill>
                <a:ea typeface="MS PGothic" pitchFamily="34" charset="-128"/>
              </a:rPr>
              <a:t>Links: </a:t>
            </a:r>
            <a:r>
              <a:rPr lang="en-US" altLang="el-GR" b="1" smtClean="0">
                <a:solidFill>
                  <a:srgbClr val="CC0000"/>
                </a:solidFill>
                <a:ea typeface="MS PGothic" pitchFamily="34" charset="-128"/>
              </a:rPr>
              <a:t>http://www.ics.forth.gr/isl/CRMext/CRMsci.rdfs</a:t>
            </a:r>
          </a:p>
          <a:p>
            <a:pPr eaLnBrk="1" hangingPunct="1">
              <a:lnSpc>
                <a:spcPct val="90000"/>
              </a:lnSpc>
            </a:pPr>
            <a:endParaRPr lang="en-US" altLang="el-GR" b="1" smtClean="0">
              <a:solidFill>
                <a:srgbClr val="CC0000"/>
              </a:solidFill>
              <a:ea typeface="MS PGothic" pitchFamily="34" charset="-128"/>
            </a:endParaRPr>
          </a:p>
        </p:txBody>
      </p:sp>
      <p:sp>
        <p:nvSpPr>
          <p:cNvPr id="37893" name="Slide Number Placeholder 4"/>
          <p:cNvSpPr>
            <a:spLocks noGrp="1"/>
          </p:cNvSpPr>
          <p:nvPr>
            <p:ph type="sldNum" sz="quarter" idx="11"/>
          </p:nvPr>
        </p:nvSpPr>
        <p:spPr>
          <a:noFill/>
        </p:spPr>
        <p:txBody>
          <a:bodyPr/>
          <a:lstStyle/>
          <a:p>
            <a:fld id="{78111875-8B9D-4288-8449-C279B414CE19}" type="slidenum">
              <a:rPr lang="en-US" altLang="el-GR">
                <a:latin typeface="Arial" charset="0"/>
              </a:rPr>
              <a:pPr/>
              <a:t>29</a:t>
            </a:fld>
            <a:endParaRPr lang="en-US" altLang="el-GR">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396875" y="1484313"/>
            <a:ext cx="9112250" cy="4627562"/>
          </a:xfrm>
        </p:spPr>
        <p:txBody>
          <a:bodyPr/>
          <a:lstStyle/>
          <a:p>
            <a:pPr eaLnBrk="1" hangingPunct="1">
              <a:spcAft>
                <a:spcPct val="30000"/>
              </a:spcAft>
            </a:pPr>
            <a:r>
              <a:rPr lang="en-US" altLang="ja-JP" smtClean="0">
                <a:ea typeface="MS PGothic" pitchFamily="34" charset="-128"/>
              </a:rPr>
              <a:t> </a:t>
            </a:r>
          </a:p>
        </p:txBody>
      </p:sp>
      <p:sp>
        <p:nvSpPr>
          <p:cNvPr id="11267" name="Rectangle 3"/>
          <p:cNvSpPr>
            <a:spLocks noGrp="1" noChangeArrowheads="1"/>
          </p:cNvSpPr>
          <p:nvPr>
            <p:ph type="title"/>
          </p:nvPr>
        </p:nvSpPr>
        <p:spPr>
          <a:xfrm>
            <a:off x="2468563" y="711200"/>
            <a:ext cx="6610350" cy="577850"/>
          </a:xfrm>
          <a:noFill/>
        </p:spPr>
        <p:txBody>
          <a:bodyPr lIns="92075" tIns="46038" rIns="92075" bIns="46038"/>
          <a:lstStyle/>
          <a:p>
            <a:pPr eaLnBrk="1" hangingPunct="1"/>
            <a:r>
              <a:rPr lang="en-US" altLang="el-GR" sz="3700" smtClean="0"/>
              <a:t> </a:t>
            </a:r>
            <a:endParaRPr lang="en-GB" altLang="el-GR" sz="2000" i="0" smtClean="0"/>
          </a:p>
        </p:txBody>
      </p:sp>
      <p:sp>
        <p:nvSpPr>
          <p:cNvPr id="11268" name="Rectangle 5"/>
          <p:cNvSpPr>
            <a:spLocks noChangeArrowheads="1"/>
          </p:cNvSpPr>
          <p:nvPr/>
        </p:nvSpPr>
        <p:spPr bwMode="auto">
          <a:xfrm>
            <a:off x="1928813" y="711200"/>
            <a:ext cx="7150100" cy="577850"/>
          </a:xfrm>
          <a:prstGeom prst="rect">
            <a:avLst/>
          </a:prstGeom>
          <a:noFill/>
          <a:ln w="9525">
            <a:noFill/>
            <a:miter lim="800000"/>
            <a:headEnd/>
            <a:tailEnd/>
          </a:ln>
        </p:spPr>
        <p:txBody>
          <a:bodyPr anchor="b"/>
          <a:lstStyle/>
          <a:p>
            <a:pPr algn="r" eaLnBrk="1" hangingPunct="1"/>
            <a:r>
              <a:rPr lang="en-US" altLang="el-GR" sz="2800" b="0" i="1">
                <a:solidFill>
                  <a:srgbClr val="4D4D4D"/>
                </a:solidFill>
              </a:rPr>
              <a:t>Requirements</a:t>
            </a:r>
          </a:p>
        </p:txBody>
      </p:sp>
      <p:sp>
        <p:nvSpPr>
          <p:cNvPr id="11269" name="Slide Number Placeholder 4"/>
          <p:cNvSpPr>
            <a:spLocks noGrp="1"/>
          </p:cNvSpPr>
          <p:nvPr>
            <p:ph type="sldNum" sz="quarter" idx="11"/>
          </p:nvPr>
        </p:nvSpPr>
        <p:spPr>
          <a:noFill/>
        </p:spPr>
        <p:txBody>
          <a:bodyPr/>
          <a:lstStyle/>
          <a:p>
            <a:fld id="{C5DCAD39-8CC6-4597-A9E3-7C17C6C6D350}" type="slidenum">
              <a:rPr lang="en-US" altLang="el-GR">
                <a:latin typeface="Arial" charset="0"/>
              </a:rPr>
              <a:pPr/>
              <a:t>3</a:t>
            </a:fld>
            <a:endParaRPr lang="en-US" altLang="el-GR">
              <a:latin typeface="Arial" charset="0"/>
            </a:endParaRPr>
          </a:p>
        </p:txBody>
      </p:sp>
      <p:sp>
        <p:nvSpPr>
          <p:cNvPr id="11270" name="Rectangle 2"/>
          <p:cNvSpPr txBox="1">
            <a:spLocks noChangeArrowheads="1"/>
          </p:cNvSpPr>
          <p:nvPr/>
        </p:nvSpPr>
        <p:spPr bwMode="auto">
          <a:xfrm>
            <a:off x="495300" y="1598613"/>
            <a:ext cx="8915400" cy="4419600"/>
          </a:xfrm>
          <a:prstGeom prst="rect">
            <a:avLst/>
          </a:prstGeom>
          <a:noFill/>
          <a:ln w="9525">
            <a:noFill/>
            <a:miter lim="800000"/>
            <a:headEnd/>
            <a:tailEnd/>
          </a:ln>
        </p:spPr>
        <p:txBody>
          <a:bodyPr/>
          <a:lstStyle/>
          <a:p>
            <a:pPr marL="447675" indent="-447675" eaLnBrk="1" hangingPunct="1">
              <a:spcBef>
                <a:spcPct val="20000"/>
              </a:spcBef>
              <a:spcAft>
                <a:spcPct val="25000"/>
              </a:spcAft>
              <a:buClr>
                <a:schemeClr val="accent1"/>
              </a:buClr>
              <a:buSzPct val="70000"/>
              <a:buFont typeface="Wingdings" pitchFamily="2" charset="2"/>
              <a:buNone/>
            </a:pPr>
            <a:r>
              <a:rPr lang="en-US" altLang="ja-JP" sz="2000" b="0" i="1">
                <a:ea typeface="MS PGothic" pitchFamily="34" charset="-128"/>
              </a:rPr>
              <a:t>We need </a:t>
            </a:r>
            <a:r>
              <a:rPr lang="en-US" altLang="ja-JP" sz="2000" b="0" i="1">
                <a:solidFill>
                  <a:srgbClr val="C00000"/>
                </a:solidFill>
                <a:ea typeface="MS PGothic" pitchFamily="34" charset="-128"/>
              </a:rPr>
              <a:t>Metadata</a:t>
            </a:r>
            <a:r>
              <a:rPr lang="en-US" altLang="ja-JP" sz="2000" b="0" i="1">
                <a:ea typeface="MS PGothic" pitchFamily="34" charset="-128"/>
              </a:rPr>
              <a:t> to describe:</a:t>
            </a:r>
          </a:p>
          <a:p>
            <a:pPr marL="889000" lvl="1" indent="-439738" eaLnBrk="1" hangingPunct="1">
              <a:spcBef>
                <a:spcPct val="20000"/>
              </a:spcBef>
              <a:buClr>
                <a:schemeClr val="hlink"/>
              </a:buClr>
              <a:buSzPct val="65000"/>
              <a:buFont typeface="Wingdings" pitchFamily="2" charset="2"/>
              <a:buChar char="¡"/>
            </a:pPr>
            <a:r>
              <a:rPr lang="en-US" altLang="ja-JP" b="0">
                <a:ea typeface="MS PGothic" pitchFamily="34" charset="-128"/>
              </a:rPr>
              <a:t>The human </a:t>
            </a:r>
            <a:r>
              <a:rPr lang="en-US" altLang="ja-JP" b="0">
                <a:solidFill>
                  <a:srgbClr val="C00000"/>
                </a:solidFill>
                <a:ea typeface="MS PGothic" pitchFamily="34" charset="-128"/>
              </a:rPr>
              <a:t>observer</a:t>
            </a:r>
            <a:r>
              <a:rPr lang="en-US" altLang="ja-JP" b="0">
                <a:ea typeface="MS PGothic" pitchFamily="34" charset="-128"/>
              </a:rPr>
              <a:t> (robots are not human!)</a:t>
            </a:r>
          </a:p>
          <a:p>
            <a:pPr marL="889000" lvl="1" indent="-439738" eaLnBrk="1" hangingPunct="1">
              <a:spcBef>
                <a:spcPct val="20000"/>
              </a:spcBef>
              <a:buClr>
                <a:schemeClr val="hlink"/>
              </a:buClr>
              <a:buSzPct val="65000"/>
              <a:buFont typeface="Wingdings" pitchFamily="2" charset="2"/>
              <a:buChar char="¡"/>
            </a:pPr>
            <a:r>
              <a:rPr lang="en-US" altLang="ja-JP" b="0">
                <a:ea typeface="MS PGothic" pitchFamily="34" charset="-128"/>
              </a:rPr>
              <a:t>The </a:t>
            </a:r>
            <a:r>
              <a:rPr lang="en-US" altLang="ja-JP" b="0">
                <a:solidFill>
                  <a:srgbClr val="C00000"/>
                </a:solidFill>
                <a:ea typeface="MS PGothic" pitchFamily="34" charset="-128"/>
              </a:rPr>
              <a:t>object</a:t>
            </a:r>
            <a:r>
              <a:rPr lang="en-US" altLang="ja-JP" b="0">
                <a:ea typeface="MS PGothic" pitchFamily="34" charset="-128"/>
              </a:rPr>
              <a:t> of observation (a “thing”, “something”, a process or a state?)</a:t>
            </a:r>
          </a:p>
          <a:p>
            <a:pPr marL="889000" lvl="1" indent="-439738" eaLnBrk="1" hangingPunct="1">
              <a:spcBef>
                <a:spcPct val="20000"/>
              </a:spcBef>
              <a:buClr>
                <a:schemeClr val="hlink"/>
              </a:buClr>
              <a:buSzPct val="65000"/>
              <a:buFont typeface="Wingdings" pitchFamily="2" charset="2"/>
              <a:buChar char="¡"/>
            </a:pPr>
            <a:r>
              <a:rPr lang="en-US" altLang="ja-JP" b="0">
                <a:ea typeface="MS PGothic" pitchFamily="34" charset="-128"/>
              </a:rPr>
              <a:t>The observation </a:t>
            </a:r>
            <a:r>
              <a:rPr lang="en-US" altLang="ja-JP" b="0">
                <a:solidFill>
                  <a:srgbClr val="C00000"/>
                </a:solidFill>
                <a:ea typeface="MS PGothic" pitchFamily="34" charset="-128"/>
              </a:rPr>
              <a:t>hypothesis </a:t>
            </a:r>
            <a:r>
              <a:rPr lang="en-US" altLang="ja-JP" b="0">
                <a:ea typeface="MS PGothic" pitchFamily="34" charset="-128"/>
              </a:rPr>
              <a:t>(choice of parameters)</a:t>
            </a:r>
          </a:p>
          <a:p>
            <a:pPr marL="889000" lvl="1" indent="-439738" eaLnBrk="1" hangingPunct="1">
              <a:spcBef>
                <a:spcPct val="20000"/>
              </a:spcBef>
              <a:buClr>
                <a:schemeClr val="hlink"/>
              </a:buClr>
              <a:buSzPct val="65000"/>
              <a:buFont typeface="Wingdings" pitchFamily="2" charset="2"/>
              <a:buChar char="¡"/>
            </a:pPr>
            <a:r>
              <a:rPr lang="en-US" altLang="ja-JP" b="0">
                <a:ea typeface="MS PGothic" pitchFamily="34" charset="-128"/>
              </a:rPr>
              <a:t>The </a:t>
            </a:r>
            <a:r>
              <a:rPr lang="en-US" altLang="ja-JP" b="0">
                <a:solidFill>
                  <a:srgbClr val="C00000"/>
                </a:solidFill>
                <a:ea typeface="MS PGothic" pitchFamily="34" charset="-128"/>
              </a:rPr>
              <a:t>identity </a:t>
            </a:r>
            <a:r>
              <a:rPr lang="en-US" altLang="ja-JP" b="0">
                <a:ea typeface="MS PGothic" pitchFamily="34" charset="-128"/>
              </a:rPr>
              <a:t>of the object, if any</a:t>
            </a:r>
          </a:p>
          <a:p>
            <a:pPr marL="889000" lvl="1" indent="-439738" eaLnBrk="1" hangingPunct="1">
              <a:spcBef>
                <a:spcPct val="20000"/>
              </a:spcBef>
              <a:buClr>
                <a:schemeClr val="hlink"/>
              </a:buClr>
              <a:buSzPct val="65000"/>
              <a:buFont typeface="Wingdings" pitchFamily="2" charset="2"/>
              <a:buChar char="¡"/>
            </a:pPr>
            <a:r>
              <a:rPr lang="en-US" altLang="el-GR" b="0">
                <a:ea typeface="MS PGothic" pitchFamily="34" charset="-128"/>
              </a:rPr>
              <a:t>The </a:t>
            </a:r>
            <a:r>
              <a:rPr lang="en-US" altLang="el-GR" b="0">
                <a:solidFill>
                  <a:srgbClr val="C00000"/>
                </a:solidFill>
                <a:ea typeface="MS PGothic" pitchFamily="34" charset="-128"/>
              </a:rPr>
              <a:t>environment</a:t>
            </a:r>
            <a:r>
              <a:rPr lang="en-US" altLang="el-GR" b="0">
                <a:ea typeface="MS PGothic" pitchFamily="34" charset="-128"/>
              </a:rPr>
              <a:t>, time and location</a:t>
            </a:r>
          </a:p>
          <a:p>
            <a:pPr marL="889000" lvl="1" indent="-439738" eaLnBrk="1" hangingPunct="1">
              <a:spcBef>
                <a:spcPct val="20000"/>
              </a:spcBef>
              <a:buClr>
                <a:schemeClr val="hlink"/>
              </a:buClr>
              <a:buSzPct val="65000"/>
              <a:buFont typeface="Wingdings" pitchFamily="2" charset="2"/>
              <a:buChar char="¡"/>
            </a:pPr>
            <a:r>
              <a:rPr lang="en-US" altLang="el-GR" b="0">
                <a:ea typeface="MS PGothic" pitchFamily="34" charset="-128"/>
              </a:rPr>
              <a:t>The </a:t>
            </a:r>
            <a:r>
              <a:rPr lang="en-US" altLang="el-GR" b="0">
                <a:solidFill>
                  <a:srgbClr val="C00000"/>
                </a:solidFill>
                <a:ea typeface="MS PGothic" pitchFamily="34" charset="-128"/>
              </a:rPr>
              <a:t>condition</a:t>
            </a:r>
            <a:r>
              <a:rPr lang="en-US" altLang="el-GR" b="0">
                <a:ea typeface="MS PGothic" pitchFamily="34" charset="-128"/>
              </a:rPr>
              <a:t> of the thing</a:t>
            </a:r>
          </a:p>
          <a:p>
            <a:pPr marL="889000" lvl="1" indent="-439738" eaLnBrk="1" hangingPunct="1">
              <a:spcBef>
                <a:spcPct val="20000"/>
              </a:spcBef>
              <a:buClr>
                <a:schemeClr val="hlink"/>
              </a:buClr>
              <a:buSzPct val="65000"/>
              <a:buFont typeface="Wingdings" pitchFamily="2" charset="2"/>
              <a:buChar char="¡"/>
            </a:pPr>
            <a:r>
              <a:rPr lang="en-US" altLang="el-GR" b="0">
                <a:ea typeface="MS PGothic" pitchFamily="34" charset="-128"/>
              </a:rPr>
              <a:t>The instrumentation and </a:t>
            </a:r>
            <a:r>
              <a:rPr lang="en-US" altLang="el-GR" b="0">
                <a:solidFill>
                  <a:srgbClr val="C00000"/>
                </a:solidFill>
                <a:ea typeface="MS PGothic" pitchFamily="34" charset="-128"/>
              </a:rPr>
              <a:t>method</a:t>
            </a:r>
            <a:r>
              <a:rPr lang="en-US" altLang="el-GR" b="0">
                <a:ea typeface="MS PGothic" pitchFamily="34" charset="-128"/>
              </a:rPr>
              <a:t> used</a:t>
            </a:r>
          </a:p>
          <a:p>
            <a:pPr marL="889000" lvl="1" indent="-439738" eaLnBrk="1" hangingPunct="1">
              <a:spcBef>
                <a:spcPct val="20000"/>
              </a:spcBef>
              <a:buClr>
                <a:schemeClr val="hlink"/>
              </a:buClr>
              <a:buSzPct val="65000"/>
              <a:buFont typeface="Wingdings" pitchFamily="2" charset="2"/>
              <a:buChar char="¡"/>
            </a:pPr>
            <a:r>
              <a:rPr lang="en-US" altLang="el-GR" b="0">
                <a:ea typeface="MS PGothic" pitchFamily="34" charset="-128"/>
              </a:rPr>
              <a:t>The identity, authenticity and transmission of the produced </a:t>
            </a:r>
            <a:r>
              <a:rPr lang="en-US" altLang="el-GR" b="0">
                <a:solidFill>
                  <a:srgbClr val="C00000"/>
                </a:solidFill>
                <a:ea typeface="MS PGothic" pitchFamily="34" charset="-128"/>
              </a:rPr>
              <a:t>records</a:t>
            </a:r>
          </a:p>
          <a:p>
            <a:pPr marL="447675" indent="-447675" eaLnBrk="1" hangingPunct="1">
              <a:spcBef>
                <a:spcPct val="20000"/>
              </a:spcBef>
              <a:buClr>
                <a:schemeClr val="hlink"/>
              </a:buClr>
              <a:buSzPct val="65000"/>
            </a:pPr>
            <a:endParaRPr lang="en-US" altLang="el-GR" b="0">
              <a:solidFill>
                <a:srgbClr val="C00000"/>
              </a:solidFill>
              <a:ea typeface="MS PGothic" pitchFamily="34" charset="-128"/>
            </a:endParaRPr>
          </a:p>
          <a:p>
            <a:pPr marL="447675" indent="-447675" eaLnBrk="1" hangingPunct="1">
              <a:spcBef>
                <a:spcPct val="20000"/>
              </a:spcBef>
              <a:buClr>
                <a:schemeClr val="hlink"/>
              </a:buClr>
              <a:buSzPct val="65000"/>
            </a:pPr>
            <a:r>
              <a:rPr lang="en-US" altLang="el-GR" sz="2000" b="0" i="1">
                <a:ea typeface="MS PGothic" pitchFamily="34" charset="-128"/>
              </a:rPr>
              <a:t>Greatest challenge: What is the </a:t>
            </a:r>
            <a:r>
              <a:rPr lang="en-US" altLang="el-GR" sz="2000" b="0" i="1">
                <a:solidFill>
                  <a:srgbClr val="C00000"/>
                </a:solidFill>
                <a:ea typeface="MS PGothic" pitchFamily="34" charset="-128"/>
              </a:rPr>
              <a:t>substance</a:t>
            </a:r>
            <a:r>
              <a:rPr lang="en-US" altLang="el-GR" sz="2000" b="0" i="1">
                <a:ea typeface="MS PGothic" pitchFamily="34" charset="-128"/>
              </a:rPr>
              <a:t> of what is observed.</a:t>
            </a:r>
          </a:p>
          <a:p>
            <a:pPr marL="889000" lvl="1" indent="-439738" eaLnBrk="1" hangingPunct="1">
              <a:spcBef>
                <a:spcPct val="20000"/>
              </a:spcBef>
              <a:buClr>
                <a:schemeClr val="hlink"/>
              </a:buClr>
              <a:buSzPct val="65000"/>
              <a:buFont typeface="Wingdings" pitchFamily="2" charset="2"/>
              <a:buChar char="¡"/>
            </a:pPr>
            <a:endParaRPr lang="en-US" altLang="el-GR" b="0">
              <a:solidFill>
                <a:srgbClr val="C00000"/>
              </a:solidFill>
            </a:endParaRPr>
          </a:p>
          <a:p>
            <a:pPr marL="447675" indent="-447675" eaLnBrk="1" hangingPunct="1">
              <a:spcBef>
                <a:spcPct val="20000"/>
              </a:spcBef>
              <a:buClr>
                <a:schemeClr val="accent1"/>
              </a:buClr>
              <a:buSzPct val="70000"/>
              <a:buFont typeface="Wingdings" pitchFamily="2" charset="2"/>
              <a:buNone/>
            </a:pPr>
            <a:r>
              <a:rPr lang="en-US" altLang="ja-JP" sz="2000" b="0" i="1">
                <a:ea typeface="MS PGothic" pitchFamily="34" charset="-128"/>
              </a:rPr>
              <a:t> </a:t>
            </a:r>
            <a:endParaRPr lang="en-US" altLang="el-GR" sz="2000" b="0">
              <a:solidFill>
                <a:srgbClr val="CC0066"/>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title"/>
          </p:nvPr>
        </p:nvSpPr>
        <p:spPr>
          <a:xfrm>
            <a:off x="1930400" y="711200"/>
            <a:ext cx="7148513" cy="577850"/>
          </a:xfrm>
          <a:noFill/>
        </p:spPr>
        <p:txBody>
          <a:bodyPr lIns="92075" tIns="46038" rIns="92075" bIns="46038"/>
          <a:lstStyle/>
          <a:p>
            <a:pPr eaLnBrk="1" hangingPunct="1"/>
            <a:r>
              <a:rPr lang="en-US" altLang="el-GR" smtClean="0"/>
              <a:t> Competitors </a:t>
            </a:r>
            <a:endParaRPr lang="en-GB" altLang="el-GR" smtClean="0"/>
          </a:p>
        </p:txBody>
      </p:sp>
      <p:sp>
        <p:nvSpPr>
          <p:cNvPr id="12291" name="Slide Number Placeholder 3"/>
          <p:cNvSpPr>
            <a:spLocks noGrp="1"/>
          </p:cNvSpPr>
          <p:nvPr>
            <p:ph type="sldNum" sz="quarter" idx="11"/>
          </p:nvPr>
        </p:nvSpPr>
        <p:spPr>
          <a:noFill/>
        </p:spPr>
        <p:txBody>
          <a:bodyPr/>
          <a:lstStyle/>
          <a:p>
            <a:fld id="{EBF4B003-3A28-476B-AE48-9F1328FBE565}" type="slidenum">
              <a:rPr lang="en-US" altLang="el-GR">
                <a:latin typeface="Arial" charset="0"/>
              </a:rPr>
              <a:pPr/>
              <a:t>4</a:t>
            </a:fld>
            <a:endParaRPr lang="en-US" altLang="el-GR">
              <a:latin typeface="Arial" charset="0"/>
            </a:endParaRPr>
          </a:p>
        </p:txBody>
      </p:sp>
      <p:sp>
        <p:nvSpPr>
          <p:cNvPr id="12292" name="Rectangle 2"/>
          <p:cNvSpPr txBox="1">
            <a:spLocks noChangeArrowheads="1"/>
          </p:cNvSpPr>
          <p:nvPr/>
        </p:nvSpPr>
        <p:spPr bwMode="auto">
          <a:xfrm>
            <a:off x="617538" y="1558925"/>
            <a:ext cx="8915400" cy="4948238"/>
          </a:xfrm>
          <a:prstGeom prst="rect">
            <a:avLst/>
          </a:prstGeom>
          <a:noFill/>
          <a:ln w="9525">
            <a:noFill/>
            <a:miter lim="800000"/>
            <a:headEnd/>
            <a:tailEnd/>
          </a:ln>
        </p:spPr>
        <p:txBody>
          <a:bodyPr/>
          <a:lstStyle/>
          <a:p>
            <a:pPr marL="447675" indent="-447675" eaLnBrk="1" hangingPunct="1">
              <a:spcBef>
                <a:spcPct val="40000"/>
              </a:spcBef>
              <a:buClr>
                <a:schemeClr val="accent1"/>
              </a:buClr>
              <a:buSzPct val="70000"/>
              <a:buFont typeface="Wingdings" pitchFamily="2" charset="2"/>
              <a:buNone/>
            </a:pPr>
            <a:r>
              <a:rPr lang="en-US" altLang="ja-JP" sz="2000" b="0" i="1">
                <a:ea typeface="MS PGothic" pitchFamily="34" charset="-128"/>
              </a:rPr>
              <a:t>Competitors:</a:t>
            </a:r>
          </a:p>
          <a:p>
            <a:pPr marL="889000" lvl="1" indent="-439738" eaLnBrk="1" hangingPunct="1">
              <a:spcBef>
                <a:spcPct val="40000"/>
              </a:spcBef>
              <a:buClr>
                <a:schemeClr val="hlink"/>
              </a:buClr>
              <a:buSzPct val="65000"/>
              <a:buFont typeface="Wingdings" pitchFamily="2" charset="2"/>
              <a:buChar char="¡"/>
            </a:pPr>
            <a:r>
              <a:rPr lang="en-US" altLang="ja-JP" b="0" i="1">
                <a:solidFill>
                  <a:schemeClr val="tx2"/>
                </a:solidFill>
                <a:ea typeface="MS PGothic" pitchFamily="34" charset="-128"/>
              </a:rPr>
              <a:t>INSPIRE –earth science oriented</a:t>
            </a:r>
          </a:p>
          <a:p>
            <a:pPr marL="889000" lvl="1" indent="-439738" eaLnBrk="1" hangingPunct="1">
              <a:spcBef>
                <a:spcPct val="40000"/>
              </a:spcBef>
              <a:buClr>
                <a:schemeClr val="hlink"/>
              </a:buClr>
              <a:buSzPct val="65000"/>
              <a:buFont typeface="Wingdings" pitchFamily="2" charset="2"/>
              <a:buChar char="¡"/>
            </a:pPr>
            <a:r>
              <a:rPr lang="en-US" altLang="el-GR" b="0" i="1">
                <a:solidFill>
                  <a:schemeClr val="tx2"/>
                </a:solidFill>
                <a:ea typeface="MS PGothic" pitchFamily="34" charset="-128"/>
              </a:rPr>
              <a:t>OBOE – life science oriented</a:t>
            </a:r>
          </a:p>
          <a:p>
            <a:pPr marL="889000" lvl="1" indent="-439738" eaLnBrk="1" hangingPunct="1">
              <a:spcBef>
                <a:spcPct val="40000"/>
              </a:spcBef>
              <a:buClr>
                <a:schemeClr val="hlink"/>
              </a:buClr>
              <a:buSzPct val="65000"/>
              <a:buFont typeface="Wingdings" pitchFamily="2" charset="2"/>
              <a:buChar char="¡"/>
            </a:pPr>
            <a:r>
              <a:rPr lang="en-US" altLang="el-GR" b="0" i="1">
                <a:solidFill>
                  <a:schemeClr val="tx2"/>
                </a:solidFill>
                <a:ea typeface="MS PGothic" pitchFamily="34" charset="-128"/>
              </a:rPr>
              <a:t>SEEK – ecology oriented</a:t>
            </a:r>
          </a:p>
          <a:p>
            <a:pPr marL="889000" lvl="1" indent="-439738" eaLnBrk="1" hangingPunct="1">
              <a:spcBef>
                <a:spcPct val="40000"/>
              </a:spcBef>
              <a:buClr>
                <a:schemeClr val="hlink"/>
              </a:buClr>
              <a:buSzPct val="65000"/>
              <a:buFont typeface="Wingdings" pitchFamily="2" charset="2"/>
              <a:buChar char="¡"/>
            </a:pPr>
            <a:r>
              <a:rPr lang="en-US" altLang="el-GR" b="0" i="1">
                <a:solidFill>
                  <a:schemeClr val="tx2"/>
                </a:solidFill>
                <a:ea typeface="MS PGothic" pitchFamily="34" charset="-128"/>
              </a:rPr>
              <a:t>Darwin Core - biodiversity</a:t>
            </a:r>
          </a:p>
          <a:p>
            <a:pPr marL="447675" indent="-447675" eaLnBrk="1" hangingPunct="1">
              <a:spcBef>
                <a:spcPct val="40000"/>
              </a:spcBef>
              <a:buClr>
                <a:schemeClr val="hlink"/>
              </a:buClr>
              <a:buSzPct val="65000"/>
            </a:pPr>
            <a:r>
              <a:rPr lang="en-US" altLang="el-GR" sz="2000" b="0" i="1">
                <a:solidFill>
                  <a:schemeClr val="tx2"/>
                </a:solidFill>
                <a:ea typeface="MS PGothic" pitchFamily="34" charset="-128"/>
              </a:rPr>
              <a:t>Problems of competitors:</a:t>
            </a:r>
          </a:p>
          <a:p>
            <a:pPr marL="889000" lvl="1" indent="-439738" eaLnBrk="1" hangingPunct="1">
              <a:spcBef>
                <a:spcPts val="600"/>
              </a:spcBef>
              <a:buClr>
                <a:schemeClr val="hlink"/>
              </a:buClr>
              <a:buSzPct val="65000"/>
              <a:buFont typeface="Wingdings" pitchFamily="2" charset="2"/>
              <a:buChar char="¡"/>
            </a:pPr>
            <a:r>
              <a:rPr lang="en-US" altLang="ja-JP" b="0" i="1">
                <a:solidFill>
                  <a:schemeClr val="tx2"/>
                </a:solidFill>
                <a:ea typeface="MS PGothic" pitchFamily="34" charset="-128"/>
              </a:rPr>
              <a:t>Confuse observation </a:t>
            </a:r>
            <a:r>
              <a:rPr lang="en-US" altLang="ja-JP" b="0" i="1">
                <a:solidFill>
                  <a:srgbClr val="C00000"/>
                </a:solidFill>
                <a:ea typeface="MS PGothic" pitchFamily="34" charset="-128"/>
              </a:rPr>
              <a:t>process</a:t>
            </a:r>
            <a:r>
              <a:rPr lang="en-US" altLang="ja-JP" b="0" i="1">
                <a:solidFill>
                  <a:schemeClr val="tx2"/>
                </a:solidFill>
                <a:ea typeface="MS PGothic" pitchFamily="34" charset="-128"/>
              </a:rPr>
              <a:t> with observation </a:t>
            </a:r>
            <a:r>
              <a:rPr lang="en-US" altLang="ja-JP" b="0" i="1">
                <a:solidFill>
                  <a:srgbClr val="C00000"/>
                </a:solidFill>
                <a:ea typeface="MS PGothic" pitchFamily="34" charset="-128"/>
              </a:rPr>
              <a:t>record</a:t>
            </a:r>
          </a:p>
          <a:p>
            <a:pPr marL="889000" lvl="1" indent="-439738" eaLnBrk="1" hangingPunct="1">
              <a:spcBef>
                <a:spcPts val="600"/>
              </a:spcBef>
              <a:buClr>
                <a:schemeClr val="hlink"/>
              </a:buClr>
              <a:buSzPct val="65000"/>
              <a:buFont typeface="Wingdings" pitchFamily="2" charset="2"/>
              <a:buChar char="¡"/>
            </a:pPr>
            <a:r>
              <a:rPr lang="en-US" altLang="el-GR" b="0" i="1">
                <a:solidFill>
                  <a:schemeClr val="tx2"/>
                </a:solidFill>
                <a:ea typeface="MS PGothic" pitchFamily="34" charset="-128"/>
              </a:rPr>
              <a:t>Confuse </a:t>
            </a:r>
            <a:r>
              <a:rPr lang="en-US" altLang="el-GR" b="0" i="1">
                <a:solidFill>
                  <a:srgbClr val="C00000"/>
                </a:solidFill>
                <a:ea typeface="MS PGothic" pitchFamily="34" charset="-128"/>
              </a:rPr>
              <a:t>sample</a:t>
            </a:r>
            <a:r>
              <a:rPr lang="en-US" altLang="el-GR" b="0" i="1">
                <a:solidFill>
                  <a:schemeClr val="tx2"/>
                </a:solidFill>
                <a:ea typeface="MS PGothic" pitchFamily="34" charset="-128"/>
              </a:rPr>
              <a:t> taking with </a:t>
            </a:r>
            <a:r>
              <a:rPr lang="en-US" altLang="el-GR" b="0" i="1">
                <a:solidFill>
                  <a:srgbClr val="C00000"/>
                </a:solidFill>
                <a:ea typeface="MS PGothic" pitchFamily="34" charset="-128"/>
              </a:rPr>
              <a:t>observation</a:t>
            </a:r>
          </a:p>
          <a:p>
            <a:pPr marL="889000" lvl="1" indent="-439738" eaLnBrk="1" hangingPunct="1">
              <a:spcBef>
                <a:spcPts val="600"/>
              </a:spcBef>
              <a:buClr>
                <a:schemeClr val="hlink"/>
              </a:buClr>
              <a:buSzPct val="65000"/>
              <a:buFont typeface="Wingdings" pitchFamily="2" charset="2"/>
              <a:buChar char="¡"/>
            </a:pPr>
            <a:r>
              <a:rPr lang="en-US" altLang="el-GR" b="0" i="1">
                <a:ea typeface="MS PGothic" pitchFamily="34" charset="-128"/>
              </a:rPr>
              <a:t>Confuse</a:t>
            </a:r>
            <a:r>
              <a:rPr lang="en-US" altLang="el-GR" b="0" i="1">
                <a:solidFill>
                  <a:srgbClr val="C00000"/>
                </a:solidFill>
                <a:ea typeface="MS PGothic" pitchFamily="34" charset="-128"/>
              </a:rPr>
              <a:t> finding</a:t>
            </a:r>
            <a:r>
              <a:rPr lang="en-US" altLang="el-GR" b="0" i="1">
                <a:solidFill>
                  <a:schemeClr val="tx2"/>
                </a:solidFill>
                <a:ea typeface="MS PGothic" pitchFamily="34" charset="-128"/>
              </a:rPr>
              <a:t> with </a:t>
            </a:r>
            <a:r>
              <a:rPr lang="en-US" altLang="el-GR" b="0" i="1">
                <a:solidFill>
                  <a:srgbClr val="C00000"/>
                </a:solidFill>
                <a:ea typeface="MS PGothic" pitchFamily="34" charset="-128"/>
              </a:rPr>
              <a:t>preparation</a:t>
            </a:r>
          </a:p>
          <a:p>
            <a:pPr marL="889000" lvl="1" indent="-439738" eaLnBrk="1" hangingPunct="1">
              <a:spcBef>
                <a:spcPts val="600"/>
              </a:spcBef>
              <a:buClr>
                <a:schemeClr val="hlink"/>
              </a:buClr>
              <a:buSzPct val="65000"/>
              <a:buFont typeface="Wingdings" pitchFamily="2" charset="2"/>
              <a:buChar char="¡"/>
            </a:pPr>
            <a:r>
              <a:rPr lang="en-US" altLang="el-GR" b="0" i="1">
                <a:solidFill>
                  <a:schemeClr val="tx2"/>
                </a:solidFill>
                <a:ea typeface="MS PGothic" pitchFamily="34" charset="-128"/>
              </a:rPr>
              <a:t>No persistent </a:t>
            </a:r>
            <a:r>
              <a:rPr lang="en-US" altLang="el-GR" b="0" i="1">
                <a:solidFill>
                  <a:srgbClr val="C00000"/>
                </a:solidFill>
                <a:ea typeface="MS PGothic" pitchFamily="34" charset="-128"/>
              </a:rPr>
              <a:t>sample identity</a:t>
            </a:r>
          </a:p>
          <a:p>
            <a:pPr marL="889000" lvl="1" indent="-439738" eaLnBrk="1" hangingPunct="1">
              <a:spcBef>
                <a:spcPts val="600"/>
              </a:spcBef>
              <a:buClr>
                <a:schemeClr val="hlink"/>
              </a:buClr>
              <a:buSzPct val="65000"/>
              <a:buFont typeface="Wingdings" pitchFamily="2" charset="2"/>
              <a:buChar char="¡"/>
            </a:pPr>
            <a:r>
              <a:rPr lang="en-US" altLang="el-GR" b="0" i="1">
                <a:solidFill>
                  <a:schemeClr val="tx2"/>
                </a:solidFill>
                <a:ea typeface="MS PGothic" pitchFamily="34" charset="-128"/>
              </a:rPr>
              <a:t>Poor, inconsistent description of methods, environment and participants</a:t>
            </a:r>
          </a:p>
          <a:p>
            <a:pPr marL="889000" lvl="1" indent="-439738" eaLnBrk="1" hangingPunct="1">
              <a:spcBef>
                <a:spcPts val="600"/>
              </a:spcBef>
              <a:buClr>
                <a:schemeClr val="hlink"/>
              </a:buClr>
              <a:buSzPct val="65000"/>
              <a:buFont typeface="Wingdings" pitchFamily="2" charset="2"/>
              <a:buChar char="¡"/>
            </a:pPr>
            <a:r>
              <a:rPr lang="en-US" altLang="el-GR" b="0" i="1">
                <a:solidFill>
                  <a:schemeClr val="tx2"/>
                </a:solidFill>
                <a:ea typeface="MS PGothic" pitchFamily="34" charset="-128"/>
              </a:rPr>
              <a:t>Poor </a:t>
            </a:r>
            <a:r>
              <a:rPr lang="en-US" altLang="el-GR" b="0" i="1">
                <a:solidFill>
                  <a:srgbClr val="C00000"/>
                </a:solidFill>
                <a:ea typeface="MS PGothic" pitchFamily="34" charset="-128"/>
              </a:rPr>
              <a:t>identity </a:t>
            </a:r>
            <a:r>
              <a:rPr lang="en-US" altLang="el-GR" b="0" i="1">
                <a:solidFill>
                  <a:schemeClr val="tx2"/>
                </a:solidFill>
                <a:ea typeface="MS PGothic" pitchFamily="34" charset="-128"/>
              </a:rPr>
              <a:t>of observed “thing”</a:t>
            </a:r>
          </a:p>
          <a:p>
            <a:pPr marL="889000" lvl="1" indent="-439738" eaLnBrk="1" hangingPunct="1">
              <a:spcBef>
                <a:spcPct val="40000"/>
              </a:spcBef>
              <a:buClr>
                <a:schemeClr val="hlink"/>
              </a:buClr>
              <a:buSzPct val="65000"/>
              <a:buFont typeface="Wingdings" pitchFamily="2" charset="2"/>
              <a:buChar char="¡"/>
            </a:pPr>
            <a:endParaRPr lang="en-US" altLang="el-GR" b="0" i="1">
              <a:solidFill>
                <a:schemeClr val="tx2"/>
              </a:solidFill>
              <a:ea typeface="MS PGothic" pitchFamily="34" charset="-128"/>
            </a:endParaRPr>
          </a:p>
          <a:p>
            <a:pPr marL="889000" lvl="1" indent="-439738" eaLnBrk="1" hangingPunct="1">
              <a:spcBef>
                <a:spcPct val="40000"/>
              </a:spcBef>
              <a:buClr>
                <a:schemeClr val="hlink"/>
              </a:buClr>
              <a:buSzPct val="65000"/>
              <a:buFont typeface="Wingdings" pitchFamily="2" charset="2"/>
              <a:buChar char="¡"/>
            </a:pPr>
            <a:endParaRPr lang="en-US" altLang="el-GR" b="0" i="1">
              <a:solidFill>
                <a:schemeClr val="tx2"/>
              </a:solidFill>
              <a:ea typeface="MS PGothic"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idx="4294967295"/>
          </p:nvPr>
        </p:nvSpPr>
        <p:spPr>
          <a:xfrm>
            <a:off x="2193925" y="663575"/>
            <a:ext cx="7150100" cy="577850"/>
          </a:xfrm>
        </p:spPr>
        <p:txBody>
          <a:bodyPr/>
          <a:lstStyle/>
          <a:p>
            <a:pPr eaLnBrk="1" hangingPunct="1"/>
            <a:r>
              <a:rPr lang="en-US" altLang="el-GR" sz="2400" b="1" smtClean="0">
                <a:solidFill>
                  <a:srgbClr val="4F6228"/>
                </a:solidFill>
              </a:rPr>
              <a:t>INSPIRE: Limitations of Information Integration</a:t>
            </a:r>
            <a:endParaRPr lang="el-GR" altLang="el-GR" sz="2000" b="1" smtClean="0">
              <a:solidFill>
                <a:srgbClr val="000000"/>
              </a:solidFill>
            </a:endParaRPr>
          </a:p>
        </p:txBody>
      </p:sp>
      <p:pic>
        <p:nvPicPr>
          <p:cNvPr id="13315" name="Image 6" descr="logo-InGeoClouds.png"/>
          <p:cNvPicPr>
            <a:picLocks noChangeAspect="1"/>
          </p:cNvPicPr>
          <p:nvPr/>
        </p:nvPicPr>
        <p:blipFill>
          <a:blip r:embed="rId2" cstate="print"/>
          <a:srcRect/>
          <a:stretch>
            <a:fillRect/>
          </a:stretch>
        </p:blipFill>
        <p:spPr bwMode="auto">
          <a:xfrm>
            <a:off x="447675" y="41275"/>
            <a:ext cx="1358900" cy="1214438"/>
          </a:xfrm>
          <a:prstGeom prst="rect">
            <a:avLst/>
          </a:prstGeom>
          <a:noFill/>
          <a:ln w="9525">
            <a:noFill/>
            <a:miter lim="800000"/>
            <a:headEnd/>
            <a:tailEnd/>
          </a:ln>
        </p:spPr>
      </p:pic>
      <p:sp>
        <p:nvSpPr>
          <p:cNvPr id="13316" name="Content Placeholder 1"/>
          <p:cNvSpPr>
            <a:spLocks/>
          </p:cNvSpPr>
          <p:nvPr/>
        </p:nvSpPr>
        <p:spPr bwMode="auto">
          <a:xfrm>
            <a:off x="508000" y="1566863"/>
            <a:ext cx="9023350" cy="3976687"/>
          </a:xfrm>
          <a:prstGeom prst="rect">
            <a:avLst/>
          </a:prstGeom>
          <a:noFill/>
          <a:ln w="9525">
            <a:noFill/>
            <a:miter lim="800000"/>
            <a:headEnd/>
            <a:tailEnd/>
          </a:ln>
        </p:spPr>
        <p:txBody>
          <a:bodyPr/>
          <a:lstStyle/>
          <a:p>
            <a:pPr marL="342900" indent="-342900" eaLnBrk="1" hangingPunct="1">
              <a:lnSpc>
                <a:spcPct val="90000"/>
              </a:lnSpc>
              <a:spcBef>
                <a:spcPct val="20000"/>
              </a:spcBef>
            </a:pPr>
            <a:r>
              <a:rPr lang="en-US" altLang="el-GR" sz="2400">
                <a:solidFill>
                  <a:srgbClr val="000000"/>
                </a:solidFill>
              </a:rPr>
              <a:t>INSPIRE:</a:t>
            </a:r>
          </a:p>
          <a:p>
            <a:pPr marL="342900" indent="-342900" eaLnBrk="1" hangingPunct="1">
              <a:lnSpc>
                <a:spcPct val="90000"/>
              </a:lnSpc>
              <a:spcBef>
                <a:spcPct val="20000"/>
              </a:spcBef>
            </a:pPr>
            <a:endParaRPr lang="en-US" altLang="el-GR" sz="2400">
              <a:solidFill>
                <a:srgbClr val="000000"/>
              </a:solidFill>
            </a:endParaRPr>
          </a:p>
          <a:p>
            <a:pPr marL="342900" indent="-342900" eaLnBrk="1" hangingPunct="1">
              <a:lnSpc>
                <a:spcPct val="90000"/>
              </a:lnSpc>
              <a:spcBef>
                <a:spcPct val="20000"/>
              </a:spcBef>
              <a:buFontTx/>
              <a:buChar char="•"/>
            </a:pPr>
            <a:r>
              <a:rPr lang="en-US" altLang="el-GR" sz="1600">
                <a:solidFill>
                  <a:srgbClr val="000000"/>
                </a:solidFill>
              </a:rPr>
              <a:t>C</a:t>
            </a:r>
            <a:r>
              <a:rPr lang="el-GR" altLang="el-GR" sz="1600">
                <a:solidFill>
                  <a:srgbClr val="000000"/>
                </a:solidFill>
              </a:rPr>
              <a:t>overs 34 Spatial Data Themes laid down in 3 </a:t>
            </a:r>
            <a:r>
              <a:rPr lang="en-US" altLang="el-GR" sz="1600">
                <a:solidFill>
                  <a:srgbClr val="000000"/>
                </a:solidFill>
              </a:rPr>
              <a:t>Themes. It uses </a:t>
            </a:r>
            <a:r>
              <a:rPr lang="el-GR" altLang="el-GR" sz="1600">
                <a:solidFill>
                  <a:srgbClr val="000000"/>
                </a:solidFill>
              </a:rPr>
              <a:t>ISO 19100 series standards</a:t>
            </a:r>
            <a:endParaRPr lang="en-US" altLang="el-GR" sz="1600">
              <a:solidFill>
                <a:srgbClr val="000000"/>
              </a:solidFill>
            </a:endParaRPr>
          </a:p>
          <a:p>
            <a:pPr marL="342900" indent="-342900" eaLnBrk="1" hangingPunct="1">
              <a:lnSpc>
                <a:spcPct val="90000"/>
              </a:lnSpc>
              <a:spcBef>
                <a:spcPct val="20000"/>
              </a:spcBef>
            </a:pPr>
            <a:endParaRPr lang="en-US" altLang="el-GR" sz="1600">
              <a:solidFill>
                <a:srgbClr val="000000"/>
              </a:solidFill>
            </a:endParaRPr>
          </a:p>
          <a:p>
            <a:pPr marL="342900" indent="-342900" eaLnBrk="1" hangingPunct="1">
              <a:lnSpc>
                <a:spcPct val="90000"/>
              </a:lnSpc>
              <a:spcBef>
                <a:spcPct val="20000"/>
              </a:spcBef>
              <a:buFontTx/>
              <a:buChar char="•"/>
            </a:pPr>
            <a:r>
              <a:rPr lang="en-US" altLang="el-GR" sz="1600">
                <a:solidFill>
                  <a:srgbClr val="000000"/>
                </a:solidFill>
              </a:rPr>
              <a:t>INSPIRE </a:t>
            </a:r>
            <a:r>
              <a:rPr lang="el-GR" altLang="el-GR" sz="1600">
                <a:solidFill>
                  <a:srgbClr val="000000"/>
                </a:solidFill>
              </a:rPr>
              <a:t>Generic Conceptual Model </a:t>
            </a:r>
            <a:r>
              <a:rPr lang="en-US" altLang="el-GR" sz="1200">
                <a:solidFill>
                  <a:srgbClr val="000000"/>
                </a:solidFill>
              </a:rPr>
              <a:t>(</a:t>
            </a:r>
            <a:r>
              <a:rPr lang="el-GR" altLang="el-GR" sz="1200">
                <a:solidFill>
                  <a:srgbClr val="000000"/>
                </a:solidFill>
              </a:rPr>
              <a:t>D2.5: Generic Conceptual Model, Version 3.3</a:t>
            </a:r>
            <a:r>
              <a:rPr lang="en-US" altLang="el-GR" sz="1200">
                <a:solidFill>
                  <a:srgbClr val="000000"/>
                </a:solidFill>
              </a:rPr>
              <a:t>, </a:t>
            </a:r>
            <a:r>
              <a:rPr lang="el-GR" altLang="el-GR" sz="1200"/>
              <a:t>2010-06-18 </a:t>
            </a:r>
            <a:r>
              <a:rPr lang="en-US" altLang="el-GR" sz="1200"/>
              <a:t>) </a:t>
            </a:r>
          </a:p>
          <a:p>
            <a:pPr marL="342900" indent="-342900" eaLnBrk="1" hangingPunct="1">
              <a:lnSpc>
                <a:spcPct val="90000"/>
              </a:lnSpc>
              <a:spcBef>
                <a:spcPct val="20000"/>
              </a:spcBef>
            </a:pPr>
            <a:r>
              <a:rPr lang="en-US" altLang="el-GR" sz="1200"/>
              <a:t>	 </a:t>
            </a:r>
            <a:r>
              <a:rPr lang="en-US" altLang="el-GR" sz="1400"/>
              <a:t>- a basis for INSPIRE application schemas and a common foundation for all theme-specific data specifications</a:t>
            </a:r>
          </a:p>
          <a:p>
            <a:pPr marL="342900" indent="-342900" eaLnBrk="1" hangingPunct="1">
              <a:lnSpc>
                <a:spcPct val="90000"/>
              </a:lnSpc>
              <a:spcBef>
                <a:spcPct val="20000"/>
              </a:spcBef>
            </a:pPr>
            <a:r>
              <a:rPr lang="en-US" altLang="el-GR" sz="1200">
                <a:solidFill>
                  <a:srgbClr val="000000"/>
                </a:solidFill>
              </a:rPr>
              <a:t>	</a:t>
            </a:r>
          </a:p>
          <a:p>
            <a:pPr marL="342900" indent="-342900" eaLnBrk="1" hangingPunct="1">
              <a:lnSpc>
                <a:spcPct val="90000"/>
              </a:lnSpc>
              <a:spcBef>
                <a:spcPct val="20000"/>
              </a:spcBef>
              <a:buFontTx/>
              <a:buChar char="•"/>
            </a:pPr>
            <a:endParaRPr lang="en-US" altLang="el-GR" sz="1200">
              <a:solidFill>
                <a:srgbClr val="000000"/>
              </a:solidFill>
            </a:endParaRPr>
          </a:p>
          <a:p>
            <a:pPr marL="342900" indent="-342900" eaLnBrk="1" hangingPunct="1">
              <a:lnSpc>
                <a:spcPct val="90000"/>
              </a:lnSpc>
              <a:spcBef>
                <a:spcPct val="20000"/>
              </a:spcBef>
            </a:pPr>
            <a:endParaRPr lang="en-US" altLang="el-GR" sz="120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idx="4294967295"/>
          </p:nvPr>
        </p:nvSpPr>
        <p:spPr>
          <a:xfrm>
            <a:off x="2041525" y="663575"/>
            <a:ext cx="7150100" cy="577850"/>
          </a:xfrm>
        </p:spPr>
        <p:txBody>
          <a:bodyPr/>
          <a:lstStyle/>
          <a:p>
            <a:pPr eaLnBrk="1" hangingPunct="1"/>
            <a:r>
              <a:rPr lang="en-US" altLang="el-GR" sz="2400" b="1" smtClean="0">
                <a:solidFill>
                  <a:srgbClr val="4F6228"/>
                </a:solidFill>
              </a:rPr>
              <a:t>The INSPIRE Generic Conceptual Model</a:t>
            </a:r>
            <a:endParaRPr lang="el-GR" altLang="el-GR" sz="2400" smtClean="0">
              <a:solidFill>
                <a:srgbClr val="000000"/>
              </a:solidFill>
            </a:endParaRPr>
          </a:p>
        </p:txBody>
      </p:sp>
      <p:pic>
        <p:nvPicPr>
          <p:cNvPr id="14339" name="Image 6" descr="logo-InGeoClouds.png"/>
          <p:cNvPicPr>
            <a:picLocks noChangeAspect="1"/>
          </p:cNvPicPr>
          <p:nvPr/>
        </p:nvPicPr>
        <p:blipFill>
          <a:blip r:embed="rId2" cstate="print"/>
          <a:srcRect/>
          <a:stretch>
            <a:fillRect/>
          </a:stretch>
        </p:blipFill>
        <p:spPr bwMode="auto">
          <a:xfrm>
            <a:off x="447675" y="44450"/>
            <a:ext cx="1358900" cy="1214438"/>
          </a:xfrm>
          <a:prstGeom prst="rect">
            <a:avLst/>
          </a:prstGeom>
          <a:noFill/>
          <a:ln w="9525">
            <a:noFill/>
            <a:miter lim="800000"/>
            <a:headEnd/>
            <a:tailEnd/>
          </a:ln>
        </p:spPr>
      </p:pic>
      <p:sp>
        <p:nvSpPr>
          <p:cNvPr id="14340" name="Content Placeholder 1"/>
          <p:cNvSpPr>
            <a:spLocks/>
          </p:cNvSpPr>
          <p:nvPr/>
        </p:nvSpPr>
        <p:spPr bwMode="auto">
          <a:xfrm>
            <a:off x="428625" y="1377950"/>
            <a:ext cx="9023350" cy="4714875"/>
          </a:xfrm>
          <a:prstGeom prst="rect">
            <a:avLst/>
          </a:prstGeom>
          <a:noFill/>
          <a:ln w="9525">
            <a:noFill/>
            <a:miter lim="800000"/>
            <a:headEnd/>
            <a:tailEnd/>
          </a:ln>
        </p:spPr>
        <p:txBody>
          <a:bodyPr/>
          <a:lstStyle/>
          <a:p>
            <a:pPr marL="342900" indent="-342900" eaLnBrk="1" hangingPunct="1">
              <a:lnSpc>
                <a:spcPct val="90000"/>
              </a:lnSpc>
              <a:spcBef>
                <a:spcPct val="20000"/>
              </a:spcBef>
            </a:pPr>
            <a:r>
              <a:rPr lang="en-US" altLang="el-GR" sz="2400">
                <a:solidFill>
                  <a:srgbClr val="000000"/>
                </a:solidFill>
              </a:rPr>
              <a:t>Scope  </a:t>
            </a:r>
            <a:r>
              <a:rPr lang="en-US" altLang="el-GR" sz="1200">
                <a:solidFill>
                  <a:srgbClr val="000000"/>
                </a:solidFill>
              </a:rPr>
              <a:t>(as defined in the text of</a:t>
            </a:r>
            <a:r>
              <a:rPr lang="en-US" altLang="el-GR" sz="2400">
                <a:solidFill>
                  <a:srgbClr val="000000"/>
                </a:solidFill>
              </a:rPr>
              <a:t> </a:t>
            </a:r>
            <a:r>
              <a:rPr lang="en-US" altLang="el-GR" sz="1200">
                <a:solidFill>
                  <a:srgbClr val="000000"/>
                </a:solidFill>
              </a:rPr>
              <a:t>“</a:t>
            </a:r>
            <a:r>
              <a:rPr lang="el-GR" altLang="el-GR" sz="1200">
                <a:solidFill>
                  <a:srgbClr val="000000"/>
                </a:solidFill>
              </a:rPr>
              <a:t>D2.5: Generic Conceptual Model, Version 3.3</a:t>
            </a:r>
            <a:r>
              <a:rPr lang="en-US" altLang="el-GR" sz="1200">
                <a:solidFill>
                  <a:srgbClr val="000000"/>
                </a:solidFill>
              </a:rPr>
              <a:t>, </a:t>
            </a:r>
            <a:r>
              <a:rPr lang="el-GR" altLang="el-GR" sz="1200"/>
              <a:t>2010-06-18</a:t>
            </a:r>
            <a:r>
              <a:rPr lang="en-US" altLang="el-GR" sz="1200"/>
              <a:t>”)</a:t>
            </a:r>
            <a:endParaRPr lang="en-US" altLang="el-GR" sz="2400">
              <a:solidFill>
                <a:srgbClr val="000000"/>
              </a:solidFill>
            </a:endParaRPr>
          </a:p>
          <a:p>
            <a:pPr marL="342900" indent="-342900" eaLnBrk="1" hangingPunct="1">
              <a:lnSpc>
                <a:spcPct val="90000"/>
              </a:lnSpc>
              <a:spcBef>
                <a:spcPct val="20000"/>
              </a:spcBef>
              <a:buFontTx/>
              <a:buChar char="•"/>
            </a:pPr>
            <a:r>
              <a:rPr lang="en-US" altLang="el-GR" sz="1200" i="1">
                <a:solidFill>
                  <a:srgbClr val="000000"/>
                </a:solidFill>
              </a:rPr>
              <a:t>“</a:t>
            </a:r>
            <a:r>
              <a:rPr lang="el-GR" altLang="el-GR" sz="1200" i="1">
                <a:solidFill>
                  <a:srgbClr val="000000"/>
                </a:solidFill>
              </a:rPr>
              <a:t>It provides a framework within which harmonised data specifications </a:t>
            </a:r>
            <a:r>
              <a:rPr lang="el-GR" altLang="el-GR" sz="1200" i="1">
                <a:solidFill>
                  <a:srgbClr val="C00000"/>
                </a:solidFill>
              </a:rPr>
              <a:t>for the spatial data themes </a:t>
            </a:r>
            <a:r>
              <a:rPr lang="el-GR" altLang="el-GR" sz="1200" i="1">
                <a:solidFill>
                  <a:srgbClr val="000000"/>
                </a:solidFill>
              </a:rPr>
              <a:t>listed in the Annexes of the INSPIRE Directive will be developed. Within scope are requirements and recommendations in particular regarding the following aspects: </a:t>
            </a:r>
            <a:br>
              <a:rPr lang="el-GR" altLang="el-GR" sz="1200" i="1">
                <a:solidFill>
                  <a:srgbClr val="000000"/>
                </a:solidFill>
              </a:rPr>
            </a:br>
            <a:r>
              <a:rPr lang="el-GR" altLang="el-GR" sz="1200" i="1">
                <a:solidFill>
                  <a:srgbClr val="000000"/>
                </a:solidFill>
              </a:rPr>
              <a:t>- INSPIRE application schemas </a:t>
            </a:r>
            <a:br>
              <a:rPr lang="el-GR" altLang="el-GR" sz="1200" i="1">
                <a:solidFill>
                  <a:srgbClr val="000000"/>
                </a:solidFill>
              </a:rPr>
            </a:br>
            <a:r>
              <a:rPr lang="el-GR" altLang="el-GR" sz="1200" i="1">
                <a:solidFill>
                  <a:srgbClr val="000000"/>
                </a:solidFill>
              </a:rPr>
              <a:t>- spatial and temporal representations of spatial objects across different levels of detail </a:t>
            </a:r>
            <a:br>
              <a:rPr lang="el-GR" altLang="el-GR" sz="1200" i="1">
                <a:solidFill>
                  <a:srgbClr val="000000"/>
                </a:solidFill>
              </a:rPr>
            </a:br>
            <a:r>
              <a:rPr lang="el-GR" altLang="el-GR" sz="1200" i="1">
                <a:solidFill>
                  <a:srgbClr val="000000"/>
                </a:solidFill>
              </a:rPr>
              <a:t>- spatial and temporal relationships between spatial objects </a:t>
            </a:r>
            <a:br>
              <a:rPr lang="el-GR" altLang="el-GR" sz="1200" i="1">
                <a:solidFill>
                  <a:srgbClr val="000000"/>
                </a:solidFill>
              </a:rPr>
            </a:br>
            <a:r>
              <a:rPr lang="el-GR" altLang="el-GR" sz="1200" i="1">
                <a:solidFill>
                  <a:srgbClr val="000000"/>
                </a:solidFill>
              </a:rPr>
              <a:t>- unique object identifiers </a:t>
            </a:r>
            <a:br>
              <a:rPr lang="el-GR" altLang="el-GR" sz="1200" i="1">
                <a:solidFill>
                  <a:srgbClr val="000000"/>
                </a:solidFill>
              </a:rPr>
            </a:br>
            <a:r>
              <a:rPr lang="el-GR" altLang="el-GR" sz="1200" i="1">
                <a:solidFill>
                  <a:srgbClr val="000000"/>
                </a:solidFill>
              </a:rPr>
              <a:t>- constraints </a:t>
            </a:r>
            <a:br>
              <a:rPr lang="el-GR" altLang="el-GR" sz="1200" i="1">
                <a:solidFill>
                  <a:srgbClr val="000000"/>
                </a:solidFill>
              </a:rPr>
            </a:br>
            <a:r>
              <a:rPr lang="el-GR" altLang="el-GR" sz="1200" i="1">
                <a:solidFill>
                  <a:srgbClr val="000000"/>
                </a:solidFill>
              </a:rPr>
              <a:t>- reference to common spatial and temporal reference systems </a:t>
            </a:r>
            <a:br>
              <a:rPr lang="el-GR" altLang="el-GR" sz="1200" i="1">
                <a:solidFill>
                  <a:srgbClr val="000000"/>
                </a:solidFill>
              </a:rPr>
            </a:br>
            <a:r>
              <a:rPr lang="el-GR" altLang="el-GR" sz="1200" i="1">
                <a:solidFill>
                  <a:srgbClr val="000000"/>
                </a:solidFill>
              </a:rPr>
              <a:t>- controlled vocabularies </a:t>
            </a:r>
            <a:br>
              <a:rPr lang="el-GR" altLang="el-GR" sz="1200" i="1">
                <a:solidFill>
                  <a:srgbClr val="000000"/>
                </a:solidFill>
              </a:rPr>
            </a:br>
            <a:r>
              <a:rPr lang="el-GR" altLang="el-GR" sz="1200" i="1">
                <a:solidFill>
                  <a:srgbClr val="000000"/>
                </a:solidFill>
              </a:rPr>
              <a:t>- support for multilingual aspects</a:t>
            </a:r>
            <a:endParaRPr lang="en-US" altLang="el-GR" sz="1200" i="1">
              <a:solidFill>
                <a:srgbClr val="000000"/>
              </a:solidFill>
            </a:endParaRPr>
          </a:p>
          <a:p>
            <a:pPr marL="342900" indent="-342900" eaLnBrk="1" hangingPunct="1">
              <a:lnSpc>
                <a:spcPct val="90000"/>
              </a:lnSpc>
              <a:spcBef>
                <a:spcPct val="20000"/>
              </a:spcBef>
            </a:pPr>
            <a:r>
              <a:rPr lang="en-US" altLang="el-GR" sz="1200" i="1">
                <a:solidFill>
                  <a:srgbClr val="000000"/>
                </a:solidFill>
              </a:rPr>
              <a:t>	</a:t>
            </a:r>
            <a:r>
              <a:rPr lang="el-GR" altLang="el-GR" sz="1200" i="1">
                <a:solidFill>
                  <a:srgbClr val="000000"/>
                </a:solidFill>
              </a:rPr>
              <a:t>The specification of theme-specific spatial object types or properties is out of scope for this document. </a:t>
            </a:r>
            <a:br>
              <a:rPr lang="el-GR" altLang="el-GR" sz="1200" i="1">
                <a:solidFill>
                  <a:srgbClr val="000000"/>
                </a:solidFill>
              </a:rPr>
            </a:br>
            <a:r>
              <a:rPr lang="el-GR" altLang="el-GR" sz="1200" i="1">
                <a:solidFill>
                  <a:srgbClr val="000000"/>
                </a:solidFill>
              </a:rPr>
              <a:t>The first two themes of Annex I of the INSPIRE Directive (coordinate reference systems and geographical grid systems) are special in that they are not represented by thematic spatial objects, but provide basic concepts so that spatial objects in the other themes can be referenced spatially. As a result, core aspects of these two themes are within the scope of this document, too. </a:t>
            </a:r>
            <a:br>
              <a:rPr lang="el-GR" altLang="el-GR" sz="1200" i="1">
                <a:solidFill>
                  <a:srgbClr val="000000"/>
                </a:solidFill>
              </a:rPr>
            </a:br>
            <a:r>
              <a:rPr lang="el-GR" altLang="el-GR" sz="1200" i="1">
                <a:solidFill>
                  <a:srgbClr val="000000"/>
                </a:solidFill>
              </a:rPr>
              <a:t>This document is applicable to the Thematic Working Groups developing the INSPIRE data specifications that will become the technical basis for the legal text of the INSPIRE Implementing Rules </a:t>
            </a:r>
            <a:r>
              <a:rPr lang="el-GR" altLang="el-GR" sz="1200" i="1">
                <a:solidFill>
                  <a:srgbClr val="C00000"/>
                </a:solidFill>
              </a:rPr>
              <a:t>for the interoperability of spatial data sets </a:t>
            </a:r>
            <a:r>
              <a:rPr lang="el-GR" altLang="el-GR" sz="1200" i="1">
                <a:solidFill>
                  <a:srgbClr val="000000"/>
                </a:solidFill>
              </a:rPr>
              <a:t>and services. </a:t>
            </a:r>
            <a:br>
              <a:rPr lang="el-GR" altLang="el-GR" sz="1200" i="1">
                <a:solidFill>
                  <a:srgbClr val="000000"/>
                </a:solidFill>
              </a:rPr>
            </a:br>
            <a:r>
              <a:rPr lang="el-GR" altLang="el-GR" sz="1200" i="1">
                <a:solidFill>
                  <a:srgbClr val="C00000"/>
                </a:solidFill>
              </a:rPr>
              <a:t>This document does not provide a methodology and process for developing harmonised data specifications for INSPIRE</a:t>
            </a:r>
            <a:r>
              <a:rPr lang="el-GR" altLang="el-GR" sz="1200" i="1">
                <a:solidFill>
                  <a:schemeClr val="tx2"/>
                </a:solidFill>
              </a:rPr>
              <a:t>. It also does </a:t>
            </a:r>
            <a:r>
              <a:rPr lang="el-GR" altLang="el-GR" sz="1200" i="1">
                <a:solidFill>
                  <a:srgbClr val="C00000"/>
                </a:solidFill>
              </a:rPr>
              <a:t>not specify how spatial data will be encoded</a:t>
            </a:r>
            <a:r>
              <a:rPr lang="en-US" altLang="el-GR" sz="1200" i="1">
                <a:solidFill>
                  <a:schemeClr val="tx2"/>
                </a:solidFill>
              </a:rPr>
              <a:t>. ..</a:t>
            </a:r>
            <a:r>
              <a:rPr lang="el-GR" altLang="el-GR" sz="1200" i="1">
                <a:solidFill>
                  <a:srgbClr val="000000"/>
                </a:solidFill>
              </a:rPr>
              <a:t>In many cases this document specifies recommendations rather than strict rules as of today it is difficult to foresee all future thematic requirements and the constraints that can reasonably be applied throughout the individual INSPIRE data </a:t>
            </a:r>
            <a:r>
              <a:rPr lang="en-US" altLang="el-GR" sz="1200" i="1">
                <a:solidFill>
                  <a:srgbClr val="000000"/>
                </a:solidFill>
              </a:rPr>
              <a:t>specifications. </a:t>
            </a:r>
            <a:r>
              <a:rPr lang="el-GR" altLang="el-GR" sz="1200" i="1">
                <a:solidFill>
                  <a:schemeClr val="tx2"/>
                </a:solidFill>
              </a:rPr>
              <a:t>According to ISO 19131 (Data Product Specification), the </a:t>
            </a:r>
            <a:r>
              <a:rPr lang="el-GR" altLang="el-GR" sz="1200" i="1">
                <a:solidFill>
                  <a:srgbClr val="C00000"/>
                </a:solidFill>
              </a:rPr>
              <a:t>scope of the standard is to describe requirements for the </a:t>
            </a:r>
            <a:r>
              <a:rPr lang="en-US" altLang="el-GR" sz="1200" i="1">
                <a:solidFill>
                  <a:srgbClr val="C00000"/>
                </a:solidFill>
              </a:rPr>
              <a:t>specification of geographic data products, based upon the concepts of other ISO 19100 standards.”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idx="4294967295"/>
          </p:nvPr>
        </p:nvSpPr>
        <p:spPr>
          <a:xfrm>
            <a:off x="2041525" y="673100"/>
            <a:ext cx="7150100" cy="577850"/>
          </a:xfrm>
        </p:spPr>
        <p:txBody>
          <a:bodyPr/>
          <a:lstStyle/>
          <a:p>
            <a:pPr eaLnBrk="1" hangingPunct="1"/>
            <a:r>
              <a:rPr lang="en-US" altLang="el-GR" sz="2400" b="1" smtClean="0">
                <a:solidFill>
                  <a:srgbClr val="4F6228"/>
                </a:solidFill>
              </a:rPr>
              <a:t>The INSPIRE Spatial Data Themes</a:t>
            </a:r>
            <a:endParaRPr lang="el-GR" altLang="el-GR" sz="2400" smtClean="0">
              <a:solidFill>
                <a:srgbClr val="000000"/>
              </a:solidFill>
            </a:endParaRPr>
          </a:p>
        </p:txBody>
      </p:sp>
      <p:pic>
        <p:nvPicPr>
          <p:cNvPr id="15363" name="Image 6" descr="logo-InGeoClouds.png"/>
          <p:cNvPicPr>
            <a:picLocks noChangeAspect="1"/>
          </p:cNvPicPr>
          <p:nvPr/>
        </p:nvPicPr>
        <p:blipFill>
          <a:blip r:embed="rId2" cstate="print"/>
          <a:srcRect/>
          <a:stretch>
            <a:fillRect/>
          </a:stretch>
        </p:blipFill>
        <p:spPr bwMode="auto">
          <a:xfrm>
            <a:off x="447675" y="44450"/>
            <a:ext cx="1358900" cy="1214438"/>
          </a:xfrm>
          <a:prstGeom prst="rect">
            <a:avLst/>
          </a:prstGeom>
          <a:noFill/>
          <a:ln w="9525">
            <a:noFill/>
            <a:miter lim="800000"/>
            <a:headEnd/>
            <a:tailEnd/>
          </a:ln>
        </p:spPr>
      </p:pic>
      <p:pic>
        <p:nvPicPr>
          <p:cNvPr id="15364" name="Picture 6"/>
          <p:cNvPicPr>
            <a:picLocks noChangeAspect="1" noChangeArrowheads="1"/>
          </p:cNvPicPr>
          <p:nvPr/>
        </p:nvPicPr>
        <p:blipFill>
          <a:blip r:embed="rId3" cstate="print"/>
          <a:srcRect/>
          <a:stretch>
            <a:fillRect/>
          </a:stretch>
        </p:blipFill>
        <p:spPr bwMode="auto">
          <a:xfrm>
            <a:off x="974725" y="1660525"/>
            <a:ext cx="7493000" cy="3851275"/>
          </a:xfrm>
          <a:prstGeom prst="rect">
            <a:avLst/>
          </a:prstGeom>
          <a:noFill/>
          <a:ln w="9525">
            <a:noFill/>
            <a:miter lim="800000"/>
            <a:headEnd/>
            <a:tailEnd/>
          </a:ln>
        </p:spPr>
      </p:pic>
      <p:sp>
        <p:nvSpPr>
          <p:cNvPr id="15365" name="Rectangle 7"/>
          <p:cNvSpPr>
            <a:spLocks noChangeArrowheads="1"/>
          </p:cNvSpPr>
          <p:nvPr/>
        </p:nvSpPr>
        <p:spPr bwMode="auto">
          <a:xfrm>
            <a:off x="428625" y="5661025"/>
            <a:ext cx="8424863" cy="341313"/>
          </a:xfrm>
          <a:prstGeom prst="rect">
            <a:avLst/>
          </a:prstGeom>
          <a:noFill/>
          <a:ln w="9525">
            <a:noFill/>
            <a:miter lim="800000"/>
            <a:headEnd/>
            <a:tailEnd/>
          </a:ln>
        </p:spPr>
        <p:txBody>
          <a:bodyPr wrap="none">
            <a:spAutoFit/>
          </a:bodyPr>
          <a:lstStyle/>
          <a:p>
            <a:pPr eaLnBrk="1" hangingPunct="1">
              <a:lnSpc>
                <a:spcPct val="90000"/>
              </a:lnSpc>
              <a:spcBef>
                <a:spcPct val="20000"/>
              </a:spcBef>
              <a:buFontTx/>
              <a:buChar char="•"/>
            </a:pPr>
            <a:r>
              <a:rPr lang="en-US" altLang="el-GR">
                <a:solidFill>
                  <a:srgbClr val="000000"/>
                </a:solidFill>
              </a:rPr>
              <a:t> Are all these only </a:t>
            </a:r>
            <a:r>
              <a:rPr lang="en-US" altLang="el-GR">
                <a:solidFill>
                  <a:srgbClr val="C00000"/>
                </a:solidFill>
              </a:rPr>
              <a:t>spatial?</a:t>
            </a:r>
            <a:r>
              <a:rPr lang="en-US" altLang="el-GR">
                <a:solidFill>
                  <a:srgbClr val="000000"/>
                </a:solidFill>
              </a:rPr>
              <a:t> Confusion of “being” and “having” limits utility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Line 2"/>
          <p:cNvSpPr>
            <a:spLocks noChangeShapeType="1"/>
          </p:cNvSpPr>
          <p:nvPr/>
        </p:nvSpPr>
        <p:spPr bwMode="auto">
          <a:xfrm>
            <a:off x="2670175" y="2541588"/>
            <a:ext cx="733425" cy="2994025"/>
          </a:xfrm>
          <a:prstGeom prst="line">
            <a:avLst/>
          </a:prstGeom>
          <a:noFill/>
          <a:ln w="50800" cmpd="dbl">
            <a:solidFill>
              <a:schemeClr val="tx1"/>
            </a:solidFill>
            <a:round/>
            <a:headEnd type="stealth" w="med" len="med"/>
            <a:tailEnd/>
          </a:ln>
        </p:spPr>
        <p:txBody>
          <a:bodyPr/>
          <a:lstStyle/>
          <a:p>
            <a:endParaRPr lang="el-GR"/>
          </a:p>
        </p:txBody>
      </p:sp>
      <p:sp>
        <p:nvSpPr>
          <p:cNvPr id="11267" name="Text Box 3"/>
          <p:cNvSpPr txBox="1">
            <a:spLocks noChangeAspect="1" noChangeArrowheads="1"/>
          </p:cNvSpPr>
          <p:nvPr/>
        </p:nvSpPr>
        <p:spPr bwMode="auto">
          <a:xfrm>
            <a:off x="1320800" y="4046538"/>
            <a:ext cx="8064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Measure</a:t>
            </a:r>
          </a:p>
        </p:txBody>
      </p:sp>
      <p:sp>
        <p:nvSpPr>
          <p:cNvPr id="16388" name="Text Box 4"/>
          <p:cNvSpPr txBox="1">
            <a:spLocks noChangeArrowheads="1"/>
          </p:cNvSpPr>
          <p:nvPr/>
        </p:nvSpPr>
        <p:spPr bwMode="auto">
          <a:xfrm>
            <a:off x="398463" y="38100"/>
            <a:ext cx="5697537" cy="400050"/>
          </a:xfrm>
          <a:prstGeom prst="rect">
            <a:avLst/>
          </a:prstGeom>
          <a:noFill/>
          <a:ln w="9525">
            <a:noFill/>
            <a:miter lim="800000"/>
            <a:headEnd/>
            <a:tailEnd/>
          </a:ln>
        </p:spPr>
        <p:txBody>
          <a:bodyPr wrap="none">
            <a:spAutoFit/>
          </a:bodyPr>
          <a:lstStyle/>
          <a:p>
            <a:pPr eaLnBrk="1" hangingPunct="1"/>
            <a:r>
              <a:rPr lang="en-GB" altLang="el-GR" sz="2000"/>
              <a:t>INSPIRE measurement-observation-sampling</a:t>
            </a:r>
          </a:p>
        </p:txBody>
      </p:sp>
      <p:sp>
        <p:nvSpPr>
          <p:cNvPr id="11269" name="Text Box 5"/>
          <p:cNvSpPr txBox="1">
            <a:spLocks noChangeAspect="1" noChangeArrowheads="1"/>
          </p:cNvSpPr>
          <p:nvPr/>
        </p:nvSpPr>
        <p:spPr bwMode="auto">
          <a:xfrm>
            <a:off x="3005138" y="3233738"/>
            <a:ext cx="1465262"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Measurement</a:t>
            </a:r>
          </a:p>
        </p:txBody>
      </p:sp>
      <p:sp>
        <p:nvSpPr>
          <p:cNvPr id="11270" name="Text Box 6"/>
          <p:cNvSpPr txBox="1">
            <a:spLocks noChangeAspect="1" noChangeArrowheads="1"/>
          </p:cNvSpPr>
          <p:nvPr/>
        </p:nvSpPr>
        <p:spPr bwMode="auto">
          <a:xfrm>
            <a:off x="4140200" y="2297113"/>
            <a:ext cx="1373188"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Observation</a:t>
            </a:r>
          </a:p>
        </p:txBody>
      </p:sp>
      <p:sp>
        <p:nvSpPr>
          <p:cNvPr id="16391" name="Line 7"/>
          <p:cNvSpPr>
            <a:spLocks noChangeShapeType="1"/>
          </p:cNvSpPr>
          <p:nvPr/>
        </p:nvSpPr>
        <p:spPr bwMode="auto">
          <a:xfrm flipH="1">
            <a:off x="3784600" y="2598738"/>
            <a:ext cx="474663" cy="641350"/>
          </a:xfrm>
          <a:prstGeom prst="line">
            <a:avLst/>
          </a:prstGeom>
          <a:noFill/>
          <a:ln w="50800" cmpd="dbl">
            <a:solidFill>
              <a:schemeClr val="tx1"/>
            </a:solidFill>
            <a:round/>
            <a:headEnd type="stealth" w="med" len="med"/>
            <a:tailEnd/>
          </a:ln>
        </p:spPr>
        <p:txBody>
          <a:bodyPr/>
          <a:lstStyle/>
          <a:p>
            <a:endParaRPr lang="el-GR"/>
          </a:p>
        </p:txBody>
      </p:sp>
      <p:cxnSp>
        <p:nvCxnSpPr>
          <p:cNvPr id="16392" name="AutoShape 8"/>
          <p:cNvCxnSpPr>
            <a:cxnSpLocks noChangeShapeType="1"/>
            <a:stCxn id="11269" idx="1"/>
            <a:endCxn id="11267" idx="0"/>
          </p:cNvCxnSpPr>
          <p:nvPr/>
        </p:nvCxnSpPr>
        <p:spPr bwMode="auto">
          <a:xfrm flipH="1">
            <a:off x="1724025" y="3373438"/>
            <a:ext cx="1281113" cy="673100"/>
          </a:xfrm>
          <a:prstGeom prst="straightConnector1">
            <a:avLst/>
          </a:prstGeom>
          <a:noFill/>
          <a:ln w="9525">
            <a:solidFill>
              <a:schemeClr val="tx1"/>
            </a:solidFill>
            <a:round/>
            <a:headEnd/>
            <a:tailEnd type="triangle" w="med" len="med"/>
          </a:ln>
        </p:spPr>
      </p:cxnSp>
      <p:sp>
        <p:nvSpPr>
          <p:cNvPr id="16393" name="Text Box 9"/>
          <p:cNvSpPr txBox="1">
            <a:spLocks noChangeArrowheads="1"/>
          </p:cNvSpPr>
          <p:nvPr/>
        </p:nvSpPr>
        <p:spPr bwMode="auto">
          <a:xfrm>
            <a:off x="1703388" y="3692525"/>
            <a:ext cx="384175" cy="246063"/>
          </a:xfrm>
          <a:prstGeom prst="rect">
            <a:avLst/>
          </a:prstGeom>
          <a:noFill/>
          <a:ln w="9525">
            <a:noFill/>
            <a:miter lim="800000"/>
            <a:headEnd/>
            <a:tailEnd/>
          </a:ln>
        </p:spPr>
        <p:txBody>
          <a:bodyPr wrap="none" lIns="18000" rIns="18000">
            <a:spAutoFit/>
          </a:bodyPr>
          <a:lstStyle/>
          <a:p>
            <a:pPr algn="ctr" eaLnBrk="1" hangingPunct="1"/>
            <a:r>
              <a:rPr lang="en-GB" altLang="el-GR" sz="1000"/>
              <a:t>result</a:t>
            </a:r>
          </a:p>
        </p:txBody>
      </p:sp>
      <p:sp>
        <p:nvSpPr>
          <p:cNvPr id="11274" name="Text Box 10"/>
          <p:cNvSpPr txBox="1">
            <a:spLocks noChangeAspect="1" noChangeArrowheads="1"/>
          </p:cNvSpPr>
          <p:nvPr/>
        </p:nvSpPr>
        <p:spPr bwMode="auto">
          <a:xfrm>
            <a:off x="8366125" y="2290763"/>
            <a:ext cx="10731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Process</a:t>
            </a:r>
          </a:p>
        </p:txBody>
      </p:sp>
      <p:cxnSp>
        <p:nvCxnSpPr>
          <p:cNvPr id="16395" name="AutoShape 11"/>
          <p:cNvCxnSpPr>
            <a:cxnSpLocks noChangeShapeType="1"/>
            <a:stCxn id="11270" idx="3"/>
            <a:endCxn id="11274" idx="1"/>
          </p:cNvCxnSpPr>
          <p:nvPr/>
        </p:nvCxnSpPr>
        <p:spPr bwMode="auto">
          <a:xfrm flipV="1">
            <a:off x="5513388" y="2430463"/>
            <a:ext cx="2852737" cy="6350"/>
          </a:xfrm>
          <a:prstGeom prst="straightConnector1">
            <a:avLst/>
          </a:prstGeom>
          <a:noFill/>
          <a:ln w="9525">
            <a:solidFill>
              <a:schemeClr val="tx1"/>
            </a:solidFill>
            <a:round/>
            <a:headEnd/>
            <a:tailEnd type="triangle" w="med" len="med"/>
          </a:ln>
        </p:spPr>
      </p:cxnSp>
      <p:sp>
        <p:nvSpPr>
          <p:cNvPr id="16396" name="Text Box 12"/>
          <p:cNvSpPr txBox="1">
            <a:spLocks noChangeArrowheads="1"/>
          </p:cNvSpPr>
          <p:nvPr/>
        </p:nvSpPr>
        <p:spPr bwMode="auto">
          <a:xfrm>
            <a:off x="7604125" y="2203450"/>
            <a:ext cx="661988" cy="246063"/>
          </a:xfrm>
          <a:prstGeom prst="rect">
            <a:avLst/>
          </a:prstGeom>
          <a:noFill/>
          <a:ln w="9525">
            <a:noFill/>
            <a:miter lim="800000"/>
            <a:headEnd/>
            <a:tailEnd/>
          </a:ln>
        </p:spPr>
        <p:txBody>
          <a:bodyPr wrap="none" lIns="18000" rIns="18000">
            <a:spAutoFit/>
          </a:bodyPr>
          <a:lstStyle/>
          <a:p>
            <a:pPr algn="ctr" eaLnBrk="1" hangingPunct="1"/>
            <a:r>
              <a:rPr lang="en-GB" altLang="el-GR" sz="1000"/>
              <a:t>procedure</a:t>
            </a:r>
          </a:p>
        </p:txBody>
      </p:sp>
      <p:cxnSp>
        <p:nvCxnSpPr>
          <p:cNvPr id="16397" name="AutoShape 13"/>
          <p:cNvCxnSpPr>
            <a:cxnSpLocks noChangeShapeType="1"/>
            <a:stCxn id="11270" idx="1"/>
            <a:endCxn id="11315" idx="3"/>
          </p:cNvCxnSpPr>
          <p:nvPr/>
        </p:nvCxnSpPr>
        <p:spPr bwMode="auto">
          <a:xfrm flipH="1">
            <a:off x="2914650" y="2436813"/>
            <a:ext cx="1225550" cy="0"/>
          </a:xfrm>
          <a:prstGeom prst="straightConnector1">
            <a:avLst/>
          </a:prstGeom>
          <a:noFill/>
          <a:ln w="9525">
            <a:solidFill>
              <a:schemeClr val="tx1"/>
            </a:solidFill>
            <a:round/>
            <a:headEnd/>
            <a:tailEnd type="triangle" w="med" len="med"/>
          </a:ln>
        </p:spPr>
      </p:cxnSp>
      <p:sp>
        <p:nvSpPr>
          <p:cNvPr id="16398" name="Text Box 14"/>
          <p:cNvSpPr txBox="1">
            <a:spLocks noChangeArrowheads="1"/>
          </p:cNvSpPr>
          <p:nvPr/>
        </p:nvSpPr>
        <p:spPr bwMode="auto">
          <a:xfrm>
            <a:off x="3035300" y="2184400"/>
            <a:ext cx="1062038" cy="244475"/>
          </a:xfrm>
          <a:prstGeom prst="rect">
            <a:avLst/>
          </a:prstGeom>
          <a:noFill/>
          <a:ln w="9525">
            <a:noFill/>
            <a:miter lim="800000"/>
            <a:headEnd/>
            <a:tailEnd/>
          </a:ln>
        </p:spPr>
        <p:txBody>
          <a:bodyPr wrap="none" lIns="18000" rIns="18000">
            <a:spAutoFit/>
          </a:bodyPr>
          <a:lstStyle/>
          <a:p>
            <a:pPr algn="ctr" eaLnBrk="1" hangingPunct="1"/>
            <a:r>
              <a:rPr lang="en-GB" altLang="el-GR" sz="1000"/>
              <a:t>featureOfInterest</a:t>
            </a:r>
          </a:p>
        </p:txBody>
      </p:sp>
      <p:sp>
        <p:nvSpPr>
          <p:cNvPr id="11279" name="Text Box 15"/>
          <p:cNvSpPr txBox="1">
            <a:spLocks noChangeAspect="1" noChangeArrowheads="1"/>
          </p:cNvSpPr>
          <p:nvPr/>
        </p:nvSpPr>
        <p:spPr bwMode="auto">
          <a:xfrm>
            <a:off x="344488" y="3294063"/>
            <a:ext cx="14668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GFI PropertyType</a:t>
            </a:r>
          </a:p>
        </p:txBody>
      </p:sp>
      <p:cxnSp>
        <p:nvCxnSpPr>
          <p:cNvPr id="16400" name="AutoShape 16"/>
          <p:cNvCxnSpPr>
            <a:cxnSpLocks noChangeShapeType="1"/>
            <a:stCxn id="11270" idx="1"/>
            <a:endCxn id="11279" idx="3"/>
          </p:cNvCxnSpPr>
          <p:nvPr/>
        </p:nvCxnSpPr>
        <p:spPr bwMode="auto">
          <a:xfrm flipH="1">
            <a:off x="1811338" y="2436813"/>
            <a:ext cx="2328862" cy="996950"/>
          </a:xfrm>
          <a:prstGeom prst="straightConnector1">
            <a:avLst/>
          </a:prstGeom>
          <a:noFill/>
          <a:ln w="9525">
            <a:solidFill>
              <a:schemeClr val="tx1"/>
            </a:solidFill>
            <a:round/>
            <a:headEnd/>
            <a:tailEnd type="triangle" w="med" len="med"/>
          </a:ln>
        </p:spPr>
      </p:cxnSp>
      <p:sp>
        <p:nvSpPr>
          <p:cNvPr id="16401" name="Text Box 17"/>
          <p:cNvSpPr txBox="1">
            <a:spLocks noChangeArrowheads="1"/>
          </p:cNvSpPr>
          <p:nvPr/>
        </p:nvSpPr>
        <p:spPr bwMode="auto">
          <a:xfrm>
            <a:off x="1866900" y="3000375"/>
            <a:ext cx="1128713" cy="246063"/>
          </a:xfrm>
          <a:prstGeom prst="rect">
            <a:avLst/>
          </a:prstGeom>
          <a:noFill/>
          <a:ln w="9525">
            <a:noFill/>
            <a:miter lim="800000"/>
            <a:headEnd/>
            <a:tailEnd/>
          </a:ln>
        </p:spPr>
        <p:txBody>
          <a:bodyPr wrap="none" lIns="18000" rIns="18000">
            <a:spAutoFit/>
          </a:bodyPr>
          <a:lstStyle/>
          <a:p>
            <a:pPr algn="ctr" eaLnBrk="1" hangingPunct="1"/>
            <a:r>
              <a:rPr lang="en-GB" altLang="el-GR" sz="1000"/>
              <a:t>observedProperty</a:t>
            </a:r>
          </a:p>
        </p:txBody>
      </p:sp>
      <p:sp>
        <p:nvSpPr>
          <p:cNvPr id="11282" name="Text Box 18"/>
          <p:cNvSpPr txBox="1">
            <a:spLocks noChangeAspect="1" noChangeArrowheads="1"/>
          </p:cNvSpPr>
          <p:nvPr/>
        </p:nvSpPr>
        <p:spPr bwMode="auto">
          <a:xfrm>
            <a:off x="765175" y="1817688"/>
            <a:ext cx="531813"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Type</a:t>
            </a:r>
          </a:p>
        </p:txBody>
      </p:sp>
      <p:sp>
        <p:nvSpPr>
          <p:cNvPr id="16403" name="Line 19"/>
          <p:cNvSpPr>
            <a:spLocks noChangeShapeType="1"/>
          </p:cNvSpPr>
          <p:nvPr/>
        </p:nvSpPr>
        <p:spPr bwMode="auto">
          <a:xfrm>
            <a:off x="954088" y="2109788"/>
            <a:ext cx="0" cy="1193800"/>
          </a:xfrm>
          <a:prstGeom prst="line">
            <a:avLst/>
          </a:prstGeom>
          <a:noFill/>
          <a:ln w="50800" cmpd="dbl">
            <a:solidFill>
              <a:schemeClr val="tx1"/>
            </a:solidFill>
            <a:round/>
            <a:headEnd type="stealth" w="med" len="med"/>
            <a:tailEnd/>
          </a:ln>
        </p:spPr>
        <p:txBody>
          <a:bodyPr/>
          <a:lstStyle/>
          <a:p>
            <a:endParaRPr lang="el-GR"/>
          </a:p>
        </p:txBody>
      </p:sp>
      <p:cxnSp>
        <p:nvCxnSpPr>
          <p:cNvPr id="16404" name="AutoShape 20"/>
          <p:cNvCxnSpPr>
            <a:cxnSpLocks noChangeShapeType="1"/>
            <a:stCxn id="11270" idx="3"/>
            <a:endCxn id="11270" idx="0"/>
          </p:cNvCxnSpPr>
          <p:nvPr/>
        </p:nvCxnSpPr>
        <p:spPr bwMode="auto">
          <a:xfrm flipH="1" flipV="1">
            <a:off x="4827588" y="2297113"/>
            <a:ext cx="685800" cy="139700"/>
          </a:xfrm>
          <a:prstGeom prst="curvedConnector4">
            <a:avLst>
              <a:gd name="adj1" fmla="val -33273"/>
              <a:gd name="adj2" fmla="val 265056"/>
            </a:avLst>
          </a:prstGeom>
          <a:noFill/>
          <a:ln w="9525">
            <a:solidFill>
              <a:schemeClr val="tx1"/>
            </a:solidFill>
            <a:round/>
            <a:headEnd/>
            <a:tailEnd type="triangle" w="med" len="med"/>
          </a:ln>
        </p:spPr>
      </p:cxnSp>
      <p:sp>
        <p:nvSpPr>
          <p:cNvPr id="16405" name="Text Box 21"/>
          <p:cNvSpPr txBox="1">
            <a:spLocks noChangeArrowheads="1"/>
          </p:cNvSpPr>
          <p:nvPr/>
        </p:nvSpPr>
        <p:spPr bwMode="auto">
          <a:xfrm>
            <a:off x="4911725" y="1838325"/>
            <a:ext cx="1193800" cy="244475"/>
          </a:xfrm>
          <a:prstGeom prst="rect">
            <a:avLst/>
          </a:prstGeom>
          <a:noFill/>
          <a:ln w="9525">
            <a:noFill/>
            <a:miter lim="800000"/>
            <a:headEnd/>
            <a:tailEnd/>
          </a:ln>
        </p:spPr>
        <p:txBody>
          <a:bodyPr wrap="none" lIns="18000" rIns="18000">
            <a:spAutoFit/>
          </a:bodyPr>
          <a:lstStyle/>
          <a:p>
            <a:pPr algn="ctr" eaLnBrk="1" hangingPunct="1"/>
            <a:r>
              <a:rPr lang="en-GB" altLang="el-GR" sz="1000"/>
              <a:t>relatedObservation</a:t>
            </a:r>
          </a:p>
        </p:txBody>
      </p:sp>
      <p:cxnSp>
        <p:nvCxnSpPr>
          <p:cNvPr id="16406" name="AutoShape 22"/>
          <p:cNvCxnSpPr>
            <a:cxnSpLocks noChangeShapeType="1"/>
            <a:stCxn id="11270" idx="3"/>
            <a:endCxn id="11288" idx="1"/>
          </p:cNvCxnSpPr>
          <p:nvPr/>
        </p:nvCxnSpPr>
        <p:spPr bwMode="auto">
          <a:xfrm flipV="1">
            <a:off x="5513388" y="2106613"/>
            <a:ext cx="1328737" cy="330200"/>
          </a:xfrm>
          <a:prstGeom prst="straightConnector1">
            <a:avLst/>
          </a:prstGeom>
          <a:noFill/>
          <a:ln w="9525">
            <a:solidFill>
              <a:schemeClr val="tx1"/>
            </a:solidFill>
            <a:round/>
            <a:headEnd/>
            <a:tailEnd type="triangle" w="med" len="med"/>
          </a:ln>
        </p:spPr>
      </p:cxnSp>
      <p:sp>
        <p:nvSpPr>
          <p:cNvPr id="16407" name="Text Box 23"/>
          <p:cNvSpPr txBox="1">
            <a:spLocks noChangeArrowheads="1"/>
          </p:cNvSpPr>
          <p:nvPr/>
        </p:nvSpPr>
        <p:spPr bwMode="auto">
          <a:xfrm>
            <a:off x="6388100" y="1943100"/>
            <a:ext cx="384175" cy="246063"/>
          </a:xfrm>
          <a:prstGeom prst="rect">
            <a:avLst/>
          </a:prstGeom>
          <a:noFill/>
          <a:ln w="9525">
            <a:noFill/>
            <a:miter lim="800000"/>
            <a:headEnd/>
            <a:tailEnd/>
          </a:ln>
        </p:spPr>
        <p:txBody>
          <a:bodyPr wrap="none" lIns="18000" rIns="18000">
            <a:spAutoFit/>
          </a:bodyPr>
          <a:lstStyle/>
          <a:p>
            <a:pPr algn="ctr" eaLnBrk="1" hangingPunct="1"/>
            <a:r>
              <a:rPr lang="en-GB" altLang="el-GR" sz="1000"/>
              <a:t>result</a:t>
            </a:r>
          </a:p>
        </p:txBody>
      </p:sp>
      <p:sp>
        <p:nvSpPr>
          <p:cNvPr id="11288" name="Text Box 24"/>
          <p:cNvSpPr txBox="1">
            <a:spLocks noChangeAspect="1" noChangeArrowheads="1"/>
          </p:cNvSpPr>
          <p:nvPr/>
        </p:nvSpPr>
        <p:spPr bwMode="auto">
          <a:xfrm>
            <a:off x="6842125" y="1966913"/>
            <a:ext cx="474663" cy="277812"/>
          </a:xfrm>
          <a:prstGeom prst="rect">
            <a:avLst/>
          </a:prstGeom>
          <a:gradFill rotWithShape="1">
            <a:gsLst>
              <a:gs pos="0">
                <a:srgbClr val="DDDDDD"/>
              </a:gs>
              <a:gs pos="50000">
                <a:schemeClr val="bg1"/>
              </a:gs>
              <a:gs pos="100000">
                <a:srgbClr val="DDDDDD"/>
              </a:gs>
            </a:gsLst>
            <a:lin ang="5400000" scaled="1"/>
          </a:gradFill>
          <a:ln w="9525" algn="ctr">
            <a:noFill/>
            <a:miter lim="800000"/>
            <a:headEnd/>
            <a:tailEnd/>
          </a:ln>
          <a:effectLst/>
        </p:spPr>
        <p:txBody>
          <a:bodyPr wrap="none" anchor="ctr">
            <a:spAutoFit/>
          </a:bodyPr>
          <a:lstStyle/>
          <a:p>
            <a:pPr algn="ctr">
              <a:defRPr/>
            </a:pPr>
            <a:r>
              <a:rPr lang="en-US" sz="1200"/>
              <a:t>Any</a:t>
            </a:r>
          </a:p>
        </p:txBody>
      </p:sp>
      <p:sp>
        <p:nvSpPr>
          <p:cNvPr id="11289" name="Text Box 25"/>
          <p:cNvSpPr txBox="1">
            <a:spLocks noChangeAspect="1" noChangeArrowheads="1"/>
          </p:cNvSpPr>
          <p:nvPr/>
        </p:nvSpPr>
        <p:spPr bwMode="auto">
          <a:xfrm>
            <a:off x="7162800" y="2713038"/>
            <a:ext cx="1819275"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CountObservation</a:t>
            </a:r>
          </a:p>
        </p:txBody>
      </p:sp>
      <p:sp>
        <p:nvSpPr>
          <p:cNvPr id="11290" name="Text Box 26"/>
          <p:cNvSpPr txBox="1">
            <a:spLocks noChangeAspect="1" noChangeArrowheads="1"/>
          </p:cNvSpPr>
          <p:nvPr/>
        </p:nvSpPr>
        <p:spPr bwMode="auto">
          <a:xfrm>
            <a:off x="6924675" y="3119438"/>
            <a:ext cx="17589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TruthObservation</a:t>
            </a:r>
          </a:p>
        </p:txBody>
      </p:sp>
      <p:sp>
        <p:nvSpPr>
          <p:cNvPr id="11291" name="Text Box 27"/>
          <p:cNvSpPr txBox="1">
            <a:spLocks noChangeAspect="1" noChangeArrowheads="1"/>
          </p:cNvSpPr>
          <p:nvPr/>
        </p:nvSpPr>
        <p:spPr bwMode="auto">
          <a:xfrm>
            <a:off x="6665913" y="3452813"/>
            <a:ext cx="2055812"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TemporalObservation</a:t>
            </a:r>
          </a:p>
        </p:txBody>
      </p:sp>
      <p:sp>
        <p:nvSpPr>
          <p:cNvPr id="16412" name="Line 28"/>
          <p:cNvSpPr>
            <a:spLocks noChangeShapeType="1"/>
          </p:cNvSpPr>
          <p:nvPr/>
        </p:nvSpPr>
        <p:spPr bwMode="auto">
          <a:xfrm>
            <a:off x="5514975" y="2576513"/>
            <a:ext cx="1558925" cy="269875"/>
          </a:xfrm>
          <a:prstGeom prst="line">
            <a:avLst/>
          </a:prstGeom>
          <a:noFill/>
          <a:ln w="50800" cmpd="dbl">
            <a:solidFill>
              <a:schemeClr val="tx1"/>
            </a:solidFill>
            <a:round/>
            <a:headEnd type="stealth" w="med" len="med"/>
            <a:tailEnd/>
          </a:ln>
        </p:spPr>
        <p:txBody>
          <a:bodyPr/>
          <a:lstStyle/>
          <a:p>
            <a:endParaRPr lang="el-GR"/>
          </a:p>
        </p:txBody>
      </p:sp>
      <p:sp>
        <p:nvSpPr>
          <p:cNvPr id="16413" name="Line 29"/>
          <p:cNvSpPr>
            <a:spLocks noChangeShapeType="1"/>
          </p:cNvSpPr>
          <p:nvPr/>
        </p:nvSpPr>
        <p:spPr bwMode="auto">
          <a:xfrm>
            <a:off x="5411788" y="2614613"/>
            <a:ext cx="1444625" cy="565150"/>
          </a:xfrm>
          <a:prstGeom prst="line">
            <a:avLst/>
          </a:prstGeom>
          <a:noFill/>
          <a:ln w="50800" cmpd="dbl">
            <a:solidFill>
              <a:schemeClr val="tx1"/>
            </a:solidFill>
            <a:round/>
            <a:headEnd type="stealth" w="med" len="med"/>
            <a:tailEnd/>
          </a:ln>
        </p:spPr>
        <p:txBody>
          <a:bodyPr/>
          <a:lstStyle/>
          <a:p>
            <a:endParaRPr lang="el-GR"/>
          </a:p>
        </p:txBody>
      </p:sp>
      <p:sp>
        <p:nvSpPr>
          <p:cNvPr id="16414" name="Line 30"/>
          <p:cNvSpPr>
            <a:spLocks noChangeShapeType="1"/>
          </p:cNvSpPr>
          <p:nvPr/>
        </p:nvSpPr>
        <p:spPr bwMode="auto">
          <a:xfrm>
            <a:off x="5294313" y="2601913"/>
            <a:ext cx="1331912" cy="850900"/>
          </a:xfrm>
          <a:prstGeom prst="line">
            <a:avLst/>
          </a:prstGeom>
          <a:noFill/>
          <a:ln w="50800" cmpd="dbl">
            <a:solidFill>
              <a:schemeClr val="tx1"/>
            </a:solidFill>
            <a:round/>
            <a:headEnd type="stealth" w="med" len="med"/>
            <a:tailEnd/>
          </a:ln>
        </p:spPr>
        <p:txBody>
          <a:bodyPr/>
          <a:lstStyle/>
          <a:p>
            <a:endParaRPr lang="el-GR"/>
          </a:p>
        </p:txBody>
      </p:sp>
      <p:sp>
        <p:nvSpPr>
          <p:cNvPr id="16415" name="Line 31"/>
          <p:cNvSpPr>
            <a:spLocks noChangeShapeType="1"/>
          </p:cNvSpPr>
          <p:nvPr/>
        </p:nvSpPr>
        <p:spPr bwMode="auto">
          <a:xfrm>
            <a:off x="5187950" y="2589213"/>
            <a:ext cx="1176338" cy="1241425"/>
          </a:xfrm>
          <a:prstGeom prst="line">
            <a:avLst/>
          </a:prstGeom>
          <a:noFill/>
          <a:ln w="50800" cmpd="dbl">
            <a:solidFill>
              <a:schemeClr val="tx1"/>
            </a:solidFill>
            <a:round/>
            <a:headEnd type="stealth" w="med" len="med"/>
            <a:tailEnd/>
          </a:ln>
        </p:spPr>
        <p:txBody>
          <a:bodyPr/>
          <a:lstStyle/>
          <a:p>
            <a:endParaRPr lang="el-GR"/>
          </a:p>
        </p:txBody>
      </p:sp>
      <p:sp>
        <p:nvSpPr>
          <p:cNvPr id="11296" name="Text Box 32"/>
          <p:cNvSpPr txBox="1">
            <a:spLocks noChangeAspect="1" noChangeArrowheads="1"/>
          </p:cNvSpPr>
          <p:nvPr/>
        </p:nvSpPr>
        <p:spPr bwMode="auto">
          <a:xfrm>
            <a:off x="6300788" y="3802063"/>
            <a:ext cx="20383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CategoryObservation</a:t>
            </a:r>
          </a:p>
        </p:txBody>
      </p:sp>
      <p:sp>
        <p:nvSpPr>
          <p:cNvPr id="16417" name="Line 33"/>
          <p:cNvSpPr>
            <a:spLocks noChangeShapeType="1"/>
          </p:cNvSpPr>
          <p:nvPr/>
        </p:nvSpPr>
        <p:spPr bwMode="auto">
          <a:xfrm flipH="1">
            <a:off x="4926013" y="2557463"/>
            <a:ext cx="22225" cy="1231900"/>
          </a:xfrm>
          <a:prstGeom prst="line">
            <a:avLst/>
          </a:prstGeom>
          <a:noFill/>
          <a:ln w="50800" cmpd="dbl">
            <a:solidFill>
              <a:schemeClr val="tx1"/>
            </a:solidFill>
            <a:round/>
            <a:headEnd type="stealth" w="med" len="med"/>
            <a:tailEnd/>
          </a:ln>
        </p:spPr>
        <p:txBody>
          <a:bodyPr/>
          <a:lstStyle/>
          <a:p>
            <a:endParaRPr lang="el-GR"/>
          </a:p>
        </p:txBody>
      </p:sp>
      <p:sp>
        <p:nvSpPr>
          <p:cNvPr id="11298" name="Text Box 34"/>
          <p:cNvSpPr txBox="1">
            <a:spLocks noChangeAspect="1" noChangeArrowheads="1"/>
          </p:cNvSpPr>
          <p:nvPr/>
        </p:nvSpPr>
        <p:spPr bwMode="auto">
          <a:xfrm>
            <a:off x="3294063" y="3767138"/>
            <a:ext cx="2090737"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dirty="0"/>
              <a:t>OM </a:t>
            </a:r>
            <a:r>
              <a:rPr lang="en-US" sz="1200" dirty="0" err="1"/>
              <a:t>GeometryObservation</a:t>
            </a:r>
            <a:endParaRPr lang="en-US" sz="1200" dirty="0"/>
          </a:p>
        </p:txBody>
      </p:sp>
      <p:sp>
        <p:nvSpPr>
          <p:cNvPr id="16419" name="Line 35"/>
          <p:cNvSpPr>
            <a:spLocks noChangeShapeType="1"/>
          </p:cNvSpPr>
          <p:nvPr/>
        </p:nvSpPr>
        <p:spPr bwMode="auto">
          <a:xfrm>
            <a:off x="5072063" y="2576513"/>
            <a:ext cx="793750" cy="1593850"/>
          </a:xfrm>
          <a:prstGeom prst="line">
            <a:avLst/>
          </a:prstGeom>
          <a:noFill/>
          <a:ln w="50800" cmpd="dbl">
            <a:solidFill>
              <a:schemeClr val="tx1"/>
            </a:solidFill>
            <a:round/>
            <a:headEnd type="stealth" w="med" len="med"/>
            <a:tailEnd/>
          </a:ln>
        </p:spPr>
        <p:txBody>
          <a:bodyPr/>
          <a:lstStyle/>
          <a:p>
            <a:endParaRPr lang="el-GR"/>
          </a:p>
        </p:txBody>
      </p:sp>
      <p:cxnSp>
        <p:nvCxnSpPr>
          <p:cNvPr id="16420" name="AutoShape 36"/>
          <p:cNvCxnSpPr>
            <a:cxnSpLocks noChangeShapeType="1"/>
            <a:stCxn id="11298" idx="2"/>
            <a:endCxn id="11301" idx="0"/>
          </p:cNvCxnSpPr>
          <p:nvPr/>
        </p:nvCxnSpPr>
        <p:spPr bwMode="auto">
          <a:xfrm>
            <a:off x="4340225" y="4044950"/>
            <a:ext cx="7938" cy="712788"/>
          </a:xfrm>
          <a:prstGeom prst="straightConnector1">
            <a:avLst/>
          </a:prstGeom>
          <a:noFill/>
          <a:ln w="9525">
            <a:solidFill>
              <a:schemeClr val="tx1"/>
            </a:solidFill>
            <a:round/>
            <a:headEnd/>
            <a:tailEnd type="triangle" w="med" len="med"/>
          </a:ln>
        </p:spPr>
      </p:cxnSp>
      <p:sp>
        <p:nvSpPr>
          <p:cNvPr id="11301" name="Text Box 37"/>
          <p:cNvSpPr txBox="1">
            <a:spLocks noChangeAspect="1" noChangeArrowheads="1"/>
          </p:cNvSpPr>
          <p:nvPr/>
        </p:nvSpPr>
        <p:spPr bwMode="auto">
          <a:xfrm>
            <a:off x="3870325" y="4757738"/>
            <a:ext cx="955675"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GM Object</a:t>
            </a:r>
          </a:p>
        </p:txBody>
      </p:sp>
      <p:sp>
        <p:nvSpPr>
          <p:cNvPr id="16422" name="Line 38"/>
          <p:cNvSpPr>
            <a:spLocks noChangeShapeType="1"/>
          </p:cNvSpPr>
          <p:nvPr/>
        </p:nvSpPr>
        <p:spPr bwMode="auto">
          <a:xfrm>
            <a:off x="5140325" y="2592388"/>
            <a:ext cx="1362075" cy="2032000"/>
          </a:xfrm>
          <a:prstGeom prst="line">
            <a:avLst/>
          </a:prstGeom>
          <a:noFill/>
          <a:ln w="50800" cmpd="dbl">
            <a:solidFill>
              <a:schemeClr val="tx1"/>
            </a:solidFill>
            <a:round/>
            <a:headEnd type="stealth" w="med" len="med"/>
            <a:tailEnd/>
          </a:ln>
        </p:spPr>
        <p:txBody>
          <a:bodyPr/>
          <a:lstStyle/>
          <a:p>
            <a:endParaRPr lang="el-GR"/>
          </a:p>
        </p:txBody>
      </p:sp>
      <p:sp>
        <p:nvSpPr>
          <p:cNvPr id="11303" name="Text Box 39"/>
          <p:cNvSpPr txBox="1">
            <a:spLocks noChangeAspect="1" noChangeArrowheads="1"/>
          </p:cNvSpPr>
          <p:nvPr/>
        </p:nvSpPr>
        <p:spPr bwMode="auto">
          <a:xfrm>
            <a:off x="5597525" y="4170363"/>
            <a:ext cx="2024063"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ComplexObservation</a:t>
            </a:r>
          </a:p>
        </p:txBody>
      </p:sp>
      <p:sp>
        <p:nvSpPr>
          <p:cNvPr id="11304" name="Text Box 40"/>
          <p:cNvSpPr txBox="1">
            <a:spLocks noChangeAspect="1" noChangeArrowheads="1"/>
          </p:cNvSpPr>
          <p:nvPr/>
        </p:nvSpPr>
        <p:spPr bwMode="auto">
          <a:xfrm>
            <a:off x="6443663" y="4595813"/>
            <a:ext cx="2678112"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OM DiscreteCoverageObservation</a:t>
            </a:r>
          </a:p>
        </p:txBody>
      </p:sp>
      <p:sp>
        <p:nvSpPr>
          <p:cNvPr id="16425" name="Text Box 41"/>
          <p:cNvSpPr txBox="1">
            <a:spLocks noChangeArrowheads="1"/>
          </p:cNvSpPr>
          <p:nvPr/>
        </p:nvSpPr>
        <p:spPr bwMode="auto">
          <a:xfrm>
            <a:off x="3917950" y="4356100"/>
            <a:ext cx="384175" cy="246063"/>
          </a:xfrm>
          <a:prstGeom prst="rect">
            <a:avLst/>
          </a:prstGeom>
          <a:noFill/>
          <a:ln w="9525">
            <a:noFill/>
            <a:miter lim="800000"/>
            <a:headEnd/>
            <a:tailEnd/>
          </a:ln>
        </p:spPr>
        <p:txBody>
          <a:bodyPr wrap="none" lIns="18000" rIns="18000">
            <a:spAutoFit/>
          </a:bodyPr>
          <a:lstStyle/>
          <a:p>
            <a:pPr algn="ctr" eaLnBrk="1" hangingPunct="1"/>
            <a:r>
              <a:rPr lang="en-GB" altLang="el-GR" sz="1000"/>
              <a:t>result</a:t>
            </a:r>
          </a:p>
        </p:txBody>
      </p:sp>
      <p:cxnSp>
        <p:nvCxnSpPr>
          <p:cNvPr id="16426" name="AutoShape 42"/>
          <p:cNvCxnSpPr>
            <a:cxnSpLocks noChangeShapeType="1"/>
            <a:stCxn id="11267" idx="2"/>
          </p:cNvCxnSpPr>
          <p:nvPr/>
        </p:nvCxnSpPr>
        <p:spPr bwMode="auto">
          <a:xfrm flipH="1">
            <a:off x="1700213" y="4324350"/>
            <a:ext cx="23812" cy="373063"/>
          </a:xfrm>
          <a:prstGeom prst="straightConnector1">
            <a:avLst/>
          </a:prstGeom>
          <a:noFill/>
          <a:ln w="9525">
            <a:solidFill>
              <a:schemeClr val="tx1"/>
            </a:solidFill>
            <a:round/>
            <a:headEnd/>
            <a:tailEnd type="triangle" w="med" len="med"/>
          </a:ln>
        </p:spPr>
      </p:cxnSp>
      <p:sp>
        <p:nvSpPr>
          <p:cNvPr id="11307" name="Text Box 43"/>
          <p:cNvSpPr txBox="1">
            <a:spLocks noChangeAspect="1" noChangeArrowheads="1"/>
          </p:cNvSpPr>
          <p:nvPr/>
        </p:nvSpPr>
        <p:spPr bwMode="auto">
          <a:xfrm>
            <a:off x="1641475" y="4716463"/>
            <a:ext cx="1277938"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UnitOfMeasure</a:t>
            </a:r>
          </a:p>
        </p:txBody>
      </p:sp>
      <p:sp>
        <p:nvSpPr>
          <p:cNvPr id="16428" name="Text Box 44"/>
          <p:cNvSpPr txBox="1">
            <a:spLocks noChangeArrowheads="1"/>
          </p:cNvSpPr>
          <p:nvPr/>
        </p:nvSpPr>
        <p:spPr bwMode="auto">
          <a:xfrm>
            <a:off x="1822450" y="4479925"/>
            <a:ext cx="304800" cy="244475"/>
          </a:xfrm>
          <a:prstGeom prst="rect">
            <a:avLst/>
          </a:prstGeom>
          <a:noFill/>
          <a:ln w="9525">
            <a:noFill/>
            <a:miter lim="800000"/>
            <a:headEnd/>
            <a:tailEnd/>
          </a:ln>
        </p:spPr>
        <p:txBody>
          <a:bodyPr wrap="none" lIns="18000" rIns="18000">
            <a:spAutoFit/>
          </a:bodyPr>
          <a:lstStyle/>
          <a:p>
            <a:pPr algn="ctr" eaLnBrk="1" hangingPunct="1"/>
            <a:r>
              <a:rPr lang="en-GB" altLang="el-GR" sz="1000"/>
              <a:t>uom</a:t>
            </a:r>
          </a:p>
        </p:txBody>
      </p:sp>
      <p:sp>
        <p:nvSpPr>
          <p:cNvPr id="11309" name="Text Box 45"/>
          <p:cNvSpPr txBox="1">
            <a:spLocks noChangeAspect="1" noChangeArrowheads="1"/>
          </p:cNvSpPr>
          <p:nvPr/>
        </p:nvSpPr>
        <p:spPr bwMode="auto">
          <a:xfrm>
            <a:off x="5089525" y="769938"/>
            <a:ext cx="1344613"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GF FeatureType</a:t>
            </a:r>
          </a:p>
        </p:txBody>
      </p:sp>
      <p:sp>
        <p:nvSpPr>
          <p:cNvPr id="16430" name="Line 46"/>
          <p:cNvSpPr>
            <a:spLocks noChangeShapeType="1"/>
          </p:cNvSpPr>
          <p:nvPr/>
        </p:nvSpPr>
        <p:spPr bwMode="auto">
          <a:xfrm flipH="1">
            <a:off x="4638675" y="1033463"/>
            <a:ext cx="649288" cy="1241425"/>
          </a:xfrm>
          <a:prstGeom prst="line">
            <a:avLst/>
          </a:prstGeom>
          <a:noFill/>
          <a:ln w="50800" cmpd="dbl">
            <a:solidFill>
              <a:schemeClr val="tx1"/>
            </a:solidFill>
            <a:round/>
            <a:headEnd type="stealth" w="med" len="med"/>
            <a:tailEnd/>
          </a:ln>
        </p:spPr>
        <p:txBody>
          <a:bodyPr/>
          <a:lstStyle/>
          <a:p>
            <a:endParaRPr lang="el-GR"/>
          </a:p>
        </p:txBody>
      </p:sp>
      <p:sp>
        <p:nvSpPr>
          <p:cNvPr id="16431" name="Line 47"/>
          <p:cNvSpPr>
            <a:spLocks noChangeShapeType="1"/>
          </p:cNvSpPr>
          <p:nvPr/>
        </p:nvSpPr>
        <p:spPr bwMode="auto">
          <a:xfrm>
            <a:off x="6357938" y="1049338"/>
            <a:ext cx="2093912" cy="1231900"/>
          </a:xfrm>
          <a:prstGeom prst="line">
            <a:avLst/>
          </a:prstGeom>
          <a:noFill/>
          <a:ln w="50800" cmpd="dbl">
            <a:solidFill>
              <a:schemeClr val="tx1"/>
            </a:solidFill>
            <a:round/>
            <a:headEnd type="stealth" w="med" len="med"/>
            <a:tailEnd/>
          </a:ln>
        </p:spPr>
        <p:txBody>
          <a:bodyPr/>
          <a:lstStyle/>
          <a:p>
            <a:endParaRPr lang="el-GR"/>
          </a:p>
        </p:txBody>
      </p:sp>
      <p:cxnSp>
        <p:nvCxnSpPr>
          <p:cNvPr id="16432" name="AutoShape 48"/>
          <p:cNvCxnSpPr>
            <a:cxnSpLocks noChangeShapeType="1"/>
            <a:stCxn id="11309" idx="1"/>
            <a:endCxn id="11279" idx="0"/>
          </p:cNvCxnSpPr>
          <p:nvPr/>
        </p:nvCxnSpPr>
        <p:spPr bwMode="auto">
          <a:xfrm rot="10800000" flipV="1">
            <a:off x="1077913" y="908050"/>
            <a:ext cx="4011612" cy="2386013"/>
          </a:xfrm>
          <a:prstGeom prst="curvedConnector2">
            <a:avLst/>
          </a:prstGeom>
          <a:noFill/>
          <a:ln w="9525">
            <a:solidFill>
              <a:schemeClr val="tx1"/>
            </a:solidFill>
            <a:round/>
            <a:headEnd/>
            <a:tailEnd type="triangle" w="med" len="med"/>
          </a:ln>
        </p:spPr>
      </p:cxnSp>
      <p:sp>
        <p:nvSpPr>
          <p:cNvPr id="16433" name="Text Box 49"/>
          <p:cNvSpPr txBox="1">
            <a:spLocks noChangeArrowheads="1"/>
          </p:cNvSpPr>
          <p:nvPr/>
        </p:nvSpPr>
        <p:spPr bwMode="auto">
          <a:xfrm>
            <a:off x="3479800" y="692150"/>
            <a:ext cx="1497013" cy="246063"/>
          </a:xfrm>
          <a:prstGeom prst="rect">
            <a:avLst/>
          </a:prstGeom>
          <a:noFill/>
          <a:ln w="9525">
            <a:noFill/>
            <a:miter lim="800000"/>
            <a:headEnd/>
            <a:tailEnd/>
          </a:ln>
        </p:spPr>
        <p:txBody>
          <a:bodyPr wrap="none" lIns="18000" rIns="18000">
            <a:spAutoFit/>
          </a:bodyPr>
          <a:lstStyle/>
          <a:p>
            <a:pPr algn="ctr" eaLnBrk="1" hangingPunct="1"/>
            <a:r>
              <a:rPr lang="en-GB" altLang="el-GR" sz="1000"/>
              <a:t>carrierOfCharacteristics</a:t>
            </a:r>
          </a:p>
        </p:txBody>
      </p:sp>
      <p:cxnSp>
        <p:nvCxnSpPr>
          <p:cNvPr id="16434" name="AutoShape 50"/>
          <p:cNvCxnSpPr>
            <a:cxnSpLocks noChangeShapeType="1"/>
          </p:cNvCxnSpPr>
          <p:nvPr/>
        </p:nvCxnSpPr>
        <p:spPr bwMode="auto">
          <a:xfrm flipV="1">
            <a:off x="2125663" y="1014413"/>
            <a:ext cx="2871787" cy="1384300"/>
          </a:xfrm>
          <a:prstGeom prst="straightConnector1">
            <a:avLst/>
          </a:prstGeom>
          <a:noFill/>
          <a:ln w="9525">
            <a:solidFill>
              <a:schemeClr val="tx1"/>
            </a:solidFill>
            <a:prstDash val="dash"/>
            <a:round/>
            <a:headEnd/>
            <a:tailEnd type="triangle" w="med" len="med"/>
          </a:ln>
        </p:spPr>
      </p:cxnSp>
      <p:sp>
        <p:nvSpPr>
          <p:cNvPr id="11315" name="Text Box 51"/>
          <p:cNvSpPr txBox="1">
            <a:spLocks noChangeAspect="1" noChangeArrowheads="1"/>
          </p:cNvSpPr>
          <p:nvPr/>
        </p:nvSpPr>
        <p:spPr bwMode="auto">
          <a:xfrm>
            <a:off x="1873250" y="2297113"/>
            <a:ext cx="104140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GFI Feature</a:t>
            </a:r>
          </a:p>
        </p:txBody>
      </p:sp>
      <p:cxnSp>
        <p:nvCxnSpPr>
          <p:cNvPr id="16436" name="AutoShape 52"/>
          <p:cNvCxnSpPr>
            <a:cxnSpLocks noChangeShapeType="1"/>
          </p:cNvCxnSpPr>
          <p:nvPr/>
        </p:nvCxnSpPr>
        <p:spPr bwMode="auto">
          <a:xfrm flipH="1" flipV="1">
            <a:off x="2435225" y="2597150"/>
            <a:ext cx="800100" cy="2922588"/>
          </a:xfrm>
          <a:prstGeom prst="straightConnector1">
            <a:avLst/>
          </a:prstGeom>
          <a:noFill/>
          <a:ln w="9525">
            <a:solidFill>
              <a:schemeClr val="tx1"/>
            </a:solidFill>
            <a:round/>
            <a:headEnd/>
            <a:tailEnd type="triangle" w="med" len="med"/>
          </a:ln>
        </p:spPr>
      </p:cxnSp>
      <p:sp>
        <p:nvSpPr>
          <p:cNvPr id="11317" name="Text Box 53"/>
          <p:cNvSpPr txBox="1">
            <a:spLocks noChangeAspect="1" noChangeArrowheads="1"/>
          </p:cNvSpPr>
          <p:nvPr/>
        </p:nvSpPr>
        <p:spPr bwMode="auto">
          <a:xfrm>
            <a:off x="2087563" y="5522913"/>
            <a:ext cx="1673225"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SF SamplingFeature</a:t>
            </a:r>
          </a:p>
        </p:txBody>
      </p:sp>
      <p:sp>
        <p:nvSpPr>
          <p:cNvPr id="16438" name="Text Box 54"/>
          <p:cNvSpPr txBox="1">
            <a:spLocks noChangeArrowheads="1"/>
          </p:cNvSpPr>
          <p:nvPr/>
        </p:nvSpPr>
        <p:spPr bwMode="auto">
          <a:xfrm>
            <a:off x="2184400" y="5283200"/>
            <a:ext cx="1025525" cy="244475"/>
          </a:xfrm>
          <a:prstGeom prst="rect">
            <a:avLst/>
          </a:prstGeom>
          <a:noFill/>
          <a:ln w="9525">
            <a:noFill/>
            <a:miter lim="800000"/>
            <a:headEnd/>
            <a:tailEnd/>
          </a:ln>
        </p:spPr>
        <p:txBody>
          <a:bodyPr wrap="none" lIns="18000" rIns="18000">
            <a:spAutoFit/>
          </a:bodyPr>
          <a:lstStyle/>
          <a:p>
            <a:pPr algn="ctr" eaLnBrk="1" hangingPunct="1"/>
            <a:r>
              <a:rPr lang="en-GB" altLang="el-GR" sz="1000"/>
              <a:t>sampledFeature</a:t>
            </a:r>
          </a:p>
        </p:txBody>
      </p:sp>
      <p:sp>
        <p:nvSpPr>
          <p:cNvPr id="11319" name="Text Box 55"/>
          <p:cNvSpPr txBox="1">
            <a:spLocks noChangeAspect="1" noChangeArrowheads="1"/>
          </p:cNvSpPr>
          <p:nvPr/>
        </p:nvSpPr>
        <p:spPr bwMode="auto">
          <a:xfrm>
            <a:off x="4638675" y="5519738"/>
            <a:ext cx="24193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SF SamplingFeatureCollection</a:t>
            </a:r>
          </a:p>
        </p:txBody>
      </p:sp>
      <p:cxnSp>
        <p:nvCxnSpPr>
          <p:cNvPr id="16440" name="AutoShape 56"/>
          <p:cNvCxnSpPr>
            <a:cxnSpLocks noChangeShapeType="1"/>
            <a:stCxn id="11319" idx="1"/>
            <a:endCxn id="11317" idx="3"/>
          </p:cNvCxnSpPr>
          <p:nvPr/>
        </p:nvCxnSpPr>
        <p:spPr bwMode="auto">
          <a:xfrm flipH="1">
            <a:off x="3760788" y="5659438"/>
            <a:ext cx="877887" cy="3175"/>
          </a:xfrm>
          <a:prstGeom prst="straightConnector1">
            <a:avLst/>
          </a:prstGeom>
          <a:noFill/>
          <a:ln w="9525">
            <a:solidFill>
              <a:schemeClr val="tx1"/>
            </a:solidFill>
            <a:round/>
            <a:headEnd/>
            <a:tailEnd type="triangle" w="med" len="med"/>
          </a:ln>
        </p:spPr>
      </p:cxnSp>
      <p:sp>
        <p:nvSpPr>
          <p:cNvPr id="16441" name="Text Box 57"/>
          <p:cNvSpPr txBox="1">
            <a:spLocks noChangeArrowheads="1"/>
          </p:cNvSpPr>
          <p:nvPr/>
        </p:nvSpPr>
        <p:spPr bwMode="auto">
          <a:xfrm>
            <a:off x="3983038" y="5448300"/>
            <a:ext cx="541337" cy="244475"/>
          </a:xfrm>
          <a:prstGeom prst="rect">
            <a:avLst/>
          </a:prstGeom>
          <a:noFill/>
          <a:ln w="9525">
            <a:noFill/>
            <a:miter lim="800000"/>
            <a:headEnd/>
            <a:tailEnd/>
          </a:ln>
        </p:spPr>
        <p:txBody>
          <a:bodyPr wrap="none" lIns="18000" rIns="18000">
            <a:spAutoFit/>
          </a:bodyPr>
          <a:lstStyle/>
          <a:p>
            <a:pPr algn="ctr" eaLnBrk="1" hangingPunct="1"/>
            <a:r>
              <a:rPr lang="en-GB" altLang="el-GR" sz="1000"/>
              <a:t>member</a:t>
            </a:r>
          </a:p>
        </p:txBody>
      </p:sp>
      <p:sp>
        <p:nvSpPr>
          <p:cNvPr id="11322" name="Text Box 58"/>
          <p:cNvSpPr txBox="1">
            <a:spLocks noChangeAspect="1" noChangeArrowheads="1"/>
          </p:cNvSpPr>
          <p:nvPr/>
        </p:nvSpPr>
        <p:spPr bwMode="auto">
          <a:xfrm>
            <a:off x="1668463" y="6243638"/>
            <a:ext cx="1152525"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SF Specimen</a:t>
            </a:r>
          </a:p>
        </p:txBody>
      </p:sp>
      <p:sp>
        <p:nvSpPr>
          <p:cNvPr id="16443" name="Line 59"/>
          <p:cNvSpPr>
            <a:spLocks noChangeShapeType="1"/>
          </p:cNvSpPr>
          <p:nvPr/>
        </p:nvSpPr>
        <p:spPr bwMode="auto">
          <a:xfrm flipH="1">
            <a:off x="2381250" y="5799138"/>
            <a:ext cx="155575" cy="450850"/>
          </a:xfrm>
          <a:prstGeom prst="line">
            <a:avLst/>
          </a:prstGeom>
          <a:noFill/>
          <a:ln w="50800" cmpd="dbl">
            <a:solidFill>
              <a:schemeClr val="tx1"/>
            </a:solidFill>
            <a:round/>
            <a:headEnd type="stealth" w="med" len="med"/>
            <a:tailEnd/>
          </a:ln>
        </p:spPr>
        <p:txBody>
          <a:bodyPr/>
          <a:lstStyle/>
          <a:p>
            <a:endParaRPr lang="el-GR"/>
          </a:p>
        </p:txBody>
      </p:sp>
      <p:sp>
        <p:nvSpPr>
          <p:cNvPr id="11324" name="Text Box 60"/>
          <p:cNvSpPr txBox="1">
            <a:spLocks noChangeAspect="1" noChangeArrowheads="1"/>
          </p:cNvSpPr>
          <p:nvPr/>
        </p:nvSpPr>
        <p:spPr bwMode="auto">
          <a:xfrm>
            <a:off x="3043238" y="6234113"/>
            <a:ext cx="21780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SF SpatialSamplingFeature</a:t>
            </a:r>
          </a:p>
        </p:txBody>
      </p:sp>
      <p:sp>
        <p:nvSpPr>
          <p:cNvPr id="16445" name="Line 61"/>
          <p:cNvSpPr>
            <a:spLocks noChangeShapeType="1"/>
          </p:cNvSpPr>
          <p:nvPr/>
        </p:nvSpPr>
        <p:spPr bwMode="auto">
          <a:xfrm>
            <a:off x="3111500" y="5776913"/>
            <a:ext cx="92075" cy="479425"/>
          </a:xfrm>
          <a:prstGeom prst="line">
            <a:avLst/>
          </a:prstGeom>
          <a:noFill/>
          <a:ln w="50800" cmpd="dbl">
            <a:solidFill>
              <a:schemeClr val="tx1"/>
            </a:solidFill>
            <a:round/>
            <a:headEnd type="stealth" w="med" len="med"/>
            <a:tailEnd/>
          </a:ln>
        </p:spPr>
        <p:txBody>
          <a:bodyPr/>
          <a:lstStyle/>
          <a:p>
            <a:endParaRPr lang="el-GR"/>
          </a:p>
        </p:txBody>
      </p:sp>
      <p:cxnSp>
        <p:nvCxnSpPr>
          <p:cNvPr id="16446" name="AutoShape 62"/>
          <p:cNvCxnSpPr>
            <a:cxnSpLocks noChangeShapeType="1"/>
            <a:stCxn id="11324" idx="3"/>
            <a:endCxn id="11274" idx="3"/>
          </p:cNvCxnSpPr>
          <p:nvPr/>
        </p:nvCxnSpPr>
        <p:spPr bwMode="auto">
          <a:xfrm flipV="1">
            <a:off x="5221288" y="2430463"/>
            <a:ext cx="4217987" cy="3943350"/>
          </a:xfrm>
          <a:prstGeom prst="curvedConnector3">
            <a:avLst>
              <a:gd name="adj1" fmla="val 105421"/>
            </a:avLst>
          </a:prstGeom>
          <a:noFill/>
          <a:ln w="9525">
            <a:solidFill>
              <a:schemeClr val="tx1"/>
            </a:solidFill>
            <a:round/>
            <a:headEnd/>
            <a:tailEnd type="triangle" w="med" len="med"/>
          </a:ln>
        </p:spPr>
      </p:cxnSp>
      <p:sp>
        <p:nvSpPr>
          <p:cNvPr id="16447" name="Text Box 63"/>
          <p:cNvSpPr txBox="1">
            <a:spLocks noChangeArrowheads="1"/>
          </p:cNvSpPr>
          <p:nvPr/>
        </p:nvSpPr>
        <p:spPr bwMode="auto">
          <a:xfrm>
            <a:off x="5157788" y="6130925"/>
            <a:ext cx="1417637" cy="244475"/>
          </a:xfrm>
          <a:prstGeom prst="rect">
            <a:avLst/>
          </a:prstGeom>
          <a:noFill/>
          <a:ln w="9525">
            <a:noFill/>
            <a:miter lim="800000"/>
            <a:headEnd/>
            <a:tailEnd/>
          </a:ln>
        </p:spPr>
        <p:txBody>
          <a:bodyPr lIns="18000" rIns="18000">
            <a:spAutoFit/>
          </a:bodyPr>
          <a:lstStyle/>
          <a:p>
            <a:pPr algn="ctr" eaLnBrk="1" hangingPunct="1"/>
            <a:r>
              <a:rPr lang="en-GB" altLang="el-GR" sz="1000"/>
              <a:t>hostedProcedure</a:t>
            </a:r>
          </a:p>
        </p:txBody>
      </p:sp>
      <p:sp>
        <p:nvSpPr>
          <p:cNvPr id="11328" name="Text Box 64"/>
          <p:cNvSpPr txBox="1">
            <a:spLocks noChangeAspect="1" noChangeArrowheads="1"/>
          </p:cNvSpPr>
          <p:nvPr/>
        </p:nvSpPr>
        <p:spPr bwMode="auto">
          <a:xfrm>
            <a:off x="7056438" y="6396038"/>
            <a:ext cx="955675"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GM Object</a:t>
            </a:r>
          </a:p>
        </p:txBody>
      </p:sp>
      <p:cxnSp>
        <p:nvCxnSpPr>
          <p:cNvPr id="16449" name="AutoShape 65"/>
          <p:cNvCxnSpPr>
            <a:cxnSpLocks noChangeShapeType="1"/>
            <a:stCxn id="11324" idx="3"/>
            <a:endCxn id="11328" idx="1"/>
          </p:cNvCxnSpPr>
          <p:nvPr/>
        </p:nvCxnSpPr>
        <p:spPr bwMode="auto">
          <a:xfrm>
            <a:off x="5221288" y="6373813"/>
            <a:ext cx="1835150" cy="161925"/>
          </a:xfrm>
          <a:prstGeom prst="straightConnector1">
            <a:avLst/>
          </a:prstGeom>
          <a:noFill/>
          <a:ln w="9525">
            <a:solidFill>
              <a:schemeClr val="tx1"/>
            </a:solidFill>
            <a:round/>
            <a:headEnd/>
            <a:tailEnd type="triangle" w="med" len="med"/>
          </a:ln>
        </p:spPr>
      </p:cxnSp>
      <p:sp>
        <p:nvSpPr>
          <p:cNvPr id="16450" name="Text Box 66"/>
          <p:cNvSpPr txBox="1">
            <a:spLocks noChangeArrowheads="1"/>
          </p:cNvSpPr>
          <p:nvPr/>
        </p:nvSpPr>
        <p:spPr bwMode="auto">
          <a:xfrm>
            <a:off x="6037263" y="6432550"/>
            <a:ext cx="409575" cy="244475"/>
          </a:xfrm>
          <a:prstGeom prst="rect">
            <a:avLst/>
          </a:prstGeom>
          <a:noFill/>
          <a:ln w="9525">
            <a:noFill/>
            <a:miter lim="800000"/>
            <a:headEnd/>
            <a:tailEnd/>
          </a:ln>
        </p:spPr>
        <p:txBody>
          <a:bodyPr wrap="none" lIns="18000" rIns="18000">
            <a:spAutoFit/>
          </a:bodyPr>
          <a:lstStyle/>
          <a:p>
            <a:pPr algn="ctr" eaLnBrk="1" hangingPunct="1"/>
            <a:r>
              <a:rPr lang="en-GB" altLang="el-GR" sz="1000"/>
              <a:t>shape</a:t>
            </a:r>
          </a:p>
        </p:txBody>
      </p:sp>
      <p:sp>
        <p:nvSpPr>
          <p:cNvPr id="11331" name="Text Box 67"/>
          <p:cNvSpPr txBox="1">
            <a:spLocks noChangeAspect="1" noChangeArrowheads="1"/>
          </p:cNvSpPr>
          <p:nvPr/>
        </p:nvSpPr>
        <p:spPr bwMode="auto">
          <a:xfrm>
            <a:off x="508000" y="5754688"/>
            <a:ext cx="1022350" cy="277812"/>
          </a:xfrm>
          <a:prstGeom prst="rect">
            <a:avLst/>
          </a:prstGeom>
          <a:gradFill rotWithShape="1">
            <a:gsLst>
              <a:gs pos="0">
                <a:srgbClr val="DDDDDD"/>
              </a:gs>
              <a:gs pos="50000">
                <a:schemeClr val="bg1"/>
              </a:gs>
              <a:gs pos="100000">
                <a:srgbClr val="DDDDDD"/>
              </a:gs>
            </a:gsLst>
            <a:lin ang="5400000" scaled="1"/>
          </a:gradFill>
          <a:ln w="9525" algn="ctr">
            <a:solidFill>
              <a:schemeClr val="tx1"/>
            </a:solidFill>
            <a:miter lim="800000"/>
            <a:headEnd/>
            <a:tailEnd/>
          </a:ln>
          <a:effectLst/>
        </p:spPr>
        <p:txBody>
          <a:bodyPr wrap="none" anchor="ctr">
            <a:spAutoFit/>
          </a:bodyPr>
          <a:lstStyle/>
          <a:p>
            <a:pPr algn="ctr">
              <a:defRPr/>
            </a:pPr>
            <a:r>
              <a:rPr lang="en-US" sz="1200"/>
              <a:t>SF Process</a:t>
            </a:r>
          </a:p>
        </p:txBody>
      </p:sp>
      <p:cxnSp>
        <p:nvCxnSpPr>
          <p:cNvPr id="16452" name="AutoShape 68"/>
          <p:cNvCxnSpPr>
            <a:cxnSpLocks noChangeShapeType="1"/>
            <a:stCxn id="11331" idx="1"/>
            <a:endCxn id="11309" idx="0"/>
          </p:cNvCxnSpPr>
          <p:nvPr/>
        </p:nvCxnSpPr>
        <p:spPr bwMode="auto">
          <a:xfrm rot="10800000" flipH="1">
            <a:off x="508000" y="769938"/>
            <a:ext cx="5253038" cy="5124450"/>
          </a:xfrm>
          <a:prstGeom prst="curvedConnector4">
            <a:avLst>
              <a:gd name="adj1" fmla="val -4352"/>
              <a:gd name="adj2" fmla="val 104463"/>
            </a:avLst>
          </a:prstGeom>
          <a:noFill/>
          <a:ln w="9525">
            <a:solidFill>
              <a:schemeClr val="tx1"/>
            </a:solidFill>
            <a:prstDash val="dash"/>
            <a:round/>
            <a:headEnd/>
            <a:tailEnd type="triangle" w="med" len="med"/>
          </a:ln>
        </p:spPr>
      </p:cxnSp>
      <p:cxnSp>
        <p:nvCxnSpPr>
          <p:cNvPr id="16453" name="AutoShape 69"/>
          <p:cNvCxnSpPr>
            <a:cxnSpLocks noChangeShapeType="1"/>
            <a:stCxn id="11322" idx="1"/>
            <a:endCxn id="11331" idx="2"/>
          </p:cNvCxnSpPr>
          <p:nvPr/>
        </p:nvCxnSpPr>
        <p:spPr bwMode="auto">
          <a:xfrm flipH="1" flipV="1">
            <a:off x="1019175" y="6032500"/>
            <a:ext cx="649288" cy="350838"/>
          </a:xfrm>
          <a:prstGeom prst="straightConnector1">
            <a:avLst/>
          </a:prstGeom>
          <a:noFill/>
          <a:ln w="9525">
            <a:solidFill>
              <a:schemeClr val="tx1"/>
            </a:solidFill>
            <a:round/>
            <a:headEnd/>
            <a:tailEnd type="triangle" w="med" len="med"/>
          </a:ln>
        </p:spPr>
      </p:cxnSp>
      <p:sp>
        <p:nvSpPr>
          <p:cNvPr id="16454" name="Text Box 70"/>
          <p:cNvSpPr txBox="1">
            <a:spLocks noChangeArrowheads="1"/>
          </p:cNvSpPr>
          <p:nvPr/>
        </p:nvSpPr>
        <p:spPr bwMode="auto">
          <a:xfrm>
            <a:off x="495300" y="6289675"/>
            <a:ext cx="1136650" cy="246063"/>
          </a:xfrm>
          <a:prstGeom prst="rect">
            <a:avLst/>
          </a:prstGeom>
          <a:noFill/>
          <a:ln w="9525">
            <a:noFill/>
            <a:miter lim="800000"/>
            <a:headEnd/>
            <a:tailEnd/>
          </a:ln>
        </p:spPr>
        <p:txBody>
          <a:bodyPr wrap="none" lIns="18000" rIns="18000">
            <a:spAutoFit/>
          </a:bodyPr>
          <a:lstStyle/>
          <a:p>
            <a:pPr algn="ctr" eaLnBrk="1" hangingPunct="1"/>
            <a:r>
              <a:rPr lang="en-GB" altLang="el-GR" sz="1000"/>
              <a:t>processingDetails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descr="oboecore"/>
          <p:cNvPicPr>
            <a:picLocks noChangeAspect="1" noChangeArrowheads="1"/>
          </p:cNvPicPr>
          <p:nvPr/>
        </p:nvPicPr>
        <p:blipFill>
          <a:blip r:embed="rId2" cstate="print"/>
          <a:srcRect/>
          <a:stretch>
            <a:fillRect/>
          </a:stretch>
        </p:blipFill>
        <p:spPr bwMode="auto">
          <a:xfrm>
            <a:off x="3876675" y="2251075"/>
            <a:ext cx="5537200" cy="4606925"/>
          </a:xfrm>
          <a:prstGeom prst="rect">
            <a:avLst/>
          </a:prstGeom>
          <a:noFill/>
          <a:ln w="9525">
            <a:noFill/>
            <a:miter lim="800000"/>
            <a:headEnd/>
            <a:tailEnd/>
          </a:ln>
        </p:spPr>
      </p:pic>
      <p:sp>
        <p:nvSpPr>
          <p:cNvPr id="17411" name="Slide Number Placeholder 4"/>
          <p:cNvSpPr>
            <a:spLocks noGrp="1"/>
          </p:cNvSpPr>
          <p:nvPr>
            <p:ph type="sldNum" sz="quarter" idx="11"/>
          </p:nvPr>
        </p:nvSpPr>
        <p:spPr>
          <a:noFill/>
        </p:spPr>
        <p:txBody>
          <a:bodyPr/>
          <a:lstStyle/>
          <a:p>
            <a:fld id="{B3BFED6B-A341-4CCF-8CB9-5C84147AA19B}" type="slidenum">
              <a:rPr lang="el-GR" altLang="en-US">
                <a:latin typeface="Arial" charset="0"/>
              </a:rPr>
              <a:pPr/>
              <a:t>9</a:t>
            </a:fld>
            <a:endParaRPr lang="el-GR" altLang="en-US">
              <a:latin typeface="Arial" charset="0"/>
            </a:endParaRPr>
          </a:p>
        </p:txBody>
      </p:sp>
      <p:sp>
        <p:nvSpPr>
          <p:cNvPr id="17412" name="Rectangle 2"/>
          <p:cNvSpPr>
            <a:spLocks noGrp="1" noChangeArrowheads="1"/>
          </p:cNvSpPr>
          <p:nvPr>
            <p:ph type="title" idx="4294967295"/>
          </p:nvPr>
        </p:nvSpPr>
        <p:spPr>
          <a:xfrm>
            <a:off x="1914525" y="606425"/>
            <a:ext cx="7991475" cy="658813"/>
          </a:xfrm>
        </p:spPr>
        <p:txBody>
          <a:bodyPr/>
          <a:lstStyle/>
          <a:p>
            <a:pPr eaLnBrk="1" hangingPunct="1"/>
            <a:r>
              <a:rPr lang="en-US" altLang="el-GR" smtClean="0"/>
              <a:t>OBOE Ontology of </a:t>
            </a:r>
            <a:r>
              <a:rPr lang="el-GR" altLang="el-GR" smtClean="0"/>
              <a:t>Semtools project</a:t>
            </a:r>
            <a:r>
              <a:rPr lang="en-US" altLang="el-GR" smtClean="0"/>
              <a:t> SONet</a:t>
            </a:r>
            <a:endParaRPr lang="el-GR" altLang="el-GR" smtClean="0"/>
          </a:p>
        </p:txBody>
      </p:sp>
      <p:sp>
        <p:nvSpPr>
          <p:cNvPr id="17413" name="Rectangle 3"/>
          <p:cNvSpPr>
            <a:spLocks noGrp="1" noChangeArrowheads="1"/>
          </p:cNvSpPr>
          <p:nvPr>
            <p:ph type="body" idx="4294967295"/>
          </p:nvPr>
        </p:nvSpPr>
        <p:spPr>
          <a:xfrm>
            <a:off x="990600" y="1524000"/>
            <a:ext cx="8915400" cy="4664075"/>
          </a:xfrm>
        </p:spPr>
        <p:txBody>
          <a:bodyPr/>
          <a:lstStyle/>
          <a:p>
            <a:pPr eaLnBrk="1" hangingPunct="1">
              <a:lnSpc>
                <a:spcPct val="90000"/>
              </a:lnSpc>
            </a:pPr>
            <a:r>
              <a:rPr lang="en-US" altLang="el-GR" smtClean="0"/>
              <a:t>Model of </a:t>
            </a:r>
            <a:r>
              <a:rPr lang="el-GR" altLang="el-GR" smtClean="0"/>
              <a:t>scientific observations</a:t>
            </a:r>
            <a:r>
              <a:rPr lang="en-US" altLang="el-GR" smtClean="0"/>
              <a:t> data</a:t>
            </a:r>
          </a:p>
          <a:p>
            <a:pPr eaLnBrk="1" hangingPunct="1">
              <a:lnSpc>
                <a:spcPct val="90000"/>
              </a:lnSpc>
            </a:pPr>
            <a:r>
              <a:rPr lang="el-GR" altLang="el-GR" sz="1800" smtClean="0"/>
              <a:t>Key features </a:t>
            </a:r>
            <a:r>
              <a:rPr lang="en-US" altLang="el-GR" sz="1800" smtClean="0"/>
              <a:t>:</a:t>
            </a:r>
            <a:r>
              <a:rPr lang="el-GR" altLang="el-GR" sz="1800" smtClean="0"/>
              <a:t>measurement types, measurement context, the type of entity (e.g., sample, organism, etc.) measured</a:t>
            </a:r>
            <a:endParaRPr lang="en-US" altLang="el-GR" sz="1800" smtClean="0"/>
          </a:p>
          <a:p>
            <a:pPr eaLnBrk="1" hangingPunct="1">
              <a:lnSpc>
                <a:spcPct val="90000"/>
              </a:lnSpc>
            </a:pPr>
            <a:r>
              <a:rPr lang="el-GR" altLang="el-GR" smtClean="0"/>
              <a:t> </a:t>
            </a:r>
          </a:p>
        </p:txBody>
      </p:sp>
      <p:sp>
        <p:nvSpPr>
          <p:cNvPr id="17414" name="Text Box 5"/>
          <p:cNvSpPr txBox="1">
            <a:spLocks noChangeArrowheads="1"/>
          </p:cNvSpPr>
          <p:nvPr/>
        </p:nvSpPr>
        <p:spPr bwMode="auto">
          <a:xfrm>
            <a:off x="428625" y="4076700"/>
            <a:ext cx="2592388" cy="366713"/>
          </a:xfrm>
          <a:prstGeom prst="rect">
            <a:avLst/>
          </a:prstGeom>
          <a:noFill/>
          <a:ln w="9525">
            <a:noFill/>
            <a:miter lim="800000"/>
            <a:headEnd/>
            <a:tailEnd/>
          </a:ln>
        </p:spPr>
        <p:txBody>
          <a:bodyPr wrap="none">
            <a:spAutoFit/>
          </a:bodyPr>
          <a:lstStyle/>
          <a:p>
            <a:pPr eaLnBrk="1" hangingPunct="1"/>
            <a:r>
              <a:rPr lang="en-US" altLang="el-GR" i="1"/>
              <a:t>OBOE Core ontology:</a:t>
            </a:r>
            <a:endParaRPr lang="el-GR" altLang="el-GR" i="1"/>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Axis</Template>
  <TotalTime>16155</TotalTime>
  <Words>2265</Words>
  <Application>Microsoft Office PowerPoint</Application>
  <PresentationFormat>A4 Paper (210x297 mm)</PresentationFormat>
  <Paragraphs>501</Paragraphs>
  <Slides>29</Slides>
  <Notes>5</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Axis</vt:lpstr>
      <vt:lpstr>CRMsci</vt:lpstr>
      <vt:lpstr> </vt:lpstr>
      <vt:lpstr> </vt:lpstr>
      <vt:lpstr> Competitors </vt:lpstr>
      <vt:lpstr>INSPIRE: Limitations of Information Integration</vt:lpstr>
      <vt:lpstr>The INSPIRE Generic Conceptual Model</vt:lpstr>
      <vt:lpstr>The INSPIRE Spatial Data Themes</vt:lpstr>
      <vt:lpstr>PowerPoint Presentation</vt:lpstr>
      <vt:lpstr>OBOE Ontology of Semtools project SONet</vt:lpstr>
      <vt:lpstr> Background </vt:lpstr>
      <vt:lpstr>Integrated Argumentation Model</vt:lpstr>
      <vt:lpstr> Integrated Argumentation Model</vt:lpstr>
      <vt:lpstr>PowerPoint Presentation</vt:lpstr>
      <vt:lpstr>PowerPoint Presentation</vt:lpstr>
      <vt:lpstr> Scientific Events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Applications</vt:lpstr>
      <vt:lpstr>Conclusions</vt:lpstr>
    </vt:vector>
  </TitlesOfParts>
  <Company>FORTH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Bekiari Xrysoula</cp:lastModifiedBy>
  <cp:revision>430</cp:revision>
  <dcterms:created xsi:type="dcterms:W3CDTF">2009-08-11T11:37:45Z</dcterms:created>
  <dcterms:modified xsi:type="dcterms:W3CDTF">2016-11-16T10:16:46Z</dcterms:modified>
</cp:coreProperties>
</file>