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5" r:id="rId1"/>
  </p:sldMasterIdLst>
  <p:notesMasterIdLst>
    <p:notesMasterId r:id="rId23"/>
  </p:notesMasterIdLst>
  <p:sldIdLst>
    <p:sldId id="385" r:id="rId2"/>
    <p:sldId id="409" r:id="rId3"/>
    <p:sldId id="435" r:id="rId4"/>
    <p:sldId id="437" r:id="rId5"/>
    <p:sldId id="438" r:id="rId6"/>
    <p:sldId id="436" r:id="rId7"/>
    <p:sldId id="440" r:id="rId8"/>
    <p:sldId id="439" r:id="rId9"/>
    <p:sldId id="441" r:id="rId10"/>
    <p:sldId id="442" r:id="rId11"/>
    <p:sldId id="443" r:id="rId12"/>
    <p:sldId id="444" r:id="rId13"/>
    <p:sldId id="446" r:id="rId14"/>
    <p:sldId id="448" r:id="rId15"/>
    <p:sldId id="449" r:id="rId16"/>
    <p:sldId id="450" r:id="rId17"/>
    <p:sldId id="451" r:id="rId18"/>
    <p:sldId id="452" r:id="rId19"/>
    <p:sldId id="434" r:id="rId20"/>
    <p:sldId id="453" r:id="rId21"/>
    <p:sldId id="428" r:id="rId22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os Papadakis" initials="M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B13B"/>
    <a:srgbClr val="97C9F3"/>
    <a:srgbClr val="3E8659"/>
    <a:srgbClr val="D7E9DA"/>
    <a:srgbClr val="B1D3B7"/>
    <a:srgbClr val="007E39"/>
    <a:srgbClr val="6CA62C"/>
    <a:srgbClr val="FFEEB7"/>
    <a:srgbClr val="FEE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2" autoAdjust="0"/>
    <p:restoredTop sz="90893" autoAdjust="0"/>
  </p:normalViewPr>
  <p:slideViewPr>
    <p:cSldViewPr snapToGrid="0">
      <p:cViewPr>
        <p:scale>
          <a:sx n="60" d="100"/>
          <a:sy n="60" d="100"/>
        </p:scale>
        <p:origin x="73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DC21FD4E-01A2-4997-9534-DF2CBB6E8F3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18740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Manos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Papadakis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obtained his BSc and MSc in Computer Science from the University of Crete. His MSc thesis topic was “Temporal Topology on Fuzzy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SpaceTime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Volumes”. He is currently pursuing a PhD 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Geoinformatics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at the University of Salzburg. His PhD thesis topic is “Place-based GIS and place-based objects”. His main research interests include: Spatiotemporal modeling, inference and reasoning, Knowledge Representation and Data Visualization.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52446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r>
              <a:rPr lang="en-US" baseline="0" dirty="0" smtClean="0"/>
              <a:t> primitives and the corresponding Allen operators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84770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r>
              <a:rPr lang="en-US" baseline="0" dirty="0" smtClean="0"/>
              <a:t> primitives and the corresponding Allen operators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15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91982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Archaeology</a:t>
            </a:r>
            <a:r>
              <a:rPr lang="en-US" baseline="0" dirty="0" smtClean="0"/>
              <a:t> association:</a:t>
            </a:r>
          </a:p>
          <a:p>
            <a:endParaRPr lang="en-US" baseline="0" dirty="0" smtClean="0"/>
          </a:p>
          <a:p>
            <a:r>
              <a:rPr lang="en-US" baseline="0" dirty="0" smtClean="0"/>
              <a:t>A starts before the start of B: A predates B</a:t>
            </a:r>
          </a:p>
          <a:p>
            <a:r>
              <a:rPr lang="en-US" baseline="0" dirty="0" smtClean="0"/>
              <a:t>A ends before the end of B: A outlived B or B survived A</a:t>
            </a:r>
          </a:p>
          <a:p>
            <a:r>
              <a:rPr lang="en-US" baseline="0" dirty="0" smtClean="0"/>
              <a:t>A starts before the end of B: A could influence B or B could be influenced by B</a:t>
            </a:r>
          </a:p>
          <a:p>
            <a:r>
              <a:rPr lang="en-US" baseline="0" dirty="0" smtClean="0"/>
              <a:t>A starts at the start of B: A begins simultaneously with B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 ends at the end of B: A ends simultaneously with B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 ends at the start of B: A meets B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 ends before or at the start of B: A is followed by B or B follows 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960534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18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683198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Manos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Papadakis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obtained his BSc and MSc in Computer Science from the University of Crete. His MSc thesis topic was “Temporal Topology on Fuzzy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SpaceTime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Volumes”. He is currently pursuing a PhD in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Geoinformatics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at the University of Salzburg. His PhD thesis topic is “Place-based GIS and place-based objects”. His main research interests include: Spatiotemporal modeling, inference and reasoning, Knowledge Representation and Data Visualization.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20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4584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substance of the past is considered as a set of phenomena that manifested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before a given point in time. For instance, a past era such as the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Minoan Period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comprises a set of cultural phenomena related to the Minoan civilization.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CIDOC conceptual reference model refers to the constituents of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past as temporal entities that cover a finite and continuous time frame over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timeline. 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main information components that frame a </a:t>
            </a:r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temporal entity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include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context and the time extent. The semantics that comprise the description and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identification of a temporal entity i.e. interactions of things, people and places,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determine its context, whereas the temporal projection confines the modeled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phenomenon's extent over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30167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30033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93758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5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36571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However, observation-driven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elds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such as stratigraphy, often extract vague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and sparse information about the modeled temporal entities. This is hindered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by the use of Allen operators, since they bound to the requirement of complete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temporal knowledge. Additionally, there are several cases in which semantic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asso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ciations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between coherent phenomena can reveal only a fraction of their possible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temporal relation. Consequently, the representative Allen operators that describe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concluded association form a set of possible alternative scenarios of temporal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relations, which blurs the total image.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51797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the sake of</a:t>
            </a:r>
            <a:r>
              <a:rPr lang="en-US" baseline="0" dirty="0" smtClean="0"/>
              <a:t> simplicity, we assume that Recitation time-extent is less than Stenography, excluding multiple inverse Allen operators.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56890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We define the notion of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temporal primitives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as a set of relations, which comprise the minimum possible and yet sufficient temporal knowledge, which may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hold between associated time intervals.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11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32398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</a:t>
            </a:r>
            <a:r>
              <a:rPr lang="en-US" baseline="0" dirty="0" smtClean="0"/>
              <a:t> primitives and the corresponding Allen operators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12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40259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17"/>
          <p:cNvSpPr>
            <a:spLocks/>
          </p:cNvSpPr>
          <p:nvPr userDrawn="1"/>
        </p:nvSpPr>
        <p:spPr bwMode="auto">
          <a:xfrm>
            <a:off x="-9525" y="519113"/>
            <a:ext cx="3292475" cy="1982787"/>
          </a:xfrm>
          <a:custGeom>
            <a:avLst/>
            <a:gdLst>
              <a:gd name="T0" fmla="*/ 95873185 w 26144"/>
              <a:gd name="T1" fmla="*/ 45734543 h 43200"/>
              <a:gd name="T2" fmla="*/ 0 w 26144"/>
              <a:gd name="T3" fmla="*/ 2147483647 h 43200"/>
              <a:gd name="T4" fmla="*/ 2147483647 w 26144"/>
              <a:gd name="T5" fmla="*/ 208848285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44" h="43200" fill="none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</a:path>
              <a:path w="26144" h="43200" stroke="0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  <a:lnTo>
                  <a:pt x="4544" y="21600"/>
                </a:lnTo>
                <a:lnTo>
                  <a:pt x="48" y="473"/>
                </a:lnTo>
                <a:close/>
              </a:path>
            </a:pathLst>
          </a:custGeom>
          <a:noFill/>
          <a:ln w="190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hidden">
          <a:xfrm>
            <a:off x="0" y="914400"/>
            <a:ext cx="5341938" cy="1158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hidden">
          <a:xfrm>
            <a:off x="4481513" y="914400"/>
            <a:ext cx="5341937" cy="1158875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 userDrawn="1"/>
        </p:nvSpPr>
        <p:spPr bwMode="auto">
          <a:xfrm>
            <a:off x="2651125" y="4075113"/>
            <a:ext cx="489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l-GR" altLang="el-GR" b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67000"/>
            <a:ext cx="6172200" cy="533400"/>
          </a:xfrm>
        </p:spPr>
        <p:txBody>
          <a:bodyPr/>
          <a:lstStyle>
            <a:lvl1pPr marL="0" indent="0" algn="ctr">
              <a:defRPr i="0"/>
            </a:lvl1pPr>
          </a:lstStyle>
          <a:p>
            <a:endParaRPr lang="el-GR"/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286000" y="1066800"/>
            <a:ext cx="6521450" cy="838200"/>
          </a:xfrm>
        </p:spPr>
        <p:txBody>
          <a:bodyPr anchor="ctr"/>
          <a:lstStyle>
            <a:lvl1pPr>
              <a:defRPr sz="3600" i="0"/>
            </a:lvl1pPr>
          </a:lstStyle>
          <a:p>
            <a:endParaRPr lang="el-GR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A8F5C3-4A59-4FAF-9FDF-70F0C6B6959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  <p:pic>
        <p:nvPicPr>
          <p:cNvPr id="12" name="Picture 11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904876"/>
            <a:ext cx="1285875" cy="119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1E652-A616-4E6C-83BC-E0993EA4E46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89B2B-18E9-4511-AEB5-B2B33E8756A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58F13-BC10-4871-85AE-985747053C0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254125"/>
            <a:ext cx="23114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68450" y="1254125"/>
            <a:ext cx="784225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928813" y="711200"/>
            <a:ext cx="71501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76400"/>
            <a:ext cx="8915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5100" y="6324600"/>
            <a:ext cx="239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126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6400" y="6324600"/>
            <a:ext cx="450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2F87157-DCA8-4175-92FA-8F7B4E59E3D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  <p:pic>
        <p:nvPicPr>
          <p:cNvPr id="1032" name="Picture 11"/>
          <p:cNvPicPr>
            <a:picLocks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7850" y="381000"/>
            <a:ext cx="11557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15"/>
          <p:cNvSpPr txBox="1">
            <a:spLocks noChangeArrowheads="1"/>
          </p:cNvSpPr>
          <p:nvPr userDrawn="1"/>
        </p:nvSpPr>
        <p:spPr bwMode="auto">
          <a:xfrm>
            <a:off x="1452232" y="261938"/>
            <a:ext cx="2422907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2000" b="0" dirty="0" smtClean="0">
                <a:solidFill>
                  <a:schemeClr val="accent2"/>
                </a:solidFill>
              </a:rPr>
              <a:t>Temporal Primitives</a:t>
            </a:r>
          </a:p>
        </p:txBody>
      </p:sp>
      <p:sp>
        <p:nvSpPr>
          <p:cNvPr id="2058" name="Rectangle 12"/>
          <p:cNvSpPr>
            <a:spLocks noChangeArrowheads="1"/>
          </p:cNvSpPr>
          <p:nvPr userDrawn="1"/>
        </p:nvSpPr>
        <p:spPr bwMode="auto">
          <a:xfrm>
            <a:off x="169863" y="6527800"/>
            <a:ext cx="884858" cy="2468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2075" tIns="46038" rIns="92075" bIns="4603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1000" dirty="0" smtClean="0">
                <a:solidFill>
                  <a:schemeClr val="tx2"/>
                </a:solidFill>
                <a:cs typeface="Arial" pitchFamily="34" charset="0"/>
              </a:rPr>
              <a:t>FORTH-ICS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9" r:id="rId2"/>
    <p:sldLayoutId id="2147483880" r:id="rId3"/>
    <p:sldLayoutId id="2147483881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i="1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14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l-GR" sz="3800" i="1" dirty="0" smtClean="0">
                <a:latin typeface="Arial Narrow" pitchFamily="34" charset="0"/>
              </a:rPr>
              <a:t>Temporal Primitives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0482" y="2900363"/>
            <a:ext cx="9904413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defTabSz="903288"/>
            <a:r>
              <a:rPr lang="en-US" altLang="el-GR" sz="1600" i="1" dirty="0" smtClean="0">
                <a:solidFill>
                  <a:schemeClr val="tx2"/>
                </a:solidFill>
                <a:cs typeface="Arial" charset="0"/>
              </a:rPr>
              <a:t>Institute </a:t>
            </a:r>
            <a:r>
              <a:rPr lang="en-US" altLang="el-GR" sz="1600" i="1" dirty="0">
                <a:solidFill>
                  <a:schemeClr val="tx2"/>
                </a:solidFill>
                <a:cs typeface="Arial" charset="0"/>
              </a:rPr>
              <a:t>of Computer Science </a:t>
            </a:r>
          </a:p>
          <a:p>
            <a:pPr algn="ctr" defTabSz="903288"/>
            <a:r>
              <a:rPr lang="en-US" altLang="el-GR" sz="1600" i="1" dirty="0">
                <a:solidFill>
                  <a:schemeClr val="tx2"/>
                </a:solidFill>
                <a:cs typeface="Arial" charset="0"/>
              </a:rPr>
              <a:t>Foundation for Research and Technology - Hellas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0482" y="2551112"/>
            <a:ext cx="9904412" cy="10919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903288">
              <a:spcBef>
                <a:spcPct val="20000"/>
              </a:spcBef>
            </a:pPr>
            <a:r>
              <a:rPr lang="en-US" altLang="el-GR" sz="2500" b="0" i="1" dirty="0" smtClean="0">
                <a:solidFill>
                  <a:srgbClr val="CC0066"/>
                </a:solidFill>
                <a:cs typeface="Arial" charset="0"/>
              </a:rPr>
              <a:t>Manos </a:t>
            </a:r>
            <a:r>
              <a:rPr lang="en-US" altLang="el-GR" sz="2500" b="0" i="1" dirty="0" err="1" smtClean="0">
                <a:solidFill>
                  <a:srgbClr val="CC0066"/>
                </a:solidFill>
                <a:cs typeface="Arial" charset="0"/>
              </a:rPr>
              <a:t>Papadakis</a:t>
            </a:r>
            <a:r>
              <a:rPr lang="en-US" altLang="el-GR" sz="2500" b="0" i="1" dirty="0" smtClean="0">
                <a:solidFill>
                  <a:srgbClr val="CC0066"/>
                </a:solidFill>
                <a:cs typeface="Arial" charset="0"/>
              </a:rPr>
              <a:t> &amp; Martin </a:t>
            </a:r>
            <a:r>
              <a:rPr lang="en-US" altLang="el-GR" sz="2500" b="0" i="1" dirty="0" err="1" smtClean="0">
                <a:solidFill>
                  <a:srgbClr val="CC0066"/>
                </a:solidFill>
                <a:cs typeface="Arial" charset="0"/>
              </a:rPr>
              <a:t>Doerr</a:t>
            </a:r>
            <a:endParaRPr lang="en-US" altLang="el-GR" sz="2500" b="0" i="1" dirty="0">
              <a:solidFill>
                <a:srgbClr val="CC0066"/>
              </a:solidFill>
              <a:cs typeface="Arial" charset="0"/>
            </a:endParaRPr>
          </a:p>
          <a:p>
            <a:pPr algn="ctr" defTabSz="903288">
              <a:spcBef>
                <a:spcPct val="20000"/>
              </a:spcBef>
            </a:pPr>
            <a:endParaRPr lang="en-US" altLang="el-GR" sz="2500" b="0" i="1" dirty="0">
              <a:solidFill>
                <a:srgbClr val="CC0066"/>
              </a:solidFill>
              <a:cs typeface="Arial" charset="0"/>
            </a:endParaRP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4763" y="4152900"/>
            <a:ext cx="9901237" cy="1631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 sz="2000" dirty="0"/>
              <a:t>Workshop: Extending, Mapping and Focusing the CRM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19th </a:t>
            </a:r>
            <a:r>
              <a:rPr lang="en-US" sz="1600" dirty="0"/>
              <a:t>International Conference on Theory </a:t>
            </a:r>
            <a:r>
              <a:rPr lang="en-US" sz="1600" dirty="0" smtClean="0"/>
              <a:t>and </a:t>
            </a:r>
            <a:r>
              <a:rPr lang="en-US" sz="1600" dirty="0"/>
              <a:t>Practice of </a:t>
            </a:r>
            <a:endParaRPr lang="en-US" sz="1600" dirty="0" smtClean="0"/>
          </a:p>
          <a:p>
            <a:pPr algn="ctr"/>
            <a:r>
              <a:rPr lang="en-US" sz="1600" dirty="0" smtClean="0"/>
              <a:t>Digital </a:t>
            </a:r>
            <a:r>
              <a:rPr lang="en-US" sz="1600" dirty="0"/>
              <a:t>Libraries (TPDL2015</a:t>
            </a:r>
            <a:r>
              <a:rPr lang="en-US" sz="1600" dirty="0" smtClean="0"/>
              <a:t>)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2867025" y="6019800"/>
            <a:ext cx="4171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September 17, 2015, </a:t>
            </a:r>
            <a:r>
              <a:rPr lang="en-US" dirty="0" err="1"/>
              <a:t>Poznań</a:t>
            </a:r>
            <a:r>
              <a:rPr lang="en-US" dirty="0"/>
              <a:t>, Poland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Temporal Primitives: Imprecision (2/10)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Fuzzy interpretation of basic temporal constraints</a:t>
            </a:r>
          </a:p>
          <a:p>
            <a:pPr lvl="1"/>
            <a:r>
              <a:rPr lang="en-US" dirty="0" smtClean="0"/>
              <a:t>endpoint equality – boundary overlap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endpoint inequality – total temporal ordering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10</a:t>
            </a:fld>
            <a:endParaRPr lang="en-US" altLang="el-GR"/>
          </a:p>
        </p:txBody>
      </p:sp>
      <p:grpSp>
        <p:nvGrpSpPr>
          <p:cNvPr id="26" name="Group 25"/>
          <p:cNvGrpSpPr/>
          <p:nvPr/>
        </p:nvGrpSpPr>
        <p:grpSpPr>
          <a:xfrm>
            <a:off x="905881" y="2722417"/>
            <a:ext cx="7030402" cy="904950"/>
            <a:chOff x="905881" y="2722417"/>
            <a:chExt cx="7030402" cy="904950"/>
          </a:xfrm>
        </p:grpSpPr>
        <p:sp>
          <p:nvSpPr>
            <p:cNvPr id="20" name="Flowchart: Terminator 19"/>
            <p:cNvSpPr/>
            <p:nvPr/>
          </p:nvSpPr>
          <p:spPr>
            <a:xfrm>
              <a:off x="1917251" y="2881393"/>
              <a:ext cx="1822457" cy="307602"/>
            </a:xfrm>
            <a:prstGeom prst="flowChartTerminator">
              <a:avLst/>
            </a:prstGeom>
            <a:solidFill>
              <a:schemeClr val="accent1">
                <a:alpha val="77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Flowchart: Stored Data 20"/>
            <p:cNvSpPr/>
            <p:nvPr/>
          </p:nvSpPr>
          <p:spPr>
            <a:xfrm>
              <a:off x="905881" y="2881393"/>
              <a:ext cx="1208868" cy="307602"/>
            </a:xfrm>
            <a:prstGeom prst="flowChartOnlineStorage">
              <a:avLst/>
            </a:prstGeom>
            <a:solidFill>
              <a:schemeClr val="accent2">
                <a:alpha val="77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Stored Data 21"/>
            <p:cNvSpPr/>
            <p:nvPr/>
          </p:nvSpPr>
          <p:spPr>
            <a:xfrm rot="10800000">
              <a:off x="3397132" y="2881393"/>
              <a:ext cx="2130223" cy="307602"/>
            </a:xfrm>
            <a:prstGeom prst="flowChartOnlineStorage">
              <a:avLst/>
            </a:prstGeom>
            <a:solidFill>
              <a:schemeClr val="accent2">
                <a:alpha val="77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Terminator 22"/>
            <p:cNvSpPr/>
            <p:nvPr/>
          </p:nvSpPr>
          <p:spPr>
            <a:xfrm>
              <a:off x="4326179" y="3218453"/>
              <a:ext cx="1822457" cy="307602"/>
            </a:xfrm>
            <a:prstGeom prst="flowChartTerminator">
              <a:avLst/>
            </a:prstGeom>
            <a:solidFill>
              <a:srgbClr val="FFC000">
                <a:alpha val="77000"/>
              </a:srgb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Flowchart: Stored Data 23"/>
            <p:cNvSpPr/>
            <p:nvPr/>
          </p:nvSpPr>
          <p:spPr>
            <a:xfrm>
              <a:off x="3314809" y="3218453"/>
              <a:ext cx="1208868" cy="307602"/>
            </a:xfrm>
            <a:prstGeom prst="flowChartOnlineStorage">
              <a:avLst/>
            </a:prstGeom>
            <a:solidFill>
              <a:srgbClr val="92D050">
                <a:alpha val="77000"/>
              </a:srgb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owchart: Stored Data 24"/>
            <p:cNvSpPr/>
            <p:nvPr/>
          </p:nvSpPr>
          <p:spPr>
            <a:xfrm rot="10800000">
              <a:off x="5806060" y="3218453"/>
              <a:ext cx="2130223" cy="307602"/>
            </a:xfrm>
            <a:prstGeom prst="flowChartOnlineStorage">
              <a:avLst/>
            </a:prstGeom>
            <a:solidFill>
              <a:srgbClr val="92D050">
                <a:alpha val="77000"/>
              </a:srgb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739708" y="2722417"/>
              <a:ext cx="586471" cy="904950"/>
            </a:xfrm>
            <a:prstGeom prst="rect">
              <a:avLst/>
            </a:prstGeom>
            <a:noFill/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905881" y="4976977"/>
            <a:ext cx="6240693" cy="644662"/>
            <a:chOff x="905881" y="2881393"/>
            <a:chExt cx="6240693" cy="644662"/>
          </a:xfrm>
        </p:grpSpPr>
        <p:sp>
          <p:nvSpPr>
            <p:cNvPr id="28" name="Flowchart: Terminator 27"/>
            <p:cNvSpPr/>
            <p:nvPr/>
          </p:nvSpPr>
          <p:spPr>
            <a:xfrm>
              <a:off x="1917250" y="2881393"/>
              <a:ext cx="2560320" cy="307602"/>
            </a:xfrm>
            <a:prstGeom prst="flowChartTerminator">
              <a:avLst/>
            </a:prstGeom>
            <a:solidFill>
              <a:schemeClr val="accent1">
                <a:alpha val="77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A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Flowchart: Stored Data 28"/>
            <p:cNvSpPr/>
            <p:nvPr/>
          </p:nvSpPr>
          <p:spPr>
            <a:xfrm>
              <a:off x="905881" y="2881393"/>
              <a:ext cx="1208868" cy="307602"/>
            </a:xfrm>
            <a:prstGeom prst="flowChartOnlineStorage">
              <a:avLst/>
            </a:prstGeom>
            <a:solidFill>
              <a:schemeClr val="accent2">
                <a:alpha val="77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owchart: Stored Data 29"/>
            <p:cNvSpPr/>
            <p:nvPr/>
          </p:nvSpPr>
          <p:spPr>
            <a:xfrm rot="10800000">
              <a:off x="4247193" y="2881393"/>
              <a:ext cx="1280160" cy="307602"/>
            </a:xfrm>
            <a:prstGeom prst="flowChartOnlineStorage">
              <a:avLst/>
            </a:prstGeom>
            <a:solidFill>
              <a:schemeClr val="accent2">
                <a:alpha val="77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lowchart: Terminator 30"/>
            <p:cNvSpPr/>
            <p:nvPr/>
          </p:nvSpPr>
          <p:spPr>
            <a:xfrm>
              <a:off x="3536470" y="3218453"/>
              <a:ext cx="1822457" cy="307602"/>
            </a:xfrm>
            <a:prstGeom prst="flowChartTerminator">
              <a:avLst/>
            </a:prstGeom>
            <a:solidFill>
              <a:srgbClr val="FFC000">
                <a:alpha val="77000"/>
              </a:srgb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B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Flowchart: Stored Data 31"/>
            <p:cNvSpPr/>
            <p:nvPr/>
          </p:nvSpPr>
          <p:spPr>
            <a:xfrm>
              <a:off x="2525100" y="3218453"/>
              <a:ext cx="1208868" cy="307602"/>
            </a:xfrm>
            <a:prstGeom prst="flowChartOnlineStorage">
              <a:avLst/>
            </a:prstGeom>
            <a:solidFill>
              <a:srgbClr val="92D050">
                <a:alpha val="77000"/>
              </a:srgb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owchart: Stored Data 32"/>
            <p:cNvSpPr/>
            <p:nvPr/>
          </p:nvSpPr>
          <p:spPr>
            <a:xfrm rot="10800000">
              <a:off x="5016351" y="3218453"/>
              <a:ext cx="2130223" cy="307602"/>
            </a:xfrm>
            <a:prstGeom prst="flowChartOnlineStorage">
              <a:avLst/>
            </a:prstGeom>
            <a:solidFill>
              <a:srgbClr val="92D050">
                <a:alpha val="77000"/>
              </a:srgb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6" name="Curved Connector 35"/>
          <p:cNvCxnSpPr>
            <a:stCxn id="29" idx="3"/>
            <a:endCxn id="32" idx="1"/>
          </p:cNvCxnSpPr>
          <p:nvPr/>
        </p:nvCxnSpPr>
        <p:spPr bwMode="auto">
          <a:xfrm>
            <a:off x="1913271" y="5130778"/>
            <a:ext cx="611829" cy="337060"/>
          </a:xfrm>
          <a:prstGeom prst="curvedConnector3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7384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400" dirty="0" smtClean="0"/>
              <a:t>Temporal Primitives: Incompleteness </a:t>
            </a:r>
            <a:r>
              <a:rPr lang="en-US" dirty="0" smtClean="0"/>
              <a:t>(3/10)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Temporal Primitives: an alternative to Allen operators</a:t>
            </a:r>
          </a:p>
          <a:p>
            <a:pPr lvl="1"/>
            <a:r>
              <a:rPr lang="en-US" dirty="0" smtClean="0"/>
              <a:t>Each primitive represents a simple-plausible endpoint constraint</a:t>
            </a:r>
          </a:p>
          <a:p>
            <a:pPr lvl="2"/>
            <a:r>
              <a:rPr lang="en-US" dirty="0" smtClean="0"/>
              <a:t>Two operands that refer to interval endpoints</a:t>
            </a:r>
          </a:p>
          <a:p>
            <a:pPr lvl="2"/>
            <a:r>
              <a:rPr lang="en-US" dirty="0" smtClean="0"/>
              <a:t>One operator that describes “less than” and “equals” (in time)</a:t>
            </a:r>
          </a:p>
          <a:p>
            <a:endParaRPr lang="en-US" i="0" dirty="0" smtClean="0"/>
          </a:p>
          <a:p>
            <a:r>
              <a:rPr lang="en-US" i="0" dirty="0" smtClean="0"/>
              <a:t>Based on the included constraint, primitives may describe</a:t>
            </a:r>
            <a:endParaRPr lang="en-US" i="0" dirty="0"/>
          </a:p>
          <a:p>
            <a:pPr lvl="1"/>
            <a:r>
              <a:rPr lang="en-US" dirty="0" smtClean="0"/>
              <a:t>Generalized state of temporal topology</a:t>
            </a:r>
          </a:p>
          <a:p>
            <a:pPr lvl="2"/>
            <a:r>
              <a:rPr lang="en-US" dirty="0" smtClean="0"/>
              <a:t>Disjunction of possible Allen operators</a:t>
            </a:r>
          </a:p>
          <a:p>
            <a:pPr lvl="1"/>
            <a:r>
              <a:rPr lang="en-US" dirty="0" smtClean="0"/>
              <a:t>Specific temporal association</a:t>
            </a:r>
          </a:p>
          <a:p>
            <a:pPr lvl="2"/>
            <a:r>
              <a:rPr lang="en-US" dirty="0" smtClean="0"/>
              <a:t>Particular Allen operator</a:t>
            </a:r>
          </a:p>
          <a:p>
            <a:pPr lvl="2"/>
            <a:endParaRPr lang="en-US" dirty="0" smtClean="0"/>
          </a:p>
          <a:p>
            <a:r>
              <a:rPr lang="en-US" i="0" dirty="0"/>
              <a:t>Let A and B be two fuzzy </a:t>
            </a:r>
            <a:r>
              <a:rPr lang="en-US" i="0" dirty="0" smtClean="0"/>
              <a:t>intervals we propose seven </a:t>
            </a:r>
            <a:r>
              <a:rPr lang="en-US" b="1" i="0" dirty="0" smtClean="0"/>
              <a:t>basic</a:t>
            </a:r>
            <a:r>
              <a:rPr lang="en-US" i="0" dirty="0" smtClean="0"/>
              <a:t> primitives based on equality (=) and proper inequality (&lt;)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11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4867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400" dirty="0" smtClean="0"/>
              <a:t>Temporal Primitives: Basic Primitives </a:t>
            </a:r>
            <a:r>
              <a:rPr lang="en-US" dirty="0" smtClean="0"/>
              <a:t>(4/10)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0" dirty="0" smtClean="0"/>
              <a:t>A </a:t>
            </a:r>
            <a:r>
              <a:rPr lang="en-US" sz="1800" b="1" i="0" dirty="0" smtClean="0"/>
              <a:t>starts before the start of</a:t>
            </a:r>
            <a:r>
              <a:rPr lang="en-US" sz="1800" i="0" dirty="0" smtClean="0"/>
              <a:t> B (</a:t>
            </a:r>
            <a:r>
              <a:rPr lang="en-US" sz="1800" dirty="0"/>
              <a:t>As &lt; </a:t>
            </a:r>
            <a:r>
              <a:rPr lang="en-US" sz="1800" dirty="0" err="1" smtClean="0"/>
              <a:t>Bs</a:t>
            </a:r>
            <a:r>
              <a:rPr lang="en-US" sz="1800" dirty="0" smtClean="0"/>
              <a:t>)</a:t>
            </a:r>
            <a:endParaRPr lang="en-US" sz="1800" i="0" dirty="0"/>
          </a:p>
          <a:p>
            <a:pPr lvl="1"/>
            <a:r>
              <a:rPr lang="en-US" sz="1600" dirty="0" smtClean="0"/>
              <a:t>{before OR meets OR overlaps OR includes OR finished-by}</a:t>
            </a:r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starts before the end of</a:t>
            </a:r>
            <a:r>
              <a:rPr lang="en-US" sz="1800" dirty="0" smtClean="0"/>
              <a:t> B (As &lt; Be)</a:t>
            </a:r>
          </a:p>
          <a:p>
            <a:pPr lvl="1"/>
            <a:r>
              <a:rPr lang="en-US" sz="1600" dirty="0"/>
              <a:t>{before OR meets OR overlaps </a:t>
            </a:r>
            <a:r>
              <a:rPr lang="en-US" sz="1600" dirty="0" smtClean="0"/>
              <a:t>OR starts </a:t>
            </a:r>
            <a:r>
              <a:rPr lang="en-US" sz="1600" dirty="0"/>
              <a:t>OR started-by OR includes OR </a:t>
            </a:r>
            <a:r>
              <a:rPr lang="en-US" sz="1600" dirty="0" smtClean="0"/>
              <a:t> during </a:t>
            </a:r>
            <a:r>
              <a:rPr lang="en-US" sz="1600" dirty="0"/>
              <a:t>OR </a:t>
            </a:r>
            <a:r>
              <a:rPr lang="en-US" sz="1600" dirty="0" smtClean="0"/>
              <a:t>finishes </a:t>
            </a:r>
            <a:r>
              <a:rPr lang="en-US" sz="1600" dirty="0"/>
              <a:t>OR </a:t>
            </a:r>
            <a:r>
              <a:rPr lang="en-US" sz="1600" dirty="0" smtClean="0"/>
              <a:t>finished-by OR overlapped-by </a:t>
            </a:r>
            <a:r>
              <a:rPr lang="en-US" sz="1600" dirty="0"/>
              <a:t>OR </a:t>
            </a:r>
            <a:r>
              <a:rPr lang="en-US" sz="1600" dirty="0" smtClean="0"/>
              <a:t>equals}</a:t>
            </a:r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ends before the start</a:t>
            </a:r>
            <a:r>
              <a:rPr lang="en-US" sz="1800" dirty="0" smtClean="0"/>
              <a:t> </a:t>
            </a:r>
            <a:r>
              <a:rPr lang="en-US" sz="1800" b="1" dirty="0" smtClean="0"/>
              <a:t>of</a:t>
            </a:r>
            <a:r>
              <a:rPr lang="en-US" sz="1800" dirty="0" smtClean="0"/>
              <a:t> B (Ae &lt; </a:t>
            </a:r>
            <a:r>
              <a:rPr lang="en-US" sz="1800" dirty="0" err="1" smtClean="0"/>
              <a:t>Bs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r>
              <a:rPr lang="en-US" sz="1600" dirty="0" smtClean="0"/>
              <a:t>{before}</a:t>
            </a:r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ends before the end of </a:t>
            </a:r>
            <a:r>
              <a:rPr lang="en-US" sz="1800" dirty="0" smtClean="0"/>
              <a:t>B (Ae &lt; Be)</a:t>
            </a:r>
            <a:endParaRPr lang="en-US" sz="1800" dirty="0"/>
          </a:p>
          <a:p>
            <a:pPr lvl="1"/>
            <a:r>
              <a:rPr lang="en-US" sz="1600" dirty="0"/>
              <a:t>{before OR meets OR overlaps OR starts OR </a:t>
            </a:r>
            <a:r>
              <a:rPr lang="en-US" sz="1600" dirty="0" smtClean="0"/>
              <a:t>during}</a:t>
            </a:r>
          </a:p>
          <a:p>
            <a:r>
              <a:rPr lang="en-US" sz="1800" dirty="0"/>
              <a:t>A </a:t>
            </a:r>
            <a:r>
              <a:rPr lang="en-US" sz="1800" b="1" dirty="0" smtClean="0"/>
              <a:t>starts at </a:t>
            </a:r>
            <a:r>
              <a:rPr lang="en-US" sz="1800" b="1" dirty="0"/>
              <a:t>the </a:t>
            </a:r>
            <a:r>
              <a:rPr lang="en-US" sz="1800" b="1" dirty="0" smtClean="0"/>
              <a:t>start of</a:t>
            </a:r>
            <a:r>
              <a:rPr lang="en-US" sz="1800" dirty="0" smtClean="0"/>
              <a:t> </a:t>
            </a:r>
            <a:r>
              <a:rPr lang="en-US" sz="1800" dirty="0"/>
              <a:t>B (</a:t>
            </a:r>
            <a:r>
              <a:rPr lang="en-US" sz="1800" dirty="0" smtClean="0"/>
              <a:t>As = </a:t>
            </a:r>
            <a:r>
              <a:rPr lang="en-US" sz="1800" dirty="0" err="1" smtClean="0"/>
              <a:t>Bs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r>
              <a:rPr lang="en-US" sz="1600" dirty="0"/>
              <a:t>{starts OR started-by OR equals</a:t>
            </a:r>
            <a:r>
              <a:rPr lang="en-US" sz="1600" dirty="0" smtClean="0"/>
              <a:t>}</a:t>
            </a:r>
          </a:p>
          <a:p>
            <a:r>
              <a:rPr lang="en-US" sz="1800" dirty="0"/>
              <a:t>A </a:t>
            </a:r>
            <a:r>
              <a:rPr lang="en-US" sz="1800" b="1" dirty="0" smtClean="0"/>
              <a:t>ends at </a:t>
            </a:r>
            <a:r>
              <a:rPr lang="en-US" sz="1800" b="1" dirty="0"/>
              <a:t>the start of</a:t>
            </a:r>
            <a:r>
              <a:rPr lang="en-US" sz="1800" dirty="0"/>
              <a:t> B (</a:t>
            </a:r>
            <a:r>
              <a:rPr lang="en-US" sz="1800" dirty="0" smtClean="0"/>
              <a:t>Ae </a:t>
            </a:r>
            <a:r>
              <a:rPr lang="en-US" sz="1800" dirty="0"/>
              <a:t>= </a:t>
            </a:r>
            <a:r>
              <a:rPr lang="en-US" sz="1800" dirty="0" err="1"/>
              <a:t>Bs</a:t>
            </a:r>
            <a:r>
              <a:rPr lang="en-US" sz="1800" dirty="0"/>
              <a:t>)</a:t>
            </a:r>
          </a:p>
          <a:p>
            <a:pPr lvl="1"/>
            <a:r>
              <a:rPr lang="en-US" sz="1600" dirty="0" smtClean="0"/>
              <a:t>{meets}</a:t>
            </a:r>
          </a:p>
          <a:p>
            <a:r>
              <a:rPr lang="en-US" sz="1800" dirty="0"/>
              <a:t>A </a:t>
            </a:r>
            <a:r>
              <a:rPr lang="en-US" sz="1800" b="1" dirty="0" smtClean="0"/>
              <a:t>ends at </a:t>
            </a:r>
            <a:r>
              <a:rPr lang="en-US" sz="1800" b="1" dirty="0"/>
              <a:t>the </a:t>
            </a:r>
            <a:r>
              <a:rPr lang="en-US" sz="1800" b="1" dirty="0" smtClean="0"/>
              <a:t>end of</a:t>
            </a:r>
            <a:r>
              <a:rPr lang="en-US" sz="1800" dirty="0" smtClean="0"/>
              <a:t> </a:t>
            </a:r>
            <a:r>
              <a:rPr lang="en-US" sz="1800" dirty="0"/>
              <a:t>B (</a:t>
            </a:r>
            <a:r>
              <a:rPr lang="en-US" sz="1800" dirty="0" smtClean="0"/>
              <a:t>Ae </a:t>
            </a:r>
            <a:r>
              <a:rPr lang="en-US" sz="1800" dirty="0"/>
              <a:t>= </a:t>
            </a:r>
            <a:r>
              <a:rPr lang="en-US" sz="1800" dirty="0" smtClean="0"/>
              <a:t>Be)</a:t>
            </a:r>
            <a:endParaRPr lang="en-US" sz="1800" dirty="0"/>
          </a:p>
          <a:p>
            <a:pPr lvl="1"/>
            <a:r>
              <a:rPr lang="en-US" sz="1600" dirty="0" smtClean="0"/>
              <a:t>{finishes OR finished-by OR equals}</a:t>
            </a:r>
            <a:endParaRPr lang="en-US" sz="1600" dirty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3976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 Temporal Primitives: </a:t>
            </a:r>
            <a:r>
              <a:rPr lang="en-US" sz="2000" dirty="0" smtClean="0"/>
              <a:t>Negative Evidence</a:t>
            </a:r>
            <a:r>
              <a:rPr lang="en-US" sz="2400" dirty="0" smtClean="0"/>
              <a:t> </a:t>
            </a:r>
            <a:r>
              <a:rPr lang="en-US" dirty="0" smtClean="0"/>
              <a:t>(5/10)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Cases of negative evidence lead to generalized relations</a:t>
            </a:r>
          </a:p>
          <a:p>
            <a:pPr lvl="1"/>
            <a:r>
              <a:rPr lang="en-US" dirty="0" smtClean="0"/>
              <a:t>Example: exclusion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inability of coexistence</a:t>
            </a:r>
          </a:p>
          <a:p>
            <a:pPr lvl="2"/>
            <a:r>
              <a:rPr lang="en-US" dirty="0" smtClean="0"/>
              <a:t>An activity cannot start after another instance	</a:t>
            </a:r>
          </a:p>
          <a:p>
            <a:pPr lvl="3"/>
            <a:r>
              <a:rPr lang="en-US" sz="1800" dirty="0" smtClean="0"/>
              <a:t>The former must start </a:t>
            </a:r>
            <a:r>
              <a:rPr lang="en-US" sz="1800" b="1" dirty="0" smtClean="0"/>
              <a:t>before</a:t>
            </a:r>
            <a:r>
              <a:rPr lang="en-US" sz="1800" dirty="0" smtClean="0"/>
              <a:t> or </a:t>
            </a:r>
            <a:r>
              <a:rPr lang="en-US" sz="1800" b="1" dirty="0" smtClean="0"/>
              <a:t>at </a:t>
            </a:r>
            <a:r>
              <a:rPr lang="en-US" sz="1800" dirty="0" smtClean="0"/>
              <a:t>the end of the latter activity</a:t>
            </a:r>
          </a:p>
          <a:p>
            <a:endParaRPr lang="en-US" i="0" dirty="0" smtClean="0"/>
          </a:p>
          <a:p>
            <a:r>
              <a:rPr lang="en-US" i="0" dirty="0" smtClean="0"/>
              <a:t>Such cases cannot be described by single basic primitives</a:t>
            </a:r>
            <a:endParaRPr lang="en-US" i="0" dirty="0"/>
          </a:p>
          <a:p>
            <a:pPr lvl="1"/>
            <a:r>
              <a:rPr lang="en-US" dirty="0" smtClean="0"/>
              <a:t>Need for generalized operators – improper inequality</a:t>
            </a:r>
          </a:p>
          <a:p>
            <a:pPr lvl="2"/>
            <a:r>
              <a:rPr lang="en-US" dirty="0" smtClean="0"/>
              <a:t>Less or equal </a:t>
            </a:r>
            <a:r>
              <a:rPr lang="en-US" dirty="0"/>
              <a:t>to </a:t>
            </a:r>
            <a:r>
              <a:rPr lang="en-US" dirty="0" smtClean="0"/>
              <a:t>(≤) </a:t>
            </a:r>
          </a:p>
          <a:p>
            <a:endParaRPr lang="en-US" i="0" dirty="0" smtClean="0"/>
          </a:p>
          <a:p>
            <a:r>
              <a:rPr lang="en-US" i="0" dirty="0" smtClean="0"/>
              <a:t>We introduce four </a:t>
            </a:r>
            <a:r>
              <a:rPr lang="en-US" b="1" i="0" dirty="0" smtClean="0"/>
              <a:t>generalized </a:t>
            </a:r>
            <a:r>
              <a:rPr lang="en-US" i="0" dirty="0" smtClean="0"/>
              <a:t>primitives based on improper inequality</a:t>
            </a:r>
            <a:endParaRPr lang="en-US" b="1" i="0" dirty="0"/>
          </a:p>
          <a:p>
            <a:pPr lvl="1"/>
            <a:r>
              <a:rPr lang="en-US" dirty="0" smtClean="0"/>
              <a:t>Form combinations of basic primitives</a:t>
            </a:r>
          </a:p>
          <a:p>
            <a:pPr lvl="1"/>
            <a:r>
              <a:rPr lang="en-US" dirty="0" smtClean="0"/>
              <a:t>Group expressiveness of comprising temporal constraints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8800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000" dirty="0" smtClean="0"/>
              <a:t>Temporal Primitives: Generalized Primitives </a:t>
            </a:r>
            <a:r>
              <a:rPr lang="en-US" dirty="0" smtClean="0"/>
              <a:t>(6/10)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0" dirty="0" smtClean="0"/>
              <a:t>A </a:t>
            </a:r>
            <a:r>
              <a:rPr lang="en-US" sz="1800" b="1" i="0" dirty="0" smtClean="0"/>
              <a:t>starts before or at the start of</a:t>
            </a:r>
            <a:r>
              <a:rPr lang="en-US" sz="1800" i="0" dirty="0" smtClean="0"/>
              <a:t> B (</a:t>
            </a:r>
            <a:r>
              <a:rPr lang="en-US" sz="1800" dirty="0"/>
              <a:t>As ≤</a:t>
            </a:r>
            <a:r>
              <a:rPr lang="en-US" sz="1800" dirty="0" smtClean="0"/>
              <a:t> </a:t>
            </a:r>
            <a:r>
              <a:rPr lang="en-US" sz="1800" dirty="0" err="1" smtClean="0"/>
              <a:t>Bs</a:t>
            </a:r>
            <a:r>
              <a:rPr lang="en-US" sz="1800" dirty="0" smtClean="0"/>
              <a:t>)</a:t>
            </a:r>
            <a:endParaRPr lang="en-US" sz="1800" i="0" dirty="0"/>
          </a:p>
          <a:p>
            <a:pPr lvl="1"/>
            <a:r>
              <a:rPr lang="en-US" sz="1600" dirty="0"/>
              <a:t>{before OR meets OR overlaps OR </a:t>
            </a:r>
            <a:r>
              <a:rPr lang="en-US" sz="1600" dirty="0" smtClean="0"/>
              <a:t>starts OR </a:t>
            </a:r>
            <a:r>
              <a:rPr lang="en-US" sz="1600" dirty="0"/>
              <a:t>started-by OR includes OR </a:t>
            </a:r>
            <a:r>
              <a:rPr lang="en-US" sz="1600" dirty="0" smtClean="0"/>
              <a:t>finished-by </a:t>
            </a:r>
            <a:r>
              <a:rPr lang="en-US" sz="1600" dirty="0"/>
              <a:t>OR equals}</a:t>
            </a:r>
            <a:endParaRPr lang="en-US" sz="1600" dirty="0" smtClean="0"/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starts before or at the end of</a:t>
            </a:r>
            <a:r>
              <a:rPr lang="en-US" sz="1800" dirty="0" smtClean="0"/>
              <a:t> B (As </a:t>
            </a:r>
            <a:r>
              <a:rPr lang="en-US" sz="1800" dirty="0"/>
              <a:t>≤</a:t>
            </a:r>
            <a:r>
              <a:rPr lang="en-US" sz="1800" dirty="0" smtClean="0"/>
              <a:t> Be)</a:t>
            </a:r>
          </a:p>
          <a:p>
            <a:pPr lvl="1"/>
            <a:r>
              <a:rPr lang="en-US" sz="1600" dirty="0"/>
              <a:t>{before OR meets OR met-by OR overlaps </a:t>
            </a:r>
            <a:r>
              <a:rPr lang="en-US" sz="1600" dirty="0" smtClean="0"/>
              <a:t>OR overlapped-by </a:t>
            </a:r>
            <a:r>
              <a:rPr lang="en-US" sz="1600" dirty="0"/>
              <a:t>OR starts OR </a:t>
            </a:r>
            <a:r>
              <a:rPr lang="en-US" sz="1600" dirty="0" smtClean="0"/>
              <a:t>started-by OR </a:t>
            </a:r>
            <a:r>
              <a:rPr lang="en-US" sz="1600" dirty="0"/>
              <a:t>includes OR during OR </a:t>
            </a:r>
            <a:r>
              <a:rPr lang="en-US" sz="1600" dirty="0" smtClean="0"/>
              <a:t>finishes OR finished-by </a:t>
            </a:r>
            <a:r>
              <a:rPr lang="en-US" sz="1600" dirty="0"/>
              <a:t>OR equals}</a:t>
            </a:r>
            <a:endParaRPr lang="en-US" sz="1600" dirty="0" smtClean="0"/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ends before or at the start</a:t>
            </a:r>
            <a:r>
              <a:rPr lang="en-US" sz="1800" dirty="0" smtClean="0"/>
              <a:t> B (Ae </a:t>
            </a:r>
            <a:r>
              <a:rPr lang="en-US" sz="1800" dirty="0"/>
              <a:t>≤</a:t>
            </a:r>
            <a:r>
              <a:rPr lang="en-US" sz="1800" dirty="0" smtClean="0"/>
              <a:t> </a:t>
            </a:r>
            <a:r>
              <a:rPr lang="en-US" sz="1800" dirty="0" err="1" smtClean="0"/>
              <a:t>Bs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r>
              <a:rPr lang="en-US" sz="1600" dirty="0" smtClean="0"/>
              <a:t>{before OR meets}</a:t>
            </a:r>
          </a:p>
          <a:p>
            <a:r>
              <a:rPr lang="en-US" sz="1800" dirty="0" smtClean="0"/>
              <a:t>A </a:t>
            </a:r>
            <a:r>
              <a:rPr lang="en-US" sz="1800" b="1" dirty="0" smtClean="0"/>
              <a:t>ends before or at the end of </a:t>
            </a:r>
            <a:r>
              <a:rPr lang="en-US" sz="1800" dirty="0" smtClean="0"/>
              <a:t>B (Ae </a:t>
            </a:r>
            <a:r>
              <a:rPr lang="en-US" sz="1800" dirty="0"/>
              <a:t>≤</a:t>
            </a:r>
            <a:r>
              <a:rPr lang="en-US" sz="1800" dirty="0" smtClean="0"/>
              <a:t> Be)</a:t>
            </a:r>
            <a:endParaRPr lang="en-US" sz="1800" dirty="0"/>
          </a:p>
          <a:p>
            <a:pPr lvl="1"/>
            <a:r>
              <a:rPr lang="en-US" sz="1600" dirty="0"/>
              <a:t>{before OR meets OR overlaps OR starts OR </a:t>
            </a:r>
            <a:r>
              <a:rPr lang="en-US" sz="1600" dirty="0" smtClean="0"/>
              <a:t>during OR finishes </a:t>
            </a:r>
            <a:r>
              <a:rPr lang="en-US" sz="1600" dirty="0"/>
              <a:t>OR </a:t>
            </a:r>
            <a:r>
              <a:rPr lang="en-US" sz="1600" dirty="0" smtClean="0"/>
              <a:t>finished-by </a:t>
            </a:r>
            <a:r>
              <a:rPr lang="en-US" sz="1600" dirty="0"/>
              <a:t>OR equals}</a:t>
            </a:r>
            <a:endParaRPr lang="en-US" sz="1600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9794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Temporal Primitives: Visualization (7/10)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15</a:t>
            </a:fld>
            <a:endParaRPr lang="en-US" altLang="el-G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b="5015"/>
          <a:stretch/>
        </p:blipFill>
        <p:spPr>
          <a:xfrm>
            <a:off x="2363550" y="1517454"/>
            <a:ext cx="5273497" cy="492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16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400" dirty="0" smtClean="0"/>
              <a:t>Temporal Primitives: Expressiveness </a:t>
            </a:r>
            <a:r>
              <a:rPr lang="en-US" dirty="0" smtClean="0"/>
              <a:t>(8/10)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Temporal Primitives conform to principles</a:t>
            </a:r>
          </a:p>
          <a:p>
            <a:pPr lvl="1"/>
            <a:r>
              <a:rPr lang="en-US" b="1" dirty="0" smtClean="0"/>
              <a:t>Completeness &amp; </a:t>
            </a:r>
            <a:r>
              <a:rPr lang="en-US" b="1" dirty="0" err="1" smtClean="0"/>
              <a:t>minimality</a:t>
            </a:r>
            <a:endParaRPr lang="en-US" b="1" dirty="0" smtClean="0"/>
          </a:p>
          <a:p>
            <a:pPr lvl="2"/>
            <a:r>
              <a:rPr lang="en-US" dirty="0" smtClean="0"/>
              <a:t>Every temporal association can be described by exactly one Temporal  Primitive</a:t>
            </a:r>
          </a:p>
          <a:p>
            <a:pPr lvl="2"/>
            <a:endParaRPr lang="en-US" i="0" dirty="0" smtClean="0"/>
          </a:p>
          <a:p>
            <a:r>
              <a:rPr lang="en-US" i="0" dirty="0" smtClean="0"/>
              <a:t>ISA Hierarchical </a:t>
            </a:r>
            <a:r>
              <a:rPr lang="en-US" i="0" dirty="0" err="1" smtClean="0"/>
              <a:t>Subsumption</a:t>
            </a:r>
            <a:endParaRPr lang="en-US" i="0" dirty="0"/>
          </a:p>
          <a:p>
            <a:pPr lvl="1"/>
            <a:r>
              <a:rPr lang="en-US" dirty="0" smtClean="0"/>
              <a:t>Primitives with stronger interpretations subsume weaker ones</a:t>
            </a:r>
          </a:p>
          <a:p>
            <a:pPr lvl="1"/>
            <a:r>
              <a:rPr lang="en-US" b="1" dirty="0" smtClean="0"/>
              <a:t>Upper levels</a:t>
            </a:r>
            <a:r>
              <a:rPr lang="en-US" dirty="0" smtClean="0"/>
              <a:t> refer to generalized temporal topologies</a:t>
            </a:r>
          </a:p>
          <a:p>
            <a:pPr lvl="1"/>
            <a:r>
              <a:rPr lang="en-US" b="1" dirty="0" smtClean="0"/>
              <a:t>Lower levels</a:t>
            </a:r>
            <a:r>
              <a:rPr lang="en-US" dirty="0" smtClean="0"/>
              <a:t> describe more strict temporal scenario</a:t>
            </a:r>
          </a:p>
          <a:p>
            <a:pPr lvl="1"/>
            <a:endParaRPr lang="en-US" dirty="0" smtClean="0"/>
          </a:p>
          <a:p>
            <a:r>
              <a:rPr lang="en-US" i="0" dirty="0" smtClean="0"/>
              <a:t>Allen Alternative Representation</a:t>
            </a:r>
            <a:endParaRPr lang="en-US" i="0" dirty="0"/>
          </a:p>
          <a:p>
            <a:pPr lvl="1"/>
            <a:r>
              <a:rPr lang="en-US" dirty="0" smtClean="0"/>
              <a:t>Allen operators can be expressed using primitives</a:t>
            </a:r>
          </a:p>
          <a:p>
            <a:pPr lvl="1"/>
            <a:r>
              <a:rPr lang="en-US" dirty="0" smtClean="0"/>
              <a:t>Either single or conjunctive sets of temporal information</a:t>
            </a:r>
            <a:endParaRPr lang="en-US" dirty="0"/>
          </a:p>
          <a:p>
            <a:pPr marL="890588" lvl="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323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Temporal Primitives: ISA Hierarchy (9/10)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17</a:t>
            </a:fld>
            <a:endParaRPr lang="en-US" altLang="el-G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803" y="1676400"/>
            <a:ext cx="5710393" cy="4419600"/>
          </a:xfrm>
        </p:spPr>
      </p:pic>
    </p:spTree>
    <p:extLst>
      <p:ext uri="{BB962C8B-B14F-4D97-AF65-F5344CB8AC3E}">
        <p14:creationId xmlns:p14="http://schemas.microsoft.com/office/powerpoint/2010/main" val="331658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400" dirty="0" smtClean="0"/>
              <a:t>Temporal Primitives: Allen Operators </a:t>
            </a:r>
            <a:r>
              <a:rPr lang="en-US" dirty="0" smtClean="0"/>
              <a:t>(10/10)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18</a:t>
            </a:fld>
            <a:endParaRPr lang="en-US" altLang="el-GR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250198"/>
              </p:ext>
            </p:extLst>
          </p:nvPr>
        </p:nvGraphicFramePr>
        <p:xfrm>
          <a:off x="1527628" y="1875833"/>
          <a:ext cx="6850744" cy="4154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2288"/>
                <a:gridCol w="4528456"/>
              </a:tblGrid>
              <a:tr h="1601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Allen operator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Temporal Primitives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/>
                </a:tc>
              </a:tr>
              <a:tr h="3288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before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before the start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3236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meets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at the start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10035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overlaps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“starts before the start of” B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B “starts before the end of” A 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before the end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6662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starts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“starts at the start of” B        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before the end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6662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during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B “starts before the start of” A 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before the end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4975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finishes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B “starts before the start of” A 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 “ends at the end of” B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  <a:tr h="4975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equals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“starts at the start of” B             &amp;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 “ends at the end of” B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019" marR="4401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76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We propose an alternative to Allen operators: Temporal Primitives</a:t>
            </a:r>
            <a:endParaRPr lang="en-US" i="0" dirty="0"/>
          </a:p>
          <a:p>
            <a:pPr lvl="1"/>
            <a:r>
              <a:rPr lang="en-US" dirty="0" smtClean="0"/>
              <a:t>Based on simple Temporal Constraint</a:t>
            </a:r>
          </a:p>
          <a:p>
            <a:pPr lvl="1"/>
            <a:r>
              <a:rPr lang="en-US" dirty="0" smtClean="0"/>
              <a:t>Describe every possible scenario of Temporal Association</a:t>
            </a:r>
          </a:p>
          <a:p>
            <a:pPr lvl="2"/>
            <a:r>
              <a:rPr lang="en-US" dirty="0" smtClean="0"/>
              <a:t>Generalized</a:t>
            </a:r>
          </a:p>
          <a:p>
            <a:pPr lvl="2"/>
            <a:r>
              <a:rPr lang="en-US" dirty="0" smtClean="0"/>
              <a:t>Specific</a:t>
            </a:r>
          </a:p>
          <a:p>
            <a:pPr lvl="1"/>
            <a:r>
              <a:rPr lang="en-US" dirty="0" smtClean="0"/>
              <a:t>Conforms to the monotonic knowledge gain </a:t>
            </a:r>
          </a:p>
          <a:p>
            <a:pPr lvl="1"/>
            <a:r>
              <a:rPr lang="en-US" dirty="0" smtClean="0"/>
              <a:t>Generalized scenarios expressed as conjunctive set of primitives</a:t>
            </a:r>
          </a:p>
          <a:p>
            <a:pPr lvl="2"/>
            <a:r>
              <a:rPr lang="en-US" dirty="0" smtClean="0"/>
              <a:t>Improves query execution time, excluding UNION of selections</a:t>
            </a:r>
          </a:p>
          <a:p>
            <a:pPr lvl="1"/>
            <a:r>
              <a:rPr lang="en-US" dirty="0" smtClean="0"/>
              <a:t>Deal with temporal imprecision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dapts the fuzzy interval model interpretation</a:t>
            </a:r>
          </a:p>
          <a:p>
            <a:pPr lvl="1"/>
            <a:r>
              <a:rPr lang="en-US" dirty="0" smtClean="0"/>
              <a:t>Introduce an ISA Hierarchy between the comprising primitives</a:t>
            </a:r>
          </a:p>
          <a:p>
            <a:pPr lvl="2"/>
            <a:r>
              <a:rPr lang="en-US" dirty="0" smtClean="0"/>
              <a:t>Subsume expressive power – useful on knowledge refinement 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19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7246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phenomena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Past is a collection of </a:t>
            </a:r>
            <a:r>
              <a:rPr lang="en-US" b="1" i="0" dirty="0" smtClean="0"/>
              <a:t>phenomena</a:t>
            </a:r>
            <a:r>
              <a:rPr lang="en-US" i="0" dirty="0" smtClean="0"/>
              <a:t> manifested in </a:t>
            </a:r>
            <a:r>
              <a:rPr lang="en-US" i="0" dirty="0"/>
              <a:t>space and time</a:t>
            </a:r>
          </a:p>
          <a:p>
            <a:pPr lvl="1"/>
            <a:r>
              <a:rPr lang="en-US" dirty="0"/>
              <a:t>Minoan Period: cultural phenomena related to the Minoan </a:t>
            </a:r>
            <a:r>
              <a:rPr lang="en-US" dirty="0" smtClean="0"/>
              <a:t>civilization</a:t>
            </a:r>
          </a:p>
          <a:p>
            <a:pPr lvl="1"/>
            <a:r>
              <a:rPr lang="en-US" dirty="0" smtClean="0"/>
              <a:t>Human lifetime: birth, aging, activities related to a specific person</a:t>
            </a:r>
            <a:endParaRPr lang="en-US" dirty="0"/>
          </a:p>
          <a:p>
            <a:endParaRPr lang="en-US" sz="2400" dirty="0"/>
          </a:p>
          <a:p>
            <a:r>
              <a:rPr lang="en-US" i="0" dirty="0" smtClean="0"/>
              <a:t>CIDOC CRM refers to constituents of the past as </a:t>
            </a:r>
            <a:r>
              <a:rPr lang="en-US" b="1" i="0" dirty="0" smtClean="0"/>
              <a:t>Temporal Entities</a:t>
            </a:r>
            <a:endParaRPr lang="en-US" b="1" i="0" dirty="0"/>
          </a:p>
          <a:p>
            <a:pPr lvl="1"/>
            <a:r>
              <a:rPr lang="en-US" dirty="0"/>
              <a:t>Groups of coherent and related </a:t>
            </a:r>
            <a:r>
              <a:rPr lang="en-US" dirty="0" smtClean="0"/>
              <a:t>phenomena</a:t>
            </a:r>
          </a:p>
          <a:p>
            <a:pPr lvl="2"/>
            <a:r>
              <a:rPr lang="en-US" dirty="0" smtClean="0"/>
              <a:t>Periods, Events, Activities etc.</a:t>
            </a:r>
          </a:p>
          <a:p>
            <a:pPr lvl="1"/>
            <a:r>
              <a:rPr lang="en-US" dirty="0" smtClean="0"/>
              <a:t>They form </a:t>
            </a:r>
            <a:r>
              <a:rPr lang="en-US" dirty="0"/>
              <a:t>f</a:t>
            </a:r>
            <a:r>
              <a:rPr lang="en-US" dirty="0" smtClean="0"/>
              <a:t>inite and continuous time frames</a:t>
            </a:r>
            <a:endParaRPr lang="en-US" i="0" dirty="0" smtClean="0"/>
          </a:p>
          <a:p>
            <a:endParaRPr lang="en-US" dirty="0" smtClean="0"/>
          </a:p>
          <a:p>
            <a:r>
              <a:rPr lang="en-US" i="0" dirty="0" smtClean="0"/>
              <a:t>Temporal Entities main </a:t>
            </a:r>
            <a:r>
              <a:rPr lang="en-US" b="1" i="0" dirty="0" smtClean="0"/>
              <a:t>information</a:t>
            </a:r>
            <a:r>
              <a:rPr lang="en-US" i="0" dirty="0" smtClean="0"/>
              <a:t> components</a:t>
            </a:r>
            <a:endParaRPr lang="en-US" b="1" i="0" dirty="0" smtClean="0"/>
          </a:p>
          <a:p>
            <a:pPr lvl="1"/>
            <a:r>
              <a:rPr lang="en-US" dirty="0" smtClean="0"/>
              <a:t>Context: interactions of things, people and places</a:t>
            </a:r>
          </a:p>
          <a:p>
            <a:pPr lvl="1"/>
            <a:r>
              <a:rPr lang="en-US" dirty="0" smtClean="0"/>
              <a:t>Temporal confinement: time extent of comprising phenomena on timeline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</a:t>
            </a:fld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151034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Manos </a:t>
            </a:r>
            <a:r>
              <a:rPr lang="en-US" sz="2400" dirty="0" err="1" smtClean="0"/>
              <a:t>Papadakis</a:t>
            </a:r>
            <a:r>
              <a:rPr lang="en-US" sz="2400" dirty="0" smtClean="0"/>
              <a:t>, Martin </a:t>
            </a:r>
            <a:r>
              <a:rPr lang="en-US" sz="2400" dirty="0" err="1"/>
              <a:t>Doerr</a:t>
            </a:r>
            <a:endParaRPr lang="en-US" sz="2400" dirty="0"/>
          </a:p>
          <a:p>
            <a:pPr algn="ctr"/>
            <a:r>
              <a:rPr lang="en-US" dirty="0"/>
              <a:t>FORTH - Institute of Computer Science, Greece</a:t>
            </a:r>
          </a:p>
          <a:p>
            <a:pPr algn="ctr"/>
            <a:r>
              <a:rPr lang="de-DE" dirty="0"/>
              <a:t>{</a:t>
            </a:r>
            <a:r>
              <a:rPr lang="de-DE" dirty="0" err="1" smtClean="0"/>
              <a:t>mpapad</a:t>
            </a:r>
            <a:r>
              <a:rPr lang="de-DE" dirty="0" smtClean="0"/>
              <a:t>, </a:t>
            </a:r>
            <a:r>
              <a:rPr lang="en-US" dirty="0" smtClean="0"/>
              <a:t>martin</a:t>
            </a:r>
            <a:r>
              <a:rPr lang="de-DE" dirty="0"/>
              <a:t>}@ics.forth.gr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20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5666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21</a:t>
            </a:fld>
            <a:endParaRPr lang="en-US" altLang="el-GR"/>
          </a:p>
        </p:txBody>
      </p:sp>
      <p:grpSp>
        <p:nvGrpSpPr>
          <p:cNvPr id="8" name="Group 7"/>
          <p:cNvGrpSpPr/>
          <p:nvPr/>
        </p:nvGrpSpPr>
        <p:grpSpPr>
          <a:xfrm>
            <a:off x="1819102" y="1977024"/>
            <a:ext cx="6267797" cy="3946624"/>
            <a:chOff x="1095230" y="1676400"/>
            <a:chExt cx="6267797" cy="3946624"/>
          </a:xfrm>
        </p:grpSpPr>
        <p:sp>
          <p:nvSpPr>
            <p:cNvPr id="5" name="Rectangle 4"/>
            <p:cNvSpPr/>
            <p:nvPr/>
          </p:nvSpPr>
          <p:spPr>
            <a:xfrm>
              <a:off x="4018954" y="1676400"/>
              <a:ext cx="3344073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egoe Print" panose="02000600000000000000" pitchFamily="2" charset="0"/>
                </a:rPr>
                <a:t>“It is free,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it's </a:t>
              </a:r>
              <a:r>
                <a:rPr lang="en-US" dirty="0" smtClean="0">
                  <a:latin typeface="Segoe Print" panose="02000600000000000000" pitchFamily="2" charset="0"/>
                </a:rPr>
                <a:t>priceless.</a:t>
              </a: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can't own it,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you can use it.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can't keep it,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you can spend it.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Once </a:t>
              </a:r>
              <a:r>
                <a:rPr lang="en-US" dirty="0">
                  <a:latin typeface="Segoe Print" panose="02000600000000000000" pitchFamily="2" charset="0"/>
                </a:rPr>
                <a:t>you've lost it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 never get it back.”</a:t>
              </a:r>
              <a:endParaRPr lang="en-US" dirty="0"/>
            </a:p>
          </p:txBody>
        </p:sp>
        <p:pic>
          <p:nvPicPr>
            <p:cNvPr id="6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230" y="2346424"/>
              <a:ext cx="2533650" cy="327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4273463" y="4342231"/>
              <a:ext cx="160989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dirty="0" smtClean="0">
                  <a:latin typeface="Times New Roman" panose="02020603050405020304" pitchFamily="18" charset="0"/>
                </a:rPr>
                <a:t>Thank you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031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phenomena 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Description of the past includes</a:t>
            </a:r>
          </a:p>
          <a:p>
            <a:pPr lvl="1"/>
            <a:r>
              <a:rPr lang="en-US" dirty="0" smtClean="0"/>
              <a:t>Definition of Temporal Entities</a:t>
            </a:r>
          </a:p>
          <a:p>
            <a:pPr lvl="1"/>
            <a:r>
              <a:rPr lang="en-US" dirty="0" smtClean="0"/>
              <a:t>Introduction of semantic associations between them</a:t>
            </a:r>
          </a:p>
          <a:p>
            <a:pPr lvl="1"/>
            <a:r>
              <a:rPr lang="en-US" dirty="0" smtClean="0"/>
              <a:t>Conclusion of relevant temporal topology =&gt; a possible scenario of the past</a:t>
            </a:r>
          </a:p>
          <a:p>
            <a:endParaRPr lang="en-US" sz="2400" dirty="0"/>
          </a:p>
          <a:p>
            <a:r>
              <a:rPr lang="en-US" i="0" dirty="0" smtClean="0"/>
              <a:t>Semantic association between Temporal Entities</a:t>
            </a:r>
            <a:endParaRPr lang="en-US" dirty="0" smtClean="0"/>
          </a:p>
          <a:p>
            <a:pPr lvl="1"/>
            <a:r>
              <a:rPr lang="en-US" dirty="0" smtClean="0"/>
              <a:t>Inclusion and exclusion relations: is part of, cannot co-exist with etc.</a:t>
            </a:r>
            <a:endParaRPr lang="en-US" dirty="0"/>
          </a:p>
          <a:p>
            <a:pPr lvl="1"/>
            <a:r>
              <a:rPr lang="en-US" i="0" dirty="0" smtClean="0"/>
              <a:t>Special cases: influence, initiation/termination, follows, survived, etc.</a:t>
            </a:r>
          </a:p>
          <a:p>
            <a:endParaRPr lang="en-US" dirty="0" smtClean="0"/>
          </a:p>
          <a:p>
            <a:r>
              <a:rPr lang="en-US" i="0" dirty="0" smtClean="0"/>
              <a:t>Temporal information and topology</a:t>
            </a:r>
          </a:p>
          <a:p>
            <a:pPr lvl="1"/>
            <a:r>
              <a:rPr lang="en-US" dirty="0" smtClean="0"/>
              <a:t>Temporal knowledge representation: Allen Interval Theory</a:t>
            </a:r>
          </a:p>
          <a:p>
            <a:pPr lvl="1"/>
            <a:r>
              <a:rPr lang="en-US" dirty="0" smtClean="0"/>
              <a:t>Topology expressed as sets of temporal relations: Allen operators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3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1197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Allen Interval Algebra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Time </a:t>
            </a:r>
            <a:r>
              <a:rPr lang="en-US" i="0" dirty="0" smtClean="0"/>
              <a:t>interval</a:t>
            </a:r>
            <a:endParaRPr lang="en-US" i="0" dirty="0"/>
          </a:p>
          <a:p>
            <a:pPr lvl="1"/>
            <a:r>
              <a:rPr lang="en-US" dirty="0"/>
              <a:t>an ordered set of time points</a:t>
            </a:r>
          </a:p>
          <a:p>
            <a:pPr lvl="1"/>
            <a:r>
              <a:rPr lang="en-US" dirty="0"/>
              <a:t>represents a </a:t>
            </a:r>
            <a:r>
              <a:rPr lang="en-US" b="1" dirty="0"/>
              <a:t>time frame</a:t>
            </a:r>
            <a:r>
              <a:rPr lang="en-US" dirty="0"/>
              <a:t> on the </a:t>
            </a:r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it is denoted by its endpoints e.g. (As, Ae)</a:t>
            </a:r>
          </a:p>
          <a:p>
            <a:pPr marL="449262" lvl="1" indent="0">
              <a:buNone/>
            </a:pPr>
            <a:endParaRPr lang="en-US" sz="1400" dirty="0" smtClean="0"/>
          </a:p>
          <a:p>
            <a:pPr eaLnBrk="1" hangingPunct="1"/>
            <a:r>
              <a:rPr lang="en-US" altLang="en-US" i="0" dirty="0" smtClean="0"/>
              <a:t>Temporal constraint</a:t>
            </a:r>
            <a:endParaRPr lang="en-US" altLang="en-US" i="0" dirty="0"/>
          </a:p>
          <a:p>
            <a:pPr lvl="1" eaLnBrk="1" hangingPunct="1"/>
            <a:r>
              <a:rPr lang="en-US" altLang="en-US" dirty="0" smtClean="0"/>
              <a:t>Describe endpoint associations</a:t>
            </a:r>
          </a:p>
          <a:p>
            <a:pPr lvl="1" eaLnBrk="1" hangingPunct="1"/>
            <a:r>
              <a:rPr lang="en-US" altLang="en-US" b="1" dirty="0" smtClean="0"/>
              <a:t>Valid interval constraint: </a:t>
            </a:r>
            <a:r>
              <a:rPr lang="en-US" altLang="en-US" dirty="0" smtClean="0"/>
              <a:t>As &lt; Ae</a:t>
            </a:r>
          </a:p>
          <a:p>
            <a:pPr lvl="2" eaLnBrk="1" hangingPunct="1"/>
            <a:r>
              <a:rPr lang="en-US" altLang="en-US" dirty="0" smtClean="0"/>
              <a:t>Every interval has a non zero duration</a:t>
            </a:r>
            <a:endParaRPr lang="en-US" altLang="en-US" dirty="0"/>
          </a:p>
          <a:p>
            <a:pPr marL="449262" lvl="1" indent="0">
              <a:buNone/>
            </a:pPr>
            <a:endParaRPr lang="en-US" sz="1400" dirty="0"/>
          </a:p>
          <a:p>
            <a:pPr eaLnBrk="1" hangingPunct="1"/>
            <a:r>
              <a:rPr lang="en-US" altLang="en-US" i="0" dirty="0" smtClean="0"/>
              <a:t>Allen operators</a:t>
            </a:r>
            <a:endParaRPr lang="en-US" altLang="en-US" i="0" dirty="0"/>
          </a:p>
          <a:p>
            <a:pPr lvl="1" eaLnBrk="1" hangingPunct="1"/>
            <a:r>
              <a:rPr lang="en-US" altLang="en-US" dirty="0" smtClean="0"/>
              <a:t>Sets of endpoint constraints</a:t>
            </a:r>
            <a:endParaRPr lang="en-US" altLang="en-US" dirty="0"/>
          </a:p>
          <a:p>
            <a:pPr lvl="1" eaLnBrk="1" hangingPunct="1"/>
            <a:r>
              <a:rPr lang="en-US" altLang="en-US" dirty="0" smtClean="0"/>
              <a:t>Describe 7 basic (plus 6 inverse) temporal relations</a:t>
            </a:r>
            <a:endParaRPr lang="el-GR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4</a:t>
            </a:fld>
            <a:endParaRPr lang="en-US" altLang="el-GR"/>
          </a:p>
        </p:txBody>
      </p:sp>
      <p:grpSp>
        <p:nvGrpSpPr>
          <p:cNvPr id="12" name="Group 11"/>
          <p:cNvGrpSpPr/>
          <p:nvPr/>
        </p:nvGrpSpPr>
        <p:grpSpPr>
          <a:xfrm>
            <a:off x="6644930" y="4289947"/>
            <a:ext cx="2651470" cy="1230687"/>
            <a:chOff x="3478138" y="4748016"/>
            <a:chExt cx="2651470" cy="1230687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478138" y="5631863"/>
              <a:ext cx="2249921" cy="0"/>
            </a:xfrm>
            <a:prstGeom prst="line">
              <a:avLst/>
            </a:prstGeom>
            <a:ln w="254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5480071" y="5609371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798300" y="5631863"/>
              <a:ext cx="839677" cy="3319"/>
            </a:xfrm>
            <a:prstGeom prst="line">
              <a:avLst/>
            </a:prstGeom>
            <a:ln w="25400">
              <a:solidFill>
                <a:srgbClr val="C00000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4650921" y="5631863"/>
              <a:ext cx="596502" cy="3319"/>
            </a:xfrm>
            <a:prstGeom prst="line">
              <a:avLst/>
            </a:prstGeom>
            <a:ln w="25400">
              <a:solidFill>
                <a:srgbClr val="0070C0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694608" y="5188700"/>
              <a:ext cx="425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alibri" panose="020F0502020204030204" pitchFamily="34" charset="0"/>
                </a:rPr>
                <a:t>A</a:t>
              </a:r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322816" y="5233819"/>
              <a:ext cx="314510" cy="37555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en-US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501692" y="5504698"/>
              <a:ext cx="304958" cy="254333"/>
            </a:xfrm>
            <a:prstGeom prst="ellipse">
              <a:avLst/>
            </a:prstGeom>
            <a:noFill/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228413" y="4748016"/>
              <a:ext cx="8515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meets</a:t>
              </a:r>
              <a:endParaRPr lang="en-US" dirty="0"/>
            </a:p>
          </p:txBody>
        </p:sp>
      </p:grpSp>
      <p:cxnSp>
        <p:nvCxnSpPr>
          <p:cNvPr id="13" name="Straight Connector 12"/>
          <p:cNvCxnSpPr/>
          <p:nvPr/>
        </p:nvCxnSpPr>
        <p:spPr>
          <a:xfrm>
            <a:off x="7022264" y="2692690"/>
            <a:ext cx="1463040" cy="0"/>
          </a:xfrm>
          <a:prstGeom prst="line">
            <a:avLst/>
          </a:prstGeom>
          <a:ln w="25400">
            <a:solidFill>
              <a:srgbClr val="C0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847263" y="2305340"/>
            <a:ext cx="42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2361" y="2311101"/>
            <a:ext cx="519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Ae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21792" y="5263906"/>
            <a:ext cx="103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Ae = </a:t>
            </a:r>
            <a:r>
              <a:rPr lang="en-US" dirty="0" err="1" smtClean="0">
                <a:latin typeface="Calibri" panose="020F0502020204030204" pitchFamily="34" charset="0"/>
              </a:rPr>
              <a:t>Bs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9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Allen Interval Algebra (2/2)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5</a:t>
            </a:fld>
            <a:endParaRPr lang="en-US" altLang="el-GR"/>
          </a:p>
        </p:txBody>
      </p:sp>
      <p:grpSp>
        <p:nvGrpSpPr>
          <p:cNvPr id="19" name="Group 18"/>
          <p:cNvGrpSpPr/>
          <p:nvPr/>
        </p:nvGrpSpPr>
        <p:grpSpPr>
          <a:xfrm>
            <a:off x="1949340" y="2172907"/>
            <a:ext cx="6007321" cy="3806414"/>
            <a:chOff x="1024100" y="665704"/>
            <a:chExt cx="6007321" cy="3806415"/>
          </a:xfrm>
        </p:grpSpPr>
        <p:sp>
          <p:nvSpPr>
            <p:cNvPr id="20" name="TextBox 19"/>
            <p:cNvSpPr txBox="1"/>
            <p:nvPr/>
          </p:nvSpPr>
          <p:spPr>
            <a:xfrm>
              <a:off x="1024100" y="778799"/>
              <a:ext cx="6007321" cy="3693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 before Y</a:t>
              </a:r>
            </a:p>
            <a:p>
              <a:endParaRPr lang="en-US" dirty="0"/>
            </a:p>
            <a:p>
              <a:r>
                <a:rPr lang="en-US" dirty="0"/>
                <a:t>X meets Y</a:t>
              </a:r>
            </a:p>
            <a:p>
              <a:endParaRPr lang="en-US" dirty="0"/>
            </a:p>
            <a:p>
              <a:r>
                <a:rPr lang="en-US" dirty="0"/>
                <a:t>X overlaps Y</a:t>
              </a:r>
            </a:p>
            <a:p>
              <a:endParaRPr lang="en-US" dirty="0"/>
            </a:p>
            <a:p>
              <a:r>
                <a:rPr lang="en-US" dirty="0"/>
                <a:t>X during Y</a:t>
              </a:r>
            </a:p>
            <a:p>
              <a:endParaRPr lang="en-US" dirty="0"/>
            </a:p>
            <a:p>
              <a:r>
                <a:rPr lang="en-US" dirty="0"/>
                <a:t>X starts Y</a:t>
              </a:r>
            </a:p>
            <a:p>
              <a:endParaRPr lang="en-US" dirty="0"/>
            </a:p>
            <a:p>
              <a:r>
                <a:rPr lang="en-US" dirty="0"/>
                <a:t>X finishes Y</a:t>
              </a:r>
            </a:p>
            <a:p>
              <a:endParaRPr lang="en-US" dirty="0"/>
            </a:p>
            <a:p>
              <a:r>
                <a:rPr lang="en-US" dirty="0"/>
                <a:t>X equals Y</a:t>
              </a:r>
              <a:endParaRPr lang="el-GR" dirty="0"/>
            </a:p>
          </p:txBody>
        </p:sp>
        <p:grpSp>
          <p:nvGrpSpPr>
            <p:cNvPr id="21" name="Group 62"/>
            <p:cNvGrpSpPr/>
            <p:nvPr/>
          </p:nvGrpSpPr>
          <p:grpSpPr>
            <a:xfrm>
              <a:off x="2715944" y="665704"/>
              <a:ext cx="4139392" cy="3725228"/>
              <a:chOff x="3527884" y="2341330"/>
              <a:chExt cx="3920012" cy="3610699"/>
            </a:xfrm>
          </p:grpSpPr>
          <p:grpSp>
            <p:nvGrpSpPr>
              <p:cNvPr id="22" name="Group 10"/>
              <p:cNvGrpSpPr/>
              <p:nvPr/>
            </p:nvGrpSpPr>
            <p:grpSpPr>
              <a:xfrm>
                <a:off x="3527884" y="2341330"/>
                <a:ext cx="1728192" cy="298315"/>
                <a:chOff x="3131840" y="2733888"/>
                <a:chExt cx="1728192" cy="298315"/>
              </a:xfrm>
            </p:grpSpPr>
            <p:cxnSp>
              <p:nvCxnSpPr>
                <p:cNvPr id="62" name="Straight Connector 5"/>
                <p:cNvCxnSpPr/>
                <p:nvPr/>
              </p:nvCxnSpPr>
              <p:spPr>
                <a:xfrm>
                  <a:off x="3131840" y="302192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TextBox 7"/>
                <p:cNvSpPr txBox="1"/>
                <p:nvPr/>
              </p:nvSpPr>
              <p:spPr>
                <a:xfrm>
                  <a:off x="3779912" y="2733888"/>
                  <a:ext cx="262926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3" name="Group 11"/>
              <p:cNvGrpSpPr/>
              <p:nvPr/>
            </p:nvGrpSpPr>
            <p:grpSpPr>
              <a:xfrm>
                <a:off x="5719704" y="2341330"/>
                <a:ext cx="1728192" cy="298315"/>
                <a:chOff x="5323660" y="2733888"/>
                <a:chExt cx="1728192" cy="298315"/>
              </a:xfrm>
            </p:grpSpPr>
            <p:cxnSp>
              <p:nvCxnSpPr>
                <p:cNvPr id="60" name="Straight Connector 6"/>
                <p:cNvCxnSpPr/>
                <p:nvPr/>
              </p:nvCxnSpPr>
              <p:spPr>
                <a:xfrm>
                  <a:off x="5323660" y="302192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TextBox 9"/>
                <p:cNvSpPr txBox="1"/>
                <p:nvPr/>
              </p:nvSpPr>
              <p:spPr>
                <a:xfrm>
                  <a:off x="6043739" y="2733888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24" name="Group 12"/>
              <p:cNvGrpSpPr/>
              <p:nvPr/>
            </p:nvGrpSpPr>
            <p:grpSpPr>
              <a:xfrm>
                <a:off x="3527884" y="2872681"/>
                <a:ext cx="1728192" cy="298315"/>
                <a:chOff x="3131840" y="2780928"/>
                <a:chExt cx="1728192" cy="298315"/>
              </a:xfrm>
            </p:grpSpPr>
            <p:cxnSp>
              <p:nvCxnSpPr>
                <p:cNvPr id="58" name="Straight Connector 13"/>
                <p:cNvCxnSpPr/>
                <p:nvPr/>
              </p:nvCxnSpPr>
              <p:spPr>
                <a:xfrm>
                  <a:off x="313184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TextBox 14"/>
                <p:cNvSpPr txBox="1"/>
                <p:nvPr/>
              </p:nvSpPr>
              <p:spPr>
                <a:xfrm>
                  <a:off x="3779912" y="2780928"/>
                  <a:ext cx="262926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5" name="Group 15"/>
              <p:cNvGrpSpPr/>
              <p:nvPr/>
            </p:nvGrpSpPr>
            <p:grpSpPr>
              <a:xfrm>
                <a:off x="5256076" y="2872681"/>
                <a:ext cx="1728192" cy="298315"/>
                <a:chOff x="5652120" y="2780928"/>
                <a:chExt cx="1728192" cy="298315"/>
              </a:xfrm>
            </p:grpSpPr>
            <p:cxnSp>
              <p:nvCxnSpPr>
                <p:cNvPr id="56" name="Straight Connector 16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17"/>
                <p:cNvSpPr txBox="1"/>
                <p:nvPr/>
              </p:nvSpPr>
              <p:spPr>
                <a:xfrm>
                  <a:off x="6372200" y="2780928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26" name="Group 21"/>
              <p:cNvGrpSpPr/>
              <p:nvPr/>
            </p:nvGrpSpPr>
            <p:grpSpPr>
              <a:xfrm>
                <a:off x="4824028" y="3376737"/>
                <a:ext cx="1728192" cy="307777"/>
                <a:chOff x="5652120" y="2761183"/>
                <a:chExt cx="1728192" cy="307777"/>
              </a:xfrm>
            </p:grpSpPr>
            <p:sp>
              <p:nvSpPr>
                <p:cNvPr id="54" name="TextBox 53"/>
                <p:cNvSpPr txBox="1"/>
                <p:nvPr/>
              </p:nvSpPr>
              <p:spPr>
                <a:xfrm>
                  <a:off x="6372200" y="2761183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Group 18"/>
              <p:cNvGrpSpPr/>
              <p:nvPr/>
            </p:nvGrpSpPr>
            <p:grpSpPr>
              <a:xfrm>
                <a:off x="3527884" y="3376737"/>
                <a:ext cx="1728192" cy="307777"/>
                <a:chOff x="3131840" y="2761183"/>
                <a:chExt cx="1728192" cy="307777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>
                  <a:off x="313184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3779912" y="2761183"/>
                  <a:ext cx="262926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8" name="Group 31"/>
              <p:cNvGrpSpPr/>
              <p:nvPr/>
            </p:nvGrpSpPr>
            <p:grpSpPr>
              <a:xfrm>
                <a:off x="3527884" y="3933056"/>
                <a:ext cx="1728192" cy="307777"/>
                <a:chOff x="5652120" y="2761183"/>
                <a:chExt cx="1728192" cy="307777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TextBox 50"/>
                <p:cNvSpPr txBox="1"/>
                <p:nvPr/>
              </p:nvSpPr>
              <p:spPr>
                <a:xfrm>
                  <a:off x="6997000" y="2761183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29" name="Group 34"/>
              <p:cNvGrpSpPr/>
              <p:nvPr/>
            </p:nvGrpSpPr>
            <p:grpSpPr>
              <a:xfrm>
                <a:off x="3887924" y="3961708"/>
                <a:ext cx="792088" cy="298314"/>
                <a:chOff x="3131840" y="2904694"/>
                <a:chExt cx="1728192" cy="182150"/>
              </a:xfrm>
            </p:grpSpPr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131840" y="3078291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/>
                <p:cNvSpPr txBox="1"/>
                <p:nvPr/>
              </p:nvSpPr>
              <p:spPr>
                <a:xfrm>
                  <a:off x="3779911" y="2904694"/>
                  <a:ext cx="573656" cy="1821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0" name="Group 44"/>
              <p:cNvGrpSpPr/>
              <p:nvPr/>
            </p:nvGrpSpPr>
            <p:grpSpPr>
              <a:xfrm>
                <a:off x="3527884" y="4484024"/>
                <a:ext cx="1728192" cy="307777"/>
                <a:chOff x="5652120" y="2761183"/>
                <a:chExt cx="1728192" cy="307777"/>
              </a:xfrm>
            </p:grpSpPr>
            <p:cxnSp>
              <p:nvCxnSpPr>
                <p:cNvPr id="46" name="Straight Connector 45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TextBox 46"/>
                <p:cNvSpPr txBox="1"/>
                <p:nvPr/>
              </p:nvSpPr>
              <p:spPr>
                <a:xfrm>
                  <a:off x="6997000" y="2761183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31" name="Group 47"/>
              <p:cNvGrpSpPr/>
              <p:nvPr/>
            </p:nvGrpSpPr>
            <p:grpSpPr>
              <a:xfrm>
                <a:off x="3527884" y="4528864"/>
                <a:ext cx="792088" cy="298315"/>
                <a:chOff x="3131840" y="2904694"/>
                <a:chExt cx="1728192" cy="182151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131840" y="306037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TextBox 44"/>
                <p:cNvSpPr txBox="1"/>
                <p:nvPr/>
              </p:nvSpPr>
              <p:spPr>
                <a:xfrm>
                  <a:off x="3779911" y="2904694"/>
                  <a:ext cx="573656" cy="1821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2" name="Group 50"/>
              <p:cNvGrpSpPr/>
              <p:nvPr/>
            </p:nvGrpSpPr>
            <p:grpSpPr>
              <a:xfrm>
                <a:off x="3527884" y="5032921"/>
                <a:ext cx="1728192" cy="334944"/>
                <a:chOff x="5652120" y="2734016"/>
                <a:chExt cx="1728192" cy="334944"/>
              </a:xfrm>
            </p:grpSpPr>
            <p:cxnSp>
              <p:nvCxnSpPr>
                <p:cNvPr id="42" name="Straight Connector 41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0070C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" name="TextBox 42"/>
                <p:cNvSpPr txBox="1"/>
                <p:nvPr/>
              </p:nvSpPr>
              <p:spPr>
                <a:xfrm>
                  <a:off x="5652120" y="2734016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33" name="Group 53"/>
              <p:cNvGrpSpPr/>
              <p:nvPr/>
            </p:nvGrpSpPr>
            <p:grpSpPr>
              <a:xfrm>
                <a:off x="4463988" y="5104928"/>
                <a:ext cx="792088" cy="298315"/>
                <a:chOff x="3131840" y="2904694"/>
                <a:chExt cx="1728192" cy="182151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131840" y="3059629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" name="TextBox 40"/>
                <p:cNvSpPr txBox="1"/>
                <p:nvPr/>
              </p:nvSpPr>
              <p:spPr>
                <a:xfrm>
                  <a:off x="3779911" y="2904694"/>
                  <a:ext cx="573656" cy="1821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34" name="Group 56"/>
              <p:cNvGrpSpPr/>
              <p:nvPr/>
            </p:nvGrpSpPr>
            <p:grpSpPr>
              <a:xfrm>
                <a:off x="3527884" y="5641503"/>
                <a:ext cx="1728192" cy="298315"/>
                <a:chOff x="5652120" y="2813446"/>
                <a:chExt cx="1728192" cy="298315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>
                  <a:off x="565212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chemeClr val="accent2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extBox 38"/>
                <p:cNvSpPr txBox="1"/>
                <p:nvPr/>
              </p:nvSpPr>
              <p:spPr>
                <a:xfrm>
                  <a:off x="6516216" y="2813446"/>
                  <a:ext cx="258372" cy="298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70C0"/>
                      </a:solidFill>
                    </a:rPr>
                    <a:t>Y</a:t>
                  </a:r>
                  <a:endParaRPr lang="el-GR" dirty="0">
                    <a:solidFill>
                      <a:srgbClr val="0070C0"/>
                    </a:solidFill>
                  </a:endParaRPr>
                </a:p>
              </p:txBody>
            </p:sp>
          </p:grpSp>
          <p:grpSp>
            <p:nvGrpSpPr>
              <p:cNvPr id="35" name="Group 59"/>
              <p:cNvGrpSpPr/>
              <p:nvPr/>
            </p:nvGrpSpPr>
            <p:grpSpPr>
              <a:xfrm>
                <a:off x="3527884" y="5653713"/>
                <a:ext cx="1728192" cy="298316"/>
                <a:chOff x="3131840" y="2915685"/>
                <a:chExt cx="1728192" cy="182151"/>
              </a:xfrm>
            </p:grpSpPr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131840" y="3068960"/>
                  <a:ext cx="1728192" cy="0"/>
                </a:xfrm>
                <a:prstGeom prst="line">
                  <a:avLst/>
                </a:prstGeom>
                <a:ln w="31750" cap="flat">
                  <a:solidFill>
                    <a:srgbClr val="FF0000"/>
                  </a:solidFill>
                  <a:headEnd type="oval"/>
                  <a:tail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xtBox 36"/>
                <p:cNvSpPr txBox="1"/>
                <p:nvPr/>
              </p:nvSpPr>
              <p:spPr>
                <a:xfrm>
                  <a:off x="3779912" y="2915685"/>
                  <a:ext cx="262926" cy="1821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FF0000"/>
                      </a:solidFill>
                    </a:rPr>
                    <a:t>X</a:t>
                  </a:r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  <p:sp>
        <p:nvSpPr>
          <p:cNvPr id="64" name="TextBox 63"/>
          <p:cNvSpPr txBox="1"/>
          <p:nvPr/>
        </p:nvSpPr>
        <p:spPr>
          <a:xfrm>
            <a:off x="3993611" y="1575582"/>
            <a:ext cx="1918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Allen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5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Motivation (1/3)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Temporal topology between Temporal Entities concluded</a:t>
            </a:r>
          </a:p>
          <a:p>
            <a:pPr lvl="1"/>
            <a:r>
              <a:rPr lang="en-US" dirty="0" smtClean="0"/>
              <a:t>Directly: Endpoint association between related intervals</a:t>
            </a:r>
          </a:p>
          <a:p>
            <a:pPr lvl="1"/>
            <a:r>
              <a:rPr lang="en-US" dirty="0" smtClean="0"/>
              <a:t>Indirectly: Semantic association implies possible temporal scenarios</a:t>
            </a:r>
          </a:p>
          <a:p>
            <a:endParaRPr lang="en-US" sz="2400" dirty="0"/>
          </a:p>
          <a:p>
            <a:r>
              <a:rPr lang="en-US" i="0" dirty="0" smtClean="0"/>
              <a:t>Example of indirect topology: Influence </a:t>
            </a:r>
            <a:r>
              <a:rPr lang="en-US" i="0" dirty="0" smtClean="0">
                <a:sym typeface="Wingdings" panose="05000000000000000000" pitchFamily="2" charset="2"/>
              </a:rPr>
              <a:t> Continuation</a:t>
            </a:r>
            <a:endParaRPr lang="en-US" dirty="0" smtClean="0"/>
          </a:p>
          <a:p>
            <a:pPr lvl="1"/>
            <a:r>
              <a:rPr lang="en-US" dirty="0" smtClean="0"/>
              <a:t>Activities: </a:t>
            </a:r>
            <a:r>
              <a:rPr lang="en-US" b="1" dirty="0" smtClean="0"/>
              <a:t>Recitation </a:t>
            </a:r>
            <a:r>
              <a:rPr lang="en-US" dirty="0" smtClean="0"/>
              <a:t>and </a:t>
            </a:r>
            <a:r>
              <a:rPr lang="en-US" b="1" dirty="0" smtClean="0"/>
              <a:t>Stenography</a:t>
            </a:r>
            <a:r>
              <a:rPr lang="en-US" dirty="0" smtClean="0"/>
              <a:t> of Homer’s epic poems</a:t>
            </a:r>
          </a:p>
          <a:p>
            <a:pPr lvl="2"/>
            <a:r>
              <a:rPr lang="en-US" dirty="0" smtClean="0"/>
              <a:t>In order to preserve knowledge about pieces of art</a:t>
            </a:r>
          </a:p>
          <a:p>
            <a:pPr lvl="1"/>
            <a:r>
              <a:rPr lang="en-US" b="1" dirty="0" smtClean="0"/>
              <a:t>Stenography</a:t>
            </a:r>
            <a:r>
              <a:rPr lang="en-US" dirty="0"/>
              <a:t> </a:t>
            </a:r>
            <a:r>
              <a:rPr lang="en-US" dirty="0" smtClean="0"/>
              <a:t>is a logical continuation of </a:t>
            </a:r>
            <a:r>
              <a:rPr lang="en-US" b="1" dirty="0" smtClean="0"/>
              <a:t>Recitation</a:t>
            </a:r>
          </a:p>
          <a:p>
            <a:endParaRPr lang="en-US" dirty="0" smtClean="0"/>
          </a:p>
          <a:p>
            <a:r>
              <a:rPr lang="en-US" i="0" dirty="0" smtClean="0"/>
              <a:t>Extracted temporal topology: logical continuation</a:t>
            </a:r>
          </a:p>
          <a:p>
            <a:pPr lvl="1"/>
            <a:r>
              <a:rPr lang="en-US" dirty="0" smtClean="0"/>
              <a:t>An activity cannot continue another instance if it occurs after the former</a:t>
            </a:r>
          </a:p>
          <a:p>
            <a:pPr lvl="1"/>
            <a:r>
              <a:rPr lang="en-US" b="1" dirty="0" smtClean="0"/>
              <a:t>Recitation </a:t>
            </a:r>
            <a:r>
              <a:rPr lang="en-US" dirty="0" smtClean="0"/>
              <a:t>must start before the end of </a:t>
            </a:r>
            <a:r>
              <a:rPr lang="en-US" b="1" dirty="0" smtClean="0"/>
              <a:t>Stenography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0087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Motivation (2/3)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Temporal constraint of continuation in time</a:t>
            </a:r>
          </a:p>
          <a:p>
            <a:pPr lvl="1"/>
            <a:r>
              <a:rPr lang="en-US" dirty="0" smtClean="0"/>
              <a:t>Let A and B be activities </a:t>
            </a:r>
            <a:r>
              <a:rPr lang="en-US" b="1" dirty="0" smtClean="0"/>
              <a:t>Recitation</a:t>
            </a:r>
            <a:r>
              <a:rPr lang="en-US" dirty="0" smtClean="0"/>
              <a:t> and </a:t>
            </a:r>
            <a:r>
              <a:rPr lang="en-US" b="1" dirty="0" smtClean="0"/>
              <a:t>Stenography</a:t>
            </a:r>
            <a:r>
              <a:rPr lang="en-US" dirty="0" smtClean="0"/>
              <a:t>, respectively</a:t>
            </a:r>
          </a:p>
          <a:p>
            <a:pPr lvl="1"/>
            <a:r>
              <a:rPr lang="en-US" dirty="0" smtClean="0"/>
              <a:t>Minimum knowledge that implies continuation: As &lt; Be</a:t>
            </a:r>
          </a:p>
          <a:p>
            <a:pPr lvl="2"/>
            <a:r>
              <a:rPr lang="en-US" dirty="0" smtClean="0"/>
              <a:t>the starting point of </a:t>
            </a:r>
            <a:r>
              <a:rPr lang="en-US" b="1" dirty="0" smtClean="0"/>
              <a:t>Recitation </a:t>
            </a:r>
            <a:r>
              <a:rPr lang="en-US" dirty="0" smtClean="0"/>
              <a:t>must be before the end of </a:t>
            </a:r>
            <a:r>
              <a:rPr lang="en-US" b="1" dirty="0" smtClean="0"/>
              <a:t>Stenography</a:t>
            </a:r>
          </a:p>
          <a:p>
            <a:r>
              <a:rPr lang="en-US" i="0" dirty="0" smtClean="0"/>
              <a:t>Corresponding set of Allen operators</a:t>
            </a:r>
            <a:endParaRPr lang="en-US" dirty="0" smtClean="0"/>
          </a:p>
          <a:p>
            <a:pPr lvl="1"/>
            <a:r>
              <a:rPr lang="en-US" dirty="0" smtClean="0"/>
              <a:t>operators that express the continuation endpoint constraint</a:t>
            </a:r>
          </a:p>
          <a:p>
            <a:pPr lvl="1"/>
            <a:r>
              <a:rPr lang="en-US" dirty="0" smtClean="0"/>
              <a:t>{before OR meets </a:t>
            </a:r>
            <a:r>
              <a:rPr lang="en-US" dirty="0"/>
              <a:t>OR</a:t>
            </a:r>
            <a:r>
              <a:rPr lang="en-US" dirty="0" smtClean="0"/>
              <a:t> overlaps</a:t>
            </a:r>
            <a:r>
              <a:rPr lang="en-US" dirty="0"/>
              <a:t> </a:t>
            </a:r>
            <a:r>
              <a:rPr lang="en-US" dirty="0" smtClean="0"/>
              <a:t>OR starts</a:t>
            </a:r>
            <a:r>
              <a:rPr lang="en-US" dirty="0"/>
              <a:t> </a:t>
            </a:r>
            <a:r>
              <a:rPr lang="en-US" dirty="0" smtClean="0"/>
              <a:t>OR during</a:t>
            </a:r>
            <a:r>
              <a:rPr lang="en-US" dirty="0"/>
              <a:t> </a:t>
            </a:r>
            <a:r>
              <a:rPr lang="en-US" dirty="0" smtClean="0"/>
              <a:t>OR finishes}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7</a:t>
            </a:fld>
            <a:endParaRPr lang="en-US" altLang="el-GR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2425" y="5815754"/>
            <a:ext cx="9058275" cy="151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46863" y="586186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10" name="Straight Connector 9"/>
          <p:cNvCxnSpPr>
            <a:stCxn id="13" idx="1"/>
            <a:endCxn id="16" idx="0"/>
          </p:cNvCxnSpPr>
          <p:nvPr/>
        </p:nvCxnSpPr>
        <p:spPr>
          <a:xfrm>
            <a:off x="5114925" y="5419007"/>
            <a:ext cx="573" cy="401904"/>
          </a:xfrm>
          <a:prstGeom prst="line">
            <a:avLst/>
          </a:prstGeom>
          <a:ln>
            <a:prstDash val="dash"/>
            <a:headEnd type="none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99146" y="5449960"/>
            <a:ext cx="8834" cy="365760"/>
          </a:xfrm>
          <a:prstGeom prst="line">
            <a:avLst/>
          </a:prstGeom>
          <a:ln>
            <a:solidFill>
              <a:srgbClr val="FF0000"/>
            </a:solidFill>
            <a:prstDash val="dash"/>
            <a:tailEnd type="oval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114925" y="5223064"/>
            <a:ext cx="1984221" cy="39188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Stenography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911103" y="5820911"/>
            <a:ext cx="4087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Bs</a:t>
            </a:r>
            <a:endParaRPr lang="en-US" sz="12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511106" y="4613971"/>
            <a:ext cx="2008274" cy="1766095"/>
            <a:chOff x="2720781" y="4613971"/>
            <a:chExt cx="2008274" cy="1766095"/>
          </a:xfrm>
        </p:grpSpPr>
        <p:sp>
          <p:nvSpPr>
            <p:cNvPr id="6" name="Rectangle 5"/>
            <p:cNvSpPr/>
            <p:nvPr/>
          </p:nvSpPr>
          <p:spPr>
            <a:xfrm>
              <a:off x="2925178" y="4613971"/>
              <a:ext cx="1561097" cy="39188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Recitation</a:t>
              </a:r>
              <a:endParaRPr lang="en-US" sz="2000" b="1" dirty="0"/>
            </a:p>
          </p:txBody>
        </p:sp>
        <p:cxnSp>
          <p:nvCxnSpPr>
            <p:cNvPr id="9" name="Straight Connector 8"/>
            <p:cNvCxnSpPr>
              <a:stCxn id="6" idx="1"/>
              <a:endCxn id="15" idx="0"/>
            </p:cNvCxnSpPr>
            <p:nvPr/>
          </p:nvCxnSpPr>
          <p:spPr>
            <a:xfrm flipH="1">
              <a:off x="2925176" y="4809914"/>
              <a:ext cx="2" cy="1293153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6" idx="3"/>
              <a:endCxn id="17" idx="0"/>
            </p:cNvCxnSpPr>
            <p:nvPr/>
          </p:nvCxnSpPr>
          <p:spPr>
            <a:xfrm>
              <a:off x="4486275" y="4809914"/>
              <a:ext cx="18539" cy="1293153"/>
            </a:xfrm>
            <a:prstGeom prst="line">
              <a:avLst/>
            </a:prstGeom>
            <a:ln>
              <a:prstDash val="dash"/>
              <a:headEnd type="none"/>
              <a:tailEnd type="oval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720781" y="6103067"/>
              <a:ext cx="4087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</a:rPr>
                <a:t>A</a:t>
              </a:r>
              <a:r>
                <a:rPr lang="en-US" sz="1200" dirty="0" smtClean="0">
                  <a:solidFill>
                    <a:srgbClr val="FF0000"/>
                  </a:solidFill>
                </a:rPr>
                <a:t>s</a:t>
              </a:r>
              <a:endParaRPr 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280573" y="6103067"/>
              <a:ext cx="44848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A</a:t>
              </a:r>
              <a:r>
                <a:rPr lang="en-US" sz="1200" dirty="0"/>
                <a:t>e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915512" y="5819018"/>
            <a:ext cx="4003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B</a:t>
            </a:r>
            <a:r>
              <a:rPr lang="en-US" sz="12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065468" y="5958183"/>
            <a:ext cx="79606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/>
              <a:t>b</a:t>
            </a:r>
            <a:r>
              <a:rPr lang="en-US" sz="1600" b="0" dirty="0" smtClean="0"/>
              <a:t>efore</a:t>
            </a:r>
            <a:endParaRPr lang="en-US" sz="1600" b="0" dirty="0"/>
          </a:p>
        </p:txBody>
      </p:sp>
      <p:sp>
        <p:nvSpPr>
          <p:cNvPr id="39" name="TextBox 38"/>
          <p:cNvSpPr txBox="1"/>
          <p:nvPr/>
        </p:nvSpPr>
        <p:spPr>
          <a:xfrm>
            <a:off x="3937303" y="5958183"/>
            <a:ext cx="817582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 smtClean="0"/>
              <a:t>meets</a:t>
            </a:r>
            <a:endParaRPr lang="en-US" sz="1600" b="0" dirty="0"/>
          </a:p>
        </p:txBody>
      </p:sp>
      <p:sp>
        <p:nvSpPr>
          <p:cNvPr id="40" name="TextBox 39"/>
          <p:cNvSpPr txBox="1"/>
          <p:nvPr/>
        </p:nvSpPr>
        <p:spPr>
          <a:xfrm>
            <a:off x="4753174" y="6225212"/>
            <a:ext cx="965867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 smtClean="0"/>
              <a:t>overlaps</a:t>
            </a:r>
            <a:endParaRPr lang="en-US" sz="1600" b="0" dirty="0"/>
          </a:p>
        </p:txBody>
      </p:sp>
      <p:sp>
        <p:nvSpPr>
          <p:cNvPr id="41" name="TextBox 40"/>
          <p:cNvSpPr txBox="1"/>
          <p:nvPr/>
        </p:nvSpPr>
        <p:spPr>
          <a:xfrm>
            <a:off x="5348140" y="5958183"/>
            <a:ext cx="780278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 smtClean="0"/>
              <a:t>starts</a:t>
            </a:r>
            <a:endParaRPr lang="en-US" sz="1600" b="0" dirty="0"/>
          </a:p>
        </p:txBody>
      </p:sp>
      <p:sp>
        <p:nvSpPr>
          <p:cNvPr id="42" name="TextBox 41"/>
          <p:cNvSpPr txBox="1"/>
          <p:nvPr/>
        </p:nvSpPr>
        <p:spPr>
          <a:xfrm>
            <a:off x="5641593" y="5958183"/>
            <a:ext cx="780278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 smtClean="0"/>
              <a:t>during</a:t>
            </a:r>
            <a:endParaRPr lang="en-US" sz="1600" b="0" dirty="0"/>
          </a:p>
        </p:txBody>
      </p:sp>
      <p:sp>
        <p:nvSpPr>
          <p:cNvPr id="51" name="TextBox 50"/>
          <p:cNvSpPr txBox="1"/>
          <p:nvPr/>
        </p:nvSpPr>
        <p:spPr>
          <a:xfrm>
            <a:off x="6032131" y="5958183"/>
            <a:ext cx="89395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 smtClean="0"/>
              <a:t>finishes</a:t>
            </a:r>
            <a:endParaRPr lang="en-US" sz="1600" b="0" dirty="0"/>
          </a:p>
        </p:txBody>
      </p:sp>
      <p:sp>
        <p:nvSpPr>
          <p:cNvPr id="54" name="TextBox 53"/>
          <p:cNvSpPr txBox="1"/>
          <p:nvPr/>
        </p:nvSpPr>
        <p:spPr>
          <a:xfrm>
            <a:off x="6715323" y="6072289"/>
            <a:ext cx="1245335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0" dirty="0"/>
              <a:t>o</a:t>
            </a:r>
            <a:r>
              <a:rPr lang="en-US" sz="1600" b="0" dirty="0" smtClean="0"/>
              <a:t>verlapped-by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407034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1.11111E-6 L 0.18269 1.1111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69 1.11111E-6 L 0.27612 1.11111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612 1.11111E-6 L 0.34134 1.11111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134 1.11111E-6 L 0.35641 0.00023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641 0.00023 L 0.38573 0.0002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637 0.00023 L 0.48461 0.0002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51" grpId="0" animBg="1"/>
      <p:bldP spid="51" grpId="1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Motivation (3/3)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Disjunctive Temporal Information: set of possible Allen operators</a:t>
            </a:r>
          </a:p>
          <a:p>
            <a:pPr lvl="1"/>
            <a:r>
              <a:rPr lang="en-US" dirty="0" smtClean="0"/>
              <a:t>Against the monotonic knowledge generation sequence</a:t>
            </a:r>
          </a:p>
          <a:p>
            <a:pPr lvl="1"/>
            <a:r>
              <a:rPr lang="en-US" dirty="0" smtClean="0"/>
              <a:t>Theoretical and Practical issues:</a:t>
            </a:r>
          </a:p>
          <a:p>
            <a:pPr lvl="2"/>
            <a:r>
              <a:rPr lang="en-US" dirty="0" smtClean="0"/>
              <a:t>Deductive method that leads to a </a:t>
            </a:r>
            <a:r>
              <a:rPr lang="en-US" b="1" dirty="0" smtClean="0"/>
              <a:t>blurry image</a:t>
            </a:r>
            <a:r>
              <a:rPr lang="en-US" dirty="0" smtClean="0"/>
              <a:t> of possible interpretations</a:t>
            </a:r>
          </a:p>
          <a:p>
            <a:pPr lvl="2"/>
            <a:r>
              <a:rPr lang="en-US" dirty="0" smtClean="0"/>
              <a:t>Expensive queries that include </a:t>
            </a:r>
            <a:r>
              <a:rPr lang="en-US" b="1" dirty="0" smtClean="0"/>
              <a:t>UNIONS</a:t>
            </a:r>
            <a:r>
              <a:rPr lang="en-US" dirty="0" smtClean="0"/>
              <a:t> of selection clauses</a:t>
            </a:r>
          </a:p>
          <a:p>
            <a:endParaRPr lang="en-US" i="0" dirty="0" smtClean="0"/>
          </a:p>
          <a:p>
            <a:r>
              <a:rPr lang="en-US" dirty="0"/>
              <a:t>Study of the past is intertwined with temporal </a:t>
            </a:r>
            <a:r>
              <a:rPr lang="en-US" b="1" dirty="0"/>
              <a:t>imprecision</a:t>
            </a:r>
            <a:r>
              <a:rPr lang="en-US" dirty="0"/>
              <a:t> and </a:t>
            </a:r>
            <a:r>
              <a:rPr lang="en-US" b="1" dirty="0"/>
              <a:t>incompleteness</a:t>
            </a:r>
            <a:r>
              <a:rPr lang="en-US" dirty="0"/>
              <a:t>!</a:t>
            </a:r>
          </a:p>
          <a:p>
            <a:endParaRPr lang="en-US" i="0" dirty="0" smtClean="0"/>
          </a:p>
          <a:p>
            <a:r>
              <a:rPr lang="en-US" i="0" dirty="0" smtClean="0"/>
              <a:t>Need for a more flexible representation of temporal knowledge</a:t>
            </a:r>
          </a:p>
          <a:p>
            <a:pPr lvl="1"/>
            <a:r>
              <a:rPr lang="en-US" b="1" i="1" dirty="0" smtClean="0"/>
              <a:t>Alternative to Allen operators</a:t>
            </a:r>
          </a:p>
          <a:p>
            <a:pPr lvl="1"/>
            <a:r>
              <a:rPr lang="en-US" b="1" i="1" dirty="0" smtClean="0"/>
              <a:t>Simple and yet plausible knowledge</a:t>
            </a:r>
          </a:p>
          <a:p>
            <a:pPr lvl="1"/>
            <a:r>
              <a:rPr lang="en-US" b="1" i="1" dirty="0" smtClean="0"/>
              <a:t>Conjunctive information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8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4100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Temporal Primitives: Imprecision (1/10)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Fuzzy Temporal Algebra</a:t>
            </a:r>
          </a:p>
          <a:p>
            <a:pPr lvl="1"/>
            <a:r>
              <a:rPr lang="en-US" dirty="0" smtClean="0"/>
              <a:t>fuzzy intervals are confined by inner and outer boundaries</a:t>
            </a:r>
          </a:p>
          <a:p>
            <a:pPr lvl="2"/>
            <a:r>
              <a:rPr lang="en-US" b="1" dirty="0" smtClean="0"/>
              <a:t>Interior: </a:t>
            </a:r>
            <a:r>
              <a:rPr lang="en-US" dirty="0" smtClean="0"/>
              <a:t>definite set of time points (inner boundaries)</a:t>
            </a:r>
          </a:p>
          <a:p>
            <a:pPr lvl="3"/>
            <a:r>
              <a:rPr lang="en-US" sz="1800" dirty="0" smtClean="0"/>
              <a:t>the entity is considered as on-going</a:t>
            </a:r>
          </a:p>
          <a:p>
            <a:pPr lvl="2"/>
            <a:r>
              <a:rPr lang="en-US" b="1" dirty="0" smtClean="0"/>
              <a:t>Boundary: </a:t>
            </a:r>
            <a:r>
              <a:rPr lang="en-US" dirty="0" smtClean="0"/>
              <a:t>indefinite set of time points (outer boundaries)</a:t>
            </a:r>
          </a:p>
          <a:p>
            <a:pPr lvl="3"/>
            <a:r>
              <a:rPr lang="en-US" sz="1800" dirty="0" smtClean="0"/>
              <a:t>fuzzy layer – the entity is marked as possibly active</a:t>
            </a:r>
          </a:p>
          <a:p>
            <a:pPr lvl="2"/>
            <a:r>
              <a:rPr lang="en-US" b="1" dirty="0" smtClean="0"/>
              <a:t>Closure: Interior and Boundary points</a:t>
            </a:r>
            <a:endParaRPr lang="en-US" sz="2000" b="1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9</a:t>
            </a:fld>
            <a:endParaRPr lang="en-US" altLang="el-GR"/>
          </a:p>
        </p:txBody>
      </p:sp>
      <p:cxnSp>
        <p:nvCxnSpPr>
          <p:cNvPr id="6" name="Straight Connector 5"/>
          <p:cNvCxnSpPr/>
          <p:nvPr/>
        </p:nvCxnSpPr>
        <p:spPr>
          <a:xfrm>
            <a:off x="719800" y="5714619"/>
            <a:ext cx="7315200" cy="0"/>
          </a:xfrm>
          <a:prstGeom prst="line">
            <a:avLst/>
          </a:prstGeom>
          <a:ln w="63500">
            <a:solidFill>
              <a:schemeClr val="tx1"/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4224" y="5868420"/>
            <a:ext cx="168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Point-wise Time</a:t>
            </a:r>
            <a:endParaRPr lang="en-US" dirty="0"/>
          </a:p>
        </p:txBody>
      </p:sp>
      <p:sp>
        <p:nvSpPr>
          <p:cNvPr id="8" name="Flowchart: Terminator 7"/>
          <p:cNvSpPr/>
          <p:nvPr/>
        </p:nvSpPr>
        <p:spPr>
          <a:xfrm>
            <a:off x="3053140" y="5560818"/>
            <a:ext cx="1822457" cy="307602"/>
          </a:xfrm>
          <a:prstGeom prst="flowChartTerminator">
            <a:avLst/>
          </a:prstGeom>
          <a:solidFill>
            <a:schemeClr val="accent1">
              <a:alpha val="77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/>
        </p:nvSpPr>
        <p:spPr>
          <a:xfrm>
            <a:off x="2041770" y="5560818"/>
            <a:ext cx="1208868" cy="307602"/>
          </a:xfrm>
          <a:prstGeom prst="flowChartOnlineStorage">
            <a:avLst/>
          </a:prstGeom>
          <a:solidFill>
            <a:schemeClr val="accent2">
              <a:alpha val="77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Stored Data 9"/>
          <p:cNvSpPr/>
          <p:nvPr/>
        </p:nvSpPr>
        <p:spPr>
          <a:xfrm rot="10800000">
            <a:off x="4533021" y="5560818"/>
            <a:ext cx="2130223" cy="307602"/>
          </a:xfrm>
          <a:prstGeom prst="flowChartOnlineStorage">
            <a:avLst/>
          </a:prstGeom>
          <a:solidFill>
            <a:schemeClr val="accent2">
              <a:alpha val="77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48668" y="4195785"/>
            <a:ext cx="158248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Boundary </a:t>
            </a:r>
            <a:r>
              <a:rPr lang="en-US" dirty="0"/>
              <a:t>X</a:t>
            </a:r>
            <a:r>
              <a:rPr lang="en-US" sz="1100" dirty="0" smtClean="0"/>
              <a:t>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51596" y="4796408"/>
            <a:ext cx="123623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Interior X</a:t>
            </a:r>
            <a:r>
              <a:rPr lang="en-US" sz="1100" dirty="0" smtClean="0"/>
              <a:t>I</a:t>
            </a:r>
            <a:endParaRPr lang="en-US" dirty="0"/>
          </a:p>
        </p:txBody>
      </p:sp>
      <p:cxnSp>
        <p:nvCxnSpPr>
          <p:cNvPr id="13" name="Elbow Connector 12"/>
          <p:cNvCxnSpPr>
            <a:endCxn id="10" idx="2"/>
          </p:cNvCxnSpPr>
          <p:nvPr/>
        </p:nvCxnSpPr>
        <p:spPr>
          <a:xfrm rot="16200000" flipH="1">
            <a:off x="4751731" y="4714417"/>
            <a:ext cx="1180368" cy="512434"/>
          </a:xfrm>
          <a:prstGeom prst="bentConnector3">
            <a:avLst>
              <a:gd name="adj1" fmla="val 1185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1" idx="1"/>
            <a:endCxn id="9" idx="0"/>
          </p:cNvCxnSpPr>
          <p:nvPr/>
        </p:nvCxnSpPr>
        <p:spPr>
          <a:xfrm rot="10800000" flipV="1">
            <a:off x="2646204" y="4380450"/>
            <a:ext cx="802464" cy="1180367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2" idx="2"/>
            <a:endCxn id="8" idx="0"/>
          </p:cNvCxnSpPr>
          <p:nvPr/>
        </p:nvCxnSpPr>
        <p:spPr>
          <a:xfrm rot="5400000">
            <a:off x="3769503" y="5360607"/>
            <a:ext cx="395078" cy="5345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51596" y="6187186"/>
            <a:ext cx="136447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Closure X</a:t>
            </a:r>
            <a:r>
              <a:rPr lang="en-US" sz="1100" dirty="0" smtClean="0"/>
              <a:t>C</a:t>
            </a:r>
            <a:endParaRPr lang="en-US" dirty="0"/>
          </a:p>
        </p:txBody>
      </p:sp>
      <p:cxnSp>
        <p:nvCxnSpPr>
          <p:cNvPr id="17" name="Elbow Connector 16"/>
          <p:cNvCxnSpPr>
            <a:endCxn id="10" idx="0"/>
          </p:cNvCxnSpPr>
          <p:nvPr/>
        </p:nvCxnSpPr>
        <p:spPr>
          <a:xfrm flipV="1">
            <a:off x="4772416" y="5868420"/>
            <a:ext cx="825716" cy="50343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16" idx="1"/>
            <a:endCxn id="9" idx="2"/>
          </p:cNvCxnSpPr>
          <p:nvPr/>
        </p:nvCxnSpPr>
        <p:spPr>
          <a:xfrm rot="10800000">
            <a:off x="2646204" y="5868420"/>
            <a:ext cx="705392" cy="50343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6" idx="0"/>
            <a:endCxn id="8" idx="2"/>
          </p:cNvCxnSpPr>
          <p:nvPr/>
        </p:nvCxnSpPr>
        <p:spPr>
          <a:xfrm rot="16200000" flipV="1">
            <a:off x="3839719" y="5993070"/>
            <a:ext cx="318766" cy="69465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41477" y="4079631"/>
            <a:ext cx="2067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Fuzzy Interval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25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/>
      <p:bldP spid="12" grpId="0"/>
      <p:bldP spid="16" grpId="0"/>
      <p:bldP spid="20" grpId="0"/>
    </p:bldLst>
  </p:timing>
</p:sld>
</file>

<file path=ppt/theme/theme1.xml><?xml version="1.0" encoding="utf-8"?>
<a:theme xmlns:a="http://schemas.openxmlformats.org/drawingml/2006/main" name="1_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21348</TotalTime>
  <Words>2068</Words>
  <Application>Microsoft Office PowerPoint</Application>
  <PresentationFormat>A4 Paper (210x297 mm)</PresentationFormat>
  <Paragraphs>345</Paragraphs>
  <Slides>21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1_Axis</vt:lpstr>
      <vt:lpstr>Temporal Primitives</vt:lpstr>
      <vt:lpstr>Past phenomena (1/2)</vt:lpstr>
      <vt:lpstr>Past phenomena (2/2)</vt:lpstr>
      <vt:lpstr>Allen Interval Algebra (1/2)</vt:lpstr>
      <vt:lpstr>Allen Interval Algebra (2/2)</vt:lpstr>
      <vt:lpstr> Motivation (1/3)</vt:lpstr>
      <vt:lpstr> Motivation (2/3)</vt:lpstr>
      <vt:lpstr> Motivation (3/3)</vt:lpstr>
      <vt:lpstr> Temporal Primitives: Imprecision (1/10)</vt:lpstr>
      <vt:lpstr> Temporal Primitives: Imprecision (2/10)</vt:lpstr>
      <vt:lpstr> Temporal Primitives: Incompleteness (3/10)</vt:lpstr>
      <vt:lpstr> Temporal Primitives: Basic Primitives (4/10)</vt:lpstr>
      <vt:lpstr> Temporal Primitives: Negative Evidence (5/10)</vt:lpstr>
      <vt:lpstr> Temporal Primitives: Generalized Primitives (6/10)</vt:lpstr>
      <vt:lpstr> Temporal Primitives: Visualization (7/10)</vt:lpstr>
      <vt:lpstr> Temporal Primitives: Expressiveness (8/10)</vt:lpstr>
      <vt:lpstr> Temporal Primitives: ISA Hierarchy (9/10)</vt:lpstr>
      <vt:lpstr> Temporal Primitives: Allen Operators (10/10)</vt:lpstr>
      <vt:lpstr>Conclusion</vt:lpstr>
      <vt:lpstr>Contact info</vt:lpstr>
      <vt:lpstr>Questions</vt:lpstr>
    </vt:vector>
  </TitlesOfParts>
  <Company>FORTH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Maria Theodoridou</cp:lastModifiedBy>
  <cp:revision>1140</cp:revision>
  <dcterms:created xsi:type="dcterms:W3CDTF">2009-08-11T11:37:45Z</dcterms:created>
  <dcterms:modified xsi:type="dcterms:W3CDTF">2015-09-17T11:33:19Z</dcterms:modified>
</cp:coreProperties>
</file>