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5" r:id="rId1"/>
  </p:sldMasterIdLst>
  <p:notesMasterIdLst>
    <p:notesMasterId r:id="rId30"/>
  </p:notesMasterIdLst>
  <p:sldIdLst>
    <p:sldId id="385" r:id="rId2"/>
    <p:sldId id="409" r:id="rId3"/>
    <p:sldId id="429" r:id="rId4"/>
    <p:sldId id="410" r:id="rId5"/>
    <p:sldId id="433" r:id="rId6"/>
    <p:sldId id="411" r:id="rId7"/>
    <p:sldId id="408" r:id="rId8"/>
    <p:sldId id="412" r:id="rId9"/>
    <p:sldId id="413" r:id="rId10"/>
    <p:sldId id="414" r:id="rId11"/>
    <p:sldId id="415" r:id="rId12"/>
    <p:sldId id="416" r:id="rId13"/>
    <p:sldId id="417" r:id="rId14"/>
    <p:sldId id="418" r:id="rId15"/>
    <p:sldId id="419" r:id="rId16"/>
    <p:sldId id="420" r:id="rId17"/>
    <p:sldId id="421" r:id="rId18"/>
    <p:sldId id="424" r:id="rId19"/>
    <p:sldId id="422" r:id="rId20"/>
    <p:sldId id="423" r:id="rId21"/>
    <p:sldId id="430" r:id="rId22"/>
    <p:sldId id="425" r:id="rId23"/>
    <p:sldId id="426" r:id="rId24"/>
    <p:sldId id="431" r:id="rId25"/>
    <p:sldId id="432" r:id="rId26"/>
    <p:sldId id="427" r:id="rId27"/>
    <p:sldId id="434" r:id="rId28"/>
    <p:sldId id="428" r:id="rId29"/>
  </p:sldIdLst>
  <p:sldSz cx="9906000" cy="6858000" type="A4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os Papadakis" initials="MP" lastIdx="1" clrIdx="0">
    <p:extLst>
      <p:ext uri="{19B8F6BF-5375-455C-9EA6-DF929625EA0E}">
        <p15:presenceInfo xmlns:p15="http://schemas.microsoft.com/office/powerpoint/2012/main" userId="S-1-5-21-676814388-1321436977-1990613996-89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C9F3"/>
    <a:srgbClr val="3E8659"/>
    <a:srgbClr val="D7E9DA"/>
    <a:srgbClr val="B1D3B7"/>
    <a:srgbClr val="007E39"/>
    <a:srgbClr val="6CA62C"/>
    <a:srgbClr val="FFEEB7"/>
    <a:srgbClr val="FEEF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4" autoAdjust="0"/>
    <p:restoredTop sz="94660"/>
  </p:normalViewPr>
  <p:slideViewPr>
    <p:cSldViewPr snapToGrid="0">
      <p:cViewPr varScale="1">
        <p:scale>
          <a:sx n="75" d="100"/>
          <a:sy n="75" d="100"/>
        </p:scale>
        <p:origin x="876" y="5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1-22T01:14:57.147" idx="1">
    <p:pos x="4372" y="1691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2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142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DC21FD4E-01A2-4997-9534-DF2CBB6E8F39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1187401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21FD4E-01A2-4997-9534-DF2CBB6E8F39}" type="slidenum">
              <a:rPr lang="en-US" altLang="el-GR" smtClean="0"/>
              <a:pPr>
                <a:defRPr/>
              </a:pPr>
              <a:t>8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595867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17"/>
          <p:cNvSpPr>
            <a:spLocks/>
          </p:cNvSpPr>
          <p:nvPr userDrawn="1"/>
        </p:nvSpPr>
        <p:spPr bwMode="auto">
          <a:xfrm>
            <a:off x="-9525" y="519113"/>
            <a:ext cx="3292475" cy="1982787"/>
          </a:xfrm>
          <a:custGeom>
            <a:avLst/>
            <a:gdLst>
              <a:gd name="T0" fmla="*/ 95873185 w 26144"/>
              <a:gd name="T1" fmla="*/ 45734543 h 43200"/>
              <a:gd name="T2" fmla="*/ 0 w 26144"/>
              <a:gd name="T3" fmla="*/ 2147483647 h 43200"/>
              <a:gd name="T4" fmla="*/ 2147483647 w 26144"/>
              <a:gd name="T5" fmla="*/ 208848285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144" h="43200" fill="none" extrusionOk="0">
                <a:moveTo>
                  <a:pt x="48" y="473"/>
                </a:moveTo>
                <a:cubicBezTo>
                  <a:pt x="1526" y="158"/>
                  <a:pt x="3032" y="-1"/>
                  <a:pt x="4544" y="0"/>
                </a:cubicBezTo>
                <a:cubicBezTo>
                  <a:pt x="16473" y="0"/>
                  <a:pt x="26144" y="9670"/>
                  <a:pt x="26144" y="21600"/>
                </a:cubicBezTo>
                <a:cubicBezTo>
                  <a:pt x="26144" y="33529"/>
                  <a:pt x="16473" y="43200"/>
                  <a:pt x="4544" y="43200"/>
                </a:cubicBezTo>
                <a:cubicBezTo>
                  <a:pt x="3016" y="43200"/>
                  <a:pt x="1493" y="43037"/>
                  <a:pt x="0" y="42716"/>
                </a:cubicBezTo>
              </a:path>
              <a:path w="26144" h="43200" stroke="0" extrusionOk="0">
                <a:moveTo>
                  <a:pt x="48" y="473"/>
                </a:moveTo>
                <a:cubicBezTo>
                  <a:pt x="1526" y="158"/>
                  <a:pt x="3032" y="-1"/>
                  <a:pt x="4544" y="0"/>
                </a:cubicBezTo>
                <a:cubicBezTo>
                  <a:pt x="16473" y="0"/>
                  <a:pt x="26144" y="9670"/>
                  <a:pt x="26144" y="21600"/>
                </a:cubicBezTo>
                <a:cubicBezTo>
                  <a:pt x="26144" y="33529"/>
                  <a:pt x="16473" y="43200"/>
                  <a:pt x="4544" y="43200"/>
                </a:cubicBezTo>
                <a:cubicBezTo>
                  <a:pt x="3016" y="43200"/>
                  <a:pt x="1493" y="43037"/>
                  <a:pt x="0" y="42716"/>
                </a:cubicBezTo>
                <a:lnTo>
                  <a:pt x="4544" y="21600"/>
                </a:lnTo>
                <a:lnTo>
                  <a:pt x="48" y="473"/>
                </a:lnTo>
                <a:close/>
              </a:path>
            </a:pathLst>
          </a:custGeom>
          <a:noFill/>
          <a:ln w="19050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l-GR"/>
          </a:p>
        </p:txBody>
      </p:sp>
      <p:sp>
        <p:nvSpPr>
          <p:cNvPr id="5" name="Rectangle 8"/>
          <p:cNvSpPr>
            <a:spLocks noChangeArrowheads="1"/>
          </p:cNvSpPr>
          <p:nvPr userDrawn="1"/>
        </p:nvSpPr>
        <p:spPr bwMode="hidden">
          <a:xfrm>
            <a:off x="0" y="914400"/>
            <a:ext cx="5341938" cy="11588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l-GR" altLang="el-GR" sz="2400" b="0">
              <a:latin typeface="Times New Roman" pitchFamily="18" charset="0"/>
            </a:endParaRPr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hidden">
          <a:xfrm>
            <a:off x="4481513" y="914400"/>
            <a:ext cx="5341937" cy="1158875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l-GR" altLang="el-GR" sz="2400" b="0">
              <a:latin typeface="Times New Roman" pitchFamily="18" charset="0"/>
            </a:endParaRPr>
          </a:p>
        </p:txBody>
      </p:sp>
      <p:sp>
        <p:nvSpPr>
          <p:cNvPr id="8" name="Text Box 15"/>
          <p:cNvSpPr txBox="1">
            <a:spLocks noChangeArrowheads="1"/>
          </p:cNvSpPr>
          <p:nvPr userDrawn="1"/>
        </p:nvSpPr>
        <p:spPr bwMode="auto">
          <a:xfrm>
            <a:off x="2651125" y="4075113"/>
            <a:ext cx="489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el-GR" altLang="el-GR" b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667000"/>
            <a:ext cx="6172200" cy="533400"/>
          </a:xfrm>
        </p:spPr>
        <p:txBody>
          <a:bodyPr/>
          <a:lstStyle>
            <a:lvl1pPr marL="0" indent="0" algn="ctr">
              <a:defRPr i="0"/>
            </a:lvl1pPr>
          </a:lstStyle>
          <a:p>
            <a:endParaRPr lang="el-GR"/>
          </a:p>
        </p:txBody>
      </p:sp>
      <p:sp>
        <p:nvSpPr>
          <p:cNvPr id="11367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2286000" y="1066800"/>
            <a:ext cx="6521450" cy="838200"/>
          </a:xfrm>
        </p:spPr>
        <p:txBody>
          <a:bodyPr anchor="ctr"/>
          <a:lstStyle>
            <a:lvl1pPr>
              <a:defRPr sz="3600" i="0"/>
            </a:lvl1pPr>
          </a:lstStyle>
          <a:p>
            <a:endParaRPr lang="el-GR" dirty="0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742950" y="6248400"/>
            <a:ext cx="206375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8400"/>
            <a:ext cx="206375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0A8F5C3-4A59-4FAF-9FDF-70F0C6B6959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  <p:pic>
        <p:nvPicPr>
          <p:cNvPr id="12" name="Picture 11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8700" y="904876"/>
            <a:ext cx="1285875" cy="119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l-GR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1E652-A616-4E6C-83BC-E0993EA4E46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89B2B-18E9-4511-AEB5-B2B33E8756AE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58F13-BC10-4871-85AE-985747053C05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w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1254125"/>
            <a:ext cx="23114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l-GR" altLang="el-GR" sz="2400" b="0">
              <a:latin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68450" y="1254125"/>
            <a:ext cx="784225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el-GR" altLang="el-GR" sz="2400" b="0">
              <a:latin typeface="Times New Roman" pitchFamily="18" charset="0"/>
            </a:endParaRP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928813" y="711200"/>
            <a:ext cx="71501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dirty="0" smtClean="0"/>
              <a:t>Click to edit Master title style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76400"/>
            <a:ext cx="8915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dirty="0" smtClean="0"/>
              <a:t>Click to edit Master text styles</a:t>
            </a:r>
          </a:p>
          <a:p>
            <a:pPr lvl="1"/>
            <a:r>
              <a:rPr lang="en-US" altLang="el-GR" dirty="0" smtClean="0"/>
              <a:t>Second level</a:t>
            </a:r>
          </a:p>
          <a:p>
            <a:pPr lvl="2"/>
            <a:r>
              <a:rPr lang="en-US" altLang="el-GR" dirty="0" smtClean="0"/>
              <a:t>Third level</a:t>
            </a:r>
          </a:p>
          <a:p>
            <a:pPr lvl="3"/>
            <a:r>
              <a:rPr lang="en-US" altLang="el-GR" dirty="0" smtClean="0"/>
              <a:t>Fourth level</a:t>
            </a:r>
          </a:p>
          <a:p>
            <a:pPr lvl="4"/>
            <a:r>
              <a:rPr lang="en-US" altLang="el-GR" dirty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5100" y="6324600"/>
            <a:ext cx="2393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11264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96400" y="6324600"/>
            <a:ext cx="4508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2F87157-DCA8-4175-92FA-8F7B4E59E3D2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  <p:pic>
        <p:nvPicPr>
          <p:cNvPr id="1032" name="Picture 11"/>
          <p:cNvPicPr>
            <a:picLocks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7850" y="381000"/>
            <a:ext cx="11557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Text Box 15"/>
          <p:cNvSpPr txBox="1">
            <a:spLocks noChangeArrowheads="1"/>
          </p:cNvSpPr>
          <p:nvPr userDrawn="1"/>
        </p:nvSpPr>
        <p:spPr bwMode="auto">
          <a:xfrm>
            <a:off x="1452232" y="261938"/>
            <a:ext cx="2889830" cy="40011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US" altLang="el-GR" sz="2000" b="0" dirty="0" smtClean="0">
                <a:solidFill>
                  <a:schemeClr val="accent2"/>
                </a:solidFill>
              </a:rPr>
              <a:t>Fuzzy Volume</a:t>
            </a:r>
            <a:r>
              <a:rPr lang="en-US" altLang="el-GR" sz="2000" b="0" baseline="0" dirty="0" smtClean="0">
                <a:solidFill>
                  <a:schemeClr val="accent2"/>
                </a:solidFill>
              </a:rPr>
              <a:t> Topology</a:t>
            </a:r>
            <a:endParaRPr lang="en-US" altLang="el-GR" sz="2000" b="0" dirty="0" smtClean="0">
              <a:solidFill>
                <a:schemeClr val="accent2"/>
              </a:solidFill>
            </a:endParaRPr>
          </a:p>
        </p:txBody>
      </p:sp>
      <p:sp>
        <p:nvSpPr>
          <p:cNvPr id="2058" name="Rectangle 12"/>
          <p:cNvSpPr>
            <a:spLocks noChangeArrowheads="1"/>
          </p:cNvSpPr>
          <p:nvPr userDrawn="1"/>
        </p:nvSpPr>
        <p:spPr bwMode="auto">
          <a:xfrm>
            <a:off x="169863" y="6527800"/>
            <a:ext cx="884858" cy="246863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2075" tIns="46038" rIns="92075" bIns="46038">
            <a:spAutoFit/>
          </a:bodyPr>
          <a:lstStyle>
            <a:lvl1pPr defTabSz="903288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03288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03288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03288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03288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US" altLang="el-GR" sz="1000" dirty="0" smtClean="0">
                <a:solidFill>
                  <a:schemeClr val="tx2"/>
                </a:solidFill>
                <a:cs typeface="Arial" pitchFamily="34" charset="0"/>
              </a:rPr>
              <a:t>FORTH-ICS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79" r:id="rId2"/>
    <p:sldLayoutId id="2147483880" r:id="rId3"/>
    <p:sldLayoutId id="2147483881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800" i="1">
          <a:solidFill>
            <a:srgbClr val="4D4D4D"/>
          </a:solidFill>
          <a:latin typeface="Arial" charset="0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defRPr sz="2000" i="1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>
          <a:solidFill>
            <a:schemeClr val="tx1"/>
          </a:solidFill>
          <a:latin typeface="+mn-lt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i="1">
          <a:solidFill>
            <a:schemeClr val="tx1"/>
          </a:solidFill>
          <a:latin typeface="+mn-lt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1400">
          <a:solidFill>
            <a:schemeClr val="tx1"/>
          </a:solidFill>
          <a:latin typeface="+mn-lt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jpeg"/><Relationship Id="rId7" Type="http://schemas.openxmlformats.org/officeDocument/2006/relationships/image" Target="../media/image10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350" y="2163763"/>
            <a:ext cx="9623425" cy="936625"/>
          </a:xfrm>
        </p:spPr>
        <p:txBody>
          <a:bodyPr/>
          <a:lstStyle/>
          <a:p>
            <a:pPr eaLnBrk="1" hangingPunct="1"/>
            <a:r>
              <a:rPr lang="en-US" altLang="el-GR" sz="2800" b="1" dirty="0" smtClean="0"/>
              <a:t>Temporal Topology on</a:t>
            </a:r>
          </a:p>
          <a:p>
            <a:pPr eaLnBrk="1" hangingPunct="1"/>
            <a:r>
              <a:rPr lang="en-US" altLang="el-GR" sz="2800" b="1" dirty="0" smtClean="0"/>
              <a:t>Space - Time Volumes</a:t>
            </a:r>
          </a:p>
          <a:p>
            <a:pPr eaLnBrk="1" hangingPunct="1"/>
            <a:endParaRPr lang="el-GR" altLang="el-GR" sz="2800" dirty="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l-GR" sz="3800" i="1" dirty="0" smtClean="0">
                <a:latin typeface="Arial Narrow" pitchFamily="34" charset="0"/>
              </a:rPr>
              <a:t>Fuzzy Volume Algebra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8425" y="4205288"/>
            <a:ext cx="9904413" cy="585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defTabSz="903288"/>
            <a:r>
              <a:rPr lang="en-US" altLang="el-GR" sz="1600" i="1" dirty="0" smtClean="0">
                <a:solidFill>
                  <a:schemeClr val="tx2"/>
                </a:solidFill>
                <a:cs typeface="Arial" charset="0"/>
              </a:rPr>
              <a:t>Institute </a:t>
            </a:r>
            <a:r>
              <a:rPr lang="en-US" altLang="el-GR" sz="1600" i="1" dirty="0">
                <a:solidFill>
                  <a:schemeClr val="tx2"/>
                </a:solidFill>
                <a:cs typeface="Arial" charset="0"/>
              </a:rPr>
              <a:t>of Computer Science </a:t>
            </a:r>
          </a:p>
          <a:p>
            <a:pPr algn="ctr" defTabSz="903288"/>
            <a:r>
              <a:rPr lang="en-US" altLang="el-GR" sz="1600" i="1" dirty="0">
                <a:solidFill>
                  <a:schemeClr val="tx2"/>
                </a:solidFill>
                <a:cs typeface="Arial" charset="0"/>
              </a:rPr>
              <a:t>Foundation for Research and Technology - Hellas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588" y="3856038"/>
            <a:ext cx="99044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defTabSz="903288">
              <a:spcBef>
                <a:spcPct val="20000"/>
              </a:spcBef>
            </a:pPr>
            <a:r>
              <a:rPr lang="en-US" altLang="el-GR" sz="2500" b="0" i="1" dirty="0" smtClean="0">
                <a:solidFill>
                  <a:srgbClr val="CC0066"/>
                </a:solidFill>
                <a:cs typeface="Arial" charset="0"/>
              </a:rPr>
              <a:t>Manos Papadakis</a:t>
            </a:r>
            <a:endParaRPr lang="en-US" altLang="el-GR" sz="2500" b="0" i="1" dirty="0">
              <a:solidFill>
                <a:srgbClr val="CC0066"/>
              </a:solidFill>
              <a:cs typeface="Arial" charset="0"/>
            </a:endParaRPr>
          </a:p>
          <a:p>
            <a:pPr algn="ctr" defTabSz="903288">
              <a:spcBef>
                <a:spcPct val="20000"/>
              </a:spcBef>
            </a:pPr>
            <a:endParaRPr lang="en-US" altLang="el-GR" sz="2500" b="0" i="1" dirty="0">
              <a:solidFill>
                <a:srgbClr val="CC0066"/>
              </a:solidFill>
              <a:cs typeface="Arial" charset="0"/>
            </a:endParaRPr>
          </a:p>
        </p:txBody>
      </p:sp>
      <p:sp>
        <p:nvSpPr>
          <p:cNvPr id="3078" name="Rectangle 7"/>
          <p:cNvSpPr>
            <a:spLocks noChangeArrowheads="1"/>
          </p:cNvSpPr>
          <p:nvPr/>
        </p:nvSpPr>
        <p:spPr bwMode="auto">
          <a:xfrm>
            <a:off x="4763" y="5153025"/>
            <a:ext cx="99012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defTabSz="903288"/>
            <a:r>
              <a:rPr lang="en-US" altLang="el-GR" sz="2000" dirty="0" smtClean="0"/>
              <a:t>January 2015</a:t>
            </a:r>
            <a:endParaRPr lang="en-GB" altLang="el-GR" i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(3/3)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i="0" dirty="0" smtClean="0"/>
              <a:t>Imprecise spatiotemporal information</a:t>
            </a:r>
            <a:endParaRPr lang="en-US" altLang="en-US" i="0" dirty="0"/>
          </a:p>
          <a:p>
            <a:pPr lvl="1" eaLnBrk="1" hangingPunct="1"/>
            <a:r>
              <a:rPr lang="en-US" altLang="en-US" dirty="0" smtClean="0"/>
              <a:t>Space-time volumes, time intervals and space regions </a:t>
            </a:r>
            <a:r>
              <a:rPr lang="en-US" altLang="en-US" dirty="0"/>
              <a:t>with</a:t>
            </a:r>
            <a:r>
              <a:rPr lang="en-US" altLang="en-US" b="1" dirty="0"/>
              <a:t> fuzzy </a:t>
            </a:r>
            <a:r>
              <a:rPr lang="en-US" altLang="en-US" dirty="0"/>
              <a:t>endpoints</a:t>
            </a:r>
          </a:p>
          <a:p>
            <a:pPr lvl="2" eaLnBrk="1" hangingPunct="1"/>
            <a:r>
              <a:rPr lang="en-US" altLang="en-US" i="0" dirty="0"/>
              <a:t>material things and phenomena have </a:t>
            </a:r>
            <a:r>
              <a:rPr lang="en-US" altLang="en-US" b="1" i="0" dirty="0"/>
              <a:t>imprecise</a:t>
            </a:r>
            <a:r>
              <a:rPr lang="en-US" altLang="en-US" i="0" dirty="0"/>
              <a:t> boundaries</a:t>
            </a:r>
          </a:p>
          <a:p>
            <a:pPr lvl="2" eaLnBrk="1" hangingPunct="1"/>
            <a:r>
              <a:rPr lang="en-US" altLang="en-US" i="0" dirty="0"/>
              <a:t>any data out of a continuous spectrum </a:t>
            </a:r>
            <a:r>
              <a:rPr lang="en-US" altLang="en-US" i="0" dirty="0" smtClean="0"/>
              <a:t>like time and space are imprecise</a:t>
            </a:r>
          </a:p>
          <a:p>
            <a:pPr marL="890588" lvl="2" indent="0" eaLnBrk="1" hangingPunct="1">
              <a:buNone/>
            </a:pPr>
            <a:endParaRPr lang="en-US" i="0" dirty="0" smtClean="0"/>
          </a:p>
          <a:p>
            <a:r>
              <a:rPr lang="en-US" i="0" dirty="0" smtClean="0"/>
              <a:t>Real and perceivable world</a:t>
            </a:r>
            <a:endParaRPr lang="en-US" i="0" dirty="0"/>
          </a:p>
          <a:p>
            <a:pPr lvl="1"/>
            <a:r>
              <a:rPr lang="en-US" b="1" dirty="0"/>
              <a:t>Phenomenal</a:t>
            </a:r>
            <a:r>
              <a:rPr lang="en-US" dirty="0"/>
              <a:t> world</a:t>
            </a:r>
          </a:p>
          <a:p>
            <a:pPr lvl="2"/>
            <a:r>
              <a:rPr lang="en-US" i="0" dirty="0"/>
              <a:t>undeniably </a:t>
            </a:r>
            <a:r>
              <a:rPr lang="en-US" b="1" i="0" dirty="0"/>
              <a:t>true</a:t>
            </a:r>
            <a:r>
              <a:rPr lang="en-US" i="0" dirty="0"/>
              <a:t> reality (how the world really is</a:t>
            </a:r>
            <a:r>
              <a:rPr lang="en-US" i="0" dirty="0" smtClean="0"/>
              <a:t>)</a:t>
            </a:r>
          </a:p>
          <a:p>
            <a:pPr lvl="2"/>
            <a:r>
              <a:rPr lang="en-US" i="0" dirty="0"/>
              <a:t>c</a:t>
            </a:r>
            <a:r>
              <a:rPr lang="en-US" i="0" dirty="0" smtClean="0"/>
              <a:t>annot be observed or measured</a:t>
            </a:r>
            <a:endParaRPr lang="en-US" i="0" dirty="0"/>
          </a:p>
          <a:p>
            <a:pPr lvl="1"/>
            <a:r>
              <a:rPr lang="en-US" b="1" dirty="0" smtClean="0"/>
              <a:t>Declarative</a:t>
            </a:r>
            <a:r>
              <a:rPr lang="en-US" dirty="0" smtClean="0"/>
              <a:t> </a:t>
            </a:r>
            <a:r>
              <a:rPr lang="en-US" dirty="0"/>
              <a:t>world</a:t>
            </a:r>
          </a:p>
          <a:p>
            <a:pPr lvl="2"/>
            <a:r>
              <a:rPr lang="en-US" i="0" dirty="0"/>
              <a:t>reality as </a:t>
            </a:r>
            <a:r>
              <a:rPr lang="en-US" b="1" i="0" dirty="0"/>
              <a:t>perceived</a:t>
            </a:r>
            <a:r>
              <a:rPr lang="en-US" i="0" dirty="0"/>
              <a:t> by empirical </a:t>
            </a:r>
            <a:r>
              <a:rPr lang="en-US" i="0" dirty="0" smtClean="0"/>
              <a:t>evidence</a:t>
            </a:r>
          </a:p>
          <a:p>
            <a:pPr lvl="2"/>
            <a:r>
              <a:rPr lang="en-US" i="0" dirty="0" smtClean="0"/>
              <a:t>the world translated into information</a:t>
            </a:r>
            <a:endParaRPr lang="en-US" i="0" dirty="0"/>
          </a:p>
          <a:p>
            <a:pPr lvl="2"/>
            <a:r>
              <a:rPr lang="en-US" i="0" dirty="0"/>
              <a:t>forms an </a:t>
            </a:r>
            <a:r>
              <a:rPr lang="en-US" b="1" i="0" dirty="0"/>
              <a:t>approximation</a:t>
            </a:r>
            <a:r>
              <a:rPr lang="en-US" i="0" dirty="0"/>
              <a:t> </a:t>
            </a:r>
            <a:r>
              <a:rPr lang="en-US" i="0" dirty="0" smtClean="0"/>
              <a:t>of the </a:t>
            </a:r>
            <a:r>
              <a:rPr lang="en-US" i="0" dirty="0"/>
              <a:t>phenomenal world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10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813611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(1/2)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i="0" dirty="0" smtClean="0"/>
              <a:t>Spatiotemporal</a:t>
            </a:r>
            <a:r>
              <a:rPr lang="en-US" altLang="en-US" b="1" i="0" dirty="0" smtClean="0"/>
              <a:t> confinement </a:t>
            </a:r>
            <a:r>
              <a:rPr lang="en-US" altLang="en-US" i="0" dirty="0" smtClean="0"/>
              <a:t>of periods</a:t>
            </a:r>
            <a:r>
              <a:rPr lang="en-US" altLang="en-US" b="1" i="0" dirty="0" smtClean="0"/>
              <a:t> </a:t>
            </a:r>
            <a:r>
              <a:rPr lang="en-US" altLang="en-US" i="0" dirty="0" smtClean="0"/>
              <a:t>using observation data</a:t>
            </a:r>
            <a:endParaRPr lang="en-US" altLang="en-US" dirty="0" smtClean="0"/>
          </a:p>
          <a:p>
            <a:pPr lvl="1">
              <a:defRPr/>
            </a:pPr>
            <a:r>
              <a:rPr lang="en-US" altLang="en-US" dirty="0" smtClean="0"/>
              <a:t>evidence about past </a:t>
            </a:r>
            <a:r>
              <a:rPr lang="en-US" altLang="en-US" dirty="0"/>
              <a:t>phenomena implies a possibility of </a:t>
            </a:r>
            <a:r>
              <a:rPr lang="en-US" altLang="en-US" dirty="0" smtClean="0"/>
              <a:t>existence</a:t>
            </a:r>
          </a:p>
          <a:p>
            <a:pPr lvl="1">
              <a:defRPr/>
            </a:pPr>
            <a:r>
              <a:rPr lang="en-US" altLang="en-US" dirty="0" smtClean="0"/>
              <a:t>define </a:t>
            </a:r>
            <a:r>
              <a:rPr lang="en-US" altLang="en-US" b="1" dirty="0" smtClean="0"/>
              <a:t>inner </a:t>
            </a:r>
            <a:r>
              <a:rPr lang="en-US" altLang="en-US" dirty="0"/>
              <a:t>and </a:t>
            </a:r>
            <a:r>
              <a:rPr lang="en-US" altLang="en-US" b="1" dirty="0"/>
              <a:t>outer </a:t>
            </a:r>
            <a:r>
              <a:rPr lang="en-US" altLang="en-US" dirty="0" smtClean="0"/>
              <a:t>boundaries</a:t>
            </a:r>
          </a:p>
          <a:p>
            <a:pPr lvl="2">
              <a:defRPr/>
            </a:pPr>
            <a:r>
              <a:rPr lang="en-US" altLang="en-US" i="0" dirty="0" smtClean="0"/>
              <a:t>certainty of existence</a:t>
            </a:r>
          </a:p>
          <a:p>
            <a:pPr lvl="2">
              <a:defRPr/>
            </a:pPr>
            <a:r>
              <a:rPr lang="en-US" altLang="en-US" i="0" dirty="0" smtClean="0"/>
              <a:t>impossibility of existence</a:t>
            </a:r>
            <a:endParaRPr lang="en-US" altLang="en-US" i="0" dirty="0"/>
          </a:p>
          <a:p>
            <a:pPr marL="0" indent="0">
              <a:buNone/>
              <a:defRPr/>
            </a:pPr>
            <a:endParaRPr lang="en-US" altLang="en-US" dirty="0"/>
          </a:p>
          <a:p>
            <a:pPr>
              <a:defRPr/>
            </a:pPr>
            <a:r>
              <a:rPr lang="en-US" altLang="en-US" i="0" dirty="0"/>
              <a:t>M</a:t>
            </a:r>
            <a:r>
              <a:rPr lang="en-US" altLang="en-US" i="0" dirty="0" smtClean="0"/>
              <a:t>eetings </a:t>
            </a:r>
            <a:r>
              <a:rPr lang="en-US" altLang="en-US" i="0" dirty="0"/>
              <a:t>in time </a:t>
            </a:r>
            <a:r>
              <a:rPr lang="en-US" altLang="en-US" i="0" dirty="0" smtClean="0"/>
              <a:t>and imprecise temporal information</a:t>
            </a:r>
            <a:endParaRPr lang="en-US" altLang="en-US" i="0" dirty="0"/>
          </a:p>
          <a:p>
            <a:pPr lvl="1">
              <a:defRPr/>
            </a:pPr>
            <a:r>
              <a:rPr lang="en-US" altLang="en-US" b="1" dirty="0"/>
              <a:t>reign of </a:t>
            </a:r>
            <a:r>
              <a:rPr lang="en-US" altLang="en-US" b="1" dirty="0" smtClean="0"/>
              <a:t>king Priam </a:t>
            </a:r>
            <a:r>
              <a:rPr lang="en-US" altLang="en-US" dirty="0" smtClean="0"/>
              <a:t>“meets </a:t>
            </a:r>
            <a:r>
              <a:rPr lang="en-US" altLang="en-US" dirty="0"/>
              <a:t>in time” the </a:t>
            </a:r>
            <a:r>
              <a:rPr lang="en-US" altLang="en-US" b="1" dirty="0"/>
              <a:t>reign of </a:t>
            </a:r>
            <a:r>
              <a:rPr lang="en-US" altLang="en-US" b="1" dirty="0" smtClean="0"/>
              <a:t>Greek rulers, </a:t>
            </a:r>
            <a:r>
              <a:rPr lang="en-US" altLang="en-US" dirty="0" smtClean="0"/>
              <a:t>over </a:t>
            </a:r>
            <a:r>
              <a:rPr lang="en-US" altLang="en-US" dirty="0"/>
              <a:t>Troy</a:t>
            </a:r>
          </a:p>
          <a:p>
            <a:pPr lvl="2">
              <a:defRPr/>
            </a:pPr>
            <a:r>
              <a:rPr lang="en-US" altLang="en-US" i="0" dirty="0"/>
              <a:t>i</a:t>
            </a:r>
            <a:r>
              <a:rPr lang="en-US" altLang="en-US" i="0" dirty="0" smtClean="0"/>
              <a:t>mpossible to </a:t>
            </a:r>
            <a:r>
              <a:rPr lang="en-US" altLang="en-US" i="0" dirty="0"/>
              <a:t>pinpoint the </a:t>
            </a:r>
            <a:r>
              <a:rPr lang="en-US" altLang="en-US" b="1" i="0" dirty="0"/>
              <a:t>exact time </a:t>
            </a:r>
            <a:r>
              <a:rPr lang="en-US" altLang="en-US" i="0" dirty="0"/>
              <a:t>when the last soldier gave </a:t>
            </a:r>
            <a:r>
              <a:rPr lang="en-US" altLang="en-US" i="0" dirty="0" smtClean="0"/>
              <a:t>in and the Greek ownership prevailed</a:t>
            </a:r>
            <a:endParaRPr lang="en-US" altLang="en-US" i="0" dirty="0"/>
          </a:p>
          <a:p>
            <a:pPr lvl="1">
              <a:defRPr/>
            </a:pPr>
            <a:r>
              <a:rPr lang="en-US" dirty="0"/>
              <a:t>c</a:t>
            </a:r>
            <a:r>
              <a:rPr lang="en-US" dirty="0" smtClean="0"/>
              <a:t>onfine meeting in time by surrounding it with a region that is able to be measured and approximated</a:t>
            </a:r>
            <a:endParaRPr lang="en-US" dirty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11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717617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(2/2)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i="0" dirty="0" smtClean="0"/>
              <a:t>Temporal relations </a:t>
            </a:r>
            <a:r>
              <a:rPr lang="en-US" altLang="en-US" i="0" dirty="0" smtClean="0"/>
              <a:t>on Space-time Volumes</a:t>
            </a:r>
          </a:p>
          <a:p>
            <a:pPr lvl="1"/>
            <a:r>
              <a:rPr lang="en-US" altLang="en-US" dirty="0" smtClean="0"/>
              <a:t>spatiotemporal </a:t>
            </a:r>
            <a:r>
              <a:rPr lang="en-US" altLang="en-US" dirty="0"/>
              <a:t>relations do not allow ordering</a:t>
            </a:r>
          </a:p>
          <a:p>
            <a:pPr lvl="1"/>
            <a:r>
              <a:rPr lang="en-US" altLang="en-US" dirty="0"/>
              <a:t>time projections ignore the space extent</a:t>
            </a:r>
          </a:p>
          <a:p>
            <a:pPr lvl="2"/>
            <a:r>
              <a:rPr lang="en-US" altLang="en-US" i="0" dirty="0"/>
              <a:t>capture is regarded as a meeting in time</a:t>
            </a:r>
          </a:p>
          <a:p>
            <a:pPr lvl="2"/>
            <a:r>
              <a:rPr lang="en-US" altLang="en-US" i="0" dirty="0"/>
              <a:t>time projections result into an overlap</a:t>
            </a:r>
          </a:p>
          <a:p>
            <a:pPr lvl="1"/>
            <a:r>
              <a:rPr lang="en-US" altLang="en-US" dirty="0"/>
              <a:t>r</a:t>
            </a:r>
            <a:r>
              <a:rPr lang="en-US" altLang="en-US" dirty="0" smtClean="0"/>
              <a:t>esult into total </a:t>
            </a:r>
            <a:r>
              <a:rPr lang="en-US" altLang="en-US" dirty="0"/>
              <a:t>association from </a:t>
            </a:r>
            <a:r>
              <a:rPr lang="en-US" altLang="en-US" dirty="0" smtClean="0"/>
              <a:t>the analysis </a:t>
            </a:r>
          </a:p>
          <a:p>
            <a:pPr marL="449262" lvl="1" indent="0">
              <a:buNone/>
            </a:pPr>
            <a:r>
              <a:rPr lang="en-US" altLang="en-US" dirty="0"/>
              <a:t>	</a:t>
            </a:r>
            <a:r>
              <a:rPr lang="en-US" altLang="en-US" dirty="0" smtClean="0"/>
              <a:t>of </a:t>
            </a:r>
            <a:r>
              <a:rPr lang="en-US" altLang="en-US" dirty="0"/>
              <a:t>local relations</a:t>
            </a:r>
          </a:p>
          <a:p>
            <a:endParaRPr lang="el-GR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 bwMode="auto">
          <a:xfrm>
            <a:off x="9296400" y="6324600"/>
            <a:ext cx="4508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el-GR" dirty="0" smtClean="0"/>
              <a:t>10</a:t>
            </a:r>
            <a:endParaRPr lang="en-US" altLang="el-GR" dirty="0"/>
          </a:p>
        </p:txBody>
      </p:sp>
      <p:sp>
        <p:nvSpPr>
          <p:cNvPr id="15" name="Left Bracket 14"/>
          <p:cNvSpPr/>
          <p:nvPr/>
        </p:nvSpPr>
        <p:spPr>
          <a:xfrm>
            <a:off x="3966735" y="4509045"/>
            <a:ext cx="149722" cy="1336119"/>
          </a:xfrm>
          <a:prstGeom prst="leftBracket">
            <a:avLst>
              <a:gd name="adj" fmla="val 145197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Bracket 15"/>
          <p:cNvSpPr/>
          <p:nvPr/>
        </p:nvSpPr>
        <p:spPr>
          <a:xfrm>
            <a:off x="4032180" y="4238151"/>
            <a:ext cx="75021" cy="1365523"/>
          </a:xfrm>
          <a:prstGeom prst="leftBracket">
            <a:avLst>
              <a:gd name="adj" fmla="val 145197"/>
            </a:avLst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3383163" y="3887857"/>
            <a:ext cx="3268345" cy="2433671"/>
            <a:chOff x="3044961" y="3674915"/>
            <a:chExt cx="3268345" cy="2433671"/>
          </a:xfrm>
        </p:grpSpPr>
        <p:grpSp>
          <p:nvGrpSpPr>
            <p:cNvPr id="6" name="Group 5"/>
            <p:cNvGrpSpPr/>
            <p:nvPr/>
          </p:nvGrpSpPr>
          <p:grpSpPr>
            <a:xfrm>
              <a:off x="3771335" y="3774083"/>
              <a:ext cx="1867911" cy="2015683"/>
              <a:chOff x="786707" y="4136928"/>
              <a:chExt cx="1328016" cy="1413695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786707" y="4136928"/>
                <a:ext cx="5773" cy="1413695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786707" y="5550038"/>
                <a:ext cx="1328016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Box 8"/>
            <p:cNvSpPr txBox="1"/>
            <p:nvPr/>
          </p:nvSpPr>
          <p:spPr>
            <a:xfrm>
              <a:off x="3044961" y="3674915"/>
              <a:ext cx="428018" cy="246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Time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404107" y="5450178"/>
              <a:ext cx="9091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Space</a:t>
              </a:r>
              <a:endParaRPr lang="en-US" dirty="0"/>
            </a:p>
          </p:txBody>
        </p:sp>
        <p:sp>
          <p:nvSpPr>
            <p:cNvPr id="11" name="Rounded Rectangle 6"/>
            <p:cNvSpPr/>
            <p:nvPr/>
          </p:nvSpPr>
          <p:spPr>
            <a:xfrm rot="19315952">
              <a:off x="3956966" y="4814195"/>
              <a:ext cx="1824452" cy="641024"/>
            </a:xfrm>
            <a:custGeom>
              <a:avLst/>
              <a:gdLst>
                <a:gd name="connsiteX0" fmla="*/ 0 w 2276591"/>
                <a:gd name="connsiteY0" fmla="*/ 163020 h 447070"/>
                <a:gd name="connsiteX1" fmla="*/ 163020 w 2276591"/>
                <a:gd name="connsiteY1" fmla="*/ 0 h 447070"/>
                <a:gd name="connsiteX2" fmla="*/ 2113571 w 2276591"/>
                <a:gd name="connsiteY2" fmla="*/ 0 h 447070"/>
                <a:gd name="connsiteX3" fmla="*/ 2276591 w 2276591"/>
                <a:gd name="connsiteY3" fmla="*/ 163020 h 447070"/>
                <a:gd name="connsiteX4" fmla="*/ 2276591 w 2276591"/>
                <a:gd name="connsiteY4" fmla="*/ 284050 h 447070"/>
                <a:gd name="connsiteX5" fmla="*/ 2113571 w 2276591"/>
                <a:gd name="connsiteY5" fmla="*/ 447070 h 447070"/>
                <a:gd name="connsiteX6" fmla="*/ 163020 w 2276591"/>
                <a:gd name="connsiteY6" fmla="*/ 447070 h 447070"/>
                <a:gd name="connsiteX7" fmla="*/ 0 w 2276591"/>
                <a:gd name="connsiteY7" fmla="*/ 284050 h 447070"/>
                <a:gd name="connsiteX8" fmla="*/ 0 w 2276591"/>
                <a:gd name="connsiteY8" fmla="*/ 163020 h 447070"/>
                <a:gd name="connsiteX0" fmla="*/ 0 w 2276591"/>
                <a:gd name="connsiteY0" fmla="*/ 163020 h 953268"/>
                <a:gd name="connsiteX1" fmla="*/ 163020 w 2276591"/>
                <a:gd name="connsiteY1" fmla="*/ 0 h 953268"/>
                <a:gd name="connsiteX2" fmla="*/ 2113571 w 2276591"/>
                <a:gd name="connsiteY2" fmla="*/ 0 h 953268"/>
                <a:gd name="connsiteX3" fmla="*/ 2276591 w 2276591"/>
                <a:gd name="connsiteY3" fmla="*/ 163020 h 953268"/>
                <a:gd name="connsiteX4" fmla="*/ 2276591 w 2276591"/>
                <a:gd name="connsiteY4" fmla="*/ 284050 h 953268"/>
                <a:gd name="connsiteX5" fmla="*/ 1737148 w 2276591"/>
                <a:gd name="connsiteY5" fmla="*/ 953268 h 953268"/>
                <a:gd name="connsiteX6" fmla="*/ 163020 w 2276591"/>
                <a:gd name="connsiteY6" fmla="*/ 447070 h 953268"/>
                <a:gd name="connsiteX7" fmla="*/ 0 w 2276591"/>
                <a:gd name="connsiteY7" fmla="*/ 284050 h 953268"/>
                <a:gd name="connsiteX8" fmla="*/ 0 w 2276591"/>
                <a:gd name="connsiteY8" fmla="*/ 163020 h 953268"/>
                <a:gd name="connsiteX0" fmla="*/ 160312 w 2436903"/>
                <a:gd name="connsiteY0" fmla="*/ 163020 h 953268"/>
                <a:gd name="connsiteX1" fmla="*/ 323332 w 2436903"/>
                <a:gd name="connsiteY1" fmla="*/ 0 h 953268"/>
                <a:gd name="connsiteX2" fmla="*/ 2273883 w 2436903"/>
                <a:gd name="connsiteY2" fmla="*/ 0 h 953268"/>
                <a:gd name="connsiteX3" fmla="*/ 2436903 w 2436903"/>
                <a:gd name="connsiteY3" fmla="*/ 163020 h 953268"/>
                <a:gd name="connsiteX4" fmla="*/ 2436903 w 2436903"/>
                <a:gd name="connsiteY4" fmla="*/ 284050 h 953268"/>
                <a:gd name="connsiteX5" fmla="*/ 1897460 w 2436903"/>
                <a:gd name="connsiteY5" fmla="*/ 953268 h 953268"/>
                <a:gd name="connsiteX6" fmla="*/ 323332 w 2436903"/>
                <a:gd name="connsiteY6" fmla="*/ 447070 h 953268"/>
                <a:gd name="connsiteX7" fmla="*/ 0 w 2436903"/>
                <a:gd name="connsiteY7" fmla="*/ 258622 h 953268"/>
                <a:gd name="connsiteX8" fmla="*/ 160312 w 2436903"/>
                <a:gd name="connsiteY8" fmla="*/ 163020 h 953268"/>
                <a:gd name="connsiteX0" fmla="*/ 135488 w 2436903"/>
                <a:gd name="connsiteY0" fmla="*/ 143578 h 953268"/>
                <a:gd name="connsiteX1" fmla="*/ 323332 w 2436903"/>
                <a:gd name="connsiteY1" fmla="*/ 0 h 953268"/>
                <a:gd name="connsiteX2" fmla="*/ 2273883 w 2436903"/>
                <a:gd name="connsiteY2" fmla="*/ 0 h 953268"/>
                <a:gd name="connsiteX3" fmla="*/ 2436903 w 2436903"/>
                <a:gd name="connsiteY3" fmla="*/ 163020 h 953268"/>
                <a:gd name="connsiteX4" fmla="*/ 2436903 w 2436903"/>
                <a:gd name="connsiteY4" fmla="*/ 284050 h 953268"/>
                <a:gd name="connsiteX5" fmla="*/ 1897460 w 2436903"/>
                <a:gd name="connsiteY5" fmla="*/ 953268 h 953268"/>
                <a:gd name="connsiteX6" fmla="*/ 323332 w 2436903"/>
                <a:gd name="connsiteY6" fmla="*/ 447070 h 953268"/>
                <a:gd name="connsiteX7" fmla="*/ 0 w 2436903"/>
                <a:gd name="connsiteY7" fmla="*/ 258622 h 953268"/>
                <a:gd name="connsiteX8" fmla="*/ 135488 w 2436903"/>
                <a:gd name="connsiteY8" fmla="*/ 143578 h 953268"/>
                <a:gd name="connsiteX0" fmla="*/ 135488 w 2694423"/>
                <a:gd name="connsiteY0" fmla="*/ 146973 h 956663"/>
                <a:gd name="connsiteX1" fmla="*/ 323332 w 2694423"/>
                <a:gd name="connsiteY1" fmla="*/ 3395 h 956663"/>
                <a:gd name="connsiteX2" fmla="*/ 2273883 w 2694423"/>
                <a:gd name="connsiteY2" fmla="*/ 3395 h 956663"/>
                <a:gd name="connsiteX3" fmla="*/ 2694423 w 2694423"/>
                <a:gd name="connsiteY3" fmla="*/ 67723 h 956663"/>
                <a:gd name="connsiteX4" fmla="*/ 2436903 w 2694423"/>
                <a:gd name="connsiteY4" fmla="*/ 287445 h 956663"/>
                <a:gd name="connsiteX5" fmla="*/ 1897460 w 2694423"/>
                <a:gd name="connsiteY5" fmla="*/ 956663 h 956663"/>
                <a:gd name="connsiteX6" fmla="*/ 323332 w 2694423"/>
                <a:gd name="connsiteY6" fmla="*/ 450465 h 956663"/>
                <a:gd name="connsiteX7" fmla="*/ 0 w 2694423"/>
                <a:gd name="connsiteY7" fmla="*/ 262017 h 956663"/>
                <a:gd name="connsiteX8" fmla="*/ 135488 w 2694423"/>
                <a:gd name="connsiteY8" fmla="*/ 146973 h 956663"/>
                <a:gd name="connsiteX0" fmla="*/ 135488 w 2694423"/>
                <a:gd name="connsiteY0" fmla="*/ 146973 h 956663"/>
                <a:gd name="connsiteX1" fmla="*/ 323332 w 2694423"/>
                <a:gd name="connsiteY1" fmla="*/ 3395 h 956663"/>
                <a:gd name="connsiteX2" fmla="*/ 2273883 w 2694423"/>
                <a:gd name="connsiteY2" fmla="*/ 3395 h 956663"/>
                <a:gd name="connsiteX3" fmla="*/ 2694423 w 2694423"/>
                <a:gd name="connsiteY3" fmla="*/ 67723 h 956663"/>
                <a:gd name="connsiteX4" fmla="*/ 2436903 w 2694423"/>
                <a:gd name="connsiteY4" fmla="*/ 287445 h 956663"/>
                <a:gd name="connsiteX5" fmla="*/ 1897460 w 2694423"/>
                <a:gd name="connsiteY5" fmla="*/ 956663 h 956663"/>
                <a:gd name="connsiteX6" fmla="*/ 323332 w 2694423"/>
                <a:gd name="connsiteY6" fmla="*/ 450465 h 956663"/>
                <a:gd name="connsiteX7" fmla="*/ 0 w 2694423"/>
                <a:gd name="connsiteY7" fmla="*/ 262017 h 956663"/>
                <a:gd name="connsiteX8" fmla="*/ 135488 w 2694423"/>
                <a:gd name="connsiteY8" fmla="*/ 146973 h 956663"/>
                <a:gd name="connsiteX0" fmla="*/ 135488 w 2767852"/>
                <a:gd name="connsiteY0" fmla="*/ 168405 h 978095"/>
                <a:gd name="connsiteX1" fmla="*/ 323332 w 2767852"/>
                <a:gd name="connsiteY1" fmla="*/ 24827 h 978095"/>
                <a:gd name="connsiteX2" fmla="*/ 2273883 w 2767852"/>
                <a:gd name="connsiteY2" fmla="*/ 24827 h 978095"/>
                <a:gd name="connsiteX3" fmla="*/ 2767852 w 2767852"/>
                <a:gd name="connsiteY3" fmla="*/ 46537 h 978095"/>
                <a:gd name="connsiteX4" fmla="*/ 2436903 w 2767852"/>
                <a:gd name="connsiteY4" fmla="*/ 308877 h 978095"/>
                <a:gd name="connsiteX5" fmla="*/ 1897460 w 2767852"/>
                <a:gd name="connsiteY5" fmla="*/ 978095 h 978095"/>
                <a:gd name="connsiteX6" fmla="*/ 323332 w 2767852"/>
                <a:gd name="connsiteY6" fmla="*/ 471897 h 978095"/>
                <a:gd name="connsiteX7" fmla="*/ 0 w 2767852"/>
                <a:gd name="connsiteY7" fmla="*/ 283449 h 978095"/>
                <a:gd name="connsiteX8" fmla="*/ 135488 w 2767852"/>
                <a:gd name="connsiteY8" fmla="*/ 168405 h 978095"/>
                <a:gd name="connsiteX0" fmla="*/ 135488 w 2768687"/>
                <a:gd name="connsiteY0" fmla="*/ 149936 h 959626"/>
                <a:gd name="connsiteX1" fmla="*/ 323332 w 2768687"/>
                <a:gd name="connsiteY1" fmla="*/ 6358 h 959626"/>
                <a:gd name="connsiteX2" fmla="*/ 2273883 w 2768687"/>
                <a:gd name="connsiteY2" fmla="*/ 6358 h 959626"/>
                <a:gd name="connsiteX3" fmla="*/ 2517878 w 2768687"/>
                <a:gd name="connsiteY3" fmla="*/ 9904 h 959626"/>
                <a:gd name="connsiteX4" fmla="*/ 2767852 w 2768687"/>
                <a:gd name="connsiteY4" fmla="*/ 28068 h 959626"/>
                <a:gd name="connsiteX5" fmla="*/ 2436903 w 2768687"/>
                <a:gd name="connsiteY5" fmla="*/ 290408 h 959626"/>
                <a:gd name="connsiteX6" fmla="*/ 1897460 w 2768687"/>
                <a:gd name="connsiteY6" fmla="*/ 959626 h 959626"/>
                <a:gd name="connsiteX7" fmla="*/ 323332 w 2768687"/>
                <a:gd name="connsiteY7" fmla="*/ 453428 h 959626"/>
                <a:gd name="connsiteX8" fmla="*/ 0 w 2768687"/>
                <a:gd name="connsiteY8" fmla="*/ 264980 h 959626"/>
                <a:gd name="connsiteX9" fmla="*/ 135488 w 2768687"/>
                <a:gd name="connsiteY9" fmla="*/ 149936 h 959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768687" h="959626">
                  <a:moveTo>
                    <a:pt x="135488" y="149936"/>
                  </a:moveTo>
                  <a:cubicBezTo>
                    <a:pt x="135488" y="59903"/>
                    <a:pt x="233299" y="6358"/>
                    <a:pt x="323332" y="6358"/>
                  </a:cubicBezTo>
                  <a:lnTo>
                    <a:pt x="2273883" y="6358"/>
                  </a:lnTo>
                  <a:cubicBezTo>
                    <a:pt x="2640812" y="1192"/>
                    <a:pt x="2435550" y="6286"/>
                    <a:pt x="2517878" y="9904"/>
                  </a:cubicBezTo>
                  <a:cubicBezTo>
                    <a:pt x="2600206" y="13522"/>
                    <a:pt x="2782519" y="-24440"/>
                    <a:pt x="2767852" y="28068"/>
                  </a:cubicBezTo>
                  <a:lnTo>
                    <a:pt x="2436903" y="290408"/>
                  </a:lnTo>
                  <a:cubicBezTo>
                    <a:pt x="2436903" y="380441"/>
                    <a:pt x="1987493" y="959626"/>
                    <a:pt x="1897460" y="959626"/>
                  </a:cubicBezTo>
                  <a:cubicBezTo>
                    <a:pt x="1247276" y="959626"/>
                    <a:pt x="973516" y="453428"/>
                    <a:pt x="323332" y="453428"/>
                  </a:cubicBezTo>
                  <a:cubicBezTo>
                    <a:pt x="233299" y="453428"/>
                    <a:pt x="0" y="355013"/>
                    <a:pt x="0" y="264980"/>
                  </a:cubicBezTo>
                  <a:lnTo>
                    <a:pt x="135488" y="149936"/>
                  </a:lnTo>
                  <a:close/>
                </a:path>
              </a:pathLst>
            </a:custGeom>
            <a:solidFill>
              <a:srgbClr val="FF0000"/>
            </a:solidFill>
            <a:ln w="508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3785477" y="4010288"/>
              <a:ext cx="1626891" cy="4694"/>
            </a:xfrm>
            <a:prstGeom prst="line">
              <a:avLst/>
            </a:prstGeom>
            <a:ln w="19050" cmpd="sng">
              <a:solidFill>
                <a:schemeClr val="tx1">
                  <a:lumMod val="65000"/>
                  <a:lumOff val="35000"/>
                  <a:alpha val="24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4035071" y="4011699"/>
              <a:ext cx="0" cy="1771358"/>
            </a:xfrm>
            <a:prstGeom prst="line">
              <a:avLst/>
            </a:prstGeom>
            <a:ln w="19050" cmpd="sng">
              <a:solidFill>
                <a:schemeClr val="tx1">
                  <a:lumMod val="65000"/>
                  <a:lumOff val="35000"/>
                  <a:alpha val="24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Left Bracket 13"/>
            <p:cNvSpPr/>
            <p:nvPr/>
          </p:nvSpPr>
          <p:spPr>
            <a:xfrm rot="16200000">
              <a:off x="4676886" y="5160102"/>
              <a:ext cx="93670" cy="1377298"/>
            </a:xfrm>
            <a:prstGeom prst="leftBracket">
              <a:avLst>
                <a:gd name="adj" fmla="val 37979"/>
              </a:avLst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5416259" y="4025209"/>
              <a:ext cx="0" cy="1771358"/>
            </a:xfrm>
            <a:prstGeom prst="line">
              <a:avLst/>
            </a:prstGeom>
            <a:ln w="19050" cmpd="sng">
              <a:solidFill>
                <a:schemeClr val="tx1">
                  <a:lumMod val="65000"/>
                  <a:lumOff val="35000"/>
                  <a:alpha val="24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786840" y="5619557"/>
              <a:ext cx="1626891" cy="4694"/>
            </a:xfrm>
            <a:prstGeom prst="line">
              <a:avLst/>
            </a:prstGeom>
            <a:ln w="19050" cmpd="sng">
              <a:solidFill>
                <a:schemeClr val="tx1">
                  <a:lumMod val="65000"/>
                  <a:lumOff val="35000"/>
                  <a:alpha val="24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ounded Rectangle 15"/>
            <p:cNvSpPr/>
            <p:nvPr/>
          </p:nvSpPr>
          <p:spPr>
            <a:xfrm rot="19348727">
              <a:off x="3538910" y="4440050"/>
              <a:ext cx="1914666" cy="526204"/>
            </a:xfrm>
            <a:custGeom>
              <a:avLst/>
              <a:gdLst>
                <a:gd name="connsiteX0" fmla="*/ 0 w 2276591"/>
                <a:gd name="connsiteY0" fmla="*/ 149621 h 447070"/>
                <a:gd name="connsiteX1" fmla="*/ 149621 w 2276591"/>
                <a:gd name="connsiteY1" fmla="*/ 0 h 447070"/>
                <a:gd name="connsiteX2" fmla="*/ 2126970 w 2276591"/>
                <a:gd name="connsiteY2" fmla="*/ 0 h 447070"/>
                <a:gd name="connsiteX3" fmla="*/ 2276591 w 2276591"/>
                <a:gd name="connsiteY3" fmla="*/ 149621 h 447070"/>
                <a:gd name="connsiteX4" fmla="*/ 2276591 w 2276591"/>
                <a:gd name="connsiteY4" fmla="*/ 297449 h 447070"/>
                <a:gd name="connsiteX5" fmla="*/ 2126970 w 2276591"/>
                <a:gd name="connsiteY5" fmla="*/ 447070 h 447070"/>
                <a:gd name="connsiteX6" fmla="*/ 149621 w 2276591"/>
                <a:gd name="connsiteY6" fmla="*/ 447070 h 447070"/>
                <a:gd name="connsiteX7" fmla="*/ 0 w 2276591"/>
                <a:gd name="connsiteY7" fmla="*/ 297449 h 447070"/>
                <a:gd name="connsiteX8" fmla="*/ 0 w 2276591"/>
                <a:gd name="connsiteY8" fmla="*/ 149621 h 447070"/>
                <a:gd name="connsiteX0" fmla="*/ 0 w 2279092"/>
                <a:gd name="connsiteY0" fmla="*/ 149621 h 447070"/>
                <a:gd name="connsiteX1" fmla="*/ 149621 w 2279092"/>
                <a:gd name="connsiteY1" fmla="*/ 0 h 447070"/>
                <a:gd name="connsiteX2" fmla="*/ 2126970 w 2279092"/>
                <a:gd name="connsiteY2" fmla="*/ 0 h 447070"/>
                <a:gd name="connsiteX3" fmla="*/ 2276591 w 2279092"/>
                <a:gd name="connsiteY3" fmla="*/ 149621 h 447070"/>
                <a:gd name="connsiteX4" fmla="*/ 2276591 w 2279092"/>
                <a:gd name="connsiteY4" fmla="*/ 297449 h 447070"/>
                <a:gd name="connsiteX5" fmla="*/ 2215394 w 2279092"/>
                <a:gd name="connsiteY5" fmla="*/ 435462 h 447070"/>
                <a:gd name="connsiteX6" fmla="*/ 149621 w 2279092"/>
                <a:gd name="connsiteY6" fmla="*/ 447070 h 447070"/>
                <a:gd name="connsiteX7" fmla="*/ 0 w 2279092"/>
                <a:gd name="connsiteY7" fmla="*/ 297449 h 447070"/>
                <a:gd name="connsiteX8" fmla="*/ 0 w 2279092"/>
                <a:gd name="connsiteY8" fmla="*/ 149621 h 447070"/>
                <a:gd name="connsiteX0" fmla="*/ 300700 w 2579792"/>
                <a:gd name="connsiteY0" fmla="*/ 149621 h 448394"/>
                <a:gd name="connsiteX1" fmla="*/ 450321 w 2579792"/>
                <a:gd name="connsiteY1" fmla="*/ 0 h 448394"/>
                <a:gd name="connsiteX2" fmla="*/ 2427670 w 2579792"/>
                <a:gd name="connsiteY2" fmla="*/ 0 h 448394"/>
                <a:gd name="connsiteX3" fmla="*/ 2577291 w 2579792"/>
                <a:gd name="connsiteY3" fmla="*/ 149621 h 448394"/>
                <a:gd name="connsiteX4" fmla="*/ 2577291 w 2579792"/>
                <a:gd name="connsiteY4" fmla="*/ 297449 h 448394"/>
                <a:gd name="connsiteX5" fmla="*/ 2516094 w 2579792"/>
                <a:gd name="connsiteY5" fmla="*/ 435462 h 448394"/>
                <a:gd name="connsiteX6" fmla="*/ 11996 w 2579792"/>
                <a:gd name="connsiteY6" fmla="*/ 448394 h 448394"/>
                <a:gd name="connsiteX7" fmla="*/ 300700 w 2579792"/>
                <a:gd name="connsiteY7" fmla="*/ 297449 h 448394"/>
                <a:gd name="connsiteX8" fmla="*/ 300700 w 2579792"/>
                <a:gd name="connsiteY8" fmla="*/ 149621 h 448394"/>
                <a:gd name="connsiteX0" fmla="*/ 303621 w 2582713"/>
                <a:gd name="connsiteY0" fmla="*/ 149621 h 448394"/>
                <a:gd name="connsiteX1" fmla="*/ 453242 w 2582713"/>
                <a:gd name="connsiteY1" fmla="*/ 0 h 448394"/>
                <a:gd name="connsiteX2" fmla="*/ 2430591 w 2582713"/>
                <a:gd name="connsiteY2" fmla="*/ 0 h 448394"/>
                <a:gd name="connsiteX3" fmla="*/ 2580212 w 2582713"/>
                <a:gd name="connsiteY3" fmla="*/ 149621 h 448394"/>
                <a:gd name="connsiteX4" fmla="*/ 2580212 w 2582713"/>
                <a:gd name="connsiteY4" fmla="*/ 297449 h 448394"/>
                <a:gd name="connsiteX5" fmla="*/ 2519015 w 2582713"/>
                <a:gd name="connsiteY5" fmla="*/ 435462 h 448394"/>
                <a:gd name="connsiteX6" fmla="*/ 14917 w 2582713"/>
                <a:gd name="connsiteY6" fmla="*/ 448394 h 448394"/>
                <a:gd name="connsiteX7" fmla="*/ 219891 w 2582713"/>
                <a:gd name="connsiteY7" fmla="*/ 173518 h 448394"/>
                <a:gd name="connsiteX8" fmla="*/ 303621 w 2582713"/>
                <a:gd name="connsiteY8" fmla="*/ 149621 h 448394"/>
                <a:gd name="connsiteX0" fmla="*/ 339127 w 2582713"/>
                <a:gd name="connsiteY0" fmla="*/ 77562 h 448456"/>
                <a:gd name="connsiteX1" fmla="*/ 453242 w 2582713"/>
                <a:gd name="connsiteY1" fmla="*/ 62 h 448456"/>
                <a:gd name="connsiteX2" fmla="*/ 2430591 w 2582713"/>
                <a:gd name="connsiteY2" fmla="*/ 62 h 448456"/>
                <a:gd name="connsiteX3" fmla="*/ 2580212 w 2582713"/>
                <a:gd name="connsiteY3" fmla="*/ 149683 h 448456"/>
                <a:gd name="connsiteX4" fmla="*/ 2580212 w 2582713"/>
                <a:gd name="connsiteY4" fmla="*/ 297511 h 448456"/>
                <a:gd name="connsiteX5" fmla="*/ 2519015 w 2582713"/>
                <a:gd name="connsiteY5" fmla="*/ 435524 h 448456"/>
                <a:gd name="connsiteX6" fmla="*/ 14917 w 2582713"/>
                <a:gd name="connsiteY6" fmla="*/ 448456 h 448456"/>
                <a:gd name="connsiteX7" fmla="*/ 219891 w 2582713"/>
                <a:gd name="connsiteY7" fmla="*/ 173580 h 448456"/>
                <a:gd name="connsiteX8" fmla="*/ 339127 w 2582713"/>
                <a:gd name="connsiteY8" fmla="*/ 77562 h 448456"/>
                <a:gd name="connsiteX0" fmla="*/ 339127 w 2582713"/>
                <a:gd name="connsiteY0" fmla="*/ 460431 h 831325"/>
                <a:gd name="connsiteX1" fmla="*/ 886445 w 2582713"/>
                <a:gd name="connsiteY1" fmla="*/ 0 h 831325"/>
                <a:gd name="connsiteX2" fmla="*/ 2430591 w 2582713"/>
                <a:gd name="connsiteY2" fmla="*/ 382931 h 831325"/>
                <a:gd name="connsiteX3" fmla="*/ 2580212 w 2582713"/>
                <a:gd name="connsiteY3" fmla="*/ 532552 h 831325"/>
                <a:gd name="connsiteX4" fmla="*/ 2580212 w 2582713"/>
                <a:gd name="connsiteY4" fmla="*/ 680380 h 831325"/>
                <a:gd name="connsiteX5" fmla="*/ 2519015 w 2582713"/>
                <a:gd name="connsiteY5" fmla="*/ 818393 h 831325"/>
                <a:gd name="connsiteX6" fmla="*/ 14917 w 2582713"/>
                <a:gd name="connsiteY6" fmla="*/ 831325 h 831325"/>
                <a:gd name="connsiteX7" fmla="*/ 219891 w 2582713"/>
                <a:gd name="connsiteY7" fmla="*/ 556449 h 831325"/>
                <a:gd name="connsiteX8" fmla="*/ 339127 w 2582713"/>
                <a:gd name="connsiteY8" fmla="*/ 460431 h 831325"/>
                <a:gd name="connsiteX0" fmla="*/ 339127 w 2582713"/>
                <a:gd name="connsiteY0" fmla="*/ 273980 h 644874"/>
                <a:gd name="connsiteX1" fmla="*/ 922164 w 2582713"/>
                <a:gd name="connsiteY1" fmla="*/ 0 h 644874"/>
                <a:gd name="connsiteX2" fmla="*/ 2430591 w 2582713"/>
                <a:gd name="connsiteY2" fmla="*/ 196480 h 644874"/>
                <a:gd name="connsiteX3" fmla="*/ 2580212 w 2582713"/>
                <a:gd name="connsiteY3" fmla="*/ 346101 h 644874"/>
                <a:gd name="connsiteX4" fmla="*/ 2580212 w 2582713"/>
                <a:gd name="connsiteY4" fmla="*/ 493929 h 644874"/>
                <a:gd name="connsiteX5" fmla="*/ 2519015 w 2582713"/>
                <a:gd name="connsiteY5" fmla="*/ 631942 h 644874"/>
                <a:gd name="connsiteX6" fmla="*/ 14917 w 2582713"/>
                <a:gd name="connsiteY6" fmla="*/ 644874 h 644874"/>
                <a:gd name="connsiteX7" fmla="*/ 219891 w 2582713"/>
                <a:gd name="connsiteY7" fmla="*/ 369998 h 644874"/>
                <a:gd name="connsiteX8" fmla="*/ 339127 w 2582713"/>
                <a:gd name="connsiteY8" fmla="*/ 273980 h 644874"/>
                <a:gd name="connsiteX0" fmla="*/ 366780 w 2610366"/>
                <a:gd name="connsiteY0" fmla="*/ 273980 h 682386"/>
                <a:gd name="connsiteX1" fmla="*/ 949817 w 2610366"/>
                <a:gd name="connsiteY1" fmla="*/ 0 h 682386"/>
                <a:gd name="connsiteX2" fmla="*/ 2458244 w 2610366"/>
                <a:gd name="connsiteY2" fmla="*/ 196480 h 682386"/>
                <a:gd name="connsiteX3" fmla="*/ 2607865 w 2610366"/>
                <a:gd name="connsiteY3" fmla="*/ 346101 h 682386"/>
                <a:gd name="connsiteX4" fmla="*/ 2607865 w 2610366"/>
                <a:gd name="connsiteY4" fmla="*/ 493929 h 682386"/>
                <a:gd name="connsiteX5" fmla="*/ 2546668 w 2610366"/>
                <a:gd name="connsiteY5" fmla="*/ 631942 h 682386"/>
                <a:gd name="connsiteX6" fmla="*/ 13764 w 2610366"/>
                <a:gd name="connsiteY6" fmla="*/ 682386 h 682386"/>
                <a:gd name="connsiteX7" fmla="*/ 247544 w 2610366"/>
                <a:gd name="connsiteY7" fmla="*/ 369998 h 682386"/>
                <a:gd name="connsiteX8" fmla="*/ 366780 w 2610366"/>
                <a:gd name="connsiteY8" fmla="*/ 273980 h 682386"/>
                <a:gd name="connsiteX0" fmla="*/ 573863 w 2817449"/>
                <a:gd name="connsiteY0" fmla="*/ 273980 h 682386"/>
                <a:gd name="connsiteX1" fmla="*/ 1156900 w 2817449"/>
                <a:gd name="connsiteY1" fmla="*/ 0 h 682386"/>
                <a:gd name="connsiteX2" fmla="*/ 2665327 w 2817449"/>
                <a:gd name="connsiteY2" fmla="*/ 196480 h 682386"/>
                <a:gd name="connsiteX3" fmla="*/ 2814948 w 2817449"/>
                <a:gd name="connsiteY3" fmla="*/ 346101 h 682386"/>
                <a:gd name="connsiteX4" fmla="*/ 2814948 w 2817449"/>
                <a:gd name="connsiteY4" fmla="*/ 493929 h 682386"/>
                <a:gd name="connsiteX5" fmla="*/ 2753751 w 2817449"/>
                <a:gd name="connsiteY5" fmla="*/ 631942 h 682386"/>
                <a:gd name="connsiteX6" fmla="*/ 220847 w 2817449"/>
                <a:gd name="connsiteY6" fmla="*/ 682386 h 682386"/>
                <a:gd name="connsiteX7" fmla="*/ 0 w 2817449"/>
                <a:gd name="connsiteY7" fmla="*/ 418436 h 682386"/>
                <a:gd name="connsiteX8" fmla="*/ 573863 w 2817449"/>
                <a:gd name="connsiteY8" fmla="*/ 273980 h 682386"/>
                <a:gd name="connsiteX0" fmla="*/ 662006 w 2905592"/>
                <a:gd name="connsiteY0" fmla="*/ 273980 h 663395"/>
                <a:gd name="connsiteX1" fmla="*/ 1245043 w 2905592"/>
                <a:gd name="connsiteY1" fmla="*/ 0 h 663395"/>
                <a:gd name="connsiteX2" fmla="*/ 2753470 w 2905592"/>
                <a:gd name="connsiteY2" fmla="*/ 196480 h 663395"/>
                <a:gd name="connsiteX3" fmla="*/ 2903091 w 2905592"/>
                <a:gd name="connsiteY3" fmla="*/ 346101 h 663395"/>
                <a:gd name="connsiteX4" fmla="*/ 2903091 w 2905592"/>
                <a:gd name="connsiteY4" fmla="*/ 493929 h 663395"/>
                <a:gd name="connsiteX5" fmla="*/ 2841894 w 2905592"/>
                <a:gd name="connsiteY5" fmla="*/ 631942 h 663395"/>
                <a:gd name="connsiteX6" fmla="*/ 25408 w 2905592"/>
                <a:gd name="connsiteY6" fmla="*/ 663395 h 663395"/>
                <a:gd name="connsiteX7" fmla="*/ 88143 w 2905592"/>
                <a:gd name="connsiteY7" fmla="*/ 418436 h 663395"/>
                <a:gd name="connsiteX8" fmla="*/ 662006 w 2905592"/>
                <a:gd name="connsiteY8" fmla="*/ 273980 h 663395"/>
                <a:gd name="connsiteX0" fmla="*/ 662006 w 2905592"/>
                <a:gd name="connsiteY0" fmla="*/ 398324 h 787739"/>
                <a:gd name="connsiteX1" fmla="*/ 1245043 w 2905592"/>
                <a:gd name="connsiteY1" fmla="*/ 124344 h 787739"/>
                <a:gd name="connsiteX2" fmla="*/ 1974276 w 2905592"/>
                <a:gd name="connsiteY2" fmla="*/ 2793 h 787739"/>
                <a:gd name="connsiteX3" fmla="*/ 2753470 w 2905592"/>
                <a:gd name="connsiteY3" fmla="*/ 320824 h 787739"/>
                <a:gd name="connsiteX4" fmla="*/ 2903091 w 2905592"/>
                <a:gd name="connsiteY4" fmla="*/ 470445 h 787739"/>
                <a:gd name="connsiteX5" fmla="*/ 2903091 w 2905592"/>
                <a:gd name="connsiteY5" fmla="*/ 618273 h 787739"/>
                <a:gd name="connsiteX6" fmla="*/ 2841894 w 2905592"/>
                <a:gd name="connsiteY6" fmla="*/ 756286 h 787739"/>
                <a:gd name="connsiteX7" fmla="*/ 25408 w 2905592"/>
                <a:gd name="connsiteY7" fmla="*/ 787739 h 787739"/>
                <a:gd name="connsiteX8" fmla="*/ 88143 w 2905592"/>
                <a:gd name="connsiteY8" fmla="*/ 542780 h 787739"/>
                <a:gd name="connsiteX9" fmla="*/ 662006 w 2905592"/>
                <a:gd name="connsiteY9" fmla="*/ 398324 h 787739"/>
                <a:gd name="connsiteX0" fmla="*/ 662006 w 2905592"/>
                <a:gd name="connsiteY0" fmla="*/ 398324 h 787739"/>
                <a:gd name="connsiteX1" fmla="*/ 1245043 w 2905592"/>
                <a:gd name="connsiteY1" fmla="*/ 124344 h 787739"/>
                <a:gd name="connsiteX2" fmla="*/ 1974276 w 2905592"/>
                <a:gd name="connsiteY2" fmla="*/ 2793 h 787739"/>
                <a:gd name="connsiteX3" fmla="*/ 2378347 w 2905592"/>
                <a:gd name="connsiteY3" fmla="*/ 32762 h 787739"/>
                <a:gd name="connsiteX4" fmla="*/ 2903091 w 2905592"/>
                <a:gd name="connsiteY4" fmla="*/ 470445 h 787739"/>
                <a:gd name="connsiteX5" fmla="*/ 2903091 w 2905592"/>
                <a:gd name="connsiteY5" fmla="*/ 618273 h 787739"/>
                <a:gd name="connsiteX6" fmla="*/ 2841894 w 2905592"/>
                <a:gd name="connsiteY6" fmla="*/ 756286 h 787739"/>
                <a:gd name="connsiteX7" fmla="*/ 25408 w 2905592"/>
                <a:gd name="connsiteY7" fmla="*/ 787739 h 787739"/>
                <a:gd name="connsiteX8" fmla="*/ 88143 w 2905592"/>
                <a:gd name="connsiteY8" fmla="*/ 542780 h 787739"/>
                <a:gd name="connsiteX9" fmla="*/ 662006 w 2905592"/>
                <a:gd name="connsiteY9" fmla="*/ 398324 h 787739"/>
                <a:gd name="connsiteX0" fmla="*/ 662006 w 2905592"/>
                <a:gd name="connsiteY0" fmla="*/ 398324 h 787739"/>
                <a:gd name="connsiteX1" fmla="*/ 1245043 w 2905592"/>
                <a:gd name="connsiteY1" fmla="*/ 124344 h 787739"/>
                <a:gd name="connsiteX2" fmla="*/ 1974276 w 2905592"/>
                <a:gd name="connsiteY2" fmla="*/ 2793 h 787739"/>
                <a:gd name="connsiteX3" fmla="*/ 2378347 w 2905592"/>
                <a:gd name="connsiteY3" fmla="*/ 32762 h 787739"/>
                <a:gd name="connsiteX4" fmla="*/ 2742400 w 2905592"/>
                <a:gd name="connsiteY4" fmla="*/ 115585 h 787739"/>
                <a:gd name="connsiteX5" fmla="*/ 2903091 w 2905592"/>
                <a:gd name="connsiteY5" fmla="*/ 470445 h 787739"/>
                <a:gd name="connsiteX6" fmla="*/ 2903091 w 2905592"/>
                <a:gd name="connsiteY6" fmla="*/ 618273 h 787739"/>
                <a:gd name="connsiteX7" fmla="*/ 2841894 w 2905592"/>
                <a:gd name="connsiteY7" fmla="*/ 756286 h 787739"/>
                <a:gd name="connsiteX8" fmla="*/ 25408 w 2905592"/>
                <a:gd name="connsiteY8" fmla="*/ 787739 h 787739"/>
                <a:gd name="connsiteX9" fmla="*/ 88143 w 2905592"/>
                <a:gd name="connsiteY9" fmla="*/ 542780 h 787739"/>
                <a:gd name="connsiteX10" fmla="*/ 662006 w 2905592"/>
                <a:gd name="connsiteY10" fmla="*/ 398324 h 787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5592" h="787739">
                  <a:moveTo>
                    <a:pt x="662006" y="398324"/>
                  </a:moveTo>
                  <a:cubicBezTo>
                    <a:pt x="662006" y="315691"/>
                    <a:pt x="1162410" y="124344"/>
                    <a:pt x="1245043" y="124344"/>
                  </a:cubicBezTo>
                  <a:cubicBezTo>
                    <a:pt x="1489458" y="151113"/>
                    <a:pt x="1729861" y="-23976"/>
                    <a:pt x="1974276" y="2793"/>
                  </a:cubicBezTo>
                  <a:lnTo>
                    <a:pt x="2378347" y="32762"/>
                  </a:lnTo>
                  <a:cubicBezTo>
                    <a:pt x="2495165" y="66149"/>
                    <a:pt x="2654943" y="42638"/>
                    <a:pt x="2742400" y="115585"/>
                  </a:cubicBezTo>
                  <a:cubicBezTo>
                    <a:pt x="2829857" y="188532"/>
                    <a:pt x="2865107" y="401252"/>
                    <a:pt x="2903091" y="470445"/>
                  </a:cubicBezTo>
                  <a:lnTo>
                    <a:pt x="2903091" y="618273"/>
                  </a:lnTo>
                  <a:cubicBezTo>
                    <a:pt x="2903091" y="700906"/>
                    <a:pt x="2924527" y="756286"/>
                    <a:pt x="2841894" y="756286"/>
                  </a:cubicBezTo>
                  <a:lnTo>
                    <a:pt x="25408" y="787739"/>
                  </a:lnTo>
                  <a:cubicBezTo>
                    <a:pt x="-57225" y="787739"/>
                    <a:pt x="88143" y="625413"/>
                    <a:pt x="88143" y="542780"/>
                  </a:cubicBezTo>
                  <a:lnTo>
                    <a:pt x="662006" y="398324"/>
                  </a:lnTo>
                  <a:close/>
                </a:path>
              </a:pathLst>
            </a:custGeom>
            <a:solidFill>
              <a:srgbClr val="0070C0">
                <a:alpha val="77000"/>
              </a:srgbClr>
            </a:solidFill>
            <a:ln w="508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3786840" y="4297083"/>
              <a:ext cx="1626891" cy="4694"/>
            </a:xfrm>
            <a:prstGeom prst="line">
              <a:avLst/>
            </a:prstGeom>
            <a:ln w="19050" cmpd="sng">
              <a:solidFill>
                <a:schemeClr val="tx1">
                  <a:lumMod val="65000"/>
                  <a:lumOff val="35000"/>
                  <a:alpha val="24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3768999" y="5386039"/>
              <a:ext cx="1626891" cy="4694"/>
            </a:xfrm>
            <a:prstGeom prst="line">
              <a:avLst/>
            </a:prstGeom>
            <a:ln w="19050" cmpd="sng">
              <a:solidFill>
                <a:schemeClr val="tx1">
                  <a:lumMod val="65000"/>
                  <a:lumOff val="35000"/>
                  <a:alpha val="24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4782636" y="4853145"/>
              <a:ext cx="213588" cy="246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A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416271" y="4511120"/>
              <a:ext cx="274337" cy="2467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B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802889" y="5861875"/>
              <a:ext cx="1109890" cy="2467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Territory of Troy</a:t>
              </a:r>
              <a:endParaRPr lang="en-US" dirty="0"/>
            </a:p>
          </p:txBody>
        </p:sp>
      </p:grpSp>
      <p:sp>
        <p:nvSpPr>
          <p:cNvPr id="28" name="Rounded Rectangle 27"/>
          <p:cNvSpPr/>
          <p:nvPr/>
        </p:nvSpPr>
        <p:spPr>
          <a:xfrm rot="19276427">
            <a:off x="4127063" y="5033526"/>
            <a:ext cx="1842230" cy="128916"/>
          </a:xfrm>
          <a:prstGeom prst="roundRect">
            <a:avLst>
              <a:gd name="adj" fmla="val 50000"/>
            </a:avLst>
          </a:prstGeom>
          <a:solidFill>
            <a:schemeClr val="bg1">
              <a:alpha val="80000"/>
            </a:schemeClr>
          </a:solidFill>
          <a:ln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>
            <a:off x="6218364" y="1794106"/>
            <a:ext cx="3541752" cy="2514871"/>
            <a:chOff x="6218364" y="1794106"/>
            <a:chExt cx="3541752" cy="2514871"/>
          </a:xfrm>
        </p:grpSpPr>
        <p:grpSp>
          <p:nvGrpSpPr>
            <p:cNvPr id="40" name="Group 39"/>
            <p:cNvGrpSpPr/>
            <p:nvPr/>
          </p:nvGrpSpPr>
          <p:grpSpPr>
            <a:xfrm>
              <a:off x="6218364" y="1794106"/>
              <a:ext cx="3303461" cy="2514871"/>
              <a:chOff x="6218364" y="1794106"/>
              <a:chExt cx="3303461" cy="2514871"/>
            </a:xfrm>
          </p:grpSpPr>
          <p:sp>
            <p:nvSpPr>
              <p:cNvPr id="31" name="Oval 30"/>
              <p:cNvSpPr/>
              <p:nvPr/>
            </p:nvSpPr>
            <p:spPr bwMode="auto">
              <a:xfrm>
                <a:off x="7105882" y="3240365"/>
                <a:ext cx="533496" cy="546366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2" name="Oval 31"/>
              <p:cNvSpPr/>
              <p:nvPr/>
            </p:nvSpPr>
            <p:spPr bwMode="auto">
              <a:xfrm>
                <a:off x="7231851" y="3349286"/>
                <a:ext cx="269740" cy="276248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3" name="Oval 32"/>
              <p:cNvSpPr/>
              <p:nvPr/>
            </p:nvSpPr>
            <p:spPr bwMode="auto">
              <a:xfrm>
                <a:off x="7908531" y="3363480"/>
                <a:ext cx="488515" cy="498735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5" name="Oval 34"/>
              <p:cNvSpPr/>
              <p:nvPr/>
            </p:nvSpPr>
            <p:spPr bwMode="auto">
              <a:xfrm>
                <a:off x="8027641" y="2899537"/>
                <a:ext cx="246998" cy="252165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solidFill>
                  <a:srgbClr val="0070C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36" name="Straight Connector 35"/>
              <p:cNvCxnSpPr/>
              <p:nvPr/>
            </p:nvCxnSpPr>
            <p:spPr>
              <a:xfrm>
                <a:off x="6907365" y="1906777"/>
                <a:ext cx="8120" cy="2015683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6907365" y="3921626"/>
                <a:ext cx="2614460" cy="1801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TextBox 37"/>
              <p:cNvSpPr txBox="1"/>
              <p:nvPr/>
            </p:nvSpPr>
            <p:spPr>
              <a:xfrm>
                <a:off x="8415853" y="3939645"/>
                <a:ext cx="90919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Space</a:t>
                </a:r>
                <a:endParaRPr lang="en-US" dirty="0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6218364" y="1794106"/>
                <a:ext cx="428018" cy="2467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Time</a:t>
                </a:r>
                <a:endParaRPr lang="en-US" dirty="0"/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6994042" y="2395310"/>
              <a:ext cx="7745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 smtClean="0"/>
                <a:t>falls </a:t>
              </a:r>
            </a:p>
            <a:p>
              <a:r>
                <a:rPr lang="en-US" b="0" dirty="0" smtClean="0"/>
                <a:t>within</a:t>
              </a:r>
              <a:endParaRPr lang="el-GR" b="0" dirty="0"/>
            </a:p>
          </p:txBody>
        </p:sp>
        <p:sp>
          <p:nvSpPr>
            <p:cNvPr id="43" name="Oval 42"/>
            <p:cNvSpPr/>
            <p:nvPr/>
          </p:nvSpPr>
          <p:spPr bwMode="auto">
            <a:xfrm>
              <a:off x="8682647" y="3243496"/>
              <a:ext cx="549135" cy="563626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4" name="Oval 43"/>
            <p:cNvSpPr/>
            <p:nvPr/>
          </p:nvSpPr>
          <p:spPr bwMode="auto">
            <a:xfrm>
              <a:off x="8896768" y="3101009"/>
              <a:ext cx="277648" cy="284974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solidFill>
                <a:srgbClr val="0070C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557798" y="1871331"/>
              <a:ext cx="1210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/>
                <a:t>s</a:t>
              </a:r>
              <a:r>
                <a:rPr lang="en-US" b="0" dirty="0" smtClean="0"/>
                <a:t>eparated</a:t>
              </a:r>
              <a:endParaRPr lang="el-GR" b="0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703416" y="2646803"/>
              <a:ext cx="1056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 smtClean="0"/>
                <a:t>overlaps</a:t>
              </a:r>
              <a:endParaRPr lang="el-GR" b="0" dirty="0"/>
            </a:p>
          </p:txBody>
        </p:sp>
      </p:grpSp>
    </p:spTree>
    <p:extLst>
      <p:ext uri="{BB962C8B-B14F-4D97-AF65-F5344CB8AC3E}">
        <p14:creationId xmlns:p14="http://schemas.microsoft.com/office/powerpoint/2010/main" val="1168074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 confinement (1/2)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i="0" dirty="0"/>
              <a:t>Negative</a:t>
            </a:r>
            <a:r>
              <a:rPr lang="en-US" altLang="en-US" i="0" dirty="0"/>
              <a:t> and </a:t>
            </a:r>
            <a:r>
              <a:rPr lang="en-US" altLang="en-US" b="1" i="0" dirty="0"/>
              <a:t>positive</a:t>
            </a:r>
            <a:r>
              <a:rPr lang="en-US" altLang="en-US" i="0" dirty="0"/>
              <a:t> observations</a:t>
            </a:r>
          </a:p>
          <a:p>
            <a:pPr lvl="1"/>
            <a:r>
              <a:rPr lang="en-US" altLang="en-US" dirty="0"/>
              <a:t>main idea: mutually exclusive evidence</a:t>
            </a:r>
          </a:p>
          <a:p>
            <a:pPr lvl="2"/>
            <a:r>
              <a:rPr lang="en-US" altLang="en-US" i="0" dirty="0"/>
              <a:t>positive evidence forms a </a:t>
            </a:r>
            <a:r>
              <a:rPr lang="en-US" altLang="en-US" b="1" i="0" dirty="0" smtClean="0"/>
              <a:t>part of</a:t>
            </a:r>
            <a:r>
              <a:rPr lang="en-US" altLang="en-US" i="0" dirty="0" smtClean="0"/>
              <a:t> </a:t>
            </a:r>
            <a:r>
              <a:rPr lang="en-US" altLang="en-US" i="0" dirty="0"/>
              <a:t>relation with the period</a:t>
            </a:r>
          </a:p>
          <a:p>
            <a:pPr lvl="2"/>
            <a:r>
              <a:rPr lang="en-US" altLang="en-US" i="0" dirty="0"/>
              <a:t>negative evidence leads to a </a:t>
            </a:r>
            <a:r>
              <a:rPr lang="en-US" altLang="en-US" b="1" i="0" dirty="0" smtClean="0"/>
              <a:t>not co-exist</a:t>
            </a:r>
            <a:r>
              <a:rPr lang="en-US" altLang="en-US" i="0" dirty="0" smtClean="0"/>
              <a:t> relation</a:t>
            </a:r>
            <a:endParaRPr lang="en-US" altLang="en-US" sz="200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13</a:t>
            </a:fld>
            <a:endParaRPr lang="en-US" altLang="el-GR"/>
          </a:p>
        </p:txBody>
      </p:sp>
      <p:sp>
        <p:nvSpPr>
          <p:cNvPr id="30" name="Cube 29"/>
          <p:cNvSpPr/>
          <p:nvPr/>
        </p:nvSpPr>
        <p:spPr>
          <a:xfrm>
            <a:off x="3153745" y="4655904"/>
            <a:ext cx="3419289" cy="1307955"/>
          </a:xfrm>
          <a:prstGeom prst="cube">
            <a:avLst>
              <a:gd name="adj" fmla="val 56818"/>
            </a:avLst>
          </a:prstGeom>
          <a:blipFill>
            <a:blip r:embed="rId2"/>
            <a:tile tx="0" ty="0" sx="100000" sy="100000" flip="none" algn="tl"/>
          </a:blip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ube 30"/>
          <p:cNvSpPr/>
          <p:nvPr/>
        </p:nvSpPr>
        <p:spPr>
          <a:xfrm>
            <a:off x="3153745" y="4001927"/>
            <a:ext cx="3419289" cy="1307955"/>
          </a:xfrm>
          <a:prstGeom prst="cube">
            <a:avLst>
              <a:gd name="adj" fmla="val 56818"/>
            </a:avLst>
          </a:prstGeom>
          <a:blipFill>
            <a:blip r:embed="rId3"/>
            <a:tile tx="0" ty="0" sx="100000" sy="100000" flip="none" algn="tl"/>
          </a:blip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ube 31"/>
          <p:cNvSpPr/>
          <p:nvPr/>
        </p:nvSpPr>
        <p:spPr>
          <a:xfrm>
            <a:off x="3153744" y="3347949"/>
            <a:ext cx="3419289" cy="1307955"/>
          </a:xfrm>
          <a:prstGeom prst="cube">
            <a:avLst>
              <a:gd name="adj" fmla="val 56818"/>
            </a:avLst>
          </a:prstGeom>
          <a:blipFill>
            <a:blip r:embed="rId4"/>
            <a:tile tx="0" ty="0" sx="100000" sy="100000" flip="none" algn="tl"/>
          </a:blip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4"/>
          <p:cNvSpPr/>
          <p:nvPr/>
        </p:nvSpPr>
        <p:spPr>
          <a:xfrm rot="20536590">
            <a:off x="4301956" y="4849532"/>
            <a:ext cx="408329" cy="143742"/>
          </a:xfrm>
          <a:custGeom>
            <a:avLst/>
            <a:gdLst>
              <a:gd name="connsiteX0" fmla="*/ 0 w 583324"/>
              <a:gd name="connsiteY0" fmla="*/ 42042 h 252248"/>
              <a:gd name="connsiteX1" fmla="*/ 42042 w 583324"/>
              <a:gd name="connsiteY1" fmla="*/ 0 h 252248"/>
              <a:gd name="connsiteX2" fmla="*/ 541282 w 583324"/>
              <a:gd name="connsiteY2" fmla="*/ 0 h 252248"/>
              <a:gd name="connsiteX3" fmla="*/ 583324 w 583324"/>
              <a:gd name="connsiteY3" fmla="*/ 42042 h 252248"/>
              <a:gd name="connsiteX4" fmla="*/ 583324 w 583324"/>
              <a:gd name="connsiteY4" fmla="*/ 210206 h 252248"/>
              <a:gd name="connsiteX5" fmla="*/ 541282 w 583324"/>
              <a:gd name="connsiteY5" fmla="*/ 252248 h 252248"/>
              <a:gd name="connsiteX6" fmla="*/ 42042 w 583324"/>
              <a:gd name="connsiteY6" fmla="*/ 252248 h 252248"/>
              <a:gd name="connsiteX7" fmla="*/ 0 w 583324"/>
              <a:gd name="connsiteY7" fmla="*/ 210206 h 252248"/>
              <a:gd name="connsiteX8" fmla="*/ 0 w 583324"/>
              <a:gd name="connsiteY8" fmla="*/ 42042 h 252248"/>
              <a:gd name="connsiteX0" fmla="*/ 0 w 583324"/>
              <a:gd name="connsiteY0" fmla="*/ 42042 h 252248"/>
              <a:gd name="connsiteX1" fmla="*/ 42042 w 583324"/>
              <a:gd name="connsiteY1" fmla="*/ 0 h 252248"/>
              <a:gd name="connsiteX2" fmla="*/ 541282 w 583324"/>
              <a:gd name="connsiteY2" fmla="*/ 0 h 252248"/>
              <a:gd name="connsiteX3" fmla="*/ 583324 w 583324"/>
              <a:gd name="connsiteY3" fmla="*/ 42042 h 252248"/>
              <a:gd name="connsiteX4" fmla="*/ 583324 w 583324"/>
              <a:gd name="connsiteY4" fmla="*/ 210206 h 252248"/>
              <a:gd name="connsiteX5" fmla="*/ 541282 w 583324"/>
              <a:gd name="connsiteY5" fmla="*/ 252248 h 252248"/>
              <a:gd name="connsiteX6" fmla="*/ 42042 w 583324"/>
              <a:gd name="connsiteY6" fmla="*/ 252248 h 252248"/>
              <a:gd name="connsiteX7" fmla="*/ 141889 w 583324"/>
              <a:gd name="connsiteY7" fmla="*/ 131378 h 252248"/>
              <a:gd name="connsiteX8" fmla="*/ 0 w 583324"/>
              <a:gd name="connsiteY8" fmla="*/ 42042 h 252248"/>
              <a:gd name="connsiteX0" fmla="*/ 0 w 583324"/>
              <a:gd name="connsiteY0" fmla="*/ 42042 h 252248"/>
              <a:gd name="connsiteX1" fmla="*/ 42042 w 583324"/>
              <a:gd name="connsiteY1" fmla="*/ 0 h 252248"/>
              <a:gd name="connsiteX2" fmla="*/ 541282 w 583324"/>
              <a:gd name="connsiteY2" fmla="*/ 0 h 252248"/>
              <a:gd name="connsiteX3" fmla="*/ 583324 w 583324"/>
              <a:gd name="connsiteY3" fmla="*/ 42042 h 252248"/>
              <a:gd name="connsiteX4" fmla="*/ 583324 w 583324"/>
              <a:gd name="connsiteY4" fmla="*/ 210206 h 252248"/>
              <a:gd name="connsiteX5" fmla="*/ 541282 w 583324"/>
              <a:gd name="connsiteY5" fmla="*/ 252248 h 252248"/>
              <a:gd name="connsiteX6" fmla="*/ 357352 w 583324"/>
              <a:gd name="connsiteY6" fmla="*/ 157655 h 252248"/>
              <a:gd name="connsiteX7" fmla="*/ 141889 w 583324"/>
              <a:gd name="connsiteY7" fmla="*/ 131378 h 252248"/>
              <a:gd name="connsiteX8" fmla="*/ 0 w 583324"/>
              <a:gd name="connsiteY8" fmla="*/ 42042 h 252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3324" h="252248">
                <a:moveTo>
                  <a:pt x="0" y="42042"/>
                </a:moveTo>
                <a:cubicBezTo>
                  <a:pt x="0" y="18823"/>
                  <a:pt x="18823" y="0"/>
                  <a:pt x="42042" y="0"/>
                </a:cubicBezTo>
                <a:lnTo>
                  <a:pt x="541282" y="0"/>
                </a:lnTo>
                <a:cubicBezTo>
                  <a:pt x="564501" y="0"/>
                  <a:pt x="583324" y="18823"/>
                  <a:pt x="583324" y="42042"/>
                </a:cubicBezTo>
                <a:lnTo>
                  <a:pt x="583324" y="210206"/>
                </a:lnTo>
                <a:cubicBezTo>
                  <a:pt x="583324" y="233425"/>
                  <a:pt x="564501" y="252248"/>
                  <a:pt x="541282" y="252248"/>
                </a:cubicBezTo>
                <a:lnTo>
                  <a:pt x="357352" y="157655"/>
                </a:lnTo>
                <a:cubicBezTo>
                  <a:pt x="334133" y="157655"/>
                  <a:pt x="141889" y="154597"/>
                  <a:pt x="141889" y="131378"/>
                </a:cubicBezTo>
                <a:cubicBezTo>
                  <a:pt x="141889" y="75323"/>
                  <a:pt x="0" y="98097"/>
                  <a:pt x="0" y="42042"/>
                </a:cubicBezTo>
                <a:close/>
              </a:path>
            </a:pathLst>
          </a:custGeom>
          <a:blipFill>
            <a:blip r:embed="rId5"/>
            <a:tile tx="0" ty="0" sx="100000" sy="100000" flip="none" algn="tl"/>
          </a:blipFill>
          <a:ln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 rot="20789191">
            <a:off x="3672196" y="4961697"/>
            <a:ext cx="293627" cy="71809"/>
          </a:xfrm>
          <a:prstGeom prst="roundRect">
            <a:avLst/>
          </a:prstGeom>
          <a:blipFill>
            <a:blip r:embed="rId5"/>
            <a:tile tx="0" ty="0" sx="100000" sy="100000" flip="none" algn="tl"/>
          </a:blipFill>
          <a:ln>
            <a:solidFill>
              <a:schemeClr val="bg1">
                <a:alpha val="5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7"/>
          <p:cNvSpPr/>
          <p:nvPr/>
        </p:nvSpPr>
        <p:spPr>
          <a:xfrm rot="19531961" flipV="1">
            <a:off x="6267724" y="4400036"/>
            <a:ext cx="178388" cy="76593"/>
          </a:xfrm>
          <a:custGeom>
            <a:avLst/>
            <a:gdLst>
              <a:gd name="connsiteX0" fmla="*/ 0 w 583324"/>
              <a:gd name="connsiteY0" fmla="*/ 42042 h 252248"/>
              <a:gd name="connsiteX1" fmla="*/ 42042 w 583324"/>
              <a:gd name="connsiteY1" fmla="*/ 0 h 252248"/>
              <a:gd name="connsiteX2" fmla="*/ 541282 w 583324"/>
              <a:gd name="connsiteY2" fmla="*/ 0 h 252248"/>
              <a:gd name="connsiteX3" fmla="*/ 583324 w 583324"/>
              <a:gd name="connsiteY3" fmla="*/ 42042 h 252248"/>
              <a:gd name="connsiteX4" fmla="*/ 583324 w 583324"/>
              <a:gd name="connsiteY4" fmla="*/ 210206 h 252248"/>
              <a:gd name="connsiteX5" fmla="*/ 541282 w 583324"/>
              <a:gd name="connsiteY5" fmla="*/ 252248 h 252248"/>
              <a:gd name="connsiteX6" fmla="*/ 42042 w 583324"/>
              <a:gd name="connsiteY6" fmla="*/ 252248 h 252248"/>
              <a:gd name="connsiteX7" fmla="*/ 0 w 583324"/>
              <a:gd name="connsiteY7" fmla="*/ 210206 h 252248"/>
              <a:gd name="connsiteX8" fmla="*/ 0 w 583324"/>
              <a:gd name="connsiteY8" fmla="*/ 42042 h 252248"/>
              <a:gd name="connsiteX0" fmla="*/ 121056 w 583324"/>
              <a:gd name="connsiteY0" fmla="*/ 144263 h 252248"/>
              <a:gd name="connsiteX1" fmla="*/ 42042 w 583324"/>
              <a:gd name="connsiteY1" fmla="*/ 0 h 252248"/>
              <a:gd name="connsiteX2" fmla="*/ 541282 w 583324"/>
              <a:gd name="connsiteY2" fmla="*/ 0 h 252248"/>
              <a:gd name="connsiteX3" fmla="*/ 583324 w 583324"/>
              <a:gd name="connsiteY3" fmla="*/ 42042 h 252248"/>
              <a:gd name="connsiteX4" fmla="*/ 583324 w 583324"/>
              <a:gd name="connsiteY4" fmla="*/ 210206 h 252248"/>
              <a:gd name="connsiteX5" fmla="*/ 541282 w 583324"/>
              <a:gd name="connsiteY5" fmla="*/ 252248 h 252248"/>
              <a:gd name="connsiteX6" fmla="*/ 42042 w 583324"/>
              <a:gd name="connsiteY6" fmla="*/ 252248 h 252248"/>
              <a:gd name="connsiteX7" fmla="*/ 0 w 583324"/>
              <a:gd name="connsiteY7" fmla="*/ 210206 h 252248"/>
              <a:gd name="connsiteX8" fmla="*/ 121056 w 583324"/>
              <a:gd name="connsiteY8" fmla="*/ 144263 h 252248"/>
              <a:gd name="connsiteX0" fmla="*/ 121056 w 583324"/>
              <a:gd name="connsiteY0" fmla="*/ 144263 h 252248"/>
              <a:gd name="connsiteX1" fmla="*/ 42042 w 583324"/>
              <a:gd name="connsiteY1" fmla="*/ 0 h 252248"/>
              <a:gd name="connsiteX2" fmla="*/ 541282 w 583324"/>
              <a:gd name="connsiteY2" fmla="*/ 0 h 252248"/>
              <a:gd name="connsiteX3" fmla="*/ 237448 w 583324"/>
              <a:gd name="connsiteY3" fmla="*/ 72335 h 252248"/>
              <a:gd name="connsiteX4" fmla="*/ 583324 w 583324"/>
              <a:gd name="connsiteY4" fmla="*/ 210206 h 252248"/>
              <a:gd name="connsiteX5" fmla="*/ 541282 w 583324"/>
              <a:gd name="connsiteY5" fmla="*/ 252248 h 252248"/>
              <a:gd name="connsiteX6" fmla="*/ 42042 w 583324"/>
              <a:gd name="connsiteY6" fmla="*/ 252248 h 252248"/>
              <a:gd name="connsiteX7" fmla="*/ 0 w 583324"/>
              <a:gd name="connsiteY7" fmla="*/ 210206 h 252248"/>
              <a:gd name="connsiteX8" fmla="*/ 121056 w 583324"/>
              <a:gd name="connsiteY8" fmla="*/ 144263 h 252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3324" h="252248">
                <a:moveTo>
                  <a:pt x="121056" y="144263"/>
                </a:moveTo>
                <a:cubicBezTo>
                  <a:pt x="121056" y="121044"/>
                  <a:pt x="18823" y="0"/>
                  <a:pt x="42042" y="0"/>
                </a:cubicBezTo>
                <a:lnTo>
                  <a:pt x="541282" y="0"/>
                </a:lnTo>
                <a:cubicBezTo>
                  <a:pt x="564501" y="0"/>
                  <a:pt x="237448" y="49116"/>
                  <a:pt x="237448" y="72335"/>
                </a:cubicBezTo>
                <a:lnTo>
                  <a:pt x="583324" y="210206"/>
                </a:lnTo>
                <a:cubicBezTo>
                  <a:pt x="583324" y="233425"/>
                  <a:pt x="564501" y="252248"/>
                  <a:pt x="541282" y="252248"/>
                </a:cubicBezTo>
                <a:lnTo>
                  <a:pt x="42042" y="252248"/>
                </a:lnTo>
                <a:cubicBezTo>
                  <a:pt x="18823" y="252248"/>
                  <a:pt x="0" y="233425"/>
                  <a:pt x="0" y="210206"/>
                </a:cubicBezTo>
                <a:cubicBezTo>
                  <a:pt x="0" y="154151"/>
                  <a:pt x="121056" y="200318"/>
                  <a:pt x="121056" y="144263"/>
                </a:cubicBezTo>
                <a:close/>
              </a:path>
            </a:pathLst>
          </a:custGeom>
          <a:blipFill>
            <a:blip r:embed="rId5"/>
            <a:tile tx="0" ty="0" sx="100000" sy="100000" flip="none" algn="tl"/>
          </a:blipFill>
          <a:ln>
            <a:solidFill>
              <a:schemeClr val="bg1">
                <a:alpha val="57000"/>
              </a:schemeClr>
            </a:solidFill>
          </a:ln>
          <a:effectLst>
            <a:innerShdw blurRad="38100">
              <a:prstClr val="black">
                <a:alpha val="8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 rot="18902203">
            <a:off x="5045013" y="4935974"/>
            <a:ext cx="190639" cy="64310"/>
          </a:xfrm>
          <a:prstGeom prst="roundRect">
            <a:avLst>
              <a:gd name="adj" fmla="val 32624"/>
            </a:avLst>
          </a:prstGeom>
          <a:blipFill>
            <a:blip r:embed="rId5"/>
            <a:tile tx="0" ty="0" sx="100000" sy="100000" flip="none" algn="tl"/>
          </a:blipFill>
          <a:ln>
            <a:solidFill>
              <a:schemeClr val="bg1">
                <a:alpha val="5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4868668" y="4842186"/>
            <a:ext cx="179406" cy="91162"/>
          </a:xfrm>
          <a:prstGeom prst="roundRect">
            <a:avLst/>
          </a:prstGeom>
          <a:blipFill>
            <a:blip r:embed="rId5"/>
            <a:tile tx="0" ty="0" sx="100000" sy="100000" flip="none" algn="tl"/>
          </a:blipFill>
          <a:ln>
            <a:solidFill>
              <a:schemeClr val="bg1">
                <a:alpha val="5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46"/>
          <p:cNvSpPr/>
          <p:nvPr/>
        </p:nvSpPr>
        <p:spPr>
          <a:xfrm rot="19531961">
            <a:off x="3365969" y="4891609"/>
            <a:ext cx="351885" cy="126597"/>
          </a:xfrm>
          <a:custGeom>
            <a:avLst/>
            <a:gdLst>
              <a:gd name="connsiteX0" fmla="*/ 0 w 583324"/>
              <a:gd name="connsiteY0" fmla="*/ 42042 h 252248"/>
              <a:gd name="connsiteX1" fmla="*/ 42042 w 583324"/>
              <a:gd name="connsiteY1" fmla="*/ 0 h 252248"/>
              <a:gd name="connsiteX2" fmla="*/ 541282 w 583324"/>
              <a:gd name="connsiteY2" fmla="*/ 0 h 252248"/>
              <a:gd name="connsiteX3" fmla="*/ 583324 w 583324"/>
              <a:gd name="connsiteY3" fmla="*/ 42042 h 252248"/>
              <a:gd name="connsiteX4" fmla="*/ 583324 w 583324"/>
              <a:gd name="connsiteY4" fmla="*/ 210206 h 252248"/>
              <a:gd name="connsiteX5" fmla="*/ 541282 w 583324"/>
              <a:gd name="connsiteY5" fmla="*/ 252248 h 252248"/>
              <a:gd name="connsiteX6" fmla="*/ 42042 w 583324"/>
              <a:gd name="connsiteY6" fmla="*/ 252248 h 252248"/>
              <a:gd name="connsiteX7" fmla="*/ 0 w 583324"/>
              <a:gd name="connsiteY7" fmla="*/ 210206 h 252248"/>
              <a:gd name="connsiteX8" fmla="*/ 0 w 583324"/>
              <a:gd name="connsiteY8" fmla="*/ 42042 h 252248"/>
              <a:gd name="connsiteX0" fmla="*/ 0 w 583324"/>
              <a:gd name="connsiteY0" fmla="*/ 42042 h 252248"/>
              <a:gd name="connsiteX1" fmla="*/ 42042 w 583324"/>
              <a:gd name="connsiteY1" fmla="*/ 0 h 252248"/>
              <a:gd name="connsiteX2" fmla="*/ 541282 w 583324"/>
              <a:gd name="connsiteY2" fmla="*/ 0 h 252248"/>
              <a:gd name="connsiteX3" fmla="*/ 583324 w 583324"/>
              <a:gd name="connsiteY3" fmla="*/ 42042 h 252248"/>
              <a:gd name="connsiteX4" fmla="*/ 583324 w 583324"/>
              <a:gd name="connsiteY4" fmla="*/ 210206 h 252248"/>
              <a:gd name="connsiteX5" fmla="*/ 541282 w 583324"/>
              <a:gd name="connsiteY5" fmla="*/ 252248 h 252248"/>
              <a:gd name="connsiteX6" fmla="*/ 42042 w 583324"/>
              <a:gd name="connsiteY6" fmla="*/ 252248 h 252248"/>
              <a:gd name="connsiteX7" fmla="*/ 250043 w 583324"/>
              <a:gd name="connsiteY7" fmla="*/ 152376 h 252248"/>
              <a:gd name="connsiteX8" fmla="*/ 0 w 583324"/>
              <a:gd name="connsiteY8" fmla="*/ 42042 h 252248"/>
              <a:gd name="connsiteX0" fmla="*/ 0 w 583324"/>
              <a:gd name="connsiteY0" fmla="*/ 42042 h 252248"/>
              <a:gd name="connsiteX1" fmla="*/ 42042 w 583324"/>
              <a:gd name="connsiteY1" fmla="*/ 0 h 252248"/>
              <a:gd name="connsiteX2" fmla="*/ 541282 w 583324"/>
              <a:gd name="connsiteY2" fmla="*/ 0 h 252248"/>
              <a:gd name="connsiteX3" fmla="*/ 477028 w 583324"/>
              <a:gd name="connsiteY3" fmla="*/ 141178 h 252248"/>
              <a:gd name="connsiteX4" fmla="*/ 583324 w 583324"/>
              <a:gd name="connsiteY4" fmla="*/ 210206 h 252248"/>
              <a:gd name="connsiteX5" fmla="*/ 541282 w 583324"/>
              <a:gd name="connsiteY5" fmla="*/ 252248 h 252248"/>
              <a:gd name="connsiteX6" fmla="*/ 42042 w 583324"/>
              <a:gd name="connsiteY6" fmla="*/ 252248 h 252248"/>
              <a:gd name="connsiteX7" fmla="*/ 250043 w 583324"/>
              <a:gd name="connsiteY7" fmla="*/ 152376 h 252248"/>
              <a:gd name="connsiteX8" fmla="*/ 0 w 583324"/>
              <a:gd name="connsiteY8" fmla="*/ 42042 h 252248"/>
              <a:gd name="connsiteX0" fmla="*/ 0 w 583324"/>
              <a:gd name="connsiteY0" fmla="*/ 42042 h 252248"/>
              <a:gd name="connsiteX1" fmla="*/ 241856 w 583324"/>
              <a:gd name="connsiteY1" fmla="*/ 98915 h 252248"/>
              <a:gd name="connsiteX2" fmla="*/ 541282 w 583324"/>
              <a:gd name="connsiteY2" fmla="*/ 0 h 252248"/>
              <a:gd name="connsiteX3" fmla="*/ 477028 w 583324"/>
              <a:gd name="connsiteY3" fmla="*/ 141178 h 252248"/>
              <a:gd name="connsiteX4" fmla="*/ 583324 w 583324"/>
              <a:gd name="connsiteY4" fmla="*/ 210206 h 252248"/>
              <a:gd name="connsiteX5" fmla="*/ 541282 w 583324"/>
              <a:gd name="connsiteY5" fmla="*/ 252248 h 252248"/>
              <a:gd name="connsiteX6" fmla="*/ 42042 w 583324"/>
              <a:gd name="connsiteY6" fmla="*/ 252248 h 252248"/>
              <a:gd name="connsiteX7" fmla="*/ 250043 w 583324"/>
              <a:gd name="connsiteY7" fmla="*/ 152376 h 252248"/>
              <a:gd name="connsiteX8" fmla="*/ 0 w 583324"/>
              <a:gd name="connsiteY8" fmla="*/ 42042 h 252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3324" h="252248">
                <a:moveTo>
                  <a:pt x="0" y="42042"/>
                </a:moveTo>
                <a:cubicBezTo>
                  <a:pt x="0" y="18823"/>
                  <a:pt x="218637" y="98915"/>
                  <a:pt x="241856" y="98915"/>
                </a:cubicBezTo>
                <a:lnTo>
                  <a:pt x="541282" y="0"/>
                </a:lnTo>
                <a:cubicBezTo>
                  <a:pt x="564501" y="0"/>
                  <a:pt x="477028" y="117959"/>
                  <a:pt x="477028" y="141178"/>
                </a:cubicBezTo>
                <a:lnTo>
                  <a:pt x="583324" y="210206"/>
                </a:lnTo>
                <a:cubicBezTo>
                  <a:pt x="583324" y="233425"/>
                  <a:pt x="564501" y="252248"/>
                  <a:pt x="541282" y="252248"/>
                </a:cubicBezTo>
                <a:lnTo>
                  <a:pt x="42042" y="252248"/>
                </a:lnTo>
                <a:cubicBezTo>
                  <a:pt x="18823" y="252248"/>
                  <a:pt x="250043" y="175595"/>
                  <a:pt x="250043" y="152376"/>
                </a:cubicBezTo>
                <a:cubicBezTo>
                  <a:pt x="250043" y="96321"/>
                  <a:pt x="0" y="98097"/>
                  <a:pt x="0" y="42042"/>
                </a:cubicBezTo>
                <a:close/>
              </a:path>
            </a:pathLst>
          </a:custGeom>
          <a:blipFill>
            <a:blip r:embed="rId5"/>
            <a:tile tx="0" ty="0" sx="100000" sy="100000" flip="none" algn="tl"/>
          </a:blipFill>
          <a:ln>
            <a:solidFill>
              <a:schemeClr val="bg1">
                <a:alpha val="5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ounded Rectangle 38"/>
          <p:cNvSpPr/>
          <p:nvPr/>
        </p:nvSpPr>
        <p:spPr>
          <a:xfrm rot="13160553">
            <a:off x="5924426" y="4706954"/>
            <a:ext cx="147555" cy="179716"/>
          </a:xfrm>
          <a:prstGeom prst="roundRect">
            <a:avLst>
              <a:gd name="adj" fmla="val 50000"/>
            </a:avLst>
          </a:prstGeom>
          <a:blipFill>
            <a:blip r:embed="rId5"/>
            <a:tile tx="0" ty="0" sx="100000" sy="100000" flip="none" algn="tl"/>
          </a:blipFill>
          <a:ln>
            <a:solidFill>
              <a:schemeClr val="bg1">
                <a:alpha val="57000"/>
              </a:schemeClr>
            </a:solidFill>
          </a:ln>
          <a:effectLst>
            <a:innerShdw blurRad="38100">
              <a:prstClr val="black">
                <a:alpha val="8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883829" y="3342927"/>
            <a:ext cx="1603074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Ash findings (-)</a:t>
            </a:r>
            <a:endParaRPr lang="en-US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6847886" y="5202569"/>
            <a:ext cx="2189963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Fossilized marine </a:t>
            </a:r>
          </a:p>
          <a:p>
            <a:r>
              <a:rPr lang="en-US" sz="1400" dirty="0"/>
              <a:t>o</a:t>
            </a:r>
            <a:r>
              <a:rPr lang="en-US" sz="1400" dirty="0" smtClean="0"/>
              <a:t>rganisms (-)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47886" y="3961688"/>
            <a:ext cx="2051347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Marble findings (+)</a:t>
            </a:r>
            <a:endParaRPr lang="en-US" sz="1400" dirty="0"/>
          </a:p>
        </p:txBody>
      </p:sp>
      <p:cxnSp>
        <p:nvCxnSpPr>
          <p:cNvPr id="7" name="Straight Connector 6"/>
          <p:cNvCxnSpPr>
            <a:stCxn id="27" idx="1"/>
            <a:endCxn id="32" idx="5"/>
          </p:cNvCxnSpPr>
          <p:nvPr/>
        </p:nvCxnSpPr>
        <p:spPr>
          <a:xfrm flipH="1">
            <a:off x="6573033" y="3496816"/>
            <a:ext cx="310796" cy="133534"/>
          </a:xfrm>
          <a:prstGeom prst="line">
            <a:avLst/>
          </a:prstGeom>
          <a:ln w="254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29" idx="1"/>
            <a:endCxn id="31" idx="5"/>
          </p:cNvCxnSpPr>
          <p:nvPr/>
        </p:nvCxnSpPr>
        <p:spPr>
          <a:xfrm flipH="1">
            <a:off x="6573034" y="4115577"/>
            <a:ext cx="274852" cy="16875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28" idx="1"/>
          </p:cNvCxnSpPr>
          <p:nvPr/>
        </p:nvCxnSpPr>
        <p:spPr>
          <a:xfrm flipH="1">
            <a:off x="6338566" y="5464179"/>
            <a:ext cx="509320" cy="4321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830626" y="3202317"/>
            <a:ext cx="12322" cy="2893683"/>
          </a:xfrm>
          <a:prstGeom prst="line">
            <a:avLst/>
          </a:prstGeom>
          <a:ln w="25400">
            <a:solidFill>
              <a:schemeClr val="tx1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878890" y="3253935"/>
            <a:ext cx="649537" cy="315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2837406" y="4750368"/>
            <a:ext cx="360710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831828" y="5297453"/>
            <a:ext cx="360710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 descr="http://2013.igem.org/wiki/images/thumb/c/c5/ZJU-Safety-Bone.png/330px-ZJU-Safety-Bone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4996">
            <a:off x="4370485" y="5025291"/>
            <a:ext cx="420946" cy="261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://2013.igem.org/wiki/images/thumb/c/c5/ZJU-Safety-Bone.png/330px-ZJU-Safety-Bon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4996">
            <a:off x="6155127" y="4534812"/>
            <a:ext cx="271359" cy="168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http://2013.igem.org/wiki/images/thumb/c/c5/ZJU-Safety-Bone.png/330px-ZJU-Safety-Bone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4996">
            <a:off x="3950273" y="4782652"/>
            <a:ext cx="352171" cy="219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http://2013.igem.org/wiki/images/thumb/c/c5/ZJU-Safety-Bone.png/330px-ZJU-Safety-Bone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4996">
            <a:off x="5320197" y="4877267"/>
            <a:ext cx="271359" cy="168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847886" y="4583016"/>
            <a:ext cx="1947883" cy="307777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Human bones (0)</a:t>
            </a:r>
            <a:endParaRPr lang="en-US" sz="1400" dirty="0"/>
          </a:p>
        </p:txBody>
      </p:sp>
      <p:cxnSp>
        <p:nvCxnSpPr>
          <p:cNvPr id="19" name="Straight Arrow Connector 18"/>
          <p:cNvCxnSpPr>
            <a:stCxn id="18" idx="1"/>
            <a:endCxn id="14" idx="3"/>
          </p:cNvCxnSpPr>
          <p:nvPr/>
        </p:nvCxnSpPr>
        <p:spPr>
          <a:xfrm flipH="1">
            <a:off x="4788595" y="4736905"/>
            <a:ext cx="2059291" cy="45374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68150" y="4538492"/>
            <a:ext cx="1393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Possibility of habitation</a:t>
            </a:r>
            <a:endParaRPr lang="en-US" sz="1400" dirty="0"/>
          </a:p>
        </p:txBody>
      </p:sp>
      <p:cxnSp>
        <p:nvCxnSpPr>
          <p:cNvPr id="21" name="Straight Arrow Connector 20"/>
          <p:cNvCxnSpPr>
            <a:stCxn id="20" idx="3"/>
          </p:cNvCxnSpPr>
          <p:nvPr/>
        </p:nvCxnSpPr>
        <p:spPr>
          <a:xfrm>
            <a:off x="2261690" y="4800102"/>
            <a:ext cx="472445" cy="19750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868150" y="3448374"/>
            <a:ext cx="1393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Impossibility</a:t>
            </a:r>
          </a:p>
          <a:p>
            <a:r>
              <a:rPr lang="en-US" sz="1400" dirty="0"/>
              <a:t>o</a:t>
            </a:r>
            <a:r>
              <a:rPr lang="en-US" sz="1400" dirty="0" smtClean="0"/>
              <a:t>f habitation</a:t>
            </a:r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869855" y="5507394"/>
            <a:ext cx="1393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Impossibility</a:t>
            </a:r>
          </a:p>
          <a:p>
            <a:r>
              <a:rPr lang="en-US" sz="1400" dirty="0"/>
              <a:t>o</a:t>
            </a:r>
            <a:r>
              <a:rPr lang="en-US" sz="1400" dirty="0" smtClean="0"/>
              <a:t>f habitation</a:t>
            </a:r>
            <a:endParaRPr lang="en-US" sz="1400" dirty="0"/>
          </a:p>
        </p:txBody>
      </p:sp>
      <p:cxnSp>
        <p:nvCxnSpPr>
          <p:cNvPr id="24" name="Straight Arrow Connector 23"/>
          <p:cNvCxnSpPr>
            <a:stCxn id="23" idx="3"/>
          </p:cNvCxnSpPr>
          <p:nvPr/>
        </p:nvCxnSpPr>
        <p:spPr>
          <a:xfrm flipV="1">
            <a:off x="2263395" y="5723063"/>
            <a:ext cx="470740" cy="4594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2" idx="3"/>
          </p:cNvCxnSpPr>
          <p:nvPr/>
        </p:nvCxnSpPr>
        <p:spPr>
          <a:xfrm>
            <a:off x="2261690" y="3709984"/>
            <a:ext cx="472445" cy="43365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1906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27" grpId="0"/>
      <p:bldP spid="28" grpId="0"/>
      <p:bldP spid="29" grpId="0"/>
      <p:bldP spid="11" grpId="0"/>
      <p:bldP spid="18" grpId="0"/>
      <p:bldP spid="20" grpId="0"/>
      <p:bldP spid="22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 confinement (2/2)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i="0" dirty="0" smtClean="0"/>
              <a:t>Semantic </a:t>
            </a:r>
            <a:r>
              <a:rPr lang="en-US" altLang="en-US" b="1" i="0" dirty="0"/>
              <a:t>coherence</a:t>
            </a:r>
            <a:r>
              <a:rPr lang="en-US" altLang="en-US" i="0" dirty="0"/>
              <a:t> defines inner </a:t>
            </a:r>
            <a:r>
              <a:rPr lang="en-US" altLang="en-US" i="0" dirty="0" smtClean="0"/>
              <a:t>bounds of period (at least 2)</a:t>
            </a:r>
            <a:endParaRPr lang="en-US" altLang="en-US" i="0" dirty="0"/>
          </a:p>
          <a:p>
            <a:r>
              <a:rPr lang="en-US" altLang="en-US" i="0" dirty="0" smtClean="0"/>
              <a:t>Semantic </a:t>
            </a:r>
            <a:r>
              <a:rPr lang="en-US" altLang="en-US" b="1" i="0" dirty="0"/>
              <a:t>inconsistency</a:t>
            </a:r>
            <a:r>
              <a:rPr lang="en-US" altLang="en-US" i="0" dirty="0"/>
              <a:t> approximates outer </a:t>
            </a:r>
            <a:r>
              <a:rPr lang="en-US" altLang="en-US" i="0" dirty="0" smtClean="0"/>
              <a:t>bounds the periods (at least 2)</a:t>
            </a:r>
            <a:endParaRPr lang="en-US" altLang="en-US" i="0" dirty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14</a:t>
            </a:fld>
            <a:endParaRPr lang="en-US" altLang="el-GR"/>
          </a:p>
        </p:txBody>
      </p:sp>
      <p:cxnSp>
        <p:nvCxnSpPr>
          <p:cNvPr id="6" name="Straight Connector 5"/>
          <p:cNvCxnSpPr/>
          <p:nvPr/>
        </p:nvCxnSpPr>
        <p:spPr>
          <a:xfrm>
            <a:off x="736720" y="5277213"/>
            <a:ext cx="8419130" cy="0"/>
          </a:xfrm>
          <a:prstGeom prst="line">
            <a:avLst/>
          </a:prstGeom>
          <a:ln w="254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519744" y="5284739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grpSp>
        <p:nvGrpSpPr>
          <p:cNvPr id="36" name="Group 35"/>
          <p:cNvGrpSpPr/>
          <p:nvPr/>
        </p:nvGrpSpPr>
        <p:grpSpPr>
          <a:xfrm>
            <a:off x="2309393" y="3443481"/>
            <a:ext cx="864008" cy="1833732"/>
            <a:chOff x="2309393" y="3443481"/>
            <a:chExt cx="864008" cy="1833732"/>
          </a:xfrm>
        </p:grpSpPr>
        <p:grpSp>
          <p:nvGrpSpPr>
            <p:cNvPr id="30" name="Group 29"/>
            <p:cNvGrpSpPr/>
            <p:nvPr/>
          </p:nvGrpSpPr>
          <p:grpSpPr>
            <a:xfrm>
              <a:off x="2309393" y="3443481"/>
              <a:ext cx="864008" cy="432048"/>
              <a:chOff x="2309393" y="3443481"/>
              <a:chExt cx="864008" cy="432048"/>
            </a:xfrm>
          </p:grpSpPr>
          <p:sp>
            <p:nvSpPr>
              <p:cNvPr id="8" name="Double Brace 7"/>
              <p:cNvSpPr/>
              <p:nvPr/>
            </p:nvSpPr>
            <p:spPr>
              <a:xfrm>
                <a:off x="2309393" y="3443481"/>
                <a:ext cx="864008" cy="432048"/>
              </a:xfrm>
              <a:prstGeom prst="bracePair">
                <a:avLst>
                  <a:gd name="adj" fmla="val 14132"/>
                </a:avLst>
              </a:prstGeom>
              <a:ln w="127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389955" y="3472751"/>
                <a:ext cx="7028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Obs</a:t>
                </a:r>
                <a:r>
                  <a:rPr lang="en-US" baseline="-25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baseline="30000" dirty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</a:t>
                </a:r>
                <a:endParaRPr lang="en-US" dirty="0"/>
              </a:p>
            </p:txBody>
          </p:sp>
        </p:grpSp>
        <p:cxnSp>
          <p:nvCxnSpPr>
            <p:cNvPr id="16" name="Straight Connector 15"/>
            <p:cNvCxnSpPr>
              <a:stCxn id="8" idx="3"/>
            </p:cNvCxnSpPr>
            <p:nvPr/>
          </p:nvCxnSpPr>
          <p:spPr>
            <a:xfrm flipH="1">
              <a:off x="3153056" y="3659505"/>
              <a:ext cx="20345" cy="1617708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5945254" y="3443481"/>
            <a:ext cx="884353" cy="1833732"/>
            <a:chOff x="5945254" y="3443481"/>
            <a:chExt cx="884353" cy="1833732"/>
          </a:xfrm>
        </p:grpSpPr>
        <p:grpSp>
          <p:nvGrpSpPr>
            <p:cNvPr id="31" name="Group 30"/>
            <p:cNvGrpSpPr/>
            <p:nvPr/>
          </p:nvGrpSpPr>
          <p:grpSpPr>
            <a:xfrm>
              <a:off x="5965599" y="3443481"/>
              <a:ext cx="864008" cy="432048"/>
              <a:chOff x="5965599" y="3443481"/>
              <a:chExt cx="864008" cy="432048"/>
            </a:xfrm>
          </p:grpSpPr>
          <p:sp>
            <p:nvSpPr>
              <p:cNvPr id="9" name="Double Brace 8"/>
              <p:cNvSpPr/>
              <p:nvPr/>
            </p:nvSpPr>
            <p:spPr>
              <a:xfrm>
                <a:off x="5965599" y="3443481"/>
                <a:ext cx="864008" cy="432048"/>
              </a:xfrm>
              <a:prstGeom prst="bracePair">
                <a:avLst>
                  <a:gd name="adj" fmla="val 14132"/>
                </a:avLst>
              </a:prstGeom>
              <a:ln w="127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6046161" y="3472751"/>
                <a:ext cx="7028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Obs</a:t>
                </a:r>
                <a:r>
                  <a:rPr lang="en-US" baseline="-25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</a:t>
                </a:r>
                <a:r>
                  <a:rPr lang="en-US" baseline="30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</a:t>
                </a:r>
                <a:endParaRPr lang="en-US" dirty="0"/>
              </a:p>
            </p:txBody>
          </p:sp>
        </p:grpSp>
        <p:cxnSp>
          <p:nvCxnSpPr>
            <p:cNvPr id="17" name="Straight Connector 16"/>
            <p:cNvCxnSpPr>
              <a:stCxn id="9" idx="1"/>
            </p:cNvCxnSpPr>
            <p:nvPr/>
          </p:nvCxnSpPr>
          <p:spPr>
            <a:xfrm flipH="1">
              <a:off x="5945254" y="3659505"/>
              <a:ext cx="20345" cy="1617708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1016351" y="3441393"/>
            <a:ext cx="871535" cy="1835820"/>
            <a:chOff x="1016351" y="3441393"/>
            <a:chExt cx="871535" cy="1835820"/>
          </a:xfrm>
        </p:grpSpPr>
        <p:grpSp>
          <p:nvGrpSpPr>
            <p:cNvPr id="33" name="Group 32"/>
            <p:cNvGrpSpPr/>
            <p:nvPr/>
          </p:nvGrpSpPr>
          <p:grpSpPr>
            <a:xfrm>
              <a:off x="1023878" y="3441393"/>
              <a:ext cx="864008" cy="432048"/>
              <a:chOff x="1023878" y="3441393"/>
              <a:chExt cx="864008" cy="432048"/>
            </a:xfrm>
          </p:grpSpPr>
          <p:sp>
            <p:nvSpPr>
              <p:cNvPr id="7" name="Double Brace 6"/>
              <p:cNvSpPr/>
              <p:nvPr/>
            </p:nvSpPr>
            <p:spPr>
              <a:xfrm>
                <a:off x="1023878" y="3441393"/>
                <a:ext cx="864008" cy="432048"/>
              </a:xfrm>
              <a:prstGeom prst="bracePair">
                <a:avLst>
                  <a:gd name="adj" fmla="val 14132"/>
                </a:avLst>
              </a:prstGeom>
              <a:ln w="127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1139967" y="3472751"/>
                <a:ext cx="6724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Obs</a:t>
                </a:r>
                <a:r>
                  <a:rPr lang="en-US" baseline="-25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r>
                  <a:rPr lang="en-US" baseline="30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endParaRPr lang="en-US" dirty="0"/>
              </a:p>
            </p:txBody>
          </p:sp>
        </p:grpSp>
        <p:cxnSp>
          <p:nvCxnSpPr>
            <p:cNvPr id="18" name="Straight Connector 17"/>
            <p:cNvCxnSpPr>
              <a:stCxn id="7" idx="1"/>
            </p:cNvCxnSpPr>
            <p:nvPr/>
          </p:nvCxnSpPr>
          <p:spPr>
            <a:xfrm flipH="1">
              <a:off x="1016351" y="3657417"/>
              <a:ext cx="7527" cy="1619796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7751526" y="3443481"/>
            <a:ext cx="864008" cy="1833732"/>
            <a:chOff x="7751526" y="3443481"/>
            <a:chExt cx="864008" cy="1833732"/>
          </a:xfrm>
        </p:grpSpPr>
        <p:grpSp>
          <p:nvGrpSpPr>
            <p:cNvPr id="34" name="Group 33"/>
            <p:cNvGrpSpPr/>
            <p:nvPr/>
          </p:nvGrpSpPr>
          <p:grpSpPr>
            <a:xfrm>
              <a:off x="7751526" y="3443481"/>
              <a:ext cx="864008" cy="432048"/>
              <a:chOff x="7751526" y="3443481"/>
              <a:chExt cx="864008" cy="432048"/>
            </a:xfrm>
          </p:grpSpPr>
          <p:sp>
            <p:nvSpPr>
              <p:cNvPr id="10" name="Double Brace 9"/>
              <p:cNvSpPr/>
              <p:nvPr/>
            </p:nvSpPr>
            <p:spPr>
              <a:xfrm>
                <a:off x="7751526" y="3443481"/>
                <a:ext cx="864008" cy="432048"/>
              </a:xfrm>
              <a:prstGeom prst="bracePair">
                <a:avLst>
                  <a:gd name="adj" fmla="val 14132"/>
                </a:avLst>
              </a:prstGeom>
              <a:ln w="127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7847316" y="3472751"/>
                <a:ext cx="67242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Obs</a:t>
                </a:r>
                <a:r>
                  <a:rPr lang="en-US" baseline="-25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</a:t>
                </a:r>
                <a:r>
                  <a:rPr lang="en-US" baseline="30000" dirty="0" smtClean="0"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:endParaRPr lang="en-US" dirty="0"/>
              </a:p>
            </p:txBody>
          </p:sp>
        </p:grpSp>
        <p:cxnSp>
          <p:nvCxnSpPr>
            <p:cNvPr id="19" name="Straight Connector 18"/>
            <p:cNvCxnSpPr>
              <a:stCxn id="10" idx="3"/>
            </p:cNvCxnSpPr>
            <p:nvPr/>
          </p:nvCxnSpPr>
          <p:spPr>
            <a:xfrm flipH="1">
              <a:off x="8610418" y="3659505"/>
              <a:ext cx="5116" cy="1617708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Left Brace 19"/>
          <p:cNvSpPr/>
          <p:nvPr/>
        </p:nvSpPr>
        <p:spPr>
          <a:xfrm>
            <a:off x="738405" y="3882885"/>
            <a:ext cx="274320" cy="1280160"/>
          </a:xfrm>
          <a:prstGeom prst="leftBrace">
            <a:avLst>
              <a:gd name="adj1" fmla="val 54604"/>
              <a:gd name="adj2" fmla="val 50000"/>
            </a:avLst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Brace 20"/>
          <p:cNvSpPr/>
          <p:nvPr/>
        </p:nvSpPr>
        <p:spPr>
          <a:xfrm>
            <a:off x="8610418" y="3882885"/>
            <a:ext cx="274320" cy="1280160"/>
          </a:xfrm>
          <a:prstGeom prst="rightBrace">
            <a:avLst>
              <a:gd name="adj1" fmla="val 101311"/>
              <a:gd name="adj2" fmla="val 50000"/>
            </a:avLst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Left Bracket 21"/>
          <p:cNvSpPr/>
          <p:nvPr/>
        </p:nvSpPr>
        <p:spPr>
          <a:xfrm>
            <a:off x="3153058" y="3907937"/>
            <a:ext cx="274320" cy="1280160"/>
          </a:xfrm>
          <a:prstGeom prst="leftBracket">
            <a:avLst>
              <a:gd name="adj" fmla="val 41645"/>
            </a:avLst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Bracket 22"/>
          <p:cNvSpPr/>
          <p:nvPr/>
        </p:nvSpPr>
        <p:spPr>
          <a:xfrm>
            <a:off x="5668285" y="3907937"/>
            <a:ext cx="274320" cy="1280160"/>
          </a:xfrm>
          <a:prstGeom prst="rightBracket">
            <a:avLst>
              <a:gd name="adj" fmla="val 30415"/>
            </a:avLst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993114" y="4145193"/>
            <a:ext cx="20386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Possible start of P</a:t>
            </a:r>
          </a:p>
          <a:p>
            <a:pPr algn="ctr"/>
            <a:r>
              <a:rPr lang="en-US" sz="1600" dirty="0" smtClean="0"/>
              <a:t>(indeterminacy)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6330103" y="4121716"/>
            <a:ext cx="19502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Possible end of P</a:t>
            </a:r>
          </a:p>
          <a:p>
            <a:pPr algn="ctr"/>
            <a:r>
              <a:rPr lang="en-US" sz="1600" dirty="0" smtClean="0"/>
              <a:t>(indeterminacy)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3843437" y="4145193"/>
            <a:ext cx="15311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P is ongoing</a:t>
            </a:r>
          </a:p>
          <a:p>
            <a:pPr algn="ctr"/>
            <a:r>
              <a:rPr lang="en-US" sz="1600" dirty="0" smtClean="0"/>
              <a:t>(determinacy)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4126270" y="5459791"/>
            <a:ext cx="9655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Period P</a:t>
            </a:r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4107594" y="3410035"/>
            <a:ext cx="864008" cy="432048"/>
            <a:chOff x="4107594" y="3410035"/>
            <a:chExt cx="864008" cy="432048"/>
          </a:xfrm>
        </p:grpSpPr>
        <p:sp>
          <p:nvSpPr>
            <p:cNvPr id="28" name="Double Brace 27"/>
            <p:cNvSpPr/>
            <p:nvPr/>
          </p:nvSpPr>
          <p:spPr>
            <a:xfrm>
              <a:off x="4107594" y="3410035"/>
              <a:ext cx="864008" cy="432048"/>
            </a:xfrm>
            <a:prstGeom prst="bracePair">
              <a:avLst>
                <a:gd name="adj" fmla="val 14132"/>
              </a:avLst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188156" y="3439305"/>
              <a:ext cx="70448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Obs</a:t>
              </a:r>
              <a:r>
                <a:rPr lang="en-US" baseline="-25000" dirty="0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</a:t>
              </a:r>
              <a:r>
                <a:rPr lang="en-US" baseline="300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67139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0" grpId="0" animBg="1"/>
      <p:bldP spid="21" grpId="0" animBg="1"/>
      <p:bldP spid="22" grpId="0" animBg="1"/>
      <p:bldP spid="23" grpId="0" animBg="1"/>
      <p:bldP spid="24" grpId="0"/>
      <p:bldP spid="25" grpId="0"/>
      <p:bldP spid="26" grpId="0"/>
      <p:bldP spid="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Meetings in time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Meetings in time and </a:t>
            </a:r>
            <a:r>
              <a:rPr lang="en-US" altLang="en-US" b="1" dirty="0" smtClean="0"/>
              <a:t>transitive events</a:t>
            </a:r>
            <a:endParaRPr lang="en-US" altLang="en-US" b="1" dirty="0"/>
          </a:p>
          <a:p>
            <a:pPr lvl="1"/>
            <a:r>
              <a:rPr lang="en-US" altLang="en-US" dirty="0"/>
              <a:t>main idea: meeting in time is </a:t>
            </a:r>
            <a:r>
              <a:rPr lang="en-US" altLang="en-US" dirty="0" smtClean="0"/>
              <a:t>confined by </a:t>
            </a:r>
            <a:r>
              <a:rPr lang="en-US" altLang="en-US" dirty="0"/>
              <a:t>a time interval</a:t>
            </a:r>
          </a:p>
          <a:p>
            <a:pPr lvl="2"/>
            <a:r>
              <a:rPr lang="en-US" altLang="en-US" dirty="0"/>
              <a:t>non-instantaneous meeting is considered as a </a:t>
            </a:r>
            <a:r>
              <a:rPr lang="en-US" altLang="en-US" dirty="0" smtClean="0"/>
              <a:t>transitive event</a:t>
            </a:r>
            <a:endParaRPr lang="en-US" altLang="en-US" dirty="0"/>
          </a:p>
          <a:p>
            <a:pPr lvl="2"/>
            <a:r>
              <a:rPr lang="en-US" altLang="en-US" dirty="0"/>
              <a:t>a transitive event is temporally described by an indefinite time interval</a:t>
            </a:r>
          </a:p>
          <a:p>
            <a:pPr lvl="1"/>
            <a:r>
              <a:rPr lang="en-US" altLang="en-US" dirty="0"/>
              <a:t>the “true” meeting </a:t>
            </a:r>
            <a:r>
              <a:rPr lang="en-US" altLang="en-US" dirty="0" smtClean="0"/>
              <a:t>occurred </a:t>
            </a:r>
            <a:r>
              <a:rPr lang="en-US" altLang="en-US" b="1" dirty="0"/>
              <a:t>during</a:t>
            </a:r>
            <a:r>
              <a:rPr lang="en-US" altLang="en-US" dirty="0"/>
              <a:t> the transitive event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15</a:t>
            </a:fld>
            <a:endParaRPr lang="en-US" altLang="el-GR"/>
          </a:p>
        </p:txBody>
      </p:sp>
      <p:cxnSp>
        <p:nvCxnSpPr>
          <p:cNvPr id="7" name="Straight Connector 6"/>
          <p:cNvCxnSpPr/>
          <p:nvPr/>
        </p:nvCxnSpPr>
        <p:spPr>
          <a:xfrm>
            <a:off x="1828086" y="4017889"/>
            <a:ext cx="0" cy="1954060"/>
          </a:xfrm>
          <a:prstGeom prst="line">
            <a:avLst/>
          </a:prstGeom>
          <a:ln w="25400">
            <a:solidFill>
              <a:schemeClr val="tx1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001069" y="5934371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922870" y="4910301"/>
            <a:ext cx="1441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Military force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19195" y="3523239"/>
            <a:ext cx="1143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True meet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2955428" y="4468826"/>
            <a:ext cx="1515650" cy="1515649"/>
          </a:xfrm>
          <a:prstGeom prst="roundRect">
            <a:avLst>
              <a:gd name="adj" fmla="val 8230"/>
            </a:avLst>
          </a:prstGeom>
          <a:solidFill>
            <a:schemeClr val="bg2">
              <a:lumMod val="75000"/>
              <a:alpha val="42000"/>
            </a:schemeClr>
          </a:solidFill>
          <a:ln w="2540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748854" y="6086399"/>
            <a:ext cx="1928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Transitive event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232899" y="5041984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A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90532" y="5029459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B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11787" y="5371182"/>
            <a:ext cx="21023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A: Trojan leadership</a:t>
            </a:r>
          </a:p>
          <a:p>
            <a:r>
              <a:rPr lang="en-US" dirty="0" smtClean="0"/>
              <a:t>B: Greek leadership</a:t>
            </a:r>
          </a:p>
          <a:p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3703700" y="3980310"/>
            <a:ext cx="0" cy="2011680"/>
          </a:xfrm>
          <a:prstGeom prst="line">
            <a:avLst/>
          </a:prstGeom>
          <a:ln w="254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reeform 16"/>
          <p:cNvSpPr/>
          <p:nvPr/>
        </p:nvSpPr>
        <p:spPr>
          <a:xfrm>
            <a:off x="2116186" y="4468826"/>
            <a:ext cx="3795388" cy="1490598"/>
          </a:xfrm>
          <a:custGeom>
            <a:avLst/>
            <a:gdLst>
              <a:gd name="connsiteX0" fmla="*/ 3682652 w 3682652"/>
              <a:gd name="connsiteY0" fmla="*/ 84483 h 1048987"/>
              <a:gd name="connsiteX1" fmla="*/ 2267211 w 3682652"/>
              <a:gd name="connsiteY1" fmla="*/ 71957 h 1048987"/>
              <a:gd name="connsiteX2" fmla="*/ 1352811 w 3682652"/>
              <a:gd name="connsiteY2" fmla="*/ 861096 h 1048987"/>
              <a:gd name="connsiteX3" fmla="*/ 0 w 3682652"/>
              <a:gd name="connsiteY3" fmla="*/ 1048987 h 1048987"/>
              <a:gd name="connsiteX4" fmla="*/ 0 w 3682652"/>
              <a:gd name="connsiteY4" fmla="*/ 1048987 h 1048987"/>
              <a:gd name="connsiteX0" fmla="*/ 3770335 w 3770335"/>
              <a:gd name="connsiteY0" fmla="*/ 53219 h 1083609"/>
              <a:gd name="connsiteX1" fmla="*/ 2267211 w 3770335"/>
              <a:gd name="connsiteY1" fmla="*/ 106579 h 1083609"/>
              <a:gd name="connsiteX2" fmla="*/ 1352811 w 3770335"/>
              <a:gd name="connsiteY2" fmla="*/ 895718 h 1083609"/>
              <a:gd name="connsiteX3" fmla="*/ 0 w 3770335"/>
              <a:gd name="connsiteY3" fmla="*/ 1083609 h 1083609"/>
              <a:gd name="connsiteX4" fmla="*/ 0 w 3770335"/>
              <a:gd name="connsiteY4" fmla="*/ 1083609 h 1083609"/>
              <a:gd name="connsiteX0" fmla="*/ 3770335 w 3770335"/>
              <a:gd name="connsiteY0" fmla="*/ 34148 h 1064538"/>
              <a:gd name="connsiteX1" fmla="*/ 2267211 w 3770335"/>
              <a:gd name="connsiteY1" fmla="*/ 87508 h 1064538"/>
              <a:gd name="connsiteX2" fmla="*/ 1352811 w 3770335"/>
              <a:gd name="connsiteY2" fmla="*/ 876647 h 1064538"/>
              <a:gd name="connsiteX3" fmla="*/ 0 w 3770335"/>
              <a:gd name="connsiteY3" fmla="*/ 1064538 h 1064538"/>
              <a:gd name="connsiteX4" fmla="*/ 0 w 3770335"/>
              <a:gd name="connsiteY4" fmla="*/ 1064538 h 1064538"/>
              <a:gd name="connsiteX0" fmla="*/ 3782862 w 3782862"/>
              <a:gd name="connsiteY0" fmla="*/ 18463 h 1090032"/>
              <a:gd name="connsiteX1" fmla="*/ 2267211 w 3782862"/>
              <a:gd name="connsiteY1" fmla="*/ 113002 h 1090032"/>
              <a:gd name="connsiteX2" fmla="*/ 1352811 w 3782862"/>
              <a:gd name="connsiteY2" fmla="*/ 902141 h 1090032"/>
              <a:gd name="connsiteX3" fmla="*/ 0 w 3782862"/>
              <a:gd name="connsiteY3" fmla="*/ 1090032 h 1090032"/>
              <a:gd name="connsiteX4" fmla="*/ 0 w 3782862"/>
              <a:gd name="connsiteY4" fmla="*/ 1090032 h 1090032"/>
              <a:gd name="connsiteX0" fmla="*/ 3795388 w 3795388"/>
              <a:gd name="connsiteY0" fmla="*/ 8497 h 1129480"/>
              <a:gd name="connsiteX1" fmla="*/ 2267211 w 3795388"/>
              <a:gd name="connsiteY1" fmla="*/ 152450 h 1129480"/>
              <a:gd name="connsiteX2" fmla="*/ 1352811 w 3795388"/>
              <a:gd name="connsiteY2" fmla="*/ 941589 h 1129480"/>
              <a:gd name="connsiteX3" fmla="*/ 0 w 3795388"/>
              <a:gd name="connsiteY3" fmla="*/ 1129480 h 1129480"/>
              <a:gd name="connsiteX4" fmla="*/ 0 w 3795388"/>
              <a:gd name="connsiteY4" fmla="*/ 1129480 h 1129480"/>
              <a:gd name="connsiteX0" fmla="*/ 3795388 w 3795388"/>
              <a:gd name="connsiteY0" fmla="*/ 0 h 1120983"/>
              <a:gd name="connsiteX1" fmla="*/ 2267211 w 3795388"/>
              <a:gd name="connsiteY1" fmla="*/ 143953 h 1120983"/>
              <a:gd name="connsiteX2" fmla="*/ 1352811 w 3795388"/>
              <a:gd name="connsiteY2" fmla="*/ 933092 h 1120983"/>
              <a:gd name="connsiteX3" fmla="*/ 0 w 3795388"/>
              <a:gd name="connsiteY3" fmla="*/ 1120983 h 1120983"/>
              <a:gd name="connsiteX4" fmla="*/ 0 w 3795388"/>
              <a:gd name="connsiteY4" fmla="*/ 1120983 h 1120983"/>
              <a:gd name="connsiteX0" fmla="*/ 3795388 w 3795388"/>
              <a:gd name="connsiteY0" fmla="*/ 27564 h 1049718"/>
              <a:gd name="connsiteX1" fmla="*/ 2267211 w 3795388"/>
              <a:gd name="connsiteY1" fmla="*/ 72688 h 1049718"/>
              <a:gd name="connsiteX2" fmla="*/ 1352811 w 3795388"/>
              <a:gd name="connsiteY2" fmla="*/ 861827 h 1049718"/>
              <a:gd name="connsiteX3" fmla="*/ 0 w 3795388"/>
              <a:gd name="connsiteY3" fmla="*/ 1049718 h 1049718"/>
              <a:gd name="connsiteX4" fmla="*/ 0 w 3795388"/>
              <a:gd name="connsiteY4" fmla="*/ 1049718 h 1049718"/>
              <a:gd name="connsiteX0" fmla="*/ 3795388 w 3795388"/>
              <a:gd name="connsiteY0" fmla="*/ 43904 h 1066058"/>
              <a:gd name="connsiteX1" fmla="*/ 2267211 w 3795388"/>
              <a:gd name="connsiteY1" fmla="*/ 89028 h 1066058"/>
              <a:gd name="connsiteX2" fmla="*/ 1352811 w 3795388"/>
              <a:gd name="connsiteY2" fmla="*/ 878167 h 1066058"/>
              <a:gd name="connsiteX3" fmla="*/ 0 w 3795388"/>
              <a:gd name="connsiteY3" fmla="*/ 1066058 h 1066058"/>
              <a:gd name="connsiteX4" fmla="*/ 0 w 3795388"/>
              <a:gd name="connsiteY4" fmla="*/ 1066058 h 1066058"/>
              <a:gd name="connsiteX0" fmla="*/ 3795388 w 3795388"/>
              <a:gd name="connsiteY0" fmla="*/ 28079 h 1091412"/>
              <a:gd name="connsiteX1" fmla="*/ 2267211 w 3795388"/>
              <a:gd name="connsiteY1" fmla="*/ 114382 h 1091412"/>
              <a:gd name="connsiteX2" fmla="*/ 1352811 w 3795388"/>
              <a:gd name="connsiteY2" fmla="*/ 903521 h 1091412"/>
              <a:gd name="connsiteX3" fmla="*/ 0 w 3795388"/>
              <a:gd name="connsiteY3" fmla="*/ 1091412 h 1091412"/>
              <a:gd name="connsiteX4" fmla="*/ 0 w 3795388"/>
              <a:gd name="connsiteY4" fmla="*/ 1091412 h 1091412"/>
              <a:gd name="connsiteX0" fmla="*/ 3795388 w 3795388"/>
              <a:gd name="connsiteY0" fmla="*/ 7469 h 1070802"/>
              <a:gd name="connsiteX1" fmla="*/ 2267211 w 3795388"/>
              <a:gd name="connsiteY1" fmla="*/ 93772 h 1070802"/>
              <a:gd name="connsiteX2" fmla="*/ 1352811 w 3795388"/>
              <a:gd name="connsiteY2" fmla="*/ 882911 h 1070802"/>
              <a:gd name="connsiteX3" fmla="*/ 0 w 3795388"/>
              <a:gd name="connsiteY3" fmla="*/ 1070802 h 1070802"/>
              <a:gd name="connsiteX4" fmla="*/ 0 w 3795388"/>
              <a:gd name="connsiteY4" fmla="*/ 1070802 h 10708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5388" h="1070802">
                <a:moveTo>
                  <a:pt x="3795388" y="7469"/>
                </a:moveTo>
                <a:cubicBezTo>
                  <a:pt x="3194139" y="18845"/>
                  <a:pt x="2674307" y="-52135"/>
                  <a:pt x="2267211" y="93772"/>
                </a:cubicBezTo>
                <a:cubicBezTo>
                  <a:pt x="1860115" y="239679"/>
                  <a:pt x="1730679" y="720073"/>
                  <a:pt x="1352811" y="882911"/>
                </a:cubicBezTo>
                <a:cubicBezTo>
                  <a:pt x="974943" y="1045749"/>
                  <a:pt x="0" y="1070802"/>
                  <a:pt x="0" y="1070802"/>
                </a:cubicBezTo>
                <a:lnTo>
                  <a:pt x="0" y="1070802"/>
                </a:lnTo>
              </a:path>
            </a:pathLst>
          </a:custGeom>
          <a:noFill/>
          <a:ln w="317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1829902" y="4468826"/>
            <a:ext cx="4056618" cy="1490598"/>
          </a:xfrm>
          <a:custGeom>
            <a:avLst/>
            <a:gdLst>
              <a:gd name="connsiteX0" fmla="*/ 0 w 4083485"/>
              <a:gd name="connsiteY0" fmla="*/ 109758 h 1531693"/>
              <a:gd name="connsiteX1" fmla="*/ 1290181 w 4083485"/>
              <a:gd name="connsiteY1" fmla="*/ 122284 h 1531693"/>
              <a:gd name="connsiteX2" fmla="*/ 2254685 w 4083485"/>
              <a:gd name="connsiteY2" fmla="*/ 1349834 h 1531693"/>
              <a:gd name="connsiteX3" fmla="*/ 4083485 w 4083485"/>
              <a:gd name="connsiteY3" fmla="*/ 1525199 h 1531693"/>
              <a:gd name="connsiteX4" fmla="*/ 4083485 w 4083485"/>
              <a:gd name="connsiteY4" fmla="*/ 1525199 h 1531693"/>
              <a:gd name="connsiteX5" fmla="*/ 4083485 w 4083485"/>
              <a:gd name="connsiteY5" fmla="*/ 1525199 h 1531693"/>
              <a:gd name="connsiteX0" fmla="*/ 0 w 4070959"/>
              <a:gd name="connsiteY0" fmla="*/ 75619 h 1572710"/>
              <a:gd name="connsiteX1" fmla="*/ 1277655 w 4070959"/>
              <a:gd name="connsiteY1" fmla="*/ 163301 h 1572710"/>
              <a:gd name="connsiteX2" fmla="*/ 2242159 w 4070959"/>
              <a:gd name="connsiteY2" fmla="*/ 1390851 h 1572710"/>
              <a:gd name="connsiteX3" fmla="*/ 4070959 w 4070959"/>
              <a:gd name="connsiteY3" fmla="*/ 1566216 h 1572710"/>
              <a:gd name="connsiteX4" fmla="*/ 4070959 w 4070959"/>
              <a:gd name="connsiteY4" fmla="*/ 1566216 h 1572710"/>
              <a:gd name="connsiteX5" fmla="*/ 4070959 w 4070959"/>
              <a:gd name="connsiteY5" fmla="*/ 1566216 h 1572710"/>
              <a:gd name="connsiteX0" fmla="*/ 0 w 4070959"/>
              <a:gd name="connsiteY0" fmla="*/ 42349 h 1539440"/>
              <a:gd name="connsiteX1" fmla="*/ 1277655 w 4070959"/>
              <a:gd name="connsiteY1" fmla="*/ 130031 h 1539440"/>
              <a:gd name="connsiteX2" fmla="*/ 2242159 w 4070959"/>
              <a:gd name="connsiteY2" fmla="*/ 1357581 h 1539440"/>
              <a:gd name="connsiteX3" fmla="*/ 4070959 w 4070959"/>
              <a:gd name="connsiteY3" fmla="*/ 1532946 h 1539440"/>
              <a:gd name="connsiteX4" fmla="*/ 4070959 w 4070959"/>
              <a:gd name="connsiteY4" fmla="*/ 1532946 h 1539440"/>
              <a:gd name="connsiteX5" fmla="*/ 4070959 w 4070959"/>
              <a:gd name="connsiteY5" fmla="*/ 1532946 h 1539440"/>
              <a:gd name="connsiteX0" fmla="*/ 0 w 4083485"/>
              <a:gd name="connsiteY0" fmla="*/ 10670 h 1595443"/>
              <a:gd name="connsiteX1" fmla="*/ 1290181 w 4083485"/>
              <a:gd name="connsiteY1" fmla="*/ 186034 h 1595443"/>
              <a:gd name="connsiteX2" fmla="*/ 2254685 w 4083485"/>
              <a:gd name="connsiteY2" fmla="*/ 1413584 h 1595443"/>
              <a:gd name="connsiteX3" fmla="*/ 4083485 w 4083485"/>
              <a:gd name="connsiteY3" fmla="*/ 1588949 h 1595443"/>
              <a:gd name="connsiteX4" fmla="*/ 4083485 w 4083485"/>
              <a:gd name="connsiteY4" fmla="*/ 1588949 h 1595443"/>
              <a:gd name="connsiteX5" fmla="*/ 4083485 w 4083485"/>
              <a:gd name="connsiteY5" fmla="*/ 1588949 h 1595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83485" h="1595443">
                <a:moveTo>
                  <a:pt x="0" y="10670"/>
                </a:moveTo>
                <a:cubicBezTo>
                  <a:pt x="507304" y="1275"/>
                  <a:pt x="914400" y="-47785"/>
                  <a:pt x="1290181" y="186034"/>
                </a:cubicBezTo>
                <a:cubicBezTo>
                  <a:pt x="1665962" y="419853"/>
                  <a:pt x="1789134" y="1179765"/>
                  <a:pt x="2254685" y="1413584"/>
                </a:cubicBezTo>
                <a:cubicBezTo>
                  <a:pt x="2720236" y="1647403"/>
                  <a:pt x="4083485" y="1588949"/>
                  <a:pt x="4083485" y="1588949"/>
                </a:cubicBezTo>
                <a:lnTo>
                  <a:pt x="4083485" y="1588949"/>
                </a:lnTo>
                <a:lnTo>
                  <a:pt x="4083485" y="1588949"/>
                </a:ln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1828086" y="5971949"/>
            <a:ext cx="4822520" cy="0"/>
          </a:xfrm>
          <a:prstGeom prst="line">
            <a:avLst/>
          </a:prstGeom>
          <a:ln w="25400">
            <a:solidFill>
              <a:schemeClr val="tx1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903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 animBg="1"/>
      <p:bldP spid="12" grpId="0"/>
      <p:bldP spid="13" grpId="0"/>
      <p:bldP spid="14" grpId="0"/>
      <p:bldP spid="15" grpId="0"/>
      <p:bldP spid="17" grpId="0" animBg="1"/>
      <p:bldP spid="1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Fuzzy Volume Temporal Algebra (1/10)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i="0" dirty="0"/>
              <a:t>Fuzzy time intervals and temporal relations</a:t>
            </a:r>
          </a:p>
          <a:p>
            <a:pPr lvl="1">
              <a:defRPr/>
            </a:pPr>
            <a:r>
              <a:rPr lang="en-US" altLang="en-US" dirty="0"/>
              <a:t>main idea: </a:t>
            </a:r>
            <a:r>
              <a:rPr lang="en-US" altLang="en-US" b="1" dirty="0"/>
              <a:t>interior</a:t>
            </a:r>
            <a:r>
              <a:rPr lang="en-US" altLang="en-US" dirty="0"/>
              <a:t> and </a:t>
            </a:r>
            <a:r>
              <a:rPr lang="en-US" altLang="en-US" b="1" dirty="0"/>
              <a:t>boundary</a:t>
            </a:r>
            <a:r>
              <a:rPr lang="en-US" altLang="en-US" dirty="0"/>
              <a:t> sets composed of time points</a:t>
            </a:r>
          </a:p>
          <a:p>
            <a:pPr lvl="2">
              <a:defRPr/>
            </a:pPr>
            <a:r>
              <a:rPr lang="en-US" altLang="en-US" i="0" dirty="0"/>
              <a:t>based on the concept of inner and outer </a:t>
            </a:r>
            <a:r>
              <a:rPr lang="en-US" altLang="en-US" i="0" dirty="0" smtClean="0"/>
              <a:t>bounds</a:t>
            </a:r>
          </a:p>
          <a:p>
            <a:pPr lvl="2">
              <a:defRPr/>
            </a:pPr>
            <a:r>
              <a:rPr lang="en-US" altLang="en-US" i="0" dirty="0" smtClean="0"/>
              <a:t>applicable on point wise Time (a set </a:t>
            </a:r>
            <a:r>
              <a:rPr lang="en-US" i="0" dirty="0"/>
              <a:t>isomorphic to </a:t>
            </a:r>
            <a:r>
              <a:rPr lang="en-US" i="0" dirty="0" smtClean="0"/>
              <a:t>R) </a:t>
            </a:r>
            <a:endParaRPr lang="en-US" altLang="en-US" i="0" dirty="0"/>
          </a:p>
          <a:p>
            <a:pPr lvl="2">
              <a:defRPr/>
            </a:pPr>
            <a:r>
              <a:rPr lang="en-US" altLang="en-US" i="0" dirty="0"/>
              <a:t>interior is a </a:t>
            </a:r>
            <a:r>
              <a:rPr lang="en-US" altLang="en-US" b="1" i="0" dirty="0"/>
              <a:t>determinate</a:t>
            </a:r>
            <a:r>
              <a:rPr lang="en-US" altLang="en-US" i="0" dirty="0"/>
              <a:t> interval where the period is on-going</a:t>
            </a:r>
          </a:p>
          <a:p>
            <a:pPr lvl="2">
              <a:defRPr/>
            </a:pPr>
            <a:r>
              <a:rPr lang="en-US" altLang="en-US" i="0" dirty="0"/>
              <a:t>boundary is an </a:t>
            </a:r>
            <a:r>
              <a:rPr lang="en-US" altLang="en-US" b="1" i="0" dirty="0"/>
              <a:t>indeterminate</a:t>
            </a:r>
            <a:r>
              <a:rPr lang="en-US" altLang="en-US" i="0" dirty="0"/>
              <a:t> interval representing a fuzzy </a:t>
            </a:r>
            <a:r>
              <a:rPr lang="en-US" altLang="en-US" i="0" dirty="0" smtClean="0"/>
              <a:t>zone</a:t>
            </a:r>
          </a:p>
          <a:p>
            <a:pPr lvl="2">
              <a:defRPr/>
            </a:pPr>
            <a:r>
              <a:rPr lang="en-US" altLang="en-US" i="0" dirty="0" smtClean="0"/>
              <a:t>closure is a set that includes all definite and indefinite points</a:t>
            </a:r>
            <a:endParaRPr lang="en-US" alt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16</a:t>
            </a:fld>
            <a:endParaRPr lang="en-US" altLang="el-GR"/>
          </a:p>
        </p:txBody>
      </p:sp>
      <p:cxnSp>
        <p:nvCxnSpPr>
          <p:cNvPr id="6" name="Straight Connector 5"/>
          <p:cNvCxnSpPr/>
          <p:nvPr/>
        </p:nvCxnSpPr>
        <p:spPr>
          <a:xfrm>
            <a:off x="719800" y="5714619"/>
            <a:ext cx="7315200" cy="0"/>
          </a:xfrm>
          <a:prstGeom prst="line">
            <a:avLst/>
          </a:prstGeom>
          <a:ln w="63500">
            <a:solidFill>
              <a:schemeClr val="tx1"/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194224" y="5868420"/>
            <a:ext cx="1681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Point-wise Time</a:t>
            </a:r>
            <a:endParaRPr lang="en-US" dirty="0"/>
          </a:p>
        </p:txBody>
      </p:sp>
      <p:sp>
        <p:nvSpPr>
          <p:cNvPr id="8" name="Flowchart: Terminator 7"/>
          <p:cNvSpPr/>
          <p:nvPr/>
        </p:nvSpPr>
        <p:spPr>
          <a:xfrm>
            <a:off x="3053140" y="5560818"/>
            <a:ext cx="1822457" cy="307602"/>
          </a:xfrm>
          <a:prstGeom prst="flowChartTerminator">
            <a:avLst/>
          </a:prstGeom>
          <a:solidFill>
            <a:srgbClr val="0070C0">
              <a:alpha val="77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Stored Data 8"/>
          <p:cNvSpPr/>
          <p:nvPr/>
        </p:nvSpPr>
        <p:spPr>
          <a:xfrm>
            <a:off x="2041770" y="5560818"/>
            <a:ext cx="1208868" cy="307602"/>
          </a:xfrm>
          <a:prstGeom prst="flowChartOnlineStorage">
            <a:avLst/>
          </a:prstGeom>
          <a:solidFill>
            <a:srgbClr val="C00000">
              <a:alpha val="77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lowchart: Stored Data 9"/>
          <p:cNvSpPr/>
          <p:nvPr/>
        </p:nvSpPr>
        <p:spPr>
          <a:xfrm rot="10800000">
            <a:off x="4533021" y="5560818"/>
            <a:ext cx="2130223" cy="307602"/>
          </a:xfrm>
          <a:prstGeom prst="flowChartOnlineStorage">
            <a:avLst/>
          </a:prstGeom>
          <a:solidFill>
            <a:srgbClr val="C00000">
              <a:alpha val="77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448668" y="4195785"/>
            <a:ext cx="1426929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Boundary set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351596" y="4796408"/>
            <a:ext cx="1220783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Interior set</a:t>
            </a:r>
            <a:endParaRPr lang="en-US" dirty="0"/>
          </a:p>
        </p:txBody>
      </p:sp>
      <p:cxnSp>
        <p:nvCxnSpPr>
          <p:cNvPr id="13" name="Elbow Connector 12"/>
          <p:cNvCxnSpPr>
            <a:endCxn id="10" idx="2"/>
          </p:cNvCxnSpPr>
          <p:nvPr/>
        </p:nvCxnSpPr>
        <p:spPr>
          <a:xfrm rot="16200000" flipH="1">
            <a:off x="4751731" y="4714417"/>
            <a:ext cx="1180368" cy="512434"/>
          </a:xfrm>
          <a:prstGeom prst="bentConnector3">
            <a:avLst>
              <a:gd name="adj1" fmla="val 1185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11" idx="1"/>
            <a:endCxn id="9" idx="0"/>
          </p:cNvCxnSpPr>
          <p:nvPr/>
        </p:nvCxnSpPr>
        <p:spPr>
          <a:xfrm rot="10800000" flipV="1">
            <a:off x="2646204" y="4380450"/>
            <a:ext cx="802464" cy="1180367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12" idx="2"/>
            <a:endCxn id="8" idx="0"/>
          </p:cNvCxnSpPr>
          <p:nvPr/>
        </p:nvCxnSpPr>
        <p:spPr>
          <a:xfrm rot="16200000" flipH="1">
            <a:off x="3765639" y="5362088"/>
            <a:ext cx="395078" cy="2381"/>
          </a:xfrm>
          <a:prstGeom prst="bent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351596" y="6187186"/>
            <a:ext cx="1220783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Closure set</a:t>
            </a:r>
            <a:endParaRPr lang="en-US" dirty="0"/>
          </a:p>
        </p:txBody>
      </p:sp>
      <p:cxnSp>
        <p:nvCxnSpPr>
          <p:cNvPr id="17" name="Elbow Connector 16"/>
          <p:cNvCxnSpPr>
            <a:endCxn id="10" idx="0"/>
          </p:cNvCxnSpPr>
          <p:nvPr/>
        </p:nvCxnSpPr>
        <p:spPr>
          <a:xfrm flipV="1">
            <a:off x="4772416" y="5868420"/>
            <a:ext cx="825716" cy="503432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16" idx="1"/>
            <a:endCxn id="9" idx="2"/>
          </p:cNvCxnSpPr>
          <p:nvPr/>
        </p:nvCxnSpPr>
        <p:spPr>
          <a:xfrm rot="10800000">
            <a:off x="2646204" y="5868420"/>
            <a:ext cx="705392" cy="503432"/>
          </a:xfrm>
          <a:prstGeom prst="bentConnector2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16" idx="0"/>
            <a:endCxn id="8" idx="2"/>
          </p:cNvCxnSpPr>
          <p:nvPr/>
        </p:nvCxnSpPr>
        <p:spPr>
          <a:xfrm rot="5400000" flipH="1" flipV="1">
            <a:off x="3803795" y="6026613"/>
            <a:ext cx="318766" cy="2381"/>
          </a:xfrm>
          <a:prstGeom prst="bentConnector3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4622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/>
      <p:bldP spid="12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Fuzzy Volume Temporal Algebra (</a:t>
            </a:r>
            <a:r>
              <a:rPr lang="en-US" dirty="0"/>
              <a:t>2/10)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i="0" dirty="0" smtClean="0"/>
              <a:t>Fuzzy interval algebra</a:t>
            </a:r>
            <a:endParaRPr lang="en-US" altLang="en-US" i="0" dirty="0"/>
          </a:p>
          <a:p>
            <a:pPr lvl="1">
              <a:defRPr/>
            </a:pPr>
            <a:r>
              <a:rPr lang="en-US" altLang="en-US" dirty="0" smtClean="0"/>
              <a:t>an alternative approach of Allen’s algebra that supports fuzziness representation</a:t>
            </a:r>
          </a:p>
          <a:p>
            <a:pPr lvl="1">
              <a:defRPr/>
            </a:pPr>
            <a:r>
              <a:rPr lang="en-US" altLang="en-US" dirty="0" smtClean="0"/>
              <a:t>a valid interval must conform to the following constraints</a:t>
            </a:r>
            <a:endParaRPr lang="en-US" altLang="en-US" dirty="0"/>
          </a:p>
          <a:p>
            <a:pPr lvl="2">
              <a:defRPr/>
            </a:pPr>
            <a:r>
              <a:rPr lang="en-US" altLang="en-US" i="0" dirty="0" smtClean="0"/>
              <a:t>non empty boundary or interior set</a:t>
            </a:r>
            <a:endParaRPr lang="en-US" altLang="en-US" i="0" dirty="0"/>
          </a:p>
          <a:p>
            <a:pPr lvl="2">
              <a:defRPr/>
            </a:pPr>
            <a:r>
              <a:rPr lang="en-US" altLang="en-US" i="0" dirty="0" smtClean="0"/>
              <a:t>bounded closure</a:t>
            </a:r>
            <a:endParaRPr lang="en-US" altLang="en-US" i="0" dirty="0"/>
          </a:p>
          <a:p>
            <a:pPr lvl="2">
              <a:defRPr/>
            </a:pPr>
            <a:r>
              <a:rPr lang="en-US" altLang="en-US" i="0" dirty="0" smtClean="0"/>
              <a:t>convex interior</a:t>
            </a:r>
          </a:p>
          <a:p>
            <a:pPr lvl="1">
              <a:defRPr/>
            </a:pPr>
            <a:r>
              <a:rPr lang="en-US" altLang="en-US" dirty="0" smtClean="0"/>
              <a:t>fuzzy relations are formed with set-oriented rules</a:t>
            </a:r>
          </a:p>
          <a:p>
            <a:pPr lvl="2">
              <a:defRPr/>
            </a:pPr>
            <a:r>
              <a:rPr lang="en-US" altLang="en-US" dirty="0" smtClean="0"/>
              <a:t>fuzzy meets: </a:t>
            </a:r>
            <a:r>
              <a:rPr lang="en-US" altLang="en-US" i="0" dirty="0" smtClean="0"/>
              <a:t>I</a:t>
            </a:r>
            <a:r>
              <a:rPr lang="en-US" altLang="en-US" sz="1200" i="0" dirty="0"/>
              <a:t>A</a:t>
            </a:r>
            <a:r>
              <a:rPr lang="en-US" altLang="en-US" i="0" dirty="0" smtClean="0"/>
              <a:t> ‘before’ I</a:t>
            </a:r>
            <a:r>
              <a:rPr lang="en-US" altLang="en-US" sz="1200" i="0" dirty="0" smtClean="0"/>
              <a:t>B</a:t>
            </a:r>
            <a:r>
              <a:rPr lang="en-US" altLang="en-US" dirty="0" smtClean="0"/>
              <a:t> and </a:t>
            </a:r>
          </a:p>
          <a:p>
            <a:pPr lvl="2">
              <a:defRPr/>
            </a:pPr>
            <a:endParaRPr lang="en-US" altLang="en-US" dirty="0"/>
          </a:p>
          <a:p>
            <a:pPr lvl="2">
              <a:defRPr/>
            </a:pPr>
            <a:endParaRPr lang="en-US" altLang="en-US" dirty="0" smtClean="0"/>
          </a:p>
          <a:p>
            <a:pPr marL="890588" lvl="2" indent="0">
              <a:buNone/>
              <a:defRPr/>
            </a:pPr>
            <a:endParaRPr lang="en-US" altLang="en-US" dirty="0" smtClean="0"/>
          </a:p>
          <a:p>
            <a:pPr lvl="2">
              <a:defRPr/>
            </a:pPr>
            <a:r>
              <a:rPr lang="en-US" altLang="en-US" i="0" dirty="0" smtClean="0"/>
              <a:t>time point equality (Allen) is regarded as boundary overlap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17</a:t>
            </a:fld>
            <a:endParaRPr lang="en-US" altLang="el-GR"/>
          </a:p>
        </p:txBody>
      </p:sp>
      <p:sp>
        <p:nvSpPr>
          <p:cNvPr id="21" name="Flowchart: Terminator 20"/>
          <p:cNvSpPr/>
          <p:nvPr/>
        </p:nvSpPr>
        <p:spPr>
          <a:xfrm>
            <a:off x="2174094" y="4935211"/>
            <a:ext cx="1451001" cy="274320"/>
          </a:xfrm>
          <a:prstGeom prst="flowChartTermina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2" name="Flowchart: Stored Data 21"/>
          <p:cNvSpPr/>
          <p:nvPr/>
        </p:nvSpPr>
        <p:spPr>
          <a:xfrm>
            <a:off x="1582967" y="4935211"/>
            <a:ext cx="717556" cy="274320"/>
          </a:xfrm>
          <a:prstGeom prst="flowChartOnlineStorag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Stored Data 22"/>
          <p:cNvSpPr/>
          <p:nvPr/>
        </p:nvSpPr>
        <p:spPr>
          <a:xfrm rot="10800000">
            <a:off x="3487102" y="4935211"/>
            <a:ext cx="839065" cy="274320"/>
          </a:xfrm>
          <a:prstGeom prst="flowChartOnlineStorag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>
            <a:off x="3955438" y="5209531"/>
            <a:ext cx="1451001" cy="274320"/>
          </a:xfrm>
          <a:prstGeom prst="flowChartTerminator">
            <a:avLst/>
          </a:prstGeom>
          <a:solidFill>
            <a:srgbClr val="00B0F0"/>
          </a:solidFill>
          <a:ln>
            <a:solidFill>
              <a:srgbClr val="0070C0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5" name="Flowchart: Stored Data 24"/>
          <p:cNvSpPr/>
          <p:nvPr/>
        </p:nvSpPr>
        <p:spPr>
          <a:xfrm>
            <a:off x="3364311" y="5209531"/>
            <a:ext cx="717556" cy="274320"/>
          </a:xfrm>
          <a:prstGeom prst="flowChartOnlineStorag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Stored Data 25"/>
          <p:cNvSpPr/>
          <p:nvPr/>
        </p:nvSpPr>
        <p:spPr>
          <a:xfrm rot="10800000">
            <a:off x="5268446" y="5209531"/>
            <a:ext cx="839065" cy="274320"/>
          </a:xfrm>
          <a:prstGeom prst="flowChartOnlineStorag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8718" y="4364035"/>
            <a:ext cx="1046059" cy="223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 bwMode="auto">
          <a:xfrm>
            <a:off x="3485209" y="4768823"/>
            <a:ext cx="562707" cy="828058"/>
          </a:xfrm>
          <a:prstGeom prst="ellipse">
            <a:avLst/>
          </a:prstGeom>
          <a:noFill/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81053" y="2982089"/>
            <a:ext cx="3188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smtClean="0">
                <a:solidFill>
                  <a:srgbClr val="7030A0"/>
                </a:solidFill>
              </a:rPr>
              <a:t>available knowledge</a:t>
            </a:r>
            <a:endParaRPr lang="el-GR" b="0" dirty="0">
              <a:solidFill>
                <a:srgbClr val="7030A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99143" y="3292806"/>
            <a:ext cx="3188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solidFill>
                  <a:srgbClr val="7030A0"/>
                </a:solidFill>
              </a:rPr>
              <a:t>s</a:t>
            </a:r>
            <a:r>
              <a:rPr lang="en-US" b="0" dirty="0" smtClean="0">
                <a:solidFill>
                  <a:srgbClr val="7030A0"/>
                </a:solidFill>
              </a:rPr>
              <a:t>ufficient knowledge</a:t>
            </a:r>
            <a:endParaRPr lang="el-GR" b="0" dirty="0">
              <a:solidFill>
                <a:srgbClr val="7030A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87409" y="3626968"/>
            <a:ext cx="3362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smtClean="0">
                <a:solidFill>
                  <a:srgbClr val="7030A0"/>
                </a:solidFill>
              </a:rPr>
              <a:t>fuzziness is limited by certainty</a:t>
            </a:r>
            <a:endParaRPr lang="el-GR" b="0" dirty="0">
              <a:solidFill>
                <a:srgbClr val="7030A0"/>
              </a:solidFill>
            </a:endParaRPr>
          </a:p>
        </p:txBody>
      </p:sp>
      <p:sp>
        <p:nvSpPr>
          <p:cNvPr id="17" name="Flowchart: Terminator 16"/>
          <p:cNvSpPr/>
          <p:nvPr/>
        </p:nvSpPr>
        <p:spPr>
          <a:xfrm>
            <a:off x="8245638" y="3029595"/>
            <a:ext cx="1451001" cy="274320"/>
          </a:xfrm>
          <a:prstGeom prst="flowChartTerminator">
            <a:avLst/>
          </a:prstGeom>
          <a:solidFill>
            <a:srgbClr val="00B0F0"/>
          </a:solidFill>
          <a:ln>
            <a:noFill/>
          </a:ln>
          <a:effectLst>
            <a:glow rad="101600">
              <a:srgbClr val="FF000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7537939" y="3733089"/>
            <a:ext cx="1813309" cy="274320"/>
            <a:chOff x="6923423" y="4704616"/>
            <a:chExt cx="1813309" cy="274320"/>
          </a:xfrm>
        </p:grpSpPr>
        <p:grpSp>
          <p:nvGrpSpPr>
            <p:cNvPr id="28" name="Group 27"/>
            <p:cNvGrpSpPr/>
            <p:nvPr/>
          </p:nvGrpSpPr>
          <p:grpSpPr>
            <a:xfrm>
              <a:off x="7104577" y="4704616"/>
              <a:ext cx="1632155" cy="274320"/>
              <a:chOff x="6545792" y="3334450"/>
              <a:chExt cx="1632155" cy="274320"/>
            </a:xfrm>
          </p:grpSpPr>
          <p:sp>
            <p:nvSpPr>
              <p:cNvPr id="29" name="Flowchart: Terminator 28"/>
              <p:cNvSpPr/>
              <p:nvPr/>
            </p:nvSpPr>
            <p:spPr>
              <a:xfrm>
                <a:off x="6545792" y="3334450"/>
                <a:ext cx="1451001" cy="274320"/>
              </a:xfrm>
              <a:prstGeom prst="flowChartTerminator">
                <a:avLst/>
              </a:prstGeom>
              <a:solidFill>
                <a:srgbClr val="00B0F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I</a:t>
                </a:r>
                <a:endParaRPr lang="en-US" dirty="0"/>
              </a:p>
            </p:txBody>
          </p:sp>
          <p:sp>
            <p:nvSpPr>
              <p:cNvPr id="30" name="Flowchart: Stored Data 29"/>
              <p:cNvSpPr/>
              <p:nvPr/>
            </p:nvSpPr>
            <p:spPr>
              <a:xfrm rot="10800000">
                <a:off x="7195758" y="3334450"/>
                <a:ext cx="982189" cy="274320"/>
              </a:xfrm>
              <a:prstGeom prst="flowChartOnlineStorag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1" name="Flowchart: Stored Data 30"/>
            <p:cNvSpPr/>
            <p:nvPr/>
          </p:nvSpPr>
          <p:spPr>
            <a:xfrm>
              <a:off x="6923423" y="4704616"/>
              <a:ext cx="982189" cy="274320"/>
            </a:xfrm>
            <a:prstGeom prst="flowChartOnlineStorag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453341" y="3358510"/>
            <a:ext cx="4036587" cy="285429"/>
            <a:chOff x="6453341" y="3358510"/>
            <a:chExt cx="4036587" cy="285429"/>
          </a:xfrm>
        </p:grpSpPr>
        <p:grpSp>
          <p:nvGrpSpPr>
            <p:cNvPr id="7" name="Group 6"/>
            <p:cNvGrpSpPr/>
            <p:nvPr/>
          </p:nvGrpSpPr>
          <p:grpSpPr>
            <a:xfrm>
              <a:off x="6756806" y="3369619"/>
              <a:ext cx="3733122" cy="274320"/>
              <a:chOff x="6545792" y="3334450"/>
              <a:chExt cx="3733122" cy="274320"/>
            </a:xfrm>
          </p:grpSpPr>
          <p:sp>
            <p:nvSpPr>
              <p:cNvPr id="18" name="Flowchart: Terminator 17"/>
              <p:cNvSpPr/>
              <p:nvPr/>
            </p:nvSpPr>
            <p:spPr>
              <a:xfrm>
                <a:off x="6545792" y="3334450"/>
                <a:ext cx="1451001" cy="274320"/>
              </a:xfrm>
              <a:prstGeom prst="flowChartTerminator">
                <a:avLst/>
              </a:prstGeom>
              <a:solidFill>
                <a:srgbClr val="00B0F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I</a:t>
                </a:r>
                <a:endParaRPr lang="en-US" dirty="0"/>
              </a:p>
            </p:txBody>
          </p:sp>
          <p:sp>
            <p:nvSpPr>
              <p:cNvPr id="19" name="Flowchart: Stored Data 18"/>
              <p:cNvSpPr/>
              <p:nvPr/>
            </p:nvSpPr>
            <p:spPr>
              <a:xfrm rot="10800000">
                <a:off x="7537939" y="3334450"/>
                <a:ext cx="2740975" cy="274320"/>
              </a:xfrm>
              <a:prstGeom prst="flowChartOnlineStorag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2" name="Flowchart: Stored Data 31"/>
            <p:cNvSpPr/>
            <p:nvPr/>
          </p:nvSpPr>
          <p:spPr>
            <a:xfrm>
              <a:off x="6453341" y="3358510"/>
              <a:ext cx="982189" cy="274320"/>
            </a:xfrm>
            <a:prstGeom prst="flowChartOnlineStorag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99794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5" grpId="0" animBg="1"/>
      <p:bldP spid="6" grpId="0"/>
      <p:bldP spid="15" grpId="0"/>
      <p:bldP spid="16" grpId="0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Fuzzy Volume Temporal Algebra </a:t>
            </a:r>
            <a:r>
              <a:rPr lang="en-US" dirty="0" smtClean="0"/>
              <a:t>(3/</a:t>
            </a:r>
            <a:r>
              <a:rPr lang="en-US" dirty="0"/>
              <a:t>10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18</a:t>
            </a:fld>
            <a:endParaRPr lang="en-US" altLang="el-GR"/>
          </a:p>
        </p:txBody>
      </p:sp>
      <p:grpSp>
        <p:nvGrpSpPr>
          <p:cNvPr id="78" name="Group 77"/>
          <p:cNvGrpSpPr/>
          <p:nvPr/>
        </p:nvGrpSpPr>
        <p:grpSpPr>
          <a:xfrm>
            <a:off x="1133214" y="1466092"/>
            <a:ext cx="7639573" cy="4778134"/>
            <a:chOff x="1138040" y="388052"/>
            <a:chExt cx="7639573" cy="4778134"/>
          </a:xfrm>
        </p:grpSpPr>
        <p:grpSp>
          <p:nvGrpSpPr>
            <p:cNvPr id="79" name="Group 78"/>
            <p:cNvGrpSpPr/>
            <p:nvPr/>
          </p:nvGrpSpPr>
          <p:grpSpPr>
            <a:xfrm>
              <a:off x="3006659" y="388052"/>
              <a:ext cx="5770954" cy="4778134"/>
              <a:chOff x="2991161" y="411806"/>
              <a:chExt cx="5770954" cy="4778134"/>
            </a:xfrm>
          </p:grpSpPr>
          <p:grpSp>
            <p:nvGrpSpPr>
              <p:cNvPr id="88" name="Group 87"/>
              <p:cNvGrpSpPr/>
              <p:nvPr/>
            </p:nvGrpSpPr>
            <p:grpSpPr>
              <a:xfrm>
                <a:off x="3011431" y="411806"/>
                <a:ext cx="5750684" cy="548642"/>
                <a:chOff x="2991161" y="411807"/>
                <a:chExt cx="5750684" cy="548642"/>
              </a:xfrm>
            </p:grpSpPr>
            <p:grpSp>
              <p:nvGrpSpPr>
                <p:cNvPr id="143" name="Group 142"/>
                <p:cNvGrpSpPr/>
                <p:nvPr/>
              </p:nvGrpSpPr>
              <p:grpSpPr>
                <a:xfrm>
                  <a:off x="2991161" y="411807"/>
                  <a:ext cx="2743200" cy="274320"/>
                  <a:chOff x="2588466" y="4870672"/>
                  <a:chExt cx="4621473" cy="307602"/>
                </a:xfrm>
              </p:grpSpPr>
              <p:sp>
                <p:nvSpPr>
                  <p:cNvPr id="148" name="Flowchart: Terminator 147"/>
                  <p:cNvSpPr/>
                  <p:nvPr/>
                </p:nvSpPr>
                <p:spPr>
                  <a:xfrm>
                    <a:off x="3584338" y="4870672"/>
                    <a:ext cx="2444503" cy="307602"/>
                  </a:xfrm>
                  <a:prstGeom prst="flowChartTerminator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A</a:t>
                    </a:r>
                    <a:endParaRPr lang="en-US" dirty="0"/>
                  </a:p>
                </p:txBody>
              </p:sp>
              <p:sp>
                <p:nvSpPr>
                  <p:cNvPr id="149" name="Flowchart: Stored Data 148"/>
                  <p:cNvSpPr/>
                  <p:nvPr/>
                </p:nvSpPr>
                <p:spPr>
                  <a:xfrm>
                    <a:off x="2588466" y="4870672"/>
                    <a:ext cx="1208868" cy="307602"/>
                  </a:xfrm>
                  <a:prstGeom prst="flowChartOnlineStorage">
                    <a:avLst/>
                  </a:prstGeom>
                  <a:solidFill>
                    <a:srgbClr val="C00000"/>
                  </a:solidFill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0" name="Flowchart: Stored Data 149"/>
                  <p:cNvSpPr/>
                  <p:nvPr/>
                </p:nvSpPr>
                <p:spPr>
                  <a:xfrm rot="10800000">
                    <a:off x="5796365" y="4870672"/>
                    <a:ext cx="1413574" cy="307602"/>
                  </a:xfrm>
                  <a:prstGeom prst="flowChartOnlineStorage">
                    <a:avLst/>
                  </a:prstGeom>
                  <a:solidFill>
                    <a:srgbClr val="C00000"/>
                  </a:solidFill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44" name="Group 143"/>
                <p:cNvGrpSpPr/>
                <p:nvPr/>
              </p:nvGrpSpPr>
              <p:grpSpPr>
                <a:xfrm>
                  <a:off x="5998645" y="686129"/>
                  <a:ext cx="2743200" cy="274320"/>
                  <a:chOff x="2588466" y="4870672"/>
                  <a:chExt cx="4621473" cy="307602"/>
                </a:xfrm>
              </p:grpSpPr>
              <p:sp>
                <p:nvSpPr>
                  <p:cNvPr id="145" name="Flowchart: Terminator 144"/>
                  <p:cNvSpPr/>
                  <p:nvPr/>
                </p:nvSpPr>
                <p:spPr>
                  <a:xfrm>
                    <a:off x="3584338" y="4870672"/>
                    <a:ext cx="2444503" cy="307602"/>
                  </a:xfrm>
                  <a:prstGeom prst="flowChartTerminator">
                    <a:avLst/>
                  </a:prstGeom>
                  <a:solidFill>
                    <a:srgbClr val="00B0F0"/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B</a:t>
                    </a:r>
                    <a:endParaRPr lang="en-US" dirty="0"/>
                  </a:p>
                </p:txBody>
              </p:sp>
              <p:sp>
                <p:nvSpPr>
                  <p:cNvPr id="146" name="Flowchart: Stored Data 145"/>
                  <p:cNvSpPr/>
                  <p:nvPr/>
                </p:nvSpPr>
                <p:spPr>
                  <a:xfrm>
                    <a:off x="2588466" y="4870672"/>
                    <a:ext cx="1208868" cy="307602"/>
                  </a:xfrm>
                  <a:prstGeom prst="flowChartOnlineStorage">
                    <a:avLst/>
                  </a:prstGeom>
                  <a:solidFill>
                    <a:srgbClr val="0070C0"/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lowchart: Stored Data 146"/>
                  <p:cNvSpPr/>
                  <p:nvPr/>
                </p:nvSpPr>
                <p:spPr>
                  <a:xfrm rot="10800000">
                    <a:off x="5796365" y="4870672"/>
                    <a:ext cx="1413574" cy="307602"/>
                  </a:xfrm>
                  <a:prstGeom prst="flowChartOnlineStorage">
                    <a:avLst/>
                  </a:prstGeom>
                  <a:solidFill>
                    <a:srgbClr val="0070C0"/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9" name="Group 88"/>
              <p:cNvGrpSpPr/>
              <p:nvPr/>
            </p:nvGrpSpPr>
            <p:grpSpPr>
              <a:xfrm>
                <a:off x="3011431" y="1116723"/>
                <a:ext cx="4524544" cy="548640"/>
                <a:chOff x="3011431" y="1210488"/>
                <a:chExt cx="4524544" cy="548640"/>
              </a:xfrm>
            </p:grpSpPr>
            <p:grpSp>
              <p:nvGrpSpPr>
                <p:cNvPr id="135" name="Group 134"/>
                <p:cNvGrpSpPr/>
                <p:nvPr/>
              </p:nvGrpSpPr>
              <p:grpSpPr>
                <a:xfrm>
                  <a:off x="3011431" y="1210488"/>
                  <a:ext cx="2743200" cy="274320"/>
                  <a:chOff x="2588466" y="4870672"/>
                  <a:chExt cx="4621473" cy="307602"/>
                </a:xfrm>
              </p:grpSpPr>
              <p:sp>
                <p:nvSpPr>
                  <p:cNvPr id="140" name="Flowchart: Terminator 139"/>
                  <p:cNvSpPr/>
                  <p:nvPr/>
                </p:nvSpPr>
                <p:spPr>
                  <a:xfrm>
                    <a:off x="3584338" y="4870672"/>
                    <a:ext cx="2444503" cy="307602"/>
                  </a:xfrm>
                  <a:prstGeom prst="flowChartTerminator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A</a:t>
                    </a:r>
                    <a:endParaRPr lang="en-US" dirty="0"/>
                  </a:p>
                </p:txBody>
              </p:sp>
              <p:sp>
                <p:nvSpPr>
                  <p:cNvPr id="141" name="Flowchart: Stored Data 140"/>
                  <p:cNvSpPr/>
                  <p:nvPr/>
                </p:nvSpPr>
                <p:spPr>
                  <a:xfrm>
                    <a:off x="2588466" y="4870672"/>
                    <a:ext cx="1208868" cy="307602"/>
                  </a:xfrm>
                  <a:prstGeom prst="flowChartOnlineStorage">
                    <a:avLst/>
                  </a:prstGeom>
                  <a:solidFill>
                    <a:srgbClr val="C00000"/>
                  </a:solidFill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2" name="Flowchart: Stored Data 141"/>
                  <p:cNvSpPr/>
                  <p:nvPr/>
                </p:nvSpPr>
                <p:spPr>
                  <a:xfrm rot="10800000">
                    <a:off x="5796365" y="4870672"/>
                    <a:ext cx="1413574" cy="307602"/>
                  </a:xfrm>
                  <a:prstGeom prst="flowChartOnlineStorage">
                    <a:avLst/>
                  </a:prstGeom>
                  <a:solidFill>
                    <a:srgbClr val="C00000"/>
                  </a:solidFill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6" name="Group 135"/>
                <p:cNvGrpSpPr/>
                <p:nvPr/>
              </p:nvGrpSpPr>
              <p:grpSpPr>
                <a:xfrm>
                  <a:off x="4792775" y="1484808"/>
                  <a:ext cx="2743200" cy="274320"/>
                  <a:chOff x="3764832" y="4870672"/>
                  <a:chExt cx="4621473" cy="307602"/>
                </a:xfrm>
              </p:grpSpPr>
              <p:sp>
                <p:nvSpPr>
                  <p:cNvPr id="137" name="Flowchart: Terminator 136"/>
                  <p:cNvSpPr/>
                  <p:nvPr/>
                </p:nvSpPr>
                <p:spPr>
                  <a:xfrm>
                    <a:off x="4760704" y="4870672"/>
                    <a:ext cx="2444504" cy="307602"/>
                  </a:xfrm>
                  <a:prstGeom prst="flowChartTerminator">
                    <a:avLst/>
                  </a:prstGeom>
                  <a:solidFill>
                    <a:srgbClr val="00B0F0"/>
                  </a:solidFill>
                  <a:ln>
                    <a:solidFill>
                      <a:srgbClr val="0070C0">
                        <a:alpha val="50000"/>
                      </a:srgb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B</a:t>
                    </a:r>
                    <a:endParaRPr lang="en-US" dirty="0"/>
                  </a:p>
                </p:txBody>
              </p:sp>
              <p:sp>
                <p:nvSpPr>
                  <p:cNvPr id="138" name="Flowchart: Stored Data 137"/>
                  <p:cNvSpPr/>
                  <p:nvPr/>
                </p:nvSpPr>
                <p:spPr>
                  <a:xfrm>
                    <a:off x="3764832" y="4870672"/>
                    <a:ext cx="1208868" cy="307602"/>
                  </a:xfrm>
                  <a:prstGeom prst="flowChartOnlineStorage">
                    <a:avLst/>
                  </a:prstGeom>
                  <a:solidFill>
                    <a:srgbClr val="0070C0"/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9" name="Flowchart: Stored Data 138"/>
                  <p:cNvSpPr/>
                  <p:nvPr/>
                </p:nvSpPr>
                <p:spPr>
                  <a:xfrm rot="10800000">
                    <a:off x="6972731" y="4870672"/>
                    <a:ext cx="1413574" cy="307602"/>
                  </a:xfrm>
                  <a:prstGeom prst="flowChartOnlineStorage">
                    <a:avLst/>
                  </a:prstGeom>
                  <a:solidFill>
                    <a:srgbClr val="0070C0"/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0" name="Group 89"/>
              <p:cNvGrpSpPr/>
              <p:nvPr/>
            </p:nvGrpSpPr>
            <p:grpSpPr>
              <a:xfrm>
                <a:off x="3011431" y="1821638"/>
                <a:ext cx="2920711" cy="548640"/>
                <a:chOff x="3011431" y="2033448"/>
                <a:chExt cx="2920711" cy="548640"/>
              </a:xfrm>
            </p:grpSpPr>
            <p:grpSp>
              <p:nvGrpSpPr>
                <p:cNvPr id="127" name="Group 126"/>
                <p:cNvGrpSpPr/>
                <p:nvPr/>
              </p:nvGrpSpPr>
              <p:grpSpPr>
                <a:xfrm>
                  <a:off x="3011431" y="2033448"/>
                  <a:ext cx="1828800" cy="274320"/>
                  <a:chOff x="2588466" y="4870672"/>
                  <a:chExt cx="4621473" cy="307602"/>
                </a:xfrm>
              </p:grpSpPr>
              <p:sp>
                <p:nvSpPr>
                  <p:cNvPr id="132" name="Flowchart: Terminator 131"/>
                  <p:cNvSpPr/>
                  <p:nvPr/>
                </p:nvSpPr>
                <p:spPr>
                  <a:xfrm>
                    <a:off x="3584338" y="4870672"/>
                    <a:ext cx="2444503" cy="307602"/>
                  </a:xfrm>
                  <a:prstGeom prst="flowChartTerminator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A</a:t>
                    </a:r>
                    <a:endParaRPr lang="en-US" dirty="0"/>
                  </a:p>
                </p:txBody>
              </p:sp>
              <p:sp>
                <p:nvSpPr>
                  <p:cNvPr id="133" name="Flowchart: Stored Data 132"/>
                  <p:cNvSpPr/>
                  <p:nvPr/>
                </p:nvSpPr>
                <p:spPr>
                  <a:xfrm>
                    <a:off x="2588466" y="4870672"/>
                    <a:ext cx="1208868" cy="307602"/>
                  </a:xfrm>
                  <a:prstGeom prst="flowChartOnlineStorage">
                    <a:avLst/>
                  </a:prstGeom>
                  <a:solidFill>
                    <a:srgbClr val="C00000"/>
                  </a:solidFill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4" name="Flowchart: Stored Data 133"/>
                  <p:cNvSpPr/>
                  <p:nvPr/>
                </p:nvSpPr>
                <p:spPr>
                  <a:xfrm rot="10800000">
                    <a:off x="5796365" y="4870672"/>
                    <a:ext cx="1413574" cy="307602"/>
                  </a:xfrm>
                  <a:prstGeom prst="flowChartOnlineStorage">
                    <a:avLst/>
                  </a:prstGeom>
                  <a:solidFill>
                    <a:srgbClr val="C00000"/>
                  </a:solidFill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8" name="Group 127"/>
                <p:cNvGrpSpPr/>
                <p:nvPr/>
              </p:nvGrpSpPr>
              <p:grpSpPr>
                <a:xfrm>
                  <a:off x="3188942" y="2307768"/>
                  <a:ext cx="2743200" cy="274320"/>
                  <a:chOff x="2588466" y="4870672"/>
                  <a:chExt cx="4621473" cy="307602"/>
                </a:xfrm>
              </p:grpSpPr>
              <p:sp>
                <p:nvSpPr>
                  <p:cNvPr id="129" name="Flowchart: Terminator 128"/>
                  <p:cNvSpPr/>
                  <p:nvPr/>
                </p:nvSpPr>
                <p:spPr>
                  <a:xfrm>
                    <a:off x="3584338" y="4870672"/>
                    <a:ext cx="2444503" cy="307602"/>
                  </a:xfrm>
                  <a:prstGeom prst="flowChartTerminator">
                    <a:avLst/>
                  </a:prstGeom>
                  <a:solidFill>
                    <a:srgbClr val="00B0F0"/>
                  </a:solidFill>
                  <a:ln>
                    <a:solidFill>
                      <a:srgbClr val="00B0F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B</a:t>
                    </a:r>
                    <a:endParaRPr lang="en-US" dirty="0"/>
                  </a:p>
                </p:txBody>
              </p:sp>
              <p:sp>
                <p:nvSpPr>
                  <p:cNvPr id="130" name="Flowchart: Stored Data 129"/>
                  <p:cNvSpPr/>
                  <p:nvPr/>
                </p:nvSpPr>
                <p:spPr>
                  <a:xfrm>
                    <a:off x="2588466" y="4870672"/>
                    <a:ext cx="1208868" cy="307602"/>
                  </a:xfrm>
                  <a:prstGeom prst="flowChartOnlineStorage">
                    <a:avLst/>
                  </a:prstGeom>
                  <a:solidFill>
                    <a:srgbClr val="0070C0"/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1" name="Flowchart: Stored Data 130"/>
                  <p:cNvSpPr/>
                  <p:nvPr/>
                </p:nvSpPr>
                <p:spPr>
                  <a:xfrm rot="10800000">
                    <a:off x="5796365" y="4870672"/>
                    <a:ext cx="1413574" cy="307602"/>
                  </a:xfrm>
                  <a:prstGeom prst="flowChartOnlineStorage">
                    <a:avLst/>
                  </a:prstGeom>
                  <a:solidFill>
                    <a:srgbClr val="0070C0"/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1" name="Group 90"/>
              <p:cNvGrpSpPr/>
              <p:nvPr/>
            </p:nvGrpSpPr>
            <p:grpSpPr>
              <a:xfrm>
                <a:off x="2991161" y="2526553"/>
                <a:ext cx="2743200" cy="548640"/>
                <a:chOff x="2991161" y="2856408"/>
                <a:chExt cx="2743200" cy="548640"/>
              </a:xfrm>
            </p:grpSpPr>
            <p:grpSp>
              <p:nvGrpSpPr>
                <p:cNvPr id="119" name="Group 118"/>
                <p:cNvGrpSpPr/>
                <p:nvPr/>
              </p:nvGrpSpPr>
              <p:grpSpPr>
                <a:xfrm>
                  <a:off x="3402270" y="2856408"/>
                  <a:ext cx="1828800" cy="274320"/>
                  <a:chOff x="2588466" y="4870672"/>
                  <a:chExt cx="4621473" cy="307602"/>
                </a:xfrm>
              </p:grpSpPr>
              <p:sp>
                <p:nvSpPr>
                  <p:cNvPr id="124" name="Flowchart: Terminator 123"/>
                  <p:cNvSpPr/>
                  <p:nvPr/>
                </p:nvSpPr>
                <p:spPr>
                  <a:xfrm>
                    <a:off x="3584338" y="4870672"/>
                    <a:ext cx="2444503" cy="307602"/>
                  </a:xfrm>
                  <a:prstGeom prst="flowChartTerminator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A</a:t>
                    </a:r>
                    <a:endParaRPr lang="en-US" dirty="0"/>
                  </a:p>
                </p:txBody>
              </p:sp>
              <p:sp>
                <p:nvSpPr>
                  <p:cNvPr id="125" name="Flowchart: Stored Data 124"/>
                  <p:cNvSpPr/>
                  <p:nvPr/>
                </p:nvSpPr>
                <p:spPr>
                  <a:xfrm>
                    <a:off x="2588466" y="4870672"/>
                    <a:ext cx="1208868" cy="307602"/>
                  </a:xfrm>
                  <a:prstGeom prst="flowChartOnlineStorage">
                    <a:avLst/>
                  </a:prstGeom>
                  <a:solidFill>
                    <a:srgbClr val="C00000"/>
                  </a:solidFill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6" name="Flowchart: Stored Data 125"/>
                  <p:cNvSpPr/>
                  <p:nvPr/>
                </p:nvSpPr>
                <p:spPr>
                  <a:xfrm rot="10800000">
                    <a:off x="5796365" y="4870672"/>
                    <a:ext cx="1413574" cy="307602"/>
                  </a:xfrm>
                  <a:prstGeom prst="flowChartOnlineStorage">
                    <a:avLst/>
                  </a:prstGeom>
                  <a:solidFill>
                    <a:srgbClr val="C00000"/>
                  </a:solidFill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0" name="Group 119"/>
                <p:cNvGrpSpPr/>
                <p:nvPr/>
              </p:nvGrpSpPr>
              <p:grpSpPr>
                <a:xfrm>
                  <a:off x="2991161" y="3130728"/>
                  <a:ext cx="2743200" cy="274320"/>
                  <a:chOff x="2588466" y="4870672"/>
                  <a:chExt cx="4621473" cy="307602"/>
                </a:xfrm>
              </p:grpSpPr>
              <p:sp>
                <p:nvSpPr>
                  <p:cNvPr id="121" name="Flowchart: Terminator 120"/>
                  <p:cNvSpPr/>
                  <p:nvPr/>
                </p:nvSpPr>
                <p:spPr>
                  <a:xfrm>
                    <a:off x="3584338" y="4870672"/>
                    <a:ext cx="2444503" cy="307602"/>
                  </a:xfrm>
                  <a:prstGeom prst="flowChartTerminator">
                    <a:avLst/>
                  </a:prstGeom>
                  <a:solidFill>
                    <a:srgbClr val="00B0F0"/>
                  </a:solidFill>
                  <a:ln>
                    <a:solidFill>
                      <a:srgbClr val="00B0F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B</a:t>
                    </a:r>
                    <a:endParaRPr lang="en-US" dirty="0"/>
                  </a:p>
                </p:txBody>
              </p:sp>
              <p:sp>
                <p:nvSpPr>
                  <p:cNvPr id="122" name="Flowchart: Stored Data 121"/>
                  <p:cNvSpPr/>
                  <p:nvPr/>
                </p:nvSpPr>
                <p:spPr>
                  <a:xfrm>
                    <a:off x="2588466" y="4870672"/>
                    <a:ext cx="1208868" cy="307602"/>
                  </a:xfrm>
                  <a:prstGeom prst="flowChartOnlineStorage">
                    <a:avLst/>
                  </a:prstGeom>
                  <a:solidFill>
                    <a:srgbClr val="0070C0"/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" name="Flowchart: Stored Data 122"/>
                  <p:cNvSpPr/>
                  <p:nvPr/>
                </p:nvSpPr>
                <p:spPr>
                  <a:xfrm rot="10800000">
                    <a:off x="5796365" y="4870672"/>
                    <a:ext cx="1413574" cy="307602"/>
                  </a:xfrm>
                  <a:prstGeom prst="flowChartOnlineStorage">
                    <a:avLst/>
                  </a:prstGeom>
                  <a:solidFill>
                    <a:srgbClr val="0070C0"/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2" name="Group 91"/>
              <p:cNvGrpSpPr/>
              <p:nvPr/>
            </p:nvGrpSpPr>
            <p:grpSpPr>
              <a:xfrm>
                <a:off x="2991161" y="3936384"/>
                <a:ext cx="2860158" cy="548640"/>
                <a:chOff x="2991161" y="4453768"/>
                <a:chExt cx="2860158" cy="548640"/>
              </a:xfrm>
            </p:grpSpPr>
            <p:grpSp>
              <p:nvGrpSpPr>
                <p:cNvPr id="111" name="Group 110"/>
                <p:cNvGrpSpPr/>
                <p:nvPr/>
              </p:nvGrpSpPr>
              <p:grpSpPr>
                <a:xfrm>
                  <a:off x="4022519" y="4453768"/>
                  <a:ext cx="1828800" cy="274320"/>
                  <a:chOff x="2588466" y="4870672"/>
                  <a:chExt cx="4621473" cy="307602"/>
                </a:xfrm>
              </p:grpSpPr>
              <p:sp>
                <p:nvSpPr>
                  <p:cNvPr id="116" name="Flowchart: Terminator 115"/>
                  <p:cNvSpPr/>
                  <p:nvPr/>
                </p:nvSpPr>
                <p:spPr>
                  <a:xfrm>
                    <a:off x="3584338" y="4870672"/>
                    <a:ext cx="2444503" cy="307602"/>
                  </a:xfrm>
                  <a:prstGeom prst="flowChartTerminator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A</a:t>
                    </a:r>
                    <a:endParaRPr lang="en-US" dirty="0"/>
                  </a:p>
                </p:txBody>
              </p:sp>
              <p:sp>
                <p:nvSpPr>
                  <p:cNvPr id="117" name="Flowchart: Stored Data 116"/>
                  <p:cNvSpPr/>
                  <p:nvPr/>
                </p:nvSpPr>
                <p:spPr>
                  <a:xfrm>
                    <a:off x="2588466" y="4870672"/>
                    <a:ext cx="1208868" cy="307602"/>
                  </a:xfrm>
                  <a:prstGeom prst="flowChartOnlineStorage">
                    <a:avLst/>
                  </a:prstGeom>
                  <a:solidFill>
                    <a:srgbClr val="C00000"/>
                  </a:solidFill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8" name="Flowchart: Stored Data 117"/>
                  <p:cNvSpPr/>
                  <p:nvPr/>
                </p:nvSpPr>
                <p:spPr>
                  <a:xfrm rot="10800000">
                    <a:off x="5796365" y="4870672"/>
                    <a:ext cx="1413574" cy="307602"/>
                  </a:xfrm>
                  <a:prstGeom prst="flowChartOnlineStorage">
                    <a:avLst/>
                  </a:prstGeom>
                  <a:solidFill>
                    <a:srgbClr val="C00000"/>
                  </a:solidFill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2" name="Group 111"/>
                <p:cNvGrpSpPr/>
                <p:nvPr/>
              </p:nvGrpSpPr>
              <p:grpSpPr>
                <a:xfrm>
                  <a:off x="2991161" y="4728088"/>
                  <a:ext cx="2743200" cy="274320"/>
                  <a:chOff x="2588466" y="4870672"/>
                  <a:chExt cx="4621473" cy="307602"/>
                </a:xfrm>
              </p:grpSpPr>
              <p:sp>
                <p:nvSpPr>
                  <p:cNvPr id="113" name="Flowchart: Terminator 112"/>
                  <p:cNvSpPr/>
                  <p:nvPr/>
                </p:nvSpPr>
                <p:spPr>
                  <a:xfrm>
                    <a:off x="3584338" y="4870672"/>
                    <a:ext cx="2444503" cy="307602"/>
                  </a:xfrm>
                  <a:prstGeom prst="flowChartTerminator">
                    <a:avLst/>
                  </a:prstGeom>
                  <a:solidFill>
                    <a:srgbClr val="00B0F0"/>
                  </a:solidFill>
                  <a:ln>
                    <a:solidFill>
                      <a:srgbClr val="00B0F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B</a:t>
                    </a:r>
                    <a:endParaRPr lang="en-US" dirty="0"/>
                  </a:p>
                </p:txBody>
              </p:sp>
              <p:sp>
                <p:nvSpPr>
                  <p:cNvPr id="114" name="Flowchart: Stored Data 113"/>
                  <p:cNvSpPr/>
                  <p:nvPr/>
                </p:nvSpPr>
                <p:spPr>
                  <a:xfrm>
                    <a:off x="2588466" y="4870672"/>
                    <a:ext cx="1208868" cy="307602"/>
                  </a:xfrm>
                  <a:prstGeom prst="flowChartOnlineStorage">
                    <a:avLst/>
                  </a:prstGeom>
                  <a:solidFill>
                    <a:srgbClr val="0070C0"/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5" name="Flowchart: Stored Data 114"/>
                  <p:cNvSpPr/>
                  <p:nvPr/>
                </p:nvSpPr>
                <p:spPr>
                  <a:xfrm rot="10800000">
                    <a:off x="5796365" y="4870672"/>
                    <a:ext cx="1413574" cy="307602"/>
                  </a:xfrm>
                  <a:prstGeom prst="flowChartOnlineStorage">
                    <a:avLst/>
                  </a:prstGeom>
                  <a:solidFill>
                    <a:srgbClr val="0070C0"/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" name="Group 92"/>
              <p:cNvGrpSpPr/>
              <p:nvPr/>
            </p:nvGrpSpPr>
            <p:grpSpPr>
              <a:xfrm>
                <a:off x="2991161" y="4641300"/>
                <a:ext cx="2743200" cy="548640"/>
                <a:chOff x="2991161" y="5276727"/>
                <a:chExt cx="2743200" cy="548640"/>
              </a:xfrm>
            </p:grpSpPr>
            <p:grpSp>
              <p:nvGrpSpPr>
                <p:cNvPr id="103" name="Group 102"/>
                <p:cNvGrpSpPr/>
                <p:nvPr/>
              </p:nvGrpSpPr>
              <p:grpSpPr>
                <a:xfrm>
                  <a:off x="3154618" y="5276727"/>
                  <a:ext cx="2355749" cy="274320"/>
                  <a:chOff x="2823452" y="4870672"/>
                  <a:chExt cx="3968735" cy="307602"/>
                </a:xfrm>
              </p:grpSpPr>
              <p:sp>
                <p:nvSpPr>
                  <p:cNvPr id="108" name="Flowchart: Terminator 107"/>
                  <p:cNvSpPr/>
                  <p:nvPr/>
                </p:nvSpPr>
                <p:spPr>
                  <a:xfrm>
                    <a:off x="3584338" y="4870672"/>
                    <a:ext cx="2444503" cy="307602"/>
                  </a:xfrm>
                  <a:prstGeom prst="flowChartTerminator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A</a:t>
                    </a:r>
                    <a:endParaRPr lang="en-US" dirty="0"/>
                  </a:p>
                </p:txBody>
              </p:sp>
              <p:sp>
                <p:nvSpPr>
                  <p:cNvPr id="109" name="Flowchart: Stored Data 108"/>
                  <p:cNvSpPr/>
                  <p:nvPr/>
                </p:nvSpPr>
                <p:spPr>
                  <a:xfrm>
                    <a:off x="2823452" y="4870672"/>
                    <a:ext cx="924293" cy="307602"/>
                  </a:xfrm>
                  <a:prstGeom prst="flowChartOnlineStorage">
                    <a:avLst/>
                  </a:prstGeom>
                  <a:solidFill>
                    <a:srgbClr val="C00000"/>
                  </a:solidFill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0" name="Flowchart: Stored Data 109"/>
                  <p:cNvSpPr/>
                  <p:nvPr/>
                </p:nvSpPr>
                <p:spPr>
                  <a:xfrm rot="10800000">
                    <a:off x="5867892" y="4870672"/>
                    <a:ext cx="924295" cy="307602"/>
                  </a:xfrm>
                  <a:prstGeom prst="flowChartOnlineStorage">
                    <a:avLst/>
                  </a:prstGeom>
                  <a:solidFill>
                    <a:srgbClr val="C00000"/>
                  </a:solidFill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4" name="Group 103"/>
                <p:cNvGrpSpPr/>
                <p:nvPr/>
              </p:nvGrpSpPr>
              <p:grpSpPr>
                <a:xfrm>
                  <a:off x="2991161" y="5551047"/>
                  <a:ext cx="2743200" cy="274320"/>
                  <a:chOff x="2588466" y="4870672"/>
                  <a:chExt cx="4621473" cy="307602"/>
                </a:xfrm>
              </p:grpSpPr>
              <p:sp>
                <p:nvSpPr>
                  <p:cNvPr id="105" name="Flowchart: Terminator 104"/>
                  <p:cNvSpPr/>
                  <p:nvPr/>
                </p:nvSpPr>
                <p:spPr>
                  <a:xfrm>
                    <a:off x="3584338" y="4870672"/>
                    <a:ext cx="2444503" cy="307602"/>
                  </a:xfrm>
                  <a:prstGeom prst="flowChartTerminator">
                    <a:avLst/>
                  </a:prstGeom>
                  <a:solidFill>
                    <a:srgbClr val="00B0F0"/>
                  </a:solidFill>
                  <a:ln>
                    <a:solidFill>
                      <a:srgbClr val="00B0F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B</a:t>
                    </a:r>
                    <a:endParaRPr lang="en-US" dirty="0"/>
                  </a:p>
                </p:txBody>
              </p:sp>
              <p:sp>
                <p:nvSpPr>
                  <p:cNvPr id="106" name="Flowchart: Stored Data 105"/>
                  <p:cNvSpPr/>
                  <p:nvPr/>
                </p:nvSpPr>
                <p:spPr>
                  <a:xfrm>
                    <a:off x="2588466" y="4870672"/>
                    <a:ext cx="1208868" cy="307602"/>
                  </a:xfrm>
                  <a:prstGeom prst="flowChartOnlineStorage">
                    <a:avLst/>
                  </a:prstGeom>
                  <a:solidFill>
                    <a:srgbClr val="0070C0"/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7" name="Flowchart: Stored Data 106"/>
                  <p:cNvSpPr/>
                  <p:nvPr/>
                </p:nvSpPr>
                <p:spPr>
                  <a:xfrm rot="10800000">
                    <a:off x="5796365" y="4870672"/>
                    <a:ext cx="1413574" cy="307602"/>
                  </a:xfrm>
                  <a:prstGeom prst="flowChartOnlineStorage">
                    <a:avLst/>
                  </a:prstGeom>
                  <a:solidFill>
                    <a:srgbClr val="0070C0"/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4" name="Group 93"/>
              <p:cNvGrpSpPr/>
              <p:nvPr/>
            </p:nvGrpSpPr>
            <p:grpSpPr>
              <a:xfrm>
                <a:off x="3017456" y="3231468"/>
                <a:ext cx="3506753" cy="548641"/>
                <a:chOff x="3017456" y="3655087"/>
                <a:chExt cx="3506753" cy="548641"/>
              </a:xfrm>
            </p:grpSpPr>
            <p:grpSp>
              <p:nvGrpSpPr>
                <p:cNvPr id="95" name="Group 94"/>
                <p:cNvGrpSpPr/>
                <p:nvPr/>
              </p:nvGrpSpPr>
              <p:grpSpPr>
                <a:xfrm>
                  <a:off x="3017456" y="3655087"/>
                  <a:ext cx="2285202" cy="298600"/>
                  <a:chOff x="2588466" y="4870672"/>
                  <a:chExt cx="4621473" cy="307602"/>
                </a:xfrm>
              </p:grpSpPr>
              <p:sp>
                <p:nvSpPr>
                  <p:cNvPr id="100" name="Flowchart: Terminator 99"/>
                  <p:cNvSpPr/>
                  <p:nvPr/>
                </p:nvSpPr>
                <p:spPr>
                  <a:xfrm>
                    <a:off x="3584338" y="4870672"/>
                    <a:ext cx="2444503" cy="307602"/>
                  </a:xfrm>
                  <a:prstGeom prst="flowChartTerminator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A</a:t>
                    </a:r>
                    <a:endParaRPr lang="en-US" dirty="0"/>
                  </a:p>
                </p:txBody>
              </p:sp>
              <p:sp>
                <p:nvSpPr>
                  <p:cNvPr id="101" name="Flowchart: Stored Data 100"/>
                  <p:cNvSpPr/>
                  <p:nvPr/>
                </p:nvSpPr>
                <p:spPr>
                  <a:xfrm>
                    <a:off x="2588466" y="4870672"/>
                    <a:ext cx="1208868" cy="307602"/>
                  </a:xfrm>
                  <a:prstGeom prst="flowChartOnlineStorage">
                    <a:avLst/>
                  </a:prstGeom>
                  <a:solidFill>
                    <a:srgbClr val="C00000"/>
                  </a:solidFill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2" name="Flowchart: Stored Data 101"/>
                  <p:cNvSpPr/>
                  <p:nvPr/>
                </p:nvSpPr>
                <p:spPr>
                  <a:xfrm rot="10800000">
                    <a:off x="5796365" y="4870672"/>
                    <a:ext cx="1413574" cy="307602"/>
                  </a:xfrm>
                  <a:prstGeom prst="flowChartOnlineStorage">
                    <a:avLst/>
                  </a:prstGeom>
                  <a:solidFill>
                    <a:srgbClr val="C00000"/>
                  </a:solidFill>
                  <a:ln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6" name="Group 95"/>
                <p:cNvGrpSpPr/>
                <p:nvPr/>
              </p:nvGrpSpPr>
              <p:grpSpPr>
                <a:xfrm>
                  <a:off x="3781009" y="3929408"/>
                  <a:ext cx="2743200" cy="274320"/>
                  <a:chOff x="2588466" y="4870672"/>
                  <a:chExt cx="4621473" cy="307602"/>
                </a:xfrm>
              </p:grpSpPr>
              <p:sp>
                <p:nvSpPr>
                  <p:cNvPr id="97" name="Flowchart: Terminator 96"/>
                  <p:cNvSpPr/>
                  <p:nvPr/>
                </p:nvSpPr>
                <p:spPr>
                  <a:xfrm>
                    <a:off x="3584338" y="4870672"/>
                    <a:ext cx="2444503" cy="307602"/>
                  </a:xfrm>
                  <a:prstGeom prst="flowChartTerminator">
                    <a:avLst/>
                  </a:prstGeom>
                  <a:solidFill>
                    <a:srgbClr val="00B0F0"/>
                  </a:solidFill>
                  <a:ln>
                    <a:solidFill>
                      <a:srgbClr val="00B0F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smtClean="0"/>
                      <a:t>B</a:t>
                    </a:r>
                    <a:endParaRPr lang="en-US" dirty="0"/>
                  </a:p>
                </p:txBody>
              </p:sp>
              <p:sp>
                <p:nvSpPr>
                  <p:cNvPr id="98" name="Flowchart: Stored Data 97"/>
                  <p:cNvSpPr/>
                  <p:nvPr/>
                </p:nvSpPr>
                <p:spPr>
                  <a:xfrm>
                    <a:off x="2588466" y="4870672"/>
                    <a:ext cx="1208868" cy="307602"/>
                  </a:xfrm>
                  <a:prstGeom prst="flowChartOnlineStorage">
                    <a:avLst/>
                  </a:prstGeom>
                  <a:solidFill>
                    <a:srgbClr val="0070C0"/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9" name="Flowchart: Stored Data 98"/>
                  <p:cNvSpPr/>
                  <p:nvPr/>
                </p:nvSpPr>
                <p:spPr>
                  <a:xfrm rot="10800000">
                    <a:off x="5796365" y="4870672"/>
                    <a:ext cx="1413574" cy="307602"/>
                  </a:xfrm>
                  <a:prstGeom prst="flowChartOnlineStorage">
                    <a:avLst/>
                  </a:prstGeom>
                  <a:solidFill>
                    <a:srgbClr val="0070C0"/>
                  </a:solidFill>
                  <a:ln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grpSp>
          <p:nvGrpSpPr>
            <p:cNvPr id="80" name="Group 79"/>
            <p:cNvGrpSpPr/>
            <p:nvPr/>
          </p:nvGrpSpPr>
          <p:grpSpPr>
            <a:xfrm>
              <a:off x="1138040" y="422952"/>
              <a:ext cx="1808014" cy="4646780"/>
              <a:chOff x="1138040" y="364299"/>
              <a:chExt cx="1808014" cy="4646780"/>
            </a:xfrm>
          </p:grpSpPr>
          <p:sp>
            <p:nvSpPr>
              <p:cNvPr id="81" name="TextBox 80"/>
              <p:cNvSpPr txBox="1"/>
              <p:nvPr/>
            </p:nvSpPr>
            <p:spPr>
              <a:xfrm>
                <a:off x="1138040" y="364299"/>
                <a:ext cx="180801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A fuzzy before B</a:t>
                </a:r>
                <a:endParaRPr lang="en-US" sz="1400" dirty="0"/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1138040" y="1087466"/>
                <a:ext cx="180801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A fuzzy meets B</a:t>
                </a:r>
                <a:endParaRPr lang="en-US" sz="1400" dirty="0"/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1138040" y="1810633"/>
                <a:ext cx="180801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A fuzzy starts B</a:t>
                </a:r>
                <a:endParaRPr lang="en-US" sz="1400" dirty="0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1138040" y="2533800"/>
                <a:ext cx="180801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A fuzzy during B</a:t>
                </a:r>
                <a:endParaRPr lang="en-US" sz="1400" dirty="0"/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1138040" y="3256967"/>
                <a:ext cx="180801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A fuzzy overlap B</a:t>
                </a:r>
                <a:endParaRPr lang="en-US" sz="1400" dirty="0"/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1138040" y="3980134"/>
                <a:ext cx="180801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A fuzzy finishes B</a:t>
                </a:r>
                <a:endParaRPr lang="en-US" sz="1400" dirty="0"/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1138040" y="4703302"/>
                <a:ext cx="180801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A fuzzy equals B</a:t>
                </a:r>
                <a:endParaRPr lang="en-US" sz="14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1589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Fuzzy Volume Temporal Algebra </a:t>
            </a:r>
            <a:r>
              <a:rPr lang="en-US" dirty="0" smtClean="0"/>
              <a:t>(4</a:t>
            </a:r>
            <a:r>
              <a:rPr lang="en-US" dirty="0"/>
              <a:t>/10)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i="0" dirty="0"/>
              <a:t>Fuzzy Space-time Volumes and temporal relations</a:t>
            </a:r>
          </a:p>
          <a:p>
            <a:pPr lvl="1"/>
            <a:r>
              <a:rPr lang="en-US" altLang="en-US" dirty="0"/>
              <a:t>main idea: fuzzy time interval </a:t>
            </a:r>
            <a:r>
              <a:rPr lang="en-US" altLang="en-US" dirty="0" smtClean="0"/>
              <a:t>algebra to </a:t>
            </a:r>
            <a:r>
              <a:rPr lang="en-US" altLang="en-US" dirty="0"/>
              <a:t>four dimensions</a:t>
            </a:r>
          </a:p>
          <a:p>
            <a:pPr lvl="2"/>
            <a:r>
              <a:rPr lang="en-US" altLang="en-US" i="0" dirty="0"/>
              <a:t>Space-time Volume includes determinate and indeterminate </a:t>
            </a:r>
            <a:r>
              <a:rPr lang="en-US" altLang="en-US" i="0" dirty="0" smtClean="0"/>
              <a:t>regions</a:t>
            </a:r>
          </a:p>
          <a:p>
            <a:pPr lvl="1"/>
            <a:r>
              <a:rPr lang="en-US" altLang="en-US" dirty="0"/>
              <a:t>s</a:t>
            </a:r>
            <a:r>
              <a:rPr lang="en-US" altLang="en-US" dirty="0" smtClean="0"/>
              <a:t>imilar rules applied for the definition of valid volumes</a:t>
            </a:r>
            <a:endParaRPr lang="en-US" altLang="en-US" i="0" dirty="0"/>
          </a:p>
          <a:p>
            <a:endParaRPr lang="el-GR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19</a:t>
            </a:fld>
            <a:endParaRPr lang="en-US" altLang="el-GR"/>
          </a:p>
        </p:txBody>
      </p:sp>
      <p:sp>
        <p:nvSpPr>
          <p:cNvPr id="6" name="Rectangle 5"/>
          <p:cNvSpPr/>
          <p:nvPr/>
        </p:nvSpPr>
        <p:spPr>
          <a:xfrm>
            <a:off x="2406812" y="3406289"/>
            <a:ext cx="4470665" cy="2689711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384108" y="3406289"/>
            <a:ext cx="13516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Point-wise</a:t>
            </a:r>
          </a:p>
          <a:p>
            <a:r>
              <a:rPr lang="en-US" sz="1600" dirty="0" smtClean="0"/>
              <a:t>Space-time</a:t>
            </a:r>
            <a:endParaRPr lang="en-US" sz="1600" dirty="0"/>
          </a:p>
        </p:txBody>
      </p:sp>
      <p:grpSp>
        <p:nvGrpSpPr>
          <p:cNvPr id="8" name="Group 7"/>
          <p:cNvGrpSpPr/>
          <p:nvPr/>
        </p:nvGrpSpPr>
        <p:grpSpPr>
          <a:xfrm>
            <a:off x="3915964" y="4175414"/>
            <a:ext cx="1541406" cy="966170"/>
            <a:chOff x="4218828" y="2749429"/>
            <a:chExt cx="1950393" cy="1382243"/>
          </a:xfrm>
        </p:grpSpPr>
        <p:sp>
          <p:nvSpPr>
            <p:cNvPr id="16" name="Rectangle 15"/>
            <p:cNvSpPr/>
            <p:nvPr/>
          </p:nvSpPr>
          <p:spPr>
            <a:xfrm rot="2736690">
              <a:off x="4815695" y="2742716"/>
              <a:ext cx="781972" cy="1383163"/>
            </a:xfrm>
            <a:prstGeom prst="rect">
              <a:avLst/>
            </a:prstGeom>
            <a:solidFill>
              <a:srgbClr val="0070C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lowchart: Alternate Process 16"/>
            <p:cNvSpPr/>
            <p:nvPr/>
          </p:nvSpPr>
          <p:spPr>
            <a:xfrm rot="2760000">
              <a:off x="4502903" y="2465354"/>
              <a:ext cx="1382243" cy="1950393"/>
            </a:xfrm>
            <a:prstGeom prst="flowChartAlternateProcess">
              <a:avLst/>
            </a:prstGeom>
            <a:noFill/>
            <a:ln w="457200">
              <a:solidFill>
                <a:srgbClr val="C00000">
                  <a:alpha val="7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7133716" y="4205396"/>
            <a:ext cx="15592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Boundary set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3717" y="3406290"/>
            <a:ext cx="13929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Interior set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33716" y="5004501"/>
            <a:ext cx="13929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Closure set</a:t>
            </a:r>
          </a:p>
        </p:txBody>
      </p:sp>
      <p:cxnSp>
        <p:nvCxnSpPr>
          <p:cNvPr id="12" name="Straight Arrow Connector 11"/>
          <p:cNvCxnSpPr>
            <a:stCxn id="10" idx="1"/>
          </p:cNvCxnSpPr>
          <p:nvPr/>
        </p:nvCxnSpPr>
        <p:spPr>
          <a:xfrm flipH="1">
            <a:off x="4905487" y="3575567"/>
            <a:ext cx="2228230" cy="75799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1"/>
          </p:cNvCxnSpPr>
          <p:nvPr/>
        </p:nvCxnSpPr>
        <p:spPr>
          <a:xfrm flipH="1">
            <a:off x="5562738" y="4374673"/>
            <a:ext cx="1570978" cy="8419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1" idx="1"/>
          </p:cNvCxnSpPr>
          <p:nvPr/>
        </p:nvCxnSpPr>
        <p:spPr>
          <a:xfrm flipH="1" flipV="1">
            <a:off x="4905486" y="4571886"/>
            <a:ext cx="2228230" cy="60189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1" idx="1"/>
            <a:endCxn id="17" idx="3"/>
          </p:cNvCxnSpPr>
          <p:nvPr/>
        </p:nvCxnSpPr>
        <p:spPr>
          <a:xfrm flipH="1" flipV="1">
            <a:off x="5022246" y="5006001"/>
            <a:ext cx="2111470" cy="16777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761277" y="6318738"/>
            <a:ext cx="4096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smtClean="0"/>
              <a:t>A time projection gives a fuzzy interval</a:t>
            </a:r>
            <a:endParaRPr lang="el-GR" b="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4551391" y="3760910"/>
            <a:ext cx="76200" cy="1933575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06602" y="3302771"/>
            <a:ext cx="6661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Time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734681" y="6049280"/>
            <a:ext cx="7980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Space</a:t>
            </a:r>
          </a:p>
        </p:txBody>
      </p:sp>
    </p:spTree>
    <p:extLst>
      <p:ext uri="{BB962C8B-B14F-4D97-AF65-F5344CB8AC3E}">
        <p14:creationId xmlns:p14="http://schemas.microsoft.com/office/powerpoint/2010/main" val="2392926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/>
      <p:bldP spid="10" grpId="0"/>
      <p:bldP spid="11" grpId="0"/>
      <p:bldP spid="18" grpId="0"/>
      <p:bldP spid="5" grpId="0" animBg="1"/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Exploring the Past (1/5)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/>
              <a:t>Past is a collection of </a:t>
            </a:r>
            <a:r>
              <a:rPr lang="en-US" i="0" dirty="0" smtClean="0"/>
              <a:t>events that </a:t>
            </a:r>
            <a:r>
              <a:rPr lang="en-US" i="0" dirty="0"/>
              <a:t>occurred in space and time</a:t>
            </a:r>
          </a:p>
          <a:p>
            <a:pPr lvl="1"/>
            <a:r>
              <a:rPr lang="en-US" dirty="0"/>
              <a:t>Human lifetime: birth, aging, marriage, death </a:t>
            </a:r>
            <a:endParaRPr lang="en-US" dirty="0" smtClean="0"/>
          </a:p>
          <a:p>
            <a:pPr lvl="1"/>
            <a:r>
              <a:rPr lang="en-US" dirty="0" smtClean="0"/>
              <a:t>History over a place: cultural periods, events (battles, disasters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  <a:endParaRPr lang="en-US" dirty="0"/>
          </a:p>
          <a:p>
            <a:endParaRPr lang="en-US" sz="2400" dirty="0"/>
          </a:p>
          <a:p>
            <a:r>
              <a:rPr lang="en-US" i="0" dirty="0"/>
              <a:t>Sets of </a:t>
            </a:r>
            <a:r>
              <a:rPr lang="en-US" i="0" dirty="0" smtClean="0"/>
              <a:t>coherent phenomena form periods or events</a:t>
            </a:r>
            <a:endParaRPr lang="en-US" i="0" dirty="0"/>
          </a:p>
          <a:p>
            <a:pPr lvl="1"/>
            <a:r>
              <a:rPr lang="en-US" dirty="0"/>
              <a:t>Wildfire over a </a:t>
            </a:r>
            <a:r>
              <a:rPr lang="en-US" dirty="0" smtClean="0"/>
              <a:t>territory</a:t>
            </a:r>
            <a:endParaRPr lang="en-US" dirty="0"/>
          </a:p>
          <a:p>
            <a:pPr lvl="2"/>
            <a:r>
              <a:rPr lang="en-US" i="0" dirty="0"/>
              <a:t>combustion of organic matter, soil dehydration, erosion and heating  </a:t>
            </a:r>
          </a:p>
          <a:p>
            <a:endParaRPr lang="en-US" dirty="0" smtClean="0"/>
          </a:p>
          <a:p>
            <a:r>
              <a:rPr lang="en-US" i="0" dirty="0"/>
              <a:t>D</a:t>
            </a:r>
            <a:r>
              <a:rPr lang="en-US" i="0" dirty="0" smtClean="0"/>
              <a:t>ata </a:t>
            </a:r>
            <a:r>
              <a:rPr lang="en-US" i="0" dirty="0"/>
              <a:t>derived from related </a:t>
            </a:r>
            <a:r>
              <a:rPr lang="en-US" i="0" dirty="0" smtClean="0"/>
              <a:t>findings grant</a:t>
            </a:r>
          </a:p>
          <a:p>
            <a:pPr lvl="1"/>
            <a:r>
              <a:rPr lang="en-US" dirty="0" smtClean="0"/>
              <a:t>information about comprised events </a:t>
            </a:r>
          </a:p>
          <a:p>
            <a:pPr lvl="2"/>
            <a:r>
              <a:rPr lang="en-US" dirty="0"/>
              <a:t>s</a:t>
            </a:r>
            <a:r>
              <a:rPr lang="en-US" dirty="0" smtClean="0"/>
              <a:t>patial, temporal </a:t>
            </a:r>
            <a:r>
              <a:rPr lang="en-US" dirty="0"/>
              <a:t>and spatiotemporal </a:t>
            </a:r>
            <a:r>
              <a:rPr lang="en-US" dirty="0" smtClean="0"/>
              <a:t>extent</a:t>
            </a:r>
          </a:p>
          <a:p>
            <a:pPr lvl="2"/>
            <a:r>
              <a:rPr lang="en-US" dirty="0" smtClean="0"/>
              <a:t>semantics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2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10347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Fuzzy Volume Temporal Algebra </a:t>
            </a:r>
            <a:r>
              <a:rPr lang="en-US" dirty="0" smtClean="0"/>
              <a:t>(5/10)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-447675">
              <a:buClr>
                <a:schemeClr val="accent1"/>
              </a:buClr>
              <a:buSzPct val="70000"/>
              <a:buNone/>
            </a:pPr>
            <a:r>
              <a:rPr lang="en-US" altLang="en-US" i="0" dirty="0"/>
              <a:t>Spatiotemporal interval </a:t>
            </a:r>
            <a:r>
              <a:rPr lang="en-US" altLang="en-US" i="0" dirty="0" smtClean="0"/>
              <a:t>algebra</a:t>
            </a:r>
            <a:endParaRPr lang="en-US" altLang="en-US" dirty="0" smtClean="0"/>
          </a:p>
          <a:p>
            <a:pPr lvl="1"/>
            <a:r>
              <a:rPr lang="en-US" altLang="en-US" dirty="0"/>
              <a:t>associations based on </a:t>
            </a:r>
            <a:r>
              <a:rPr lang="en-US" altLang="en-US" b="1" dirty="0"/>
              <a:t>time </a:t>
            </a:r>
            <a:r>
              <a:rPr lang="en-US" altLang="en-US" b="1" dirty="0" smtClean="0"/>
              <a:t>projections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possibility of co-existence</a:t>
            </a:r>
          </a:p>
          <a:p>
            <a:pPr lvl="2"/>
            <a:r>
              <a:rPr lang="en-US" altLang="en-US" dirty="0" smtClean="0"/>
              <a:t>no shared space</a:t>
            </a:r>
          </a:p>
          <a:p>
            <a:pPr lvl="3"/>
            <a:r>
              <a:rPr lang="en-US" altLang="en-US" sz="1800" b="1" dirty="0" smtClean="0"/>
              <a:t>total association</a:t>
            </a:r>
          </a:p>
          <a:p>
            <a:pPr lvl="2"/>
            <a:r>
              <a:rPr lang="en-US" altLang="en-US" dirty="0"/>
              <a:t>s</a:t>
            </a:r>
            <a:r>
              <a:rPr lang="en-US" altLang="en-US" dirty="0" smtClean="0"/>
              <a:t>pace overlap</a:t>
            </a:r>
          </a:p>
          <a:p>
            <a:pPr lvl="3"/>
            <a:r>
              <a:rPr lang="en-US" altLang="en-US" sz="1800" b="1" dirty="0"/>
              <a:t>l</a:t>
            </a:r>
            <a:r>
              <a:rPr lang="en-US" altLang="en-US" sz="1800" b="1" dirty="0" smtClean="0"/>
              <a:t>ocal associations </a:t>
            </a:r>
            <a:r>
              <a:rPr lang="en-US" altLang="en-US" sz="1800" i="0" dirty="0" smtClean="0"/>
              <a:t>over </a:t>
            </a:r>
            <a:r>
              <a:rPr lang="en-US" altLang="en-US" sz="1800" i="0" dirty="0"/>
              <a:t>shared </a:t>
            </a:r>
            <a:r>
              <a:rPr lang="en-US" altLang="en-US" sz="1800" b="1" i="0" dirty="0"/>
              <a:t>space </a:t>
            </a:r>
            <a:r>
              <a:rPr lang="en-US" altLang="en-US" sz="1800" b="1" i="0" dirty="0" smtClean="0"/>
              <a:t>slices</a:t>
            </a:r>
            <a:endParaRPr lang="en-US" altLang="en-US" dirty="0"/>
          </a:p>
          <a:p>
            <a:pPr marL="0">
              <a:buNone/>
            </a:pPr>
            <a:r>
              <a:rPr lang="en-US" altLang="en-US" i="0" dirty="0" smtClean="0"/>
              <a:t>Space slices</a:t>
            </a:r>
            <a:endParaRPr lang="en-US" altLang="en-US" i="0" dirty="0"/>
          </a:p>
          <a:p>
            <a:pPr lvl="1"/>
            <a:r>
              <a:rPr lang="en-US" altLang="en-US" dirty="0"/>
              <a:t>r</a:t>
            </a:r>
            <a:r>
              <a:rPr lang="en-US" altLang="en-US" dirty="0" smtClean="0"/>
              <a:t>elated to the observation process</a:t>
            </a:r>
          </a:p>
          <a:p>
            <a:pPr lvl="1"/>
            <a:r>
              <a:rPr lang="en-US" altLang="en-US" dirty="0" smtClean="0"/>
              <a:t>observations reveal distinct information</a:t>
            </a:r>
          </a:p>
          <a:p>
            <a:pPr lvl="2"/>
            <a:r>
              <a:rPr lang="en-US" altLang="en-US" i="0" dirty="0"/>
              <a:t>s</a:t>
            </a:r>
            <a:r>
              <a:rPr lang="en-US" altLang="en-US" i="0" dirty="0" smtClean="0"/>
              <a:t>pace region that was found</a:t>
            </a:r>
          </a:p>
          <a:p>
            <a:pPr lvl="2"/>
            <a:r>
              <a:rPr lang="en-US" altLang="en-US" i="0" dirty="0"/>
              <a:t>p</a:t>
            </a:r>
            <a:r>
              <a:rPr lang="en-US" altLang="en-US" i="0" dirty="0" smtClean="0"/>
              <a:t>roposing the temporal relation over that area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20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994219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Fuzzy Volume Temporal Algebra </a:t>
            </a:r>
            <a:r>
              <a:rPr lang="en-US" dirty="0" smtClean="0"/>
              <a:t>(6/10)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21</a:t>
            </a:fld>
            <a:endParaRPr lang="en-US" altLang="el-GR"/>
          </a:p>
        </p:txBody>
      </p:sp>
      <p:grpSp>
        <p:nvGrpSpPr>
          <p:cNvPr id="44" name="Group 43"/>
          <p:cNvGrpSpPr/>
          <p:nvPr/>
        </p:nvGrpSpPr>
        <p:grpSpPr>
          <a:xfrm>
            <a:off x="576196" y="1761017"/>
            <a:ext cx="4639866" cy="4215462"/>
            <a:chOff x="1977218" y="987923"/>
            <a:chExt cx="4639866" cy="4215462"/>
          </a:xfrm>
        </p:grpSpPr>
        <p:sp>
          <p:nvSpPr>
            <p:cNvPr id="45" name="Rounded Rectangle 44"/>
            <p:cNvSpPr/>
            <p:nvPr/>
          </p:nvSpPr>
          <p:spPr>
            <a:xfrm rot="17782622">
              <a:off x="4499090" y="2572783"/>
              <a:ext cx="1429619" cy="447070"/>
            </a:xfrm>
            <a:prstGeom prst="roundRect">
              <a:avLst>
                <a:gd name="adj" fmla="val 33467"/>
              </a:avLst>
            </a:prstGeom>
            <a:solidFill>
              <a:srgbClr val="0070C0">
                <a:alpha val="70000"/>
              </a:srgbClr>
            </a:solidFill>
            <a:ln w="127000">
              <a:solidFill>
                <a:srgbClr val="002060">
                  <a:alpha val="7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46" name="Rounded Rectangle 45"/>
            <p:cNvSpPr/>
            <p:nvPr/>
          </p:nvSpPr>
          <p:spPr>
            <a:xfrm rot="17623492">
              <a:off x="2710026" y="3310257"/>
              <a:ext cx="1556538" cy="447070"/>
            </a:xfrm>
            <a:prstGeom prst="roundRect">
              <a:avLst>
                <a:gd name="adj" fmla="val 36464"/>
              </a:avLst>
            </a:prstGeom>
            <a:solidFill>
              <a:srgbClr val="FF0000"/>
            </a:solidFill>
            <a:ln w="1270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2706927" y="1553342"/>
              <a:ext cx="3657599" cy="3017520"/>
              <a:chOff x="786707" y="4136928"/>
              <a:chExt cx="1713570" cy="1413695"/>
            </a:xfrm>
          </p:grpSpPr>
          <p:cxnSp>
            <p:nvCxnSpPr>
              <p:cNvPr id="64" name="Straight Connector 63"/>
              <p:cNvCxnSpPr/>
              <p:nvPr/>
            </p:nvCxnSpPr>
            <p:spPr>
              <a:xfrm>
                <a:off x="786707" y="4136928"/>
                <a:ext cx="5773" cy="1413695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786707" y="5550038"/>
                <a:ext cx="171357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8" name="TextBox 47"/>
            <p:cNvSpPr txBox="1"/>
            <p:nvPr/>
          </p:nvSpPr>
          <p:spPr>
            <a:xfrm>
              <a:off x="1977218" y="1377623"/>
              <a:ext cx="649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Time</a:t>
              </a:r>
              <a:endParaRPr lang="en-US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880985" y="4561696"/>
              <a:ext cx="7360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Space</a:t>
              </a:r>
              <a:endParaRPr lang="en-US" dirty="0"/>
            </a:p>
          </p:txBody>
        </p:sp>
        <p:sp>
          <p:nvSpPr>
            <p:cNvPr id="50" name="Left Bracket 49"/>
            <p:cNvSpPr/>
            <p:nvPr/>
          </p:nvSpPr>
          <p:spPr>
            <a:xfrm>
              <a:off x="2463743" y="2717798"/>
              <a:ext cx="235167" cy="1657109"/>
            </a:xfrm>
            <a:prstGeom prst="leftBracket">
              <a:avLst>
                <a:gd name="adj" fmla="val 145197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Left Bracket 50"/>
            <p:cNvSpPr/>
            <p:nvPr/>
          </p:nvSpPr>
          <p:spPr>
            <a:xfrm>
              <a:off x="2561382" y="2028558"/>
              <a:ext cx="157867" cy="1507462"/>
            </a:xfrm>
            <a:prstGeom prst="leftBracket">
              <a:avLst>
                <a:gd name="adj" fmla="val 145197"/>
              </a:avLst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412943" y="4834053"/>
              <a:ext cx="17333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 shared space</a:t>
              </a:r>
              <a:endParaRPr lang="en-US" dirty="0"/>
            </a:p>
          </p:txBody>
        </p:sp>
        <p:cxnSp>
          <p:nvCxnSpPr>
            <p:cNvPr id="53" name="Straight Connector 52"/>
            <p:cNvCxnSpPr/>
            <p:nvPr/>
          </p:nvCxnSpPr>
          <p:spPr>
            <a:xfrm>
              <a:off x="2728340" y="2021530"/>
              <a:ext cx="3200400" cy="7027"/>
            </a:xfrm>
            <a:prstGeom prst="line">
              <a:avLst/>
            </a:prstGeom>
            <a:ln w="19050" cmpd="sng">
              <a:solidFill>
                <a:schemeClr val="tx1">
                  <a:lumMod val="65000"/>
                  <a:lumOff val="3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4024007" y="1983783"/>
              <a:ext cx="0" cy="2560320"/>
            </a:xfrm>
            <a:prstGeom prst="line">
              <a:avLst/>
            </a:prstGeom>
            <a:ln w="19050" cmpd="sng">
              <a:solidFill>
                <a:schemeClr val="tx1">
                  <a:lumMod val="65000"/>
                  <a:lumOff val="3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5752074" y="1975534"/>
              <a:ext cx="0" cy="2560320"/>
            </a:xfrm>
            <a:prstGeom prst="line">
              <a:avLst/>
            </a:prstGeom>
            <a:ln w="19050" cmpd="sng">
              <a:solidFill>
                <a:schemeClr val="tx1">
                  <a:lumMod val="65000"/>
                  <a:lumOff val="3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2713088" y="4367881"/>
              <a:ext cx="3200400" cy="7027"/>
            </a:xfrm>
            <a:prstGeom prst="line">
              <a:avLst/>
            </a:prstGeom>
            <a:ln w="19050" cmpd="sng">
              <a:solidFill>
                <a:schemeClr val="tx1">
                  <a:lumMod val="65000"/>
                  <a:lumOff val="3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2722795" y="2717799"/>
              <a:ext cx="3200400" cy="7027"/>
            </a:xfrm>
            <a:prstGeom prst="line">
              <a:avLst/>
            </a:prstGeom>
            <a:ln w="19050" cmpd="sng">
              <a:solidFill>
                <a:schemeClr val="tx1">
                  <a:lumMod val="65000"/>
                  <a:lumOff val="3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2757900" y="3550909"/>
              <a:ext cx="3200400" cy="7027"/>
            </a:xfrm>
            <a:prstGeom prst="line">
              <a:avLst/>
            </a:prstGeom>
            <a:ln w="19050" cmpd="sng">
              <a:solidFill>
                <a:schemeClr val="tx1">
                  <a:lumMod val="65000"/>
                  <a:lumOff val="3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4677989" y="1983783"/>
              <a:ext cx="0" cy="2560320"/>
            </a:xfrm>
            <a:prstGeom prst="line">
              <a:avLst/>
            </a:prstGeom>
            <a:ln w="19050" cmpd="sng">
              <a:solidFill>
                <a:schemeClr val="tx1">
                  <a:lumMod val="65000"/>
                  <a:lumOff val="3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2962432" y="2021530"/>
              <a:ext cx="0" cy="2560320"/>
            </a:xfrm>
            <a:prstGeom prst="line">
              <a:avLst/>
            </a:prstGeom>
            <a:ln w="19050" cmpd="sng">
              <a:solidFill>
                <a:schemeClr val="tx1">
                  <a:lumMod val="65000"/>
                  <a:lumOff val="3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Left Bracket 60"/>
            <p:cNvSpPr/>
            <p:nvPr/>
          </p:nvSpPr>
          <p:spPr>
            <a:xfrm rot="16200000">
              <a:off x="5132447" y="4119179"/>
              <a:ext cx="165172" cy="1074084"/>
            </a:xfrm>
            <a:prstGeom prst="leftBracket">
              <a:avLst>
                <a:gd name="adj" fmla="val 145197"/>
              </a:avLst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Left Bracket 61"/>
            <p:cNvSpPr/>
            <p:nvPr/>
          </p:nvSpPr>
          <p:spPr>
            <a:xfrm rot="16200000">
              <a:off x="3409041" y="4141773"/>
              <a:ext cx="150426" cy="1043641"/>
            </a:xfrm>
            <a:prstGeom prst="leftBracket">
              <a:avLst>
                <a:gd name="adj" fmla="val 145197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644868" y="987923"/>
              <a:ext cx="17061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Total overlap</a:t>
              </a:r>
              <a:endParaRPr lang="el-GR" dirty="0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5577188" y="1698387"/>
            <a:ext cx="3414414" cy="4358358"/>
            <a:chOff x="585063" y="1789079"/>
            <a:chExt cx="3414414" cy="4358358"/>
          </a:xfrm>
        </p:grpSpPr>
        <p:grpSp>
          <p:nvGrpSpPr>
            <p:cNvPr id="22" name="Group 21"/>
            <p:cNvGrpSpPr/>
            <p:nvPr/>
          </p:nvGrpSpPr>
          <p:grpSpPr>
            <a:xfrm>
              <a:off x="585063" y="1789079"/>
              <a:ext cx="3414414" cy="4358358"/>
              <a:chOff x="7032751" y="902985"/>
              <a:chExt cx="3414414" cy="4358358"/>
            </a:xfrm>
          </p:grpSpPr>
          <p:sp>
            <p:nvSpPr>
              <p:cNvPr id="23" name="Rounded Rectangle 22"/>
              <p:cNvSpPr/>
              <p:nvPr/>
            </p:nvSpPr>
            <p:spPr>
              <a:xfrm rot="17623492">
                <a:off x="7765559" y="3301091"/>
                <a:ext cx="1556538" cy="447070"/>
              </a:xfrm>
              <a:prstGeom prst="roundRect">
                <a:avLst>
                  <a:gd name="adj" fmla="val 36464"/>
                </a:avLst>
              </a:prstGeom>
              <a:solidFill>
                <a:srgbClr val="FF0000"/>
              </a:solidFill>
              <a:ln w="1270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A</a:t>
                </a:r>
              </a:p>
            </p:txBody>
          </p:sp>
          <p:grpSp>
            <p:nvGrpSpPr>
              <p:cNvPr id="24" name="Group 23"/>
              <p:cNvGrpSpPr/>
              <p:nvPr/>
            </p:nvGrpSpPr>
            <p:grpSpPr>
              <a:xfrm>
                <a:off x="7762460" y="1544176"/>
                <a:ext cx="2364405" cy="3017520"/>
                <a:chOff x="786707" y="4136928"/>
                <a:chExt cx="1107714" cy="1413695"/>
              </a:xfrm>
            </p:grpSpPr>
            <p:cxnSp>
              <p:nvCxnSpPr>
                <p:cNvPr id="42" name="Straight Connector 41"/>
                <p:cNvCxnSpPr/>
                <p:nvPr/>
              </p:nvCxnSpPr>
              <p:spPr>
                <a:xfrm>
                  <a:off x="786707" y="4136928"/>
                  <a:ext cx="5773" cy="1413695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headEnd type="stealt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786707" y="5550038"/>
                  <a:ext cx="1107714" cy="585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5" name="TextBox 24"/>
              <p:cNvSpPr txBox="1"/>
              <p:nvPr/>
            </p:nvSpPr>
            <p:spPr>
              <a:xfrm>
                <a:off x="7032751" y="1368457"/>
                <a:ext cx="6495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Time</a:t>
                </a:r>
                <a:endParaRPr lang="en-US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9711066" y="4579214"/>
                <a:ext cx="7360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Space</a:t>
                </a:r>
                <a:endParaRPr lang="en-US" dirty="0"/>
              </a:p>
            </p:txBody>
          </p:sp>
          <p:sp>
            <p:nvSpPr>
              <p:cNvPr id="27" name="Left Bracket 26"/>
              <p:cNvSpPr/>
              <p:nvPr/>
            </p:nvSpPr>
            <p:spPr>
              <a:xfrm>
                <a:off x="7519276" y="2708632"/>
                <a:ext cx="235167" cy="1657109"/>
              </a:xfrm>
              <a:prstGeom prst="leftBracket">
                <a:avLst>
                  <a:gd name="adj" fmla="val 145197"/>
                </a:avLst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Left Bracket 27"/>
              <p:cNvSpPr/>
              <p:nvPr/>
            </p:nvSpPr>
            <p:spPr>
              <a:xfrm>
                <a:off x="7616915" y="2019392"/>
                <a:ext cx="157867" cy="1507462"/>
              </a:xfrm>
              <a:prstGeom prst="leftBracket">
                <a:avLst>
                  <a:gd name="adj" fmla="val 145197"/>
                </a:avLst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7833721" y="4892011"/>
                <a:ext cx="17333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No shared space</a:t>
                </a:r>
                <a:endParaRPr lang="en-US" dirty="0"/>
              </a:p>
            </p:txBody>
          </p:sp>
          <p:cxnSp>
            <p:nvCxnSpPr>
              <p:cNvPr id="30" name="Straight Connector 29"/>
              <p:cNvCxnSpPr/>
              <p:nvPr/>
            </p:nvCxnSpPr>
            <p:spPr>
              <a:xfrm>
                <a:off x="7783873" y="2036748"/>
                <a:ext cx="1617685" cy="0"/>
              </a:xfrm>
              <a:prstGeom prst="line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8332631" y="1966368"/>
                <a:ext cx="0" cy="2560320"/>
              </a:xfrm>
              <a:prstGeom prst="line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7768621" y="4334331"/>
                <a:ext cx="1623525" cy="7026"/>
              </a:xfrm>
              <a:prstGeom prst="line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7813433" y="3541743"/>
                <a:ext cx="1600200" cy="4548"/>
              </a:xfrm>
              <a:prstGeom prst="line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9392146" y="1974617"/>
                <a:ext cx="0" cy="2560320"/>
              </a:xfrm>
              <a:prstGeom prst="line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8017965" y="2012364"/>
                <a:ext cx="0" cy="2560320"/>
              </a:xfrm>
              <a:prstGeom prst="line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Left Bracket 35"/>
              <p:cNvSpPr/>
              <p:nvPr/>
            </p:nvSpPr>
            <p:spPr>
              <a:xfrm rot="16200000">
                <a:off x="8781930" y="4096578"/>
                <a:ext cx="165172" cy="1074084"/>
              </a:xfrm>
              <a:prstGeom prst="leftBracket">
                <a:avLst>
                  <a:gd name="adj" fmla="val 145197"/>
                </a:avLst>
              </a:prstGeom>
              <a:ln w="254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Left Bracket 36"/>
              <p:cNvSpPr/>
              <p:nvPr/>
            </p:nvSpPr>
            <p:spPr>
              <a:xfrm rot="16200000">
                <a:off x="8464574" y="4132607"/>
                <a:ext cx="150426" cy="1043641"/>
              </a:xfrm>
              <a:prstGeom prst="leftBracket">
                <a:avLst>
                  <a:gd name="adj" fmla="val 145197"/>
                </a:avLst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7900300" y="902985"/>
                <a:ext cx="18107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Local overlap</a:t>
                </a:r>
                <a:endParaRPr lang="el-GR" dirty="0"/>
              </a:p>
            </p:txBody>
          </p:sp>
          <p:sp>
            <p:nvSpPr>
              <p:cNvPr id="39" name="Rounded Rectangle 38"/>
              <p:cNvSpPr/>
              <p:nvPr/>
            </p:nvSpPr>
            <p:spPr>
              <a:xfrm rot="17782622">
                <a:off x="8139124" y="2576524"/>
                <a:ext cx="1429619" cy="447070"/>
              </a:xfrm>
              <a:prstGeom prst="roundRect">
                <a:avLst>
                  <a:gd name="adj" fmla="val 33467"/>
                </a:avLst>
              </a:prstGeom>
              <a:solidFill>
                <a:srgbClr val="0070C0">
                  <a:alpha val="70000"/>
                </a:srgbClr>
              </a:solidFill>
              <a:ln w="127000">
                <a:solidFill>
                  <a:srgbClr val="002060">
                    <a:alpha val="7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B</a:t>
                </a:r>
                <a:endParaRPr lang="en-US" dirty="0"/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>
                <a:off x="9079540" y="1974617"/>
                <a:ext cx="0" cy="2560320"/>
              </a:xfrm>
              <a:prstGeom prst="line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7778328" y="2708633"/>
                <a:ext cx="1605745" cy="22724"/>
              </a:xfrm>
              <a:prstGeom prst="line">
                <a:avLst/>
              </a:prstGeom>
              <a:ln w="19050" cmpd="sng">
                <a:solidFill>
                  <a:schemeClr val="tx1">
                    <a:lumMod val="65000"/>
                    <a:lumOff val="35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7" name="Straight Connector 66"/>
            <p:cNvCxnSpPr/>
            <p:nvPr/>
          </p:nvCxnSpPr>
          <p:spPr bwMode="auto">
            <a:xfrm flipV="1">
              <a:off x="2145323" y="2168169"/>
              <a:ext cx="46201" cy="3278373"/>
            </a:xfrm>
            <a:prstGeom prst="line">
              <a:avLst/>
            </a:prstGeom>
            <a:solidFill>
              <a:schemeClr val="accent1"/>
            </a:solidFill>
            <a:ln w="41275" cap="flat" cmpd="sng" algn="ctr">
              <a:solidFill>
                <a:srgbClr val="FFC000"/>
              </a:solidFill>
              <a:prstDash val="solid"/>
              <a:round/>
              <a:headEnd type="none" w="med" len="med"/>
              <a:tailEnd type="oval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154194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Fuzzy Volume Temporal Algebra </a:t>
            </a:r>
            <a:r>
              <a:rPr lang="en-US" dirty="0" smtClean="0"/>
              <a:t>(7/10)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22</a:t>
            </a:fld>
            <a:endParaRPr lang="en-US" altLang="el-GR"/>
          </a:p>
        </p:txBody>
      </p:sp>
      <p:grpSp>
        <p:nvGrpSpPr>
          <p:cNvPr id="6" name="Group 5"/>
          <p:cNvGrpSpPr/>
          <p:nvPr/>
        </p:nvGrpSpPr>
        <p:grpSpPr>
          <a:xfrm>
            <a:off x="559343" y="1884140"/>
            <a:ext cx="8832497" cy="3017520"/>
            <a:chOff x="786707" y="4136928"/>
            <a:chExt cx="5354921" cy="1413695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786707" y="4136928"/>
              <a:ext cx="5773" cy="1413695"/>
            </a:xfrm>
            <a:prstGeom prst="line">
              <a:avLst/>
            </a:prstGeom>
            <a:ln w="25400">
              <a:solidFill>
                <a:schemeClr val="tx1"/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786707" y="5550038"/>
              <a:ext cx="5354921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/>
          <p:cNvSpPr txBox="1"/>
          <p:nvPr/>
        </p:nvSpPr>
        <p:spPr>
          <a:xfrm>
            <a:off x="514161" y="1590999"/>
            <a:ext cx="501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735475" y="4500812"/>
            <a:ext cx="568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Space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845136" y="2590523"/>
            <a:ext cx="475922" cy="1896098"/>
            <a:chOff x="886839" y="2189284"/>
            <a:chExt cx="615884" cy="1896098"/>
          </a:xfrm>
        </p:grpSpPr>
        <p:sp>
          <p:nvSpPr>
            <p:cNvPr id="43" name="Rounded Rectangle 42"/>
            <p:cNvSpPr/>
            <p:nvPr/>
          </p:nvSpPr>
          <p:spPr>
            <a:xfrm>
              <a:off x="939304" y="3348832"/>
              <a:ext cx="510955" cy="736550"/>
            </a:xfrm>
            <a:prstGeom prst="roundRect">
              <a:avLst>
                <a:gd name="adj" fmla="val 36464"/>
              </a:avLst>
            </a:prstGeom>
            <a:solidFill>
              <a:srgbClr val="FF0000"/>
            </a:solidFill>
            <a:ln w="1270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886839" y="2189284"/>
              <a:ext cx="615884" cy="885474"/>
            </a:xfrm>
            <a:prstGeom prst="roundRect">
              <a:avLst>
                <a:gd name="adj" fmla="val 33467"/>
              </a:avLst>
            </a:prstGeom>
            <a:solidFill>
              <a:srgbClr val="0070C0">
                <a:alpha val="70000"/>
              </a:srgbClr>
            </a:solidFill>
            <a:ln w="127000">
              <a:solidFill>
                <a:srgbClr val="002060">
                  <a:alpha val="7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</a:t>
              </a:r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782885" y="2630681"/>
            <a:ext cx="606919" cy="1461921"/>
            <a:chOff x="2671255" y="2363694"/>
            <a:chExt cx="785405" cy="1461921"/>
          </a:xfrm>
        </p:grpSpPr>
        <p:sp>
          <p:nvSpPr>
            <p:cNvPr id="41" name="Rounded Rectangle 40"/>
            <p:cNvSpPr/>
            <p:nvPr/>
          </p:nvSpPr>
          <p:spPr>
            <a:xfrm rot="20400000">
              <a:off x="2671255" y="3131421"/>
              <a:ext cx="785405" cy="694194"/>
            </a:xfrm>
            <a:prstGeom prst="roundRect">
              <a:avLst>
                <a:gd name="adj" fmla="val 36464"/>
              </a:avLst>
            </a:prstGeom>
            <a:solidFill>
              <a:srgbClr val="FF0000"/>
            </a:solidFill>
            <a:ln w="1270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42" name="Rounded Rectangle 41"/>
            <p:cNvSpPr/>
            <p:nvPr/>
          </p:nvSpPr>
          <p:spPr>
            <a:xfrm rot="20374957">
              <a:off x="2699915" y="2363694"/>
              <a:ext cx="748212" cy="728480"/>
            </a:xfrm>
            <a:prstGeom prst="roundRect">
              <a:avLst>
                <a:gd name="adj" fmla="val 33467"/>
              </a:avLst>
            </a:prstGeom>
            <a:solidFill>
              <a:srgbClr val="0070C0">
                <a:alpha val="70000"/>
              </a:srgbClr>
            </a:solidFill>
            <a:ln w="127000">
              <a:solidFill>
                <a:srgbClr val="002060">
                  <a:alpha val="7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</a:t>
              </a:r>
              <a:endParaRPr lang="en-US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818220" y="2621771"/>
            <a:ext cx="489263" cy="1871634"/>
            <a:chOff x="4061684" y="2330534"/>
            <a:chExt cx="633148" cy="1871634"/>
          </a:xfrm>
        </p:grpSpPr>
        <p:sp>
          <p:nvSpPr>
            <p:cNvPr id="39" name="Rounded Rectangle 38"/>
            <p:cNvSpPr/>
            <p:nvPr/>
          </p:nvSpPr>
          <p:spPr>
            <a:xfrm>
              <a:off x="4061684" y="2330534"/>
              <a:ext cx="633148" cy="1841920"/>
            </a:xfrm>
            <a:prstGeom prst="roundRect">
              <a:avLst>
                <a:gd name="adj" fmla="val 33467"/>
              </a:avLst>
            </a:prstGeom>
            <a:solidFill>
              <a:srgbClr val="0070C0">
                <a:alpha val="70000"/>
              </a:srgbClr>
            </a:solidFill>
            <a:ln w="127000">
              <a:solidFill>
                <a:srgbClr val="002060">
                  <a:alpha val="7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r>
                <a:rPr lang="en-US" dirty="0" smtClean="0"/>
                <a:t>B</a:t>
              </a:r>
            </a:p>
            <a:p>
              <a:pPr algn="ctr"/>
              <a:endParaRPr lang="en-US" dirty="0"/>
            </a:p>
            <a:p>
              <a:pPr algn="ctr"/>
              <a:endParaRPr lang="en-US" dirty="0" smtClean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40" name="Rounded Rectangle 39"/>
            <p:cNvSpPr/>
            <p:nvPr/>
          </p:nvSpPr>
          <p:spPr>
            <a:xfrm rot="20517063">
              <a:off x="4281760" y="3404643"/>
              <a:ext cx="278041" cy="797525"/>
            </a:xfrm>
            <a:prstGeom prst="roundRect">
              <a:avLst>
                <a:gd name="adj" fmla="val 50000"/>
              </a:avLst>
            </a:prstGeom>
            <a:solidFill>
              <a:srgbClr val="FF0000">
                <a:alpha val="90000"/>
              </a:srgbClr>
            </a:solidFill>
            <a:ln w="76200">
              <a:solidFill>
                <a:srgbClr val="C00000">
                  <a:alpha val="9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742178" y="2621772"/>
            <a:ext cx="378181" cy="1882696"/>
            <a:chOff x="5299957" y="2327951"/>
            <a:chExt cx="489398" cy="1882696"/>
          </a:xfrm>
        </p:grpSpPr>
        <p:sp>
          <p:nvSpPr>
            <p:cNvPr id="37" name="Rounded Rectangle 36"/>
            <p:cNvSpPr/>
            <p:nvPr/>
          </p:nvSpPr>
          <p:spPr>
            <a:xfrm>
              <a:off x="5299957" y="2327951"/>
              <a:ext cx="489398" cy="1841152"/>
            </a:xfrm>
            <a:prstGeom prst="roundRect">
              <a:avLst>
                <a:gd name="adj" fmla="val 33467"/>
              </a:avLst>
            </a:prstGeom>
            <a:solidFill>
              <a:srgbClr val="0070C0">
                <a:alpha val="70000"/>
              </a:srgbClr>
            </a:solidFill>
            <a:ln w="127000">
              <a:solidFill>
                <a:srgbClr val="002060">
                  <a:alpha val="7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r>
                <a:rPr lang="en-US" dirty="0" smtClean="0"/>
                <a:t>B</a:t>
              </a:r>
            </a:p>
            <a:p>
              <a:pPr algn="ctr"/>
              <a:endParaRPr lang="en-US" dirty="0"/>
            </a:p>
            <a:p>
              <a:pPr algn="ctr"/>
              <a:endParaRPr lang="en-US" dirty="0" smtClean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5299957" y="3670370"/>
              <a:ext cx="483279" cy="540277"/>
            </a:xfrm>
            <a:prstGeom prst="roundRect">
              <a:avLst>
                <a:gd name="adj" fmla="val 50000"/>
              </a:avLst>
            </a:prstGeom>
            <a:solidFill>
              <a:srgbClr val="FF0000">
                <a:alpha val="90000"/>
              </a:srgbClr>
            </a:solidFill>
            <a:ln w="76200">
              <a:solidFill>
                <a:srgbClr val="C00000">
                  <a:alpha val="9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705945" y="2677576"/>
            <a:ext cx="449682" cy="1946514"/>
            <a:chOff x="6564436" y="2160627"/>
            <a:chExt cx="581927" cy="1946514"/>
          </a:xfrm>
        </p:grpSpPr>
        <p:sp>
          <p:nvSpPr>
            <p:cNvPr id="35" name="Rounded Rectangle 34"/>
            <p:cNvSpPr/>
            <p:nvPr/>
          </p:nvSpPr>
          <p:spPr>
            <a:xfrm rot="20234113">
              <a:off x="6564436" y="2160627"/>
              <a:ext cx="581927" cy="1457872"/>
            </a:xfrm>
            <a:prstGeom prst="roundRect">
              <a:avLst>
                <a:gd name="adj" fmla="val 33467"/>
              </a:avLst>
            </a:prstGeom>
            <a:solidFill>
              <a:srgbClr val="0070C0">
                <a:alpha val="70000"/>
              </a:srgbClr>
            </a:solidFill>
            <a:ln w="127000">
              <a:solidFill>
                <a:srgbClr val="002060">
                  <a:alpha val="7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r>
                <a:rPr lang="en-US" dirty="0" smtClean="0"/>
                <a:t>B</a:t>
              </a:r>
            </a:p>
            <a:p>
              <a:pPr algn="ctr"/>
              <a:endParaRPr lang="en-US" dirty="0"/>
            </a:p>
            <a:p>
              <a:pPr algn="ctr"/>
              <a:endParaRPr lang="en-US" dirty="0" smtClean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36" name="Rounded Rectangle 35"/>
            <p:cNvSpPr/>
            <p:nvPr/>
          </p:nvSpPr>
          <p:spPr>
            <a:xfrm rot="220524">
              <a:off x="6626953" y="2769404"/>
              <a:ext cx="426550" cy="1337737"/>
            </a:xfrm>
            <a:prstGeom prst="roundRect">
              <a:avLst>
                <a:gd name="adj" fmla="val 50000"/>
              </a:avLst>
            </a:prstGeom>
            <a:solidFill>
              <a:srgbClr val="FF0000">
                <a:alpha val="75000"/>
              </a:srgbClr>
            </a:solidFill>
            <a:ln w="76200">
              <a:solidFill>
                <a:srgbClr val="C00000">
                  <a:alpha val="68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812047" y="2217107"/>
            <a:ext cx="492690" cy="1842246"/>
            <a:chOff x="7941440" y="1949542"/>
            <a:chExt cx="637582" cy="1842246"/>
          </a:xfrm>
        </p:grpSpPr>
        <p:sp>
          <p:nvSpPr>
            <p:cNvPr id="33" name="Rounded Rectangle 32"/>
            <p:cNvSpPr/>
            <p:nvPr/>
          </p:nvSpPr>
          <p:spPr>
            <a:xfrm>
              <a:off x="7941440" y="1949542"/>
              <a:ext cx="637582" cy="1842246"/>
            </a:xfrm>
            <a:prstGeom prst="roundRect">
              <a:avLst>
                <a:gd name="adj" fmla="val 33467"/>
              </a:avLst>
            </a:prstGeom>
            <a:solidFill>
              <a:srgbClr val="0070C0">
                <a:alpha val="70000"/>
              </a:srgbClr>
            </a:solidFill>
            <a:ln w="127000">
              <a:solidFill>
                <a:srgbClr val="002060">
                  <a:alpha val="7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</a:t>
              </a:r>
            </a:p>
            <a:p>
              <a:pPr algn="ctr"/>
              <a:endParaRPr lang="en-US" dirty="0"/>
            </a:p>
            <a:p>
              <a:pPr algn="ctr"/>
              <a:endParaRPr lang="en-US" dirty="0" smtClean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8133239" y="2700954"/>
              <a:ext cx="279190" cy="862622"/>
            </a:xfrm>
            <a:prstGeom prst="roundRect">
              <a:avLst>
                <a:gd name="adj" fmla="val 50000"/>
              </a:avLst>
            </a:prstGeom>
            <a:solidFill>
              <a:srgbClr val="FF0000">
                <a:alpha val="90000"/>
              </a:srgbClr>
            </a:solidFill>
            <a:ln w="76200">
              <a:solidFill>
                <a:srgbClr val="C00000">
                  <a:alpha val="9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640372" y="3090880"/>
            <a:ext cx="606919" cy="728480"/>
            <a:chOff x="8967068" y="2847557"/>
            <a:chExt cx="785405" cy="728480"/>
          </a:xfrm>
        </p:grpSpPr>
        <p:sp>
          <p:nvSpPr>
            <p:cNvPr id="31" name="Rounded Rectangle 30"/>
            <p:cNvSpPr/>
            <p:nvPr/>
          </p:nvSpPr>
          <p:spPr>
            <a:xfrm rot="20400000">
              <a:off x="8967068" y="2853311"/>
              <a:ext cx="785405" cy="694194"/>
            </a:xfrm>
            <a:prstGeom prst="roundRect">
              <a:avLst>
                <a:gd name="adj" fmla="val 36464"/>
              </a:avLst>
            </a:prstGeom>
            <a:solidFill>
              <a:srgbClr val="FF0000"/>
            </a:solidFill>
            <a:ln w="1270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</a:t>
              </a:r>
            </a:p>
            <a:p>
              <a:pPr algn="ctr"/>
              <a:r>
                <a:rPr lang="en-US" dirty="0" smtClean="0"/>
                <a:t>  </a:t>
              </a:r>
              <a:endParaRPr lang="en-US" dirty="0"/>
            </a:p>
          </p:txBody>
        </p:sp>
        <p:sp>
          <p:nvSpPr>
            <p:cNvPr id="32" name="Rounded Rectangle 31"/>
            <p:cNvSpPr/>
            <p:nvPr/>
          </p:nvSpPr>
          <p:spPr>
            <a:xfrm rot="20374957">
              <a:off x="8985663" y="2847557"/>
              <a:ext cx="748212" cy="728480"/>
            </a:xfrm>
            <a:prstGeom prst="roundRect">
              <a:avLst>
                <a:gd name="adj" fmla="val 33467"/>
              </a:avLst>
            </a:prstGeom>
            <a:solidFill>
              <a:srgbClr val="0070C0">
                <a:alpha val="70000"/>
              </a:srgbClr>
            </a:solidFill>
            <a:ln w="127000">
              <a:solidFill>
                <a:srgbClr val="002060">
                  <a:alpha val="7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</a:t>
              </a:r>
            </a:p>
            <a:p>
              <a:pPr algn="ctr"/>
              <a:r>
                <a:rPr lang="en-US" dirty="0" smtClean="0"/>
                <a:t>B</a:t>
              </a:r>
              <a:endParaRPr lang="en-US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635444" y="2423248"/>
            <a:ext cx="471951" cy="1782731"/>
            <a:chOff x="10158460" y="2092026"/>
            <a:chExt cx="610744" cy="1480595"/>
          </a:xfrm>
        </p:grpSpPr>
        <p:sp>
          <p:nvSpPr>
            <p:cNvPr id="29" name="Rounded Rectangle 28"/>
            <p:cNvSpPr/>
            <p:nvPr/>
          </p:nvSpPr>
          <p:spPr>
            <a:xfrm>
              <a:off x="10158460" y="2102739"/>
              <a:ext cx="610744" cy="1469882"/>
            </a:xfrm>
            <a:prstGeom prst="roundRect">
              <a:avLst>
                <a:gd name="adj" fmla="val 33467"/>
              </a:avLst>
            </a:prstGeom>
            <a:solidFill>
              <a:srgbClr val="0070C0">
                <a:alpha val="70000"/>
              </a:srgbClr>
            </a:solidFill>
            <a:ln w="127000">
              <a:solidFill>
                <a:srgbClr val="002060">
                  <a:alpha val="7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/>
            </a:p>
            <a:p>
              <a:pPr algn="ctr"/>
              <a:endParaRPr lang="en-US" dirty="0" smtClean="0"/>
            </a:p>
            <a:p>
              <a:pPr algn="ctr"/>
              <a:endParaRPr lang="en-US" dirty="0"/>
            </a:p>
            <a:p>
              <a:pPr algn="ctr"/>
              <a:endParaRPr lang="en-US" dirty="0" smtClean="0"/>
            </a:p>
            <a:p>
              <a:pPr algn="ctr"/>
              <a:endParaRPr lang="en-US" dirty="0"/>
            </a:p>
            <a:p>
              <a:pPr algn="ctr"/>
              <a:endParaRPr lang="en-US" dirty="0" smtClean="0"/>
            </a:p>
            <a:p>
              <a:pPr algn="ctr"/>
              <a:r>
                <a:rPr lang="en-US" dirty="0" smtClean="0"/>
                <a:t>B</a:t>
              </a:r>
            </a:p>
            <a:p>
              <a:pPr algn="ctr"/>
              <a:endParaRPr lang="en-US" dirty="0"/>
            </a:p>
            <a:p>
              <a:pPr algn="ctr"/>
              <a:endParaRPr lang="en-US" dirty="0" smtClean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30" name="Rounded Rectangle 29"/>
            <p:cNvSpPr/>
            <p:nvPr/>
          </p:nvSpPr>
          <p:spPr>
            <a:xfrm rot="20123046">
              <a:off x="10300651" y="2092026"/>
              <a:ext cx="249634" cy="695015"/>
            </a:xfrm>
            <a:prstGeom prst="roundRect">
              <a:avLst>
                <a:gd name="adj" fmla="val 50000"/>
              </a:avLst>
            </a:prstGeom>
            <a:solidFill>
              <a:srgbClr val="FF0000">
                <a:alpha val="90000"/>
              </a:srgbClr>
            </a:solidFill>
            <a:ln w="76200">
              <a:solidFill>
                <a:srgbClr val="C00000">
                  <a:alpha val="9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8576306" y="2434761"/>
            <a:ext cx="378181" cy="1771221"/>
            <a:chOff x="11496207" y="2050533"/>
            <a:chExt cx="489398" cy="1771221"/>
          </a:xfrm>
        </p:grpSpPr>
        <p:sp>
          <p:nvSpPr>
            <p:cNvPr id="27" name="Rounded Rectangle 26"/>
            <p:cNvSpPr/>
            <p:nvPr/>
          </p:nvSpPr>
          <p:spPr>
            <a:xfrm>
              <a:off x="11496207" y="2099388"/>
              <a:ext cx="489398" cy="1722366"/>
            </a:xfrm>
            <a:prstGeom prst="roundRect">
              <a:avLst>
                <a:gd name="adj" fmla="val 33467"/>
              </a:avLst>
            </a:prstGeom>
            <a:solidFill>
              <a:srgbClr val="0070C0">
                <a:alpha val="70000"/>
              </a:srgbClr>
            </a:solidFill>
            <a:ln w="127000">
              <a:solidFill>
                <a:srgbClr val="002060">
                  <a:alpha val="7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/>
            </a:p>
            <a:p>
              <a:pPr algn="ctr"/>
              <a:endParaRPr lang="en-US" dirty="0" smtClean="0"/>
            </a:p>
            <a:p>
              <a:pPr algn="ctr"/>
              <a:endParaRPr lang="en-US" dirty="0"/>
            </a:p>
            <a:p>
              <a:pPr algn="ctr"/>
              <a:endParaRPr lang="en-US" dirty="0" smtClean="0"/>
            </a:p>
            <a:p>
              <a:pPr algn="ctr"/>
              <a:endParaRPr lang="en-US" dirty="0"/>
            </a:p>
            <a:p>
              <a:pPr algn="ctr"/>
              <a:r>
                <a:rPr lang="en-US" dirty="0" smtClean="0"/>
                <a:t>B</a:t>
              </a:r>
            </a:p>
            <a:p>
              <a:pPr algn="ctr"/>
              <a:endParaRPr lang="en-US" dirty="0"/>
            </a:p>
            <a:p>
              <a:pPr algn="ctr"/>
              <a:endParaRPr lang="en-US" dirty="0" smtClean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11496207" y="2050533"/>
              <a:ext cx="483279" cy="540277"/>
            </a:xfrm>
            <a:prstGeom prst="roundRect">
              <a:avLst>
                <a:gd name="adj" fmla="val 50000"/>
              </a:avLst>
            </a:prstGeom>
            <a:solidFill>
              <a:srgbClr val="FF0000">
                <a:alpha val="90000"/>
              </a:srgbClr>
            </a:solidFill>
            <a:ln w="76200">
              <a:solidFill>
                <a:srgbClr val="C00000">
                  <a:alpha val="9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752034" y="5034973"/>
            <a:ext cx="400110" cy="100584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r"/>
            <a:r>
              <a:rPr lang="en-US" sz="1400" dirty="0" smtClean="0"/>
              <a:t>before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1821779" y="5034972"/>
            <a:ext cx="400110" cy="100584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r"/>
            <a:r>
              <a:rPr lang="en-US" sz="1400" dirty="0" smtClean="0"/>
              <a:t>meets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2626893" y="5037006"/>
            <a:ext cx="615553" cy="100584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r"/>
            <a:r>
              <a:rPr lang="en-US" sz="1400" dirty="0" smtClean="0"/>
              <a:t>incidental</a:t>
            </a:r>
            <a:endParaRPr lang="en-US" sz="1400" dirty="0" smtClean="0"/>
          </a:p>
          <a:p>
            <a:pPr algn="r"/>
            <a:r>
              <a:rPr lang="en-US" sz="1400" dirty="0" smtClean="0"/>
              <a:t>starts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3581938" y="5007987"/>
            <a:ext cx="615553" cy="100584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r"/>
            <a:r>
              <a:rPr lang="en-US" sz="1400" dirty="0" smtClean="0"/>
              <a:t>causal</a:t>
            </a:r>
          </a:p>
          <a:p>
            <a:pPr algn="r"/>
            <a:r>
              <a:rPr lang="en-US" sz="1400" dirty="0" smtClean="0"/>
              <a:t>starts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4761004" y="5006739"/>
            <a:ext cx="400110" cy="100584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r"/>
            <a:r>
              <a:rPr lang="en-US" sz="1400" dirty="0" smtClean="0"/>
              <a:t>overlaps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865614" y="5006739"/>
            <a:ext cx="400110" cy="100584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r"/>
            <a:r>
              <a:rPr lang="en-US" sz="1400" dirty="0" smtClean="0"/>
              <a:t>during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03921" y="5017191"/>
            <a:ext cx="400110" cy="100584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r"/>
            <a:r>
              <a:rPr lang="en-US" sz="1400" dirty="0" smtClean="0"/>
              <a:t>equals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35460" y="5006739"/>
            <a:ext cx="615553" cy="100584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r"/>
            <a:r>
              <a:rPr lang="en-US" sz="1400" dirty="0" smtClean="0"/>
              <a:t>incidental</a:t>
            </a:r>
            <a:endParaRPr lang="en-US" sz="1400" dirty="0" smtClean="0"/>
          </a:p>
          <a:p>
            <a:pPr algn="r"/>
            <a:r>
              <a:rPr lang="en-US" sz="1400" dirty="0" smtClean="0"/>
              <a:t>finishes</a:t>
            </a:r>
            <a:endParaRPr lang="en-US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8329437" y="5006738"/>
            <a:ext cx="615553" cy="100584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r"/>
            <a:r>
              <a:rPr lang="en-US" sz="1400" dirty="0" smtClean="0"/>
              <a:t>causal</a:t>
            </a:r>
            <a:endParaRPr lang="en-US" sz="1400" dirty="0" smtClean="0"/>
          </a:p>
          <a:p>
            <a:pPr algn="r"/>
            <a:r>
              <a:rPr lang="en-US" sz="1400" dirty="0" smtClean="0"/>
              <a:t>finishes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0264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Fuzzy Volume Temporal Algebra </a:t>
            </a:r>
            <a:r>
              <a:rPr lang="en-US" dirty="0" smtClean="0"/>
              <a:t>(8/10)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23</a:t>
            </a:fld>
            <a:endParaRPr lang="en-US" altLang="el-GR"/>
          </a:p>
        </p:txBody>
      </p:sp>
      <p:sp>
        <p:nvSpPr>
          <p:cNvPr id="6" name="TextBox 5"/>
          <p:cNvSpPr txBox="1"/>
          <p:nvPr/>
        </p:nvSpPr>
        <p:spPr>
          <a:xfrm>
            <a:off x="3701703" y="2640678"/>
            <a:ext cx="80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before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41130" y="2357156"/>
            <a:ext cx="765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meets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53086" y="1715253"/>
            <a:ext cx="130611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overlaps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3362776" y="2808815"/>
            <a:ext cx="3657599" cy="3017520"/>
            <a:chOff x="786707" y="4136928"/>
            <a:chExt cx="1713570" cy="1413695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786707" y="4136928"/>
              <a:ext cx="5773" cy="1413695"/>
            </a:xfrm>
            <a:prstGeom prst="line">
              <a:avLst/>
            </a:prstGeom>
            <a:ln w="25400">
              <a:solidFill>
                <a:schemeClr val="tx1"/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786707" y="5550038"/>
              <a:ext cx="171357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2633067" y="2633096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536834" y="5817169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Space</a:t>
            </a:r>
            <a:endParaRPr lang="en-US" dirty="0"/>
          </a:p>
        </p:txBody>
      </p:sp>
      <p:sp>
        <p:nvSpPr>
          <p:cNvPr id="12" name="Left Bracket 11"/>
          <p:cNvSpPr/>
          <p:nvPr/>
        </p:nvSpPr>
        <p:spPr>
          <a:xfrm rot="16200000">
            <a:off x="5030832" y="4688873"/>
            <a:ext cx="221445" cy="2532740"/>
          </a:xfrm>
          <a:prstGeom prst="leftBracket">
            <a:avLst>
              <a:gd name="adj" fmla="val 37979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ket 12"/>
          <p:cNvSpPr/>
          <p:nvPr/>
        </p:nvSpPr>
        <p:spPr>
          <a:xfrm>
            <a:off x="3105874" y="3277003"/>
            <a:ext cx="248886" cy="2353378"/>
          </a:xfrm>
          <a:prstGeom prst="leftBracket">
            <a:avLst>
              <a:gd name="adj" fmla="val 145197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Bracket 13"/>
          <p:cNvSpPr/>
          <p:nvPr/>
        </p:nvSpPr>
        <p:spPr>
          <a:xfrm>
            <a:off x="3201364" y="3572018"/>
            <a:ext cx="173734" cy="908154"/>
          </a:xfrm>
          <a:prstGeom prst="leftBracket">
            <a:avLst>
              <a:gd name="adj" fmla="val 145197"/>
            </a:avLst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103257" y="6176167"/>
            <a:ext cx="207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Shared space region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 rot="19286315">
            <a:off x="3414663" y="4230259"/>
            <a:ext cx="3203158" cy="447070"/>
          </a:xfrm>
          <a:prstGeom prst="roundRect">
            <a:avLst>
              <a:gd name="adj" fmla="val 36464"/>
            </a:avLst>
          </a:prstGeom>
          <a:solidFill>
            <a:srgbClr val="FF0000"/>
          </a:solidFill>
          <a:ln w="1270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17" name="Rounded Rectangle 16"/>
          <p:cNvSpPr/>
          <p:nvPr/>
        </p:nvSpPr>
        <p:spPr>
          <a:xfrm rot="21073122">
            <a:off x="3945731" y="3808873"/>
            <a:ext cx="2588854" cy="447070"/>
          </a:xfrm>
          <a:prstGeom prst="roundRect">
            <a:avLst>
              <a:gd name="adj" fmla="val 33467"/>
            </a:avLst>
          </a:prstGeom>
          <a:solidFill>
            <a:srgbClr val="0070C0">
              <a:alpha val="70000"/>
            </a:srgbClr>
          </a:solidFill>
          <a:ln w="127000">
            <a:solidFill>
              <a:srgbClr val="002060">
                <a:alpha val="7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3384189" y="3277003"/>
            <a:ext cx="3200400" cy="7027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875184" y="3239256"/>
            <a:ext cx="0" cy="2560320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407923" y="3231007"/>
            <a:ext cx="0" cy="2560320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368937" y="5623354"/>
            <a:ext cx="3200400" cy="7027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378644" y="4473144"/>
            <a:ext cx="3200400" cy="7027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413749" y="3562798"/>
            <a:ext cx="3200400" cy="7027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577422" y="3239256"/>
            <a:ext cx="0" cy="2560320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618281" y="3277003"/>
            <a:ext cx="0" cy="2560320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103256" y="3002428"/>
            <a:ext cx="1" cy="2807992"/>
          </a:xfrm>
          <a:prstGeom prst="line">
            <a:avLst/>
          </a:prstGeom>
          <a:ln w="25400">
            <a:solidFill>
              <a:schemeClr val="accent2"/>
            </a:solidFill>
            <a:prstDash val="solid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728897" y="2808815"/>
            <a:ext cx="22764" cy="3002054"/>
          </a:xfrm>
          <a:prstGeom prst="line">
            <a:avLst/>
          </a:prstGeom>
          <a:ln w="25400">
            <a:solidFill>
              <a:schemeClr val="accent2"/>
            </a:solidFill>
            <a:prstDash val="solid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134330" y="2167486"/>
            <a:ext cx="0" cy="3657600"/>
          </a:xfrm>
          <a:prstGeom prst="line">
            <a:avLst/>
          </a:prstGeom>
          <a:ln w="25400">
            <a:solidFill>
              <a:schemeClr val="accent2"/>
            </a:solidFill>
            <a:prstDash val="solid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473697" y="2506479"/>
            <a:ext cx="0" cy="3291840"/>
          </a:xfrm>
          <a:prstGeom prst="line">
            <a:avLst/>
          </a:prstGeom>
          <a:ln w="25400">
            <a:solidFill>
              <a:schemeClr val="accent2"/>
            </a:solidFill>
            <a:prstDash val="solid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162193" y="2101366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equals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272933" y="2071207"/>
            <a:ext cx="22217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Which is the total association?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494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30" grpId="0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Fuzzy Volume Temporal Algebra </a:t>
            </a:r>
            <a:r>
              <a:rPr lang="en-US" dirty="0" smtClean="0"/>
              <a:t>(9/10)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Combine </a:t>
            </a:r>
            <a:r>
              <a:rPr lang="en-US" altLang="en-US" dirty="0"/>
              <a:t>local </a:t>
            </a:r>
            <a:r>
              <a:rPr lang="en-US" altLang="en-US" dirty="0" smtClean="0"/>
              <a:t>relations to conclude into a total </a:t>
            </a:r>
            <a:r>
              <a:rPr lang="en-US" altLang="en-US" dirty="0"/>
              <a:t>association</a:t>
            </a:r>
          </a:p>
          <a:p>
            <a:pPr lvl="1"/>
            <a:r>
              <a:rPr lang="en-US" altLang="en-US" dirty="0" err="1"/>
              <a:t>subsumption</a:t>
            </a:r>
            <a:r>
              <a:rPr lang="en-US" altLang="en-US" dirty="0"/>
              <a:t> hierarchy to result into the </a:t>
            </a:r>
            <a:r>
              <a:rPr lang="en-US" altLang="en-US" dirty="0" smtClean="0"/>
              <a:t>most prevalent relation</a:t>
            </a:r>
            <a:endParaRPr lang="en-US" altLang="en-US" dirty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24</a:t>
            </a:fld>
            <a:endParaRPr lang="en-US" altLang="el-GR"/>
          </a:p>
        </p:txBody>
      </p:sp>
      <p:grpSp>
        <p:nvGrpSpPr>
          <p:cNvPr id="5" name="Group 4"/>
          <p:cNvGrpSpPr/>
          <p:nvPr/>
        </p:nvGrpSpPr>
        <p:grpSpPr>
          <a:xfrm>
            <a:off x="775544" y="2627480"/>
            <a:ext cx="3386380" cy="3745141"/>
            <a:chOff x="2100020" y="898902"/>
            <a:chExt cx="4788976" cy="4907795"/>
          </a:xfrm>
        </p:grpSpPr>
        <p:sp>
          <p:nvSpPr>
            <p:cNvPr id="6" name="Flowchart: Terminator 5"/>
            <p:cNvSpPr/>
            <p:nvPr/>
          </p:nvSpPr>
          <p:spPr>
            <a:xfrm>
              <a:off x="3440624" y="898902"/>
              <a:ext cx="2107769" cy="604434"/>
            </a:xfrm>
            <a:prstGeom prst="flowChartTerminator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o</a:t>
              </a:r>
              <a:r>
                <a:rPr lang="en-US" sz="2000" dirty="0" smtClean="0"/>
                <a:t>verlaps</a:t>
              </a:r>
              <a:endParaRPr lang="en-US" sz="2000" dirty="0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2100020" y="3050583"/>
              <a:ext cx="4788976" cy="604434"/>
              <a:chOff x="2632129" y="1779722"/>
              <a:chExt cx="4788976" cy="604434"/>
            </a:xfrm>
            <a:solidFill>
              <a:srgbClr val="0070C0"/>
            </a:solidFill>
          </p:grpSpPr>
          <p:sp>
            <p:nvSpPr>
              <p:cNvPr id="20" name="Flowchart: Terminator 19"/>
              <p:cNvSpPr/>
              <p:nvPr/>
            </p:nvSpPr>
            <p:spPr>
              <a:xfrm>
                <a:off x="2632129" y="1779722"/>
                <a:ext cx="2107769" cy="604434"/>
              </a:xfrm>
              <a:prstGeom prst="flowChartTerminator">
                <a:avLst/>
              </a:prstGeom>
              <a:grp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starts</a:t>
                </a:r>
                <a:endParaRPr lang="en-US" sz="2000" dirty="0"/>
              </a:p>
            </p:txBody>
          </p:sp>
          <p:sp>
            <p:nvSpPr>
              <p:cNvPr id="21" name="Flowchart: Terminator 20"/>
              <p:cNvSpPr/>
              <p:nvPr/>
            </p:nvSpPr>
            <p:spPr>
              <a:xfrm>
                <a:off x="5313336" y="1779722"/>
                <a:ext cx="2107769" cy="604434"/>
              </a:xfrm>
              <a:prstGeom prst="flowChartTerminator">
                <a:avLst/>
              </a:prstGeom>
              <a:grp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finishes</a:t>
                </a:r>
                <a:endParaRPr lang="en-US" sz="2000" dirty="0"/>
              </a:p>
            </p:txBody>
          </p:sp>
        </p:grpSp>
        <p:sp>
          <p:nvSpPr>
            <p:cNvPr id="8" name="Flowchart: Terminator 7"/>
            <p:cNvSpPr/>
            <p:nvPr/>
          </p:nvSpPr>
          <p:spPr>
            <a:xfrm>
              <a:off x="3440624" y="1974742"/>
              <a:ext cx="2107769" cy="604434"/>
            </a:xfrm>
            <a:prstGeom prst="flowChartTerminator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equals</a:t>
              </a:r>
              <a:endParaRPr lang="en-US" sz="2000" dirty="0"/>
            </a:p>
          </p:txBody>
        </p:sp>
        <p:sp>
          <p:nvSpPr>
            <p:cNvPr id="9" name="Flowchart: Terminator 8"/>
            <p:cNvSpPr/>
            <p:nvPr/>
          </p:nvSpPr>
          <p:spPr>
            <a:xfrm>
              <a:off x="3440623" y="4126423"/>
              <a:ext cx="2107769" cy="604434"/>
            </a:xfrm>
            <a:prstGeom prst="flowChartTerminator">
              <a:avLst/>
            </a:prstGeom>
            <a:solidFill>
              <a:srgbClr val="0070C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meets</a:t>
              </a:r>
              <a:endParaRPr lang="en-US" sz="2000" dirty="0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2100020" y="5202263"/>
              <a:ext cx="4788976" cy="604434"/>
              <a:chOff x="2632129" y="1779722"/>
              <a:chExt cx="4788976" cy="604434"/>
            </a:xfrm>
            <a:solidFill>
              <a:srgbClr val="0070C0"/>
            </a:solidFill>
          </p:grpSpPr>
          <p:sp>
            <p:nvSpPr>
              <p:cNvPr id="18" name="Flowchart: Terminator 17"/>
              <p:cNvSpPr/>
              <p:nvPr/>
            </p:nvSpPr>
            <p:spPr>
              <a:xfrm>
                <a:off x="2632129" y="1779722"/>
                <a:ext cx="2107769" cy="604434"/>
              </a:xfrm>
              <a:prstGeom prst="flowChartTerminator">
                <a:avLst/>
              </a:prstGeom>
              <a:grp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before</a:t>
                </a:r>
                <a:endParaRPr lang="en-US" sz="2000" dirty="0"/>
              </a:p>
            </p:txBody>
          </p:sp>
          <p:sp>
            <p:nvSpPr>
              <p:cNvPr id="19" name="Flowchart: Terminator 18"/>
              <p:cNvSpPr/>
              <p:nvPr/>
            </p:nvSpPr>
            <p:spPr>
              <a:xfrm>
                <a:off x="5313336" y="1779722"/>
                <a:ext cx="2107769" cy="604434"/>
              </a:xfrm>
              <a:prstGeom prst="flowChartTerminator">
                <a:avLst/>
              </a:prstGeom>
              <a:grpFill/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/>
                  <a:t>during</a:t>
                </a:r>
                <a:endParaRPr lang="en-US" sz="2000" dirty="0"/>
              </a:p>
            </p:txBody>
          </p:sp>
        </p:grpSp>
        <p:cxnSp>
          <p:nvCxnSpPr>
            <p:cNvPr id="11" name="Elbow Connector 10"/>
            <p:cNvCxnSpPr>
              <a:stCxn id="8" idx="0"/>
            </p:cNvCxnSpPr>
            <p:nvPr/>
          </p:nvCxnSpPr>
          <p:spPr>
            <a:xfrm rot="16200000" flipV="1">
              <a:off x="4258805" y="1739038"/>
              <a:ext cx="471406" cy="2"/>
            </a:xfrm>
            <a:prstGeom prst="bentConnector3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lbow Connector 11"/>
            <p:cNvCxnSpPr>
              <a:stCxn id="20" idx="0"/>
              <a:endCxn id="8" idx="2"/>
            </p:cNvCxnSpPr>
            <p:nvPr/>
          </p:nvCxnSpPr>
          <p:spPr>
            <a:xfrm rot="5400000" flipH="1" flipV="1">
              <a:off x="3588504" y="2144578"/>
              <a:ext cx="471407" cy="1340604"/>
            </a:xfrm>
            <a:prstGeom prst="bentConnector3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lbow Connector 12"/>
            <p:cNvCxnSpPr>
              <a:stCxn id="21" idx="0"/>
              <a:endCxn id="8" idx="2"/>
            </p:cNvCxnSpPr>
            <p:nvPr/>
          </p:nvCxnSpPr>
          <p:spPr>
            <a:xfrm rot="16200000" flipV="1">
              <a:off x="4929108" y="2144578"/>
              <a:ext cx="471407" cy="1340603"/>
            </a:xfrm>
            <a:prstGeom prst="bentConnector3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lbow Connector 13"/>
            <p:cNvCxnSpPr>
              <a:stCxn id="9" idx="0"/>
              <a:endCxn id="20" idx="2"/>
            </p:cNvCxnSpPr>
            <p:nvPr/>
          </p:nvCxnSpPr>
          <p:spPr>
            <a:xfrm rot="16200000" flipV="1">
              <a:off x="3588504" y="3220418"/>
              <a:ext cx="471406" cy="1340603"/>
            </a:xfrm>
            <a:prstGeom prst="bentConnector3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lbow Connector 14"/>
            <p:cNvCxnSpPr>
              <a:stCxn id="9" idx="0"/>
              <a:endCxn id="21" idx="2"/>
            </p:cNvCxnSpPr>
            <p:nvPr/>
          </p:nvCxnSpPr>
          <p:spPr>
            <a:xfrm rot="5400000" flipH="1" flipV="1">
              <a:off x="4929107" y="3220418"/>
              <a:ext cx="471406" cy="1340604"/>
            </a:xfrm>
            <a:prstGeom prst="bentConnector3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lbow Connector 15"/>
            <p:cNvCxnSpPr>
              <a:stCxn id="18" idx="0"/>
              <a:endCxn id="9" idx="2"/>
            </p:cNvCxnSpPr>
            <p:nvPr/>
          </p:nvCxnSpPr>
          <p:spPr>
            <a:xfrm rot="5400000" flipH="1" flipV="1">
              <a:off x="3588503" y="4296259"/>
              <a:ext cx="471406" cy="1340603"/>
            </a:xfrm>
            <a:prstGeom prst="bentConnector3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/>
            <p:cNvCxnSpPr>
              <a:stCxn id="19" idx="0"/>
              <a:endCxn id="9" idx="2"/>
            </p:cNvCxnSpPr>
            <p:nvPr/>
          </p:nvCxnSpPr>
          <p:spPr>
            <a:xfrm rot="16200000" flipV="1">
              <a:off x="4929107" y="4296258"/>
              <a:ext cx="471406" cy="1340604"/>
            </a:xfrm>
            <a:prstGeom prst="bentConnector3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Straight Arrow Connector 26"/>
          <p:cNvCxnSpPr/>
          <p:nvPr/>
        </p:nvCxnSpPr>
        <p:spPr bwMode="auto">
          <a:xfrm flipV="1">
            <a:off x="613555" y="2812103"/>
            <a:ext cx="0" cy="328389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8" name="TextBox 27"/>
          <p:cNvSpPr txBox="1"/>
          <p:nvPr/>
        </p:nvSpPr>
        <p:spPr>
          <a:xfrm rot="16200000">
            <a:off x="-461252" y="4226613"/>
            <a:ext cx="1662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subsumption</a:t>
            </a:r>
            <a:endParaRPr lang="el-GR" dirty="0"/>
          </a:p>
        </p:txBody>
      </p:sp>
      <p:sp>
        <p:nvSpPr>
          <p:cNvPr id="29" name="TextBox 28"/>
          <p:cNvSpPr txBox="1"/>
          <p:nvPr/>
        </p:nvSpPr>
        <p:spPr>
          <a:xfrm>
            <a:off x="5477865" y="2970690"/>
            <a:ext cx="80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before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117292" y="2774850"/>
            <a:ext cx="765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meets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6268828" y="2421045"/>
            <a:ext cx="1306119" cy="369332"/>
          </a:xfrm>
          <a:prstGeom prst="rect">
            <a:avLst/>
          </a:prstGeom>
          <a:solidFill>
            <a:schemeClr val="bg1"/>
          </a:solidFill>
          <a:ln w="254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overlaps</a:t>
            </a:r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5138938" y="3088723"/>
            <a:ext cx="3657599" cy="3017520"/>
            <a:chOff x="786707" y="4136928"/>
            <a:chExt cx="1713570" cy="1413695"/>
          </a:xfrm>
        </p:grpSpPr>
        <p:cxnSp>
          <p:nvCxnSpPr>
            <p:cNvPr id="33" name="Straight Connector 32"/>
            <p:cNvCxnSpPr/>
            <p:nvPr/>
          </p:nvCxnSpPr>
          <p:spPr>
            <a:xfrm>
              <a:off x="786707" y="4136928"/>
              <a:ext cx="5773" cy="1413695"/>
            </a:xfrm>
            <a:prstGeom prst="line">
              <a:avLst/>
            </a:prstGeom>
            <a:ln w="25400">
              <a:solidFill>
                <a:schemeClr val="tx1"/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786707" y="5550038"/>
              <a:ext cx="171357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4409229" y="2913004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8312996" y="6097077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Space</a:t>
            </a:r>
            <a:endParaRPr lang="en-US" dirty="0"/>
          </a:p>
        </p:txBody>
      </p:sp>
      <p:sp>
        <p:nvSpPr>
          <p:cNvPr id="37" name="Left Bracket 36"/>
          <p:cNvSpPr/>
          <p:nvPr/>
        </p:nvSpPr>
        <p:spPr>
          <a:xfrm rot="16200000">
            <a:off x="6806994" y="4968781"/>
            <a:ext cx="221445" cy="2532740"/>
          </a:xfrm>
          <a:prstGeom prst="leftBracket">
            <a:avLst>
              <a:gd name="adj" fmla="val 37979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Left Bracket 37"/>
          <p:cNvSpPr/>
          <p:nvPr/>
        </p:nvSpPr>
        <p:spPr>
          <a:xfrm>
            <a:off x="4882036" y="3556911"/>
            <a:ext cx="248886" cy="2353378"/>
          </a:xfrm>
          <a:prstGeom prst="leftBracket">
            <a:avLst>
              <a:gd name="adj" fmla="val 145197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Left Bracket 38"/>
          <p:cNvSpPr/>
          <p:nvPr/>
        </p:nvSpPr>
        <p:spPr>
          <a:xfrm>
            <a:off x="4977526" y="3851926"/>
            <a:ext cx="173734" cy="908154"/>
          </a:xfrm>
          <a:prstGeom prst="leftBracket">
            <a:avLst>
              <a:gd name="adj" fmla="val 145197"/>
            </a:avLst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5879419" y="6456075"/>
            <a:ext cx="207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Shared space region</a:t>
            </a:r>
            <a:endParaRPr lang="en-US" dirty="0"/>
          </a:p>
        </p:txBody>
      </p:sp>
      <p:sp>
        <p:nvSpPr>
          <p:cNvPr id="41" name="Rounded Rectangle 40"/>
          <p:cNvSpPr/>
          <p:nvPr/>
        </p:nvSpPr>
        <p:spPr>
          <a:xfrm rot="19286315">
            <a:off x="5190825" y="4510167"/>
            <a:ext cx="3203158" cy="447070"/>
          </a:xfrm>
          <a:prstGeom prst="roundRect">
            <a:avLst>
              <a:gd name="adj" fmla="val 36464"/>
            </a:avLst>
          </a:prstGeom>
          <a:solidFill>
            <a:srgbClr val="FF0000"/>
          </a:solidFill>
          <a:ln w="1270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42" name="Rounded Rectangle 41"/>
          <p:cNvSpPr/>
          <p:nvPr/>
        </p:nvSpPr>
        <p:spPr>
          <a:xfrm rot="21073122">
            <a:off x="5721893" y="4088781"/>
            <a:ext cx="2588854" cy="447070"/>
          </a:xfrm>
          <a:prstGeom prst="roundRect">
            <a:avLst>
              <a:gd name="adj" fmla="val 33467"/>
            </a:avLst>
          </a:prstGeom>
          <a:solidFill>
            <a:srgbClr val="0070C0">
              <a:alpha val="70000"/>
            </a:srgbClr>
          </a:solidFill>
          <a:ln w="127000">
            <a:solidFill>
              <a:srgbClr val="002060">
                <a:alpha val="7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43" name="Straight Connector 42"/>
          <p:cNvCxnSpPr/>
          <p:nvPr/>
        </p:nvCxnSpPr>
        <p:spPr>
          <a:xfrm>
            <a:off x="5160351" y="3556911"/>
            <a:ext cx="3200400" cy="7027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651346" y="3519164"/>
            <a:ext cx="0" cy="2560320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8184085" y="3510915"/>
            <a:ext cx="0" cy="2560320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145099" y="5903262"/>
            <a:ext cx="3200400" cy="7027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154806" y="4753052"/>
            <a:ext cx="3200400" cy="7027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189911" y="3842706"/>
            <a:ext cx="3200400" cy="7027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8353584" y="3519164"/>
            <a:ext cx="0" cy="2560320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394443" y="3556911"/>
            <a:ext cx="0" cy="2560320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879418" y="3282336"/>
            <a:ext cx="1" cy="2807992"/>
          </a:xfrm>
          <a:prstGeom prst="line">
            <a:avLst/>
          </a:prstGeom>
          <a:ln w="25400">
            <a:solidFill>
              <a:schemeClr val="accent2"/>
            </a:solidFill>
            <a:prstDash val="solid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505059" y="3101249"/>
            <a:ext cx="22764" cy="3017520"/>
          </a:xfrm>
          <a:prstGeom prst="line">
            <a:avLst/>
          </a:prstGeom>
          <a:ln w="25400">
            <a:solidFill>
              <a:schemeClr val="accent2"/>
            </a:solidFill>
            <a:prstDash val="solid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910492" y="2810648"/>
            <a:ext cx="0" cy="3291840"/>
          </a:xfrm>
          <a:prstGeom prst="line">
            <a:avLst/>
          </a:prstGeom>
          <a:ln w="25400">
            <a:solidFill>
              <a:schemeClr val="accent2"/>
            </a:solidFill>
            <a:prstDash val="solid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7249859" y="3137115"/>
            <a:ext cx="0" cy="2926080"/>
          </a:xfrm>
          <a:prstGeom prst="line">
            <a:avLst/>
          </a:prstGeom>
          <a:ln w="25400">
            <a:solidFill>
              <a:schemeClr val="accent2"/>
            </a:solidFill>
            <a:prstDash val="solid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6863199" y="2794632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equals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299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 animBg="1"/>
      <p:bldP spid="35" grpId="0"/>
      <p:bldP spid="36" grpId="0"/>
      <p:bldP spid="37" grpId="0" animBg="1"/>
      <p:bldP spid="38" grpId="0" animBg="1"/>
      <p:bldP spid="39" grpId="0" animBg="1"/>
      <p:bldP spid="40" grpId="0"/>
      <p:bldP spid="41" grpId="0" animBg="1"/>
      <p:bldP spid="42" grpId="0" animBg="1"/>
      <p:bldP spid="5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Fuzzy Volume Temporal Algebra </a:t>
            </a:r>
            <a:r>
              <a:rPr lang="en-US" dirty="0" smtClean="0"/>
              <a:t>(10/10</a:t>
            </a:r>
            <a:r>
              <a:rPr lang="en-US" dirty="0"/>
              <a:t>)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25</a:t>
            </a:fld>
            <a:endParaRPr lang="en-US" altLang="el-GR"/>
          </a:p>
        </p:txBody>
      </p:sp>
      <p:grpSp>
        <p:nvGrpSpPr>
          <p:cNvPr id="8" name="Group 7"/>
          <p:cNvGrpSpPr/>
          <p:nvPr/>
        </p:nvGrpSpPr>
        <p:grpSpPr>
          <a:xfrm>
            <a:off x="988542" y="2808815"/>
            <a:ext cx="3657599" cy="3017520"/>
            <a:chOff x="786707" y="4136928"/>
            <a:chExt cx="1713570" cy="1413695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786707" y="4136928"/>
              <a:ext cx="5773" cy="1413695"/>
            </a:xfrm>
            <a:prstGeom prst="line">
              <a:avLst/>
            </a:prstGeom>
            <a:ln w="25400">
              <a:solidFill>
                <a:schemeClr val="tx1"/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786707" y="5550038"/>
              <a:ext cx="171357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258833" y="2633096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162600" y="5817169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Space</a:t>
            </a:r>
            <a:endParaRPr lang="en-US" dirty="0"/>
          </a:p>
        </p:txBody>
      </p:sp>
      <p:sp>
        <p:nvSpPr>
          <p:cNvPr id="13" name="Left Bracket 12"/>
          <p:cNvSpPr/>
          <p:nvPr/>
        </p:nvSpPr>
        <p:spPr>
          <a:xfrm rot="16200000">
            <a:off x="3130772" y="5164929"/>
            <a:ext cx="223327" cy="1582510"/>
          </a:xfrm>
          <a:prstGeom prst="leftBracket">
            <a:avLst>
              <a:gd name="adj" fmla="val 37979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Bracket 13"/>
          <p:cNvSpPr/>
          <p:nvPr/>
        </p:nvSpPr>
        <p:spPr>
          <a:xfrm>
            <a:off x="729317" y="2998626"/>
            <a:ext cx="251209" cy="2631755"/>
          </a:xfrm>
          <a:prstGeom prst="leftBracket">
            <a:avLst>
              <a:gd name="adj" fmla="val 145197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Bracket 14"/>
          <p:cNvSpPr/>
          <p:nvPr/>
        </p:nvSpPr>
        <p:spPr>
          <a:xfrm>
            <a:off x="895792" y="2979193"/>
            <a:ext cx="105071" cy="2123645"/>
          </a:xfrm>
          <a:prstGeom prst="leftBracket">
            <a:avLst>
              <a:gd name="adj" fmla="val 145197"/>
            </a:avLst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729023" y="6176167"/>
            <a:ext cx="207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Shared space region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 rot="19286315">
            <a:off x="1140950" y="3840140"/>
            <a:ext cx="3203158" cy="954871"/>
          </a:xfrm>
          <a:prstGeom prst="roundRect">
            <a:avLst>
              <a:gd name="adj" fmla="val 36464"/>
            </a:avLst>
          </a:prstGeom>
          <a:solidFill>
            <a:srgbClr val="FF0000"/>
          </a:solidFill>
          <a:ln w="1270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 rot="18275167">
            <a:off x="1980310" y="3856466"/>
            <a:ext cx="2310138" cy="447743"/>
          </a:xfrm>
          <a:custGeom>
            <a:avLst/>
            <a:gdLst>
              <a:gd name="connsiteX0" fmla="*/ 0 w 2035985"/>
              <a:gd name="connsiteY0" fmla="*/ 149621 h 447070"/>
              <a:gd name="connsiteX1" fmla="*/ 149621 w 2035985"/>
              <a:gd name="connsiteY1" fmla="*/ 0 h 447070"/>
              <a:gd name="connsiteX2" fmla="*/ 1886364 w 2035985"/>
              <a:gd name="connsiteY2" fmla="*/ 0 h 447070"/>
              <a:gd name="connsiteX3" fmla="*/ 2035985 w 2035985"/>
              <a:gd name="connsiteY3" fmla="*/ 149621 h 447070"/>
              <a:gd name="connsiteX4" fmla="*/ 2035985 w 2035985"/>
              <a:gd name="connsiteY4" fmla="*/ 297449 h 447070"/>
              <a:gd name="connsiteX5" fmla="*/ 1886364 w 2035985"/>
              <a:gd name="connsiteY5" fmla="*/ 447070 h 447070"/>
              <a:gd name="connsiteX6" fmla="*/ 149621 w 2035985"/>
              <a:gd name="connsiteY6" fmla="*/ 447070 h 447070"/>
              <a:gd name="connsiteX7" fmla="*/ 0 w 2035985"/>
              <a:gd name="connsiteY7" fmla="*/ 297449 h 447070"/>
              <a:gd name="connsiteX8" fmla="*/ 0 w 2035985"/>
              <a:gd name="connsiteY8" fmla="*/ 149621 h 447070"/>
              <a:gd name="connsiteX0" fmla="*/ 0 w 2271421"/>
              <a:gd name="connsiteY0" fmla="*/ 175553 h 447070"/>
              <a:gd name="connsiteX1" fmla="*/ 385057 w 2271421"/>
              <a:gd name="connsiteY1" fmla="*/ 0 h 447070"/>
              <a:gd name="connsiteX2" fmla="*/ 2121800 w 2271421"/>
              <a:gd name="connsiteY2" fmla="*/ 0 h 447070"/>
              <a:gd name="connsiteX3" fmla="*/ 2271421 w 2271421"/>
              <a:gd name="connsiteY3" fmla="*/ 149621 h 447070"/>
              <a:gd name="connsiteX4" fmla="*/ 2271421 w 2271421"/>
              <a:gd name="connsiteY4" fmla="*/ 297449 h 447070"/>
              <a:gd name="connsiteX5" fmla="*/ 2121800 w 2271421"/>
              <a:gd name="connsiteY5" fmla="*/ 447070 h 447070"/>
              <a:gd name="connsiteX6" fmla="*/ 385057 w 2271421"/>
              <a:gd name="connsiteY6" fmla="*/ 447070 h 447070"/>
              <a:gd name="connsiteX7" fmla="*/ 235436 w 2271421"/>
              <a:gd name="connsiteY7" fmla="*/ 297449 h 447070"/>
              <a:gd name="connsiteX8" fmla="*/ 0 w 2271421"/>
              <a:gd name="connsiteY8" fmla="*/ 175553 h 447070"/>
              <a:gd name="connsiteX0" fmla="*/ 0 w 2271421"/>
              <a:gd name="connsiteY0" fmla="*/ 175553 h 456982"/>
              <a:gd name="connsiteX1" fmla="*/ 385057 w 2271421"/>
              <a:gd name="connsiteY1" fmla="*/ 0 h 456982"/>
              <a:gd name="connsiteX2" fmla="*/ 2121800 w 2271421"/>
              <a:gd name="connsiteY2" fmla="*/ 0 h 456982"/>
              <a:gd name="connsiteX3" fmla="*/ 2271421 w 2271421"/>
              <a:gd name="connsiteY3" fmla="*/ 149621 h 456982"/>
              <a:gd name="connsiteX4" fmla="*/ 2271421 w 2271421"/>
              <a:gd name="connsiteY4" fmla="*/ 297449 h 456982"/>
              <a:gd name="connsiteX5" fmla="*/ 2121800 w 2271421"/>
              <a:gd name="connsiteY5" fmla="*/ 447070 h 456982"/>
              <a:gd name="connsiteX6" fmla="*/ 385057 w 2271421"/>
              <a:gd name="connsiteY6" fmla="*/ 447070 h 456982"/>
              <a:gd name="connsiteX7" fmla="*/ 192620 w 2271421"/>
              <a:gd name="connsiteY7" fmla="*/ 404914 h 456982"/>
              <a:gd name="connsiteX8" fmla="*/ 0 w 2271421"/>
              <a:gd name="connsiteY8" fmla="*/ 175553 h 456982"/>
              <a:gd name="connsiteX0" fmla="*/ 0 w 2271421"/>
              <a:gd name="connsiteY0" fmla="*/ 175553 h 456982"/>
              <a:gd name="connsiteX1" fmla="*/ 385057 w 2271421"/>
              <a:gd name="connsiteY1" fmla="*/ 0 h 456982"/>
              <a:gd name="connsiteX2" fmla="*/ 2121800 w 2271421"/>
              <a:gd name="connsiteY2" fmla="*/ 0 h 456982"/>
              <a:gd name="connsiteX3" fmla="*/ 2271421 w 2271421"/>
              <a:gd name="connsiteY3" fmla="*/ 149621 h 456982"/>
              <a:gd name="connsiteX4" fmla="*/ 2271421 w 2271421"/>
              <a:gd name="connsiteY4" fmla="*/ 297449 h 456982"/>
              <a:gd name="connsiteX5" fmla="*/ 2121800 w 2271421"/>
              <a:gd name="connsiteY5" fmla="*/ 447070 h 456982"/>
              <a:gd name="connsiteX6" fmla="*/ 385057 w 2271421"/>
              <a:gd name="connsiteY6" fmla="*/ 447070 h 456982"/>
              <a:gd name="connsiteX7" fmla="*/ 192620 w 2271421"/>
              <a:gd name="connsiteY7" fmla="*/ 404914 h 456982"/>
              <a:gd name="connsiteX8" fmla="*/ 0 w 2271421"/>
              <a:gd name="connsiteY8" fmla="*/ 175553 h 456982"/>
              <a:gd name="connsiteX0" fmla="*/ 0 w 2271421"/>
              <a:gd name="connsiteY0" fmla="*/ 175553 h 447070"/>
              <a:gd name="connsiteX1" fmla="*/ 385057 w 2271421"/>
              <a:gd name="connsiteY1" fmla="*/ 0 h 447070"/>
              <a:gd name="connsiteX2" fmla="*/ 2121800 w 2271421"/>
              <a:gd name="connsiteY2" fmla="*/ 0 h 447070"/>
              <a:gd name="connsiteX3" fmla="*/ 2271421 w 2271421"/>
              <a:gd name="connsiteY3" fmla="*/ 149621 h 447070"/>
              <a:gd name="connsiteX4" fmla="*/ 2271421 w 2271421"/>
              <a:gd name="connsiteY4" fmla="*/ 297449 h 447070"/>
              <a:gd name="connsiteX5" fmla="*/ 2121800 w 2271421"/>
              <a:gd name="connsiteY5" fmla="*/ 447070 h 447070"/>
              <a:gd name="connsiteX6" fmla="*/ 385057 w 2271421"/>
              <a:gd name="connsiteY6" fmla="*/ 447070 h 447070"/>
              <a:gd name="connsiteX7" fmla="*/ 98362 w 2271421"/>
              <a:gd name="connsiteY7" fmla="*/ 352990 h 447070"/>
              <a:gd name="connsiteX8" fmla="*/ 0 w 2271421"/>
              <a:gd name="connsiteY8" fmla="*/ 175553 h 447070"/>
              <a:gd name="connsiteX0" fmla="*/ 0 w 2310138"/>
              <a:gd name="connsiteY0" fmla="*/ 260705 h 447070"/>
              <a:gd name="connsiteX1" fmla="*/ 423774 w 2310138"/>
              <a:gd name="connsiteY1" fmla="*/ 0 h 447070"/>
              <a:gd name="connsiteX2" fmla="*/ 2160517 w 2310138"/>
              <a:gd name="connsiteY2" fmla="*/ 0 h 447070"/>
              <a:gd name="connsiteX3" fmla="*/ 2310138 w 2310138"/>
              <a:gd name="connsiteY3" fmla="*/ 149621 h 447070"/>
              <a:gd name="connsiteX4" fmla="*/ 2310138 w 2310138"/>
              <a:gd name="connsiteY4" fmla="*/ 297449 h 447070"/>
              <a:gd name="connsiteX5" fmla="*/ 2160517 w 2310138"/>
              <a:gd name="connsiteY5" fmla="*/ 447070 h 447070"/>
              <a:gd name="connsiteX6" fmla="*/ 423774 w 2310138"/>
              <a:gd name="connsiteY6" fmla="*/ 447070 h 447070"/>
              <a:gd name="connsiteX7" fmla="*/ 137079 w 2310138"/>
              <a:gd name="connsiteY7" fmla="*/ 352990 h 447070"/>
              <a:gd name="connsiteX8" fmla="*/ 0 w 2310138"/>
              <a:gd name="connsiteY8" fmla="*/ 260705 h 447070"/>
              <a:gd name="connsiteX0" fmla="*/ 0 w 2310138"/>
              <a:gd name="connsiteY0" fmla="*/ 260705 h 451701"/>
              <a:gd name="connsiteX1" fmla="*/ 423774 w 2310138"/>
              <a:gd name="connsiteY1" fmla="*/ 0 h 451701"/>
              <a:gd name="connsiteX2" fmla="*/ 2160517 w 2310138"/>
              <a:gd name="connsiteY2" fmla="*/ 0 h 451701"/>
              <a:gd name="connsiteX3" fmla="*/ 2310138 w 2310138"/>
              <a:gd name="connsiteY3" fmla="*/ 149621 h 451701"/>
              <a:gd name="connsiteX4" fmla="*/ 2310138 w 2310138"/>
              <a:gd name="connsiteY4" fmla="*/ 297449 h 451701"/>
              <a:gd name="connsiteX5" fmla="*/ 2160517 w 2310138"/>
              <a:gd name="connsiteY5" fmla="*/ 447070 h 451701"/>
              <a:gd name="connsiteX6" fmla="*/ 423774 w 2310138"/>
              <a:gd name="connsiteY6" fmla="*/ 447070 h 451701"/>
              <a:gd name="connsiteX7" fmla="*/ 164398 w 2310138"/>
              <a:gd name="connsiteY7" fmla="*/ 392611 h 451701"/>
              <a:gd name="connsiteX8" fmla="*/ 0 w 2310138"/>
              <a:gd name="connsiteY8" fmla="*/ 260705 h 451701"/>
              <a:gd name="connsiteX0" fmla="*/ 0 w 2310138"/>
              <a:gd name="connsiteY0" fmla="*/ 260705 h 462862"/>
              <a:gd name="connsiteX1" fmla="*/ 423774 w 2310138"/>
              <a:gd name="connsiteY1" fmla="*/ 0 h 462862"/>
              <a:gd name="connsiteX2" fmla="*/ 2160517 w 2310138"/>
              <a:gd name="connsiteY2" fmla="*/ 0 h 462862"/>
              <a:gd name="connsiteX3" fmla="*/ 2310138 w 2310138"/>
              <a:gd name="connsiteY3" fmla="*/ 149621 h 462862"/>
              <a:gd name="connsiteX4" fmla="*/ 2310138 w 2310138"/>
              <a:gd name="connsiteY4" fmla="*/ 297449 h 462862"/>
              <a:gd name="connsiteX5" fmla="*/ 2160517 w 2310138"/>
              <a:gd name="connsiteY5" fmla="*/ 447070 h 462862"/>
              <a:gd name="connsiteX6" fmla="*/ 423774 w 2310138"/>
              <a:gd name="connsiteY6" fmla="*/ 447070 h 462862"/>
              <a:gd name="connsiteX7" fmla="*/ 102464 w 2310138"/>
              <a:gd name="connsiteY7" fmla="*/ 415829 h 462862"/>
              <a:gd name="connsiteX8" fmla="*/ 0 w 2310138"/>
              <a:gd name="connsiteY8" fmla="*/ 260705 h 462862"/>
              <a:gd name="connsiteX0" fmla="*/ 0 w 2310138"/>
              <a:gd name="connsiteY0" fmla="*/ 260705 h 447160"/>
              <a:gd name="connsiteX1" fmla="*/ 423774 w 2310138"/>
              <a:gd name="connsiteY1" fmla="*/ 0 h 447160"/>
              <a:gd name="connsiteX2" fmla="*/ 2160517 w 2310138"/>
              <a:gd name="connsiteY2" fmla="*/ 0 h 447160"/>
              <a:gd name="connsiteX3" fmla="*/ 2310138 w 2310138"/>
              <a:gd name="connsiteY3" fmla="*/ 149621 h 447160"/>
              <a:gd name="connsiteX4" fmla="*/ 2310138 w 2310138"/>
              <a:gd name="connsiteY4" fmla="*/ 297449 h 447160"/>
              <a:gd name="connsiteX5" fmla="*/ 2160517 w 2310138"/>
              <a:gd name="connsiteY5" fmla="*/ 447070 h 447160"/>
              <a:gd name="connsiteX6" fmla="*/ 423774 w 2310138"/>
              <a:gd name="connsiteY6" fmla="*/ 447070 h 447160"/>
              <a:gd name="connsiteX7" fmla="*/ 168499 w 2310138"/>
              <a:gd name="connsiteY7" fmla="*/ 370298 h 447160"/>
              <a:gd name="connsiteX8" fmla="*/ 0 w 2310138"/>
              <a:gd name="connsiteY8" fmla="*/ 260705 h 447160"/>
              <a:gd name="connsiteX0" fmla="*/ 0 w 2310138"/>
              <a:gd name="connsiteY0" fmla="*/ 260705 h 447070"/>
              <a:gd name="connsiteX1" fmla="*/ 423774 w 2310138"/>
              <a:gd name="connsiteY1" fmla="*/ 0 h 447070"/>
              <a:gd name="connsiteX2" fmla="*/ 2160517 w 2310138"/>
              <a:gd name="connsiteY2" fmla="*/ 0 h 447070"/>
              <a:gd name="connsiteX3" fmla="*/ 2310138 w 2310138"/>
              <a:gd name="connsiteY3" fmla="*/ 149621 h 447070"/>
              <a:gd name="connsiteX4" fmla="*/ 2310138 w 2310138"/>
              <a:gd name="connsiteY4" fmla="*/ 297449 h 447070"/>
              <a:gd name="connsiteX5" fmla="*/ 2160517 w 2310138"/>
              <a:gd name="connsiteY5" fmla="*/ 447070 h 447070"/>
              <a:gd name="connsiteX6" fmla="*/ 517128 w 2310138"/>
              <a:gd name="connsiteY6" fmla="*/ 441160 h 447070"/>
              <a:gd name="connsiteX7" fmla="*/ 168499 w 2310138"/>
              <a:gd name="connsiteY7" fmla="*/ 370298 h 447070"/>
              <a:gd name="connsiteX8" fmla="*/ 0 w 2310138"/>
              <a:gd name="connsiteY8" fmla="*/ 260705 h 447070"/>
              <a:gd name="connsiteX0" fmla="*/ 0 w 2310138"/>
              <a:gd name="connsiteY0" fmla="*/ 260892 h 447257"/>
              <a:gd name="connsiteX1" fmla="*/ 423774 w 2310138"/>
              <a:gd name="connsiteY1" fmla="*/ 187 h 447257"/>
              <a:gd name="connsiteX2" fmla="*/ 1691645 w 2310138"/>
              <a:gd name="connsiteY2" fmla="*/ 59537 h 447257"/>
              <a:gd name="connsiteX3" fmla="*/ 2160517 w 2310138"/>
              <a:gd name="connsiteY3" fmla="*/ 187 h 447257"/>
              <a:gd name="connsiteX4" fmla="*/ 2310138 w 2310138"/>
              <a:gd name="connsiteY4" fmla="*/ 149808 h 447257"/>
              <a:gd name="connsiteX5" fmla="*/ 2310138 w 2310138"/>
              <a:gd name="connsiteY5" fmla="*/ 297636 h 447257"/>
              <a:gd name="connsiteX6" fmla="*/ 2160517 w 2310138"/>
              <a:gd name="connsiteY6" fmla="*/ 447257 h 447257"/>
              <a:gd name="connsiteX7" fmla="*/ 517128 w 2310138"/>
              <a:gd name="connsiteY7" fmla="*/ 441347 h 447257"/>
              <a:gd name="connsiteX8" fmla="*/ 168499 w 2310138"/>
              <a:gd name="connsiteY8" fmla="*/ 370485 h 447257"/>
              <a:gd name="connsiteX9" fmla="*/ 0 w 2310138"/>
              <a:gd name="connsiteY9" fmla="*/ 260892 h 447257"/>
              <a:gd name="connsiteX0" fmla="*/ 0 w 2310138"/>
              <a:gd name="connsiteY0" fmla="*/ 260892 h 447257"/>
              <a:gd name="connsiteX1" fmla="*/ 423774 w 2310138"/>
              <a:gd name="connsiteY1" fmla="*/ 187 h 447257"/>
              <a:gd name="connsiteX2" fmla="*/ 1691645 w 2310138"/>
              <a:gd name="connsiteY2" fmla="*/ 59537 h 447257"/>
              <a:gd name="connsiteX3" fmla="*/ 2160517 w 2310138"/>
              <a:gd name="connsiteY3" fmla="*/ 187 h 447257"/>
              <a:gd name="connsiteX4" fmla="*/ 2310138 w 2310138"/>
              <a:gd name="connsiteY4" fmla="*/ 149808 h 447257"/>
              <a:gd name="connsiteX5" fmla="*/ 2310138 w 2310138"/>
              <a:gd name="connsiteY5" fmla="*/ 297636 h 447257"/>
              <a:gd name="connsiteX6" fmla="*/ 2160517 w 2310138"/>
              <a:gd name="connsiteY6" fmla="*/ 447257 h 447257"/>
              <a:gd name="connsiteX7" fmla="*/ 1073205 w 2310138"/>
              <a:gd name="connsiteY7" fmla="*/ 349549 h 447257"/>
              <a:gd name="connsiteX8" fmla="*/ 517128 w 2310138"/>
              <a:gd name="connsiteY8" fmla="*/ 441347 h 447257"/>
              <a:gd name="connsiteX9" fmla="*/ 168499 w 2310138"/>
              <a:gd name="connsiteY9" fmla="*/ 370485 h 447257"/>
              <a:gd name="connsiteX10" fmla="*/ 0 w 2310138"/>
              <a:gd name="connsiteY10" fmla="*/ 260892 h 447257"/>
              <a:gd name="connsiteX0" fmla="*/ 0 w 2310138"/>
              <a:gd name="connsiteY0" fmla="*/ 260892 h 447743"/>
              <a:gd name="connsiteX1" fmla="*/ 423774 w 2310138"/>
              <a:gd name="connsiteY1" fmla="*/ 187 h 447743"/>
              <a:gd name="connsiteX2" fmla="*/ 1691645 w 2310138"/>
              <a:gd name="connsiteY2" fmla="*/ 59537 h 447743"/>
              <a:gd name="connsiteX3" fmla="*/ 2160517 w 2310138"/>
              <a:gd name="connsiteY3" fmla="*/ 187 h 447743"/>
              <a:gd name="connsiteX4" fmla="*/ 2310138 w 2310138"/>
              <a:gd name="connsiteY4" fmla="*/ 149808 h 447743"/>
              <a:gd name="connsiteX5" fmla="*/ 2310138 w 2310138"/>
              <a:gd name="connsiteY5" fmla="*/ 297636 h 447743"/>
              <a:gd name="connsiteX6" fmla="*/ 2160517 w 2310138"/>
              <a:gd name="connsiteY6" fmla="*/ 447257 h 447743"/>
              <a:gd name="connsiteX7" fmla="*/ 1345066 w 2310138"/>
              <a:gd name="connsiteY7" fmla="*/ 376446 h 447743"/>
              <a:gd name="connsiteX8" fmla="*/ 1073205 w 2310138"/>
              <a:gd name="connsiteY8" fmla="*/ 349549 h 447743"/>
              <a:gd name="connsiteX9" fmla="*/ 517128 w 2310138"/>
              <a:gd name="connsiteY9" fmla="*/ 441347 h 447743"/>
              <a:gd name="connsiteX10" fmla="*/ 168499 w 2310138"/>
              <a:gd name="connsiteY10" fmla="*/ 370485 h 447743"/>
              <a:gd name="connsiteX11" fmla="*/ 0 w 2310138"/>
              <a:gd name="connsiteY11" fmla="*/ 260892 h 447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0138" h="447743">
                <a:moveTo>
                  <a:pt x="0" y="260892"/>
                </a:moveTo>
                <a:cubicBezTo>
                  <a:pt x="0" y="178259"/>
                  <a:pt x="341141" y="187"/>
                  <a:pt x="423774" y="187"/>
                </a:cubicBezTo>
                <a:cubicBezTo>
                  <a:pt x="862339" y="-4011"/>
                  <a:pt x="1253080" y="63735"/>
                  <a:pt x="1691645" y="59537"/>
                </a:cubicBezTo>
                <a:lnTo>
                  <a:pt x="2160517" y="187"/>
                </a:lnTo>
                <a:cubicBezTo>
                  <a:pt x="2243150" y="187"/>
                  <a:pt x="2310138" y="67175"/>
                  <a:pt x="2310138" y="149808"/>
                </a:cubicBezTo>
                <a:lnTo>
                  <a:pt x="2310138" y="297636"/>
                </a:lnTo>
                <a:cubicBezTo>
                  <a:pt x="2310138" y="380269"/>
                  <a:pt x="2243150" y="447257"/>
                  <a:pt x="2160517" y="447257"/>
                </a:cubicBezTo>
                <a:cubicBezTo>
                  <a:pt x="1995119" y="453788"/>
                  <a:pt x="1526285" y="392731"/>
                  <a:pt x="1345066" y="376446"/>
                </a:cubicBezTo>
                <a:cubicBezTo>
                  <a:pt x="1163847" y="360161"/>
                  <a:pt x="1206641" y="332129"/>
                  <a:pt x="1073205" y="349549"/>
                </a:cubicBezTo>
                <a:lnTo>
                  <a:pt x="517128" y="441347"/>
                </a:lnTo>
                <a:cubicBezTo>
                  <a:pt x="434495" y="441347"/>
                  <a:pt x="168499" y="453118"/>
                  <a:pt x="168499" y="370485"/>
                </a:cubicBezTo>
                <a:cubicBezTo>
                  <a:pt x="168499" y="321209"/>
                  <a:pt x="0" y="310168"/>
                  <a:pt x="0" y="260892"/>
                </a:cubicBezTo>
                <a:close/>
              </a:path>
            </a:pathLst>
          </a:custGeom>
          <a:solidFill>
            <a:srgbClr val="0070C0">
              <a:alpha val="70000"/>
            </a:srgbClr>
          </a:solidFill>
          <a:ln w="127000">
            <a:solidFill>
              <a:srgbClr val="002060">
                <a:alpha val="7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1009955" y="3004289"/>
            <a:ext cx="3200400" cy="7027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451179" y="3039592"/>
            <a:ext cx="0" cy="2743200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969521" y="3006419"/>
            <a:ext cx="0" cy="2834640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994703" y="5591270"/>
            <a:ext cx="3200400" cy="7027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039515" y="5102839"/>
            <a:ext cx="3200400" cy="7027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4203188" y="2998626"/>
            <a:ext cx="0" cy="2834640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260089" y="2972205"/>
            <a:ext cx="0" cy="2834640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257964" y="2797873"/>
            <a:ext cx="1" cy="3017520"/>
          </a:xfrm>
          <a:prstGeom prst="line">
            <a:avLst/>
          </a:prstGeom>
          <a:ln w="25400">
            <a:solidFill>
              <a:schemeClr val="accent2"/>
            </a:solidFill>
            <a:prstDash val="solid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658453" y="2167486"/>
            <a:ext cx="0" cy="3657600"/>
          </a:xfrm>
          <a:prstGeom prst="line">
            <a:avLst/>
          </a:prstGeom>
          <a:ln w="25400">
            <a:solidFill>
              <a:schemeClr val="accent2"/>
            </a:solidFill>
            <a:prstDash val="solid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594903" y="2541426"/>
            <a:ext cx="0" cy="3291840"/>
          </a:xfrm>
          <a:prstGeom prst="line">
            <a:avLst/>
          </a:prstGeom>
          <a:ln w="25400">
            <a:solidFill>
              <a:schemeClr val="accent2"/>
            </a:solidFill>
            <a:prstDash val="solid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150473" y="2130445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starts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349557" y="1676015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finishes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767320" y="2406198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during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571847" y="1617694"/>
            <a:ext cx="2646878" cy="369332"/>
          </a:xfrm>
          <a:prstGeom prst="rect">
            <a:avLst/>
          </a:prstGeom>
          <a:noFill/>
          <a:ln w="25400"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Special case of equals</a:t>
            </a:r>
            <a:endParaRPr lang="en-US" dirty="0"/>
          </a:p>
        </p:txBody>
      </p:sp>
      <p:grpSp>
        <p:nvGrpSpPr>
          <p:cNvPr id="36" name="Group 35"/>
          <p:cNvGrpSpPr/>
          <p:nvPr/>
        </p:nvGrpSpPr>
        <p:grpSpPr>
          <a:xfrm>
            <a:off x="5557162" y="2816608"/>
            <a:ext cx="3657599" cy="3017520"/>
            <a:chOff x="786707" y="4136928"/>
            <a:chExt cx="1713570" cy="1413695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786707" y="4136928"/>
              <a:ext cx="5773" cy="1413695"/>
            </a:xfrm>
            <a:prstGeom prst="line">
              <a:avLst/>
            </a:prstGeom>
            <a:ln w="25400">
              <a:solidFill>
                <a:schemeClr val="tx1"/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786707" y="5550038"/>
              <a:ext cx="171357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4827453" y="2640889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8731220" y="5824962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Space</a:t>
            </a:r>
            <a:endParaRPr lang="en-US" dirty="0"/>
          </a:p>
        </p:txBody>
      </p:sp>
      <p:sp>
        <p:nvSpPr>
          <p:cNvPr id="41" name="Left Bracket 40"/>
          <p:cNvSpPr/>
          <p:nvPr/>
        </p:nvSpPr>
        <p:spPr>
          <a:xfrm rot="16200000">
            <a:off x="6440065" y="5276517"/>
            <a:ext cx="243876" cy="1363130"/>
          </a:xfrm>
          <a:prstGeom prst="leftBracket">
            <a:avLst>
              <a:gd name="adj" fmla="val 37979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ft Bracket 41"/>
          <p:cNvSpPr/>
          <p:nvPr/>
        </p:nvSpPr>
        <p:spPr>
          <a:xfrm>
            <a:off x="5228523" y="3093830"/>
            <a:ext cx="320623" cy="2260399"/>
          </a:xfrm>
          <a:prstGeom prst="leftBracket">
            <a:avLst>
              <a:gd name="adj" fmla="val 145197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Left Bracket 42"/>
          <p:cNvSpPr/>
          <p:nvPr/>
        </p:nvSpPr>
        <p:spPr>
          <a:xfrm>
            <a:off x="5356029" y="4186957"/>
            <a:ext cx="214407" cy="1192540"/>
          </a:xfrm>
          <a:prstGeom prst="leftBracket">
            <a:avLst>
              <a:gd name="adj" fmla="val 145197"/>
            </a:avLst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5578575" y="6186501"/>
            <a:ext cx="207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Shared space region</a:t>
            </a:r>
            <a:endParaRPr lang="en-US" dirty="0"/>
          </a:p>
        </p:txBody>
      </p:sp>
      <p:cxnSp>
        <p:nvCxnSpPr>
          <p:cNvPr id="47" name="Straight Connector 46"/>
          <p:cNvCxnSpPr/>
          <p:nvPr/>
        </p:nvCxnSpPr>
        <p:spPr>
          <a:xfrm>
            <a:off x="5578575" y="3093830"/>
            <a:ext cx="2194560" cy="7027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7726918" y="3028123"/>
            <a:ext cx="0" cy="2834640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892877" y="2979998"/>
            <a:ext cx="0" cy="2834640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6491818" y="213142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during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5140467" y="1625487"/>
            <a:ext cx="1826141" cy="369332"/>
          </a:xfrm>
          <a:prstGeom prst="rect">
            <a:avLst/>
          </a:prstGeom>
          <a:noFill/>
          <a:ln w="25400"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Incidental start</a:t>
            </a:r>
            <a:endParaRPr lang="en-US" dirty="0"/>
          </a:p>
        </p:txBody>
      </p:sp>
      <p:grpSp>
        <p:nvGrpSpPr>
          <p:cNvPr id="63" name="Group 62"/>
          <p:cNvGrpSpPr/>
          <p:nvPr/>
        </p:nvGrpSpPr>
        <p:grpSpPr>
          <a:xfrm>
            <a:off x="5919827" y="3187820"/>
            <a:ext cx="1531187" cy="2269984"/>
            <a:chOff x="5897896" y="2598935"/>
            <a:chExt cx="1531187" cy="2578754"/>
          </a:xfrm>
        </p:grpSpPr>
        <p:sp>
          <p:nvSpPr>
            <p:cNvPr id="45" name="Rounded Rectangle 44"/>
            <p:cNvSpPr/>
            <p:nvPr/>
          </p:nvSpPr>
          <p:spPr>
            <a:xfrm rot="17449261">
              <a:off x="5507509" y="3256114"/>
              <a:ext cx="2578754" cy="1264395"/>
            </a:xfrm>
            <a:custGeom>
              <a:avLst/>
              <a:gdLst>
                <a:gd name="connsiteX0" fmla="*/ 0 w 2299006"/>
                <a:gd name="connsiteY0" fmla="*/ 453653 h 1244113"/>
                <a:gd name="connsiteX1" fmla="*/ 453653 w 2299006"/>
                <a:gd name="connsiteY1" fmla="*/ 0 h 1244113"/>
                <a:gd name="connsiteX2" fmla="*/ 1845353 w 2299006"/>
                <a:gd name="connsiteY2" fmla="*/ 0 h 1244113"/>
                <a:gd name="connsiteX3" fmla="*/ 2299006 w 2299006"/>
                <a:gd name="connsiteY3" fmla="*/ 453653 h 1244113"/>
                <a:gd name="connsiteX4" fmla="*/ 2299006 w 2299006"/>
                <a:gd name="connsiteY4" fmla="*/ 790460 h 1244113"/>
                <a:gd name="connsiteX5" fmla="*/ 1845353 w 2299006"/>
                <a:gd name="connsiteY5" fmla="*/ 1244113 h 1244113"/>
                <a:gd name="connsiteX6" fmla="*/ 453653 w 2299006"/>
                <a:gd name="connsiteY6" fmla="*/ 1244113 h 1244113"/>
                <a:gd name="connsiteX7" fmla="*/ 0 w 2299006"/>
                <a:gd name="connsiteY7" fmla="*/ 790460 h 1244113"/>
                <a:gd name="connsiteX8" fmla="*/ 0 w 2299006"/>
                <a:gd name="connsiteY8" fmla="*/ 453653 h 1244113"/>
                <a:gd name="connsiteX0" fmla="*/ 0 w 2299006"/>
                <a:gd name="connsiteY0" fmla="*/ 453653 h 1244186"/>
                <a:gd name="connsiteX1" fmla="*/ 453653 w 2299006"/>
                <a:gd name="connsiteY1" fmla="*/ 0 h 1244186"/>
                <a:gd name="connsiteX2" fmla="*/ 1845353 w 2299006"/>
                <a:gd name="connsiteY2" fmla="*/ 0 h 1244186"/>
                <a:gd name="connsiteX3" fmla="*/ 2299006 w 2299006"/>
                <a:gd name="connsiteY3" fmla="*/ 453653 h 1244186"/>
                <a:gd name="connsiteX4" fmla="*/ 2299006 w 2299006"/>
                <a:gd name="connsiteY4" fmla="*/ 790460 h 1244186"/>
                <a:gd name="connsiteX5" fmla="*/ 1845353 w 2299006"/>
                <a:gd name="connsiteY5" fmla="*/ 1244113 h 1244186"/>
                <a:gd name="connsiteX6" fmla="*/ 453653 w 2299006"/>
                <a:gd name="connsiteY6" fmla="*/ 1244113 h 1244186"/>
                <a:gd name="connsiteX7" fmla="*/ 282477 w 2299006"/>
                <a:gd name="connsiteY7" fmla="*/ 1004667 h 1244186"/>
                <a:gd name="connsiteX8" fmla="*/ 0 w 2299006"/>
                <a:gd name="connsiteY8" fmla="*/ 453653 h 1244186"/>
                <a:gd name="connsiteX0" fmla="*/ 0 w 2288948"/>
                <a:gd name="connsiteY0" fmla="*/ 409625 h 1244186"/>
                <a:gd name="connsiteX1" fmla="*/ 443595 w 2288948"/>
                <a:gd name="connsiteY1" fmla="*/ 0 h 1244186"/>
                <a:gd name="connsiteX2" fmla="*/ 1835295 w 2288948"/>
                <a:gd name="connsiteY2" fmla="*/ 0 h 1244186"/>
                <a:gd name="connsiteX3" fmla="*/ 2288948 w 2288948"/>
                <a:gd name="connsiteY3" fmla="*/ 453653 h 1244186"/>
                <a:gd name="connsiteX4" fmla="*/ 2288948 w 2288948"/>
                <a:gd name="connsiteY4" fmla="*/ 790460 h 1244186"/>
                <a:gd name="connsiteX5" fmla="*/ 1835295 w 2288948"/>
                <a:gd name="connsiteY5" fmla="*/ 1244113 h 1244186"/>
                <a:gd name="connsiteX6" fmla="*/ 443595 w 2288948"/>
                <a:gd name="connsiteY6" fmla="*/ 1244113 h 1244186"/>
                <a:gd name="connsiteX7" fmla="*/ 272419 w 2288948"/>
                <a:gd name="connsiteY7" fmla="*/ 1004667 h 1244186"/>
                <a:gd name="connsiteX8" fmla="*/ 0 w 2288948"/>
                <a:gd name="connsiteY8" fmla="*/ 409625 h 1244186"/>
                <a:gd name="connsiteX0" fmla="*/ 0 w 2288948"/>
                <a:gd name="connsiteY0" fmla="*/ 409625 h 1254167"/>
                <a:gd name="connsiteX1" fmla="*/ 443595 w 2288948"/>
                <a:gd name="connsiteY1" fmla="*/ 0 h 1254167"/>
                <a:gd name="connsiteX2" fmla="*/ 1835295 w 2288948"/>
                <a:gd name="connsiteY2" fmla="*/ 0 h 1254167"/>
                <a:gd name="connsiteX3" fmla="*/ 2288948 w 2288948"/>
                <a:gd name="connsiteY3" fmla="*/ 453653 h 1254167"/>
                <a:gd name="connsiteX4" fmla="*/ 2288948 w 2288948"/>
                <a:gd name="connsiteY4" fmla="*/ 790460 h 1254167"/>
                <a:gd name="connsiteX5" fmla="*/ 1835295 w 2288948"/>
                <a:gd name="connsiteY5" fmla="*/ 1244113 h 1254167"/>
                <a:gd name="connsiteX6" fmla="*/ 443595 w 2288948"/>
                <a:gd name="connsiteY6" fmla="*/ 1244113 h 1254167"/>
                <a:gd name="connsiteX7" fmla="*/ 366141 w 2288948"/>
                <a:gd name="connsiteY7" fmla="*/ 1235036 h 1254167"/>
                <a:gd name="connsiteX8" fmla="*/ 272419 w 2288948"/>
                <a:gd name="connsiteY8" fmla="*/ 1004667 h 1254167"/>
                <a:gd name="connsiteX9" fmla="*/ 0 w 2288948"/>
                <a:gd name="connsiteY9" fmla="*/ 409625 h 1254167"/>
                <a:gd name="connsiteX0" fmla="*/ 0 w 2288948"/>
                <a:gd name="connsiteY0" fmla="*/ 409625 h 1264395"/>
                <a:gd name="connsiteX1" fmla="*/ 443595 w 2288948"/>
                <a:gd name="connsiteY1" fmla="*/ 0 h 1264395"/>
                <a:gd name="connsiteX2" fmla="*/ 1835295 w 2288948"/>
                <a:gd name="connsiteY2" fmla="*/ 0 h 1264395"/>
                <a:gd name="connsiteX3" fmla="*/ 2288948 w 2288948"/>
                <a:gd name="connsiteY3" fmla="*/ 453653 h 1264395"/>
                <a:gd name="connsiteX4" fmla="*/ 2288948 w 2288948"/>
                <a:gd name="connsiteY4" fmla="*/ 790460 h 1264395"/>
                <a:gd name="connsiteX5" fmla="*/ 1835295 w 2288948"/>
                <a:gd name="connsiteY5" fmla="*/ 1244113 h 1264395"/>
                <a:gd name="connsiteX6" fmla="*/ 813140 w 2288948"/>
                <a:gd name="connsiteY6" fmla="*/ 1264395 h 1264395"/>
                <a:gd name="connsiteX7" fmla="*/ 366141 w 2288948"/>
                <a:gd name="connsiteY7" fmla="*/ 1235036 h 1264395"/>
                <a:gd name="connsiteX8" fmla="*/ 272419 w 2288948"/>
                <a:gd name="connsiteY8" fmla="*/ 1004667 h 1264395"/>
                <a:gd name="connsiteX9" fmla="*/ 0 w 2288948"/>
                <a:gd name="connsiteY9" fmla="*/ 409625 h 1264395"/>
                <a:gd name="connsiteX0" fmla="*/ 0 w 2269984"/>
                <a:gd name="connsiteY0" fmla="*/ 389013 h 1264395"/>
                <a:gd name="connsiteX1" fmla="*/ 424631 w 2269984"/>
                <a:gd name="connsiteY1" fmla="*/ 0 h 1264395"/>
                <a:gd name="connsiteX2" fmla="*/ 1816331 w 2269984"/>
                <a:gd name="connsiteY2" fmla="*/ 0 h 1264395"/>
                <a:gd name="connsiteX3" fmla="*/ 2269984 w 2269984"/>
                <a:gd name="connsiteY3" fmla="*/ 453653 h 1264395"/>
                <a:gd name="connsiteX4" fmla="*/ 2269984 w 2269984"/>
                <a:gd name="connsiteY4" fmla="*/ 790460 h 1264395"/>
                <a:gd name="connsiteX5" fmla="*/ 1816331 w 2269984"/>
                <a:gd name="connsiteY5" fmla="*/ 1244113 h 1264395"/>
                <a:gd name="connsiteX6" fmla="*/ 794176 w 2269984"/>
                <a:gd name="connsiteY6" fmla="*/ 1264395 h 1264395"/>
                <a:gd name="connsiteX7" fmla="*/ 347177 w 2269984"/>
                <a:gd name="connsiteY7" fmla="*/ 1235036 h 1264395"/>
                <a:gd name="connsiteX8" fmla="*/ 253455 w 2269984"/>
                <a:gd name="connsiteY8" fmla="*/ 1004667 h 1264395"/>
                <a:gd name="connsiteX9" fmla="*/ 0 w 2269984"/>
                <a:gd name="connsiteY9" fmla="*/ 389013 h 12643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69984" h="1264395">
                  <a:moveTo>
                    <a:pt x="0" y="389013"/>
                  </a:moveTo>
                  <a:cubicBezTo>
                    <a:pt x="0" y="138467"/>
                    <a:pt x="174085" y="0"/>
                    <a:pt x="424631" y="0"/>
                  </a:cubicBezTo>
                  <a:lnTo>
                    <a:pt x="1816331" y="0"/>
                  </a:lnTo>
                  <a:cubicBezTo>
                    <a:pt x="2066877" y="0"/>
                    <a:pt x="2269984" y="203107"/>
                    <a:pt x="2269984" y="453653"/>
                  </a:cubicBezTo>
                  <a:lnTo>
                    <a:pt x="2269984" y="790460"/>
                  </a:lnTo>
                  <a:cubicBezTo>
                    <a:pt x="2269984" y="1041006"/>
                    <a:pt x="2066877" y="1244113"/>
                    <a:pt x="1816331" y="1244113"/>
                  </a:cubicBezTo>
                  <a:lnTo>
                    <a:pt x="794176" y="1264395"/>
                  </a:lnTo>
                  <a:cubicBezTo>
                    <a:pt x="534641" y="1259529"/>
                    <a:pt x="375706" y="1274944"/>
                    <a:pt x="347177" y="1235036"/>
                  </a:cubicBezTo>
                  <a:cubicBezTo>
                    <a:pt x="318648" y="1195128"/>
                    <a:pt x="299802" y="1138882"/>
                    <a:pt x="253455" y="1004667"/>
                  </a:cubicBezTo>
                  <a:cubicBezTo>
                    <a:pt x="253455" y="892398"/>
                    <a:pt x="0" y="501282"/>
                    <a:pt x="0" y="389013"/>
                  </a:cubicBezTo>
                  <a:close/>
                </a:path>
              </a:pathLst>
            </a:custGeom>
            <a:solidFill>
              <a:srgbClr val="FF0000"/>
            </a:solidFill>
            <a:ln w="1270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 lang="en-US" dirty="0"/>
            </a:p>
            <a:p>
              <a:pPr algn="ctr"/>
              <a:r>
                <a:rPr lang="en-US" dirty="0" smtClean="0"/>
                <a:t>A</a:t>
              </a:r>
            </a:p>
            <a:p>
              <a:pPr algn="ctr"/>
              <a:endParaRPr lang="en-US" dirty="0"/>
            </a:p>
            <a:p>
              <a:pPr algn="ctr"/>
              <a:endParaRPr lang="en-US" dirty="0" smtClean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61" name="Rounded Rectangle 60"/>
            <p:cNvSpPr/>
            <p:nvPr/>
          </p:nvSpPr>
          <p:spPr>
            <a:xfrm rot="19799155">
              <a:off x="5897896" y="4226210"/>
              <a:ext cx="1319951" cy="419189"/>
            </a:xfrm>
            <a:prstGeom prst="roundRect">
              <a:avLst>
                <a:gd name="adj" fmla="val 33467"/>
              </a:avLst>
            </a:prstGeom>
            <a:solidFill>
              <a:srgbClr val="0070C0">
                <a:alpha val="70000"/>
              </a:srgbClr>
            </a:solidFill>
            <a:ln w="127000">
              <a:solidFill>
                <a:srgbClr val="002060">
                  <a:alpha val="7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B</a:t>
              </a:r>
              <a:endParaRPr lang="en-US" dirty="0"/>
            </a:p>
          </p:txBody>
        </p:sp>
      </p:grpSp>
      <p:cxnSp>
        <p:nvCxnSpPr>
          <p:cNvPr id="52" name="Straight Connector 51"/>
          <p:cNvCxnSpPr/>
          <p:nvPr/>
        </p:nvCxnSpPr>
        <p:spPr>
          <a:xfrm>
            <a:off x="7262531" y="2991466"/>
            <a:ext cx="0" cy="2834640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522429" y="4173157"/>
            <a:ext cx="2194560" cy="7027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5514409" y="5354229"/>
            <a:ext cx="2194560" cy="7027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6104874" y="2175389"/>
            <a:ext cx="0" cy="3657600"/>
          </a:xfrm>
          <a:prstGeom prst="line">
            <a:avLst/>
          </a:prstGeom>
          <a:ln w="25400">
            <a:solidFill>
              <a:schemeClr val="accent2"/>
            </a:solidFill>
            <a:prstDash val="solid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6966608" y="2515553"/>
            <a:ext cx="0" cy="3291840"/>
          </a:xfrm>
          <a:prstGeom prst="line">
            <a:avLst/>
          </a:prstGeom>
          <a:ln w="25400">
            <a:solidFill>
              <a:schemeClr val="accent2"/>
            </a:solidFill>
            <a:prstDash val="solid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7120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i="0" dirty="0"/>
              <a:t>We proposed</a:t>
            </a:r>
          </a:p>
          <a:p>
            <a:pPr lvl="1"/>
            <a:r>
              <a:rPr lang="en-US" altLang="en-US" dirty="0"/>
              <a:t>a model to reconstruct the </a:t>
            </a:r>
            <a:r>
              <a:rPr lang="en-US" altLang="en-US" b="1" dirty="0"/>
              <a:t>temporal extent </a:t>
            </a:r>
            <a:r>
              <a:rPr lang="en-US" altLang="en-US" dirty="0"/>
              <a:t>of periods </a:t>
            </a:r>
          </a:p>
          <a:p>
            <a:pPr lvl="2"/>
            <a:r>
              <a:rPr lang="en-US" altLang="en-US" i="0" dirty="0"/>
              <a:t>using </a:t>
            </a:r>
            <a:r>
              <a:rPr lang="en-US" altLang="en-US" b="1" i="0" dirty="0"/>
              <a:t>observations</a:t>
            </a:r>
            <a:r>
              <a:rPr lang="en-US" altLang="en-US" i="0" dirty="0"/>
              <a:t> and empirical evidence</a:t>
            </a:r>
          </a:p>
          <a:p>
            <a:pPr lvl="2"/>
            <a:r>
              <a:rPr lang="en-US" altLang="en-US" i="0" dirty="0"/>
              <a:t>deal with </a:t>
            </a:r>
            <a:r>
              <a:rPr lang="en-US" altLang="en-US" b="1" i="0" dirty="0"/>
              <a:t>imprecise</a:t>
            </a:r>
            <a:r>
              <a:rPr lang="en-US" altLang="en-US" i="0" dirty="0"/>
              <a:t> temporal information</a:t>
            </a:r>
          </a:p>
          <a:p>
            <a:pPr lvl="1"/>
            <a:r>
              <a:rPr lang="en-US" altLang="en-US" dirty="0"/>
              <a:t>an algebra for the temporal topology</a:t>
            </a:r>
          </a:p>
          <a:p>
            <a:pPr lvl="2"/>
            <a:r>
              <a:rPr lang="en-US" altLang="en-US" i="0" dirty="0"/>
              <a:t>applicable to </a:t>
            </a:r>
            <a:r>
              <a:rPr lang="en-US" altLang="en-US" b="1" i="0" dirty="0"/>
              <a:t>fuzzy</a:t>
            </a:r>
            <a:r>
              <a:rPr lang="en-US" altLang="en-US" i="0" dirty="0"/>
              <a:t> spatiotemporal entities</a:t>
            </a:r>
          </a:p>
          <a:p>
            <a:pPr lvl="1"/>
            <a:r>
              <a:rPr lang="en-US" altLang="en-US" dirty="0"/>
              <a:t>a method to result in global spatiotemporal relations </a:t>
            </a:r>
          </a:p>
          <a:p>
            <a:pPr lvl="2"/>
            <a:r>
              <a:rPr lang="en-US" altLang="en-US" i="0" dirty="0"/>
              <a:t>from local spatial and temporal information and vice-versa</a:t>
            </a:r>
          </a:p>
          <a:p>
            <a:endParaRPr lang="en-US" i="0" dirty="0" smtClean="0"/>
          </a:p>
          <a:p>
            <a:r>
              <a:rPr lang="en-US" altLang="en-US" i="0" dirty="0"/>
              <a:t>Future work</a:t>
            </a:r>
          </a:p>
          <a:p>
            <a:pPr lvl="1"/>
            <a:r>
              <a:rPr lang="en-US" altLang="en-US" dirty="0"/>
              <a:t>model periods that expand and retreat to the same place</a:t>
            </a:r>
          </a:p>
          <a:p>
            <a:pPr lvl="1"/>
            <a:r>
              <a:rPr lang="en-US" altLang="en-US" dirty="0"/>
              <a:t>period modeling in absence of direct observations</a:t>
            </a:r>
          </a:p>
          <a:p>
            <a:endParaRPr lang="el-GR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26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8434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600" i="0" dirty="0" smtClean="0"/>
              <a:t>Manos </a:t>
            </a:r>
            <a:r>
              <a:rPr lang="en-US" sz="1600" i="0" dirty="0"/>
              <a:t>Papadakis, Martin </a:t>
            </a:r>
            <a:r>
              <a:rPr lang="en-US" sz="1600" i="0" dirty="0" err="1"/>
              <a:t>Doerr</a:t>
            </a:r>
            <a:r>
              <a:rPr lang="en-US" sz="1600" i="0" dirty="0"/>
              <a:t> and Dimitris </a:t>
            </a:r>
            <a:r>
              <a:rPr lang="en-US" sz="1600" i="0" dirty="0" err="1"/>
              <a:t>Plexousakis</a:t>
            </a:r>
            <a:r>
              <a:rPr lang="en-US" sz="1600" i="0" dirty="0"/>
              <a:t>. Fuzzy Times on Space-time </a:t>
            </a:r>
            <a:r>
              <a:rPr lang="en-US" sz="1600" i="0" dirty="0" smtClean="0"/>
              <a:t>Volumes. </a:t>
            </a:r>
            <a:r>
              <a:rPr lang="en-US" sz="1600" i="0" dirty="0" err="1" smtClean="0"/>
              <a:t>eChallenges</a:t>
            </a:r>
            <a:r>
              <a:rPr lang="en-US" sz="1600" i="0" dirty="0" smtClean="0"/>
              <a:t> </a:t>
            </a:r>
            <a:r>
              <a:rPr lang="en-US" sz="1600" i="0" dirty="0"/>
              <a:t>2014 Conference Proceedings, Paul Cunningham and Miriam Cunningham (Eds.) </a:t>
            </a:r>
            <a:r>
              <a:rPr lang="en-US" sz="1600" i="0" dirty="0" smtClean="0"/>
              <a:t>IIMC </a:t>
            </a:r>
            <a:r>
              <a:rPr lang="en-US" sz="1600" i="0" dirty="0"/>
              <a:t>International Information Management Corporation, </a:t>
            </a:r>
            <a:r>
              <a:rPr lang="en-US" sz="1600" i="0" dirty="0" smtClean="0"/>
              <a:t>October 2014</a:t>
            </a:r>
            <a:endParaRPr lang="en-US" sz="1600" i="0" dirty="0"/>
          </a:p>
          <a:p>
            <a:pPr>
              <a:buFont typeface="Arial" panose="020B0604020202020204" pitchFamily="34" charset="0"/>
              <a:buChar char="•"/>
            </a:pPr>
            <a:endParaRPr lang="en-US" sz="1600" i="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i="0" dirty="0"/>
              <a:t>Holmen, J. and C.-E. Ore 2010. Deducing Event Chronology in a Cultural Heritage Documentation System, in: </a:t>
            </a:r>
            <a:r>
              <a:rPr lang="en-US" sz="1600" i="0" dirty="0" err="1"/>
              <a:t>Frischer</a:t>
            </a:r>
            <a:r>
              <a:rPr lang="en-US" sz="1600" i="0" dirty="0"/>
              <a:t>, B., J. Webb Crawford and D. </a:t>
            </a:r>
            <a:r>
              <a:rPr lang="en-US" sz="1600" i="0" dirty="0" err="1"/>
              <a:t>Koller</a:t>
            </a:r>
            <a:r>
              <a:rPr lang="en-US" sz="1600" i="0" dirty="0"/>
              <a:t> (eds.), Making History Interactive. Computer Applications and Quantitative Methods in Archaeology (CAA). Proceedings of the 37th International Conference, Williamsburg, Virginia, United States of </a:t>
            </a:r>
            <a:r>
              <a:rPr lang="en-US" sz="1600" i="0" dirty="0" err="1"/>
              <a:t>America,March</a:t>
            </a:r>
            <a:r>
              <a:rPr lang="en-US" sz="1600" i="0" dirty="0"/>
              <a:t> 22-26 (BAR International Series S2079). </a:t>
            </a:r>
            <a:r>
              <a:rPr lang="en-US" sz="1600" i="0" dirty="0" err="1"/>
              <a:t>Archaeopress</a:t>
            </a:r>
            <a:r>
              <a:rPr lang="en-US" sz="1600" i="0" dirty="0"/>
              <a:t>, Oxford, pp. 122-129</a:t>
            </a:r>
            <a:r>
              <a:rPr lang="en-US" sz="1600" i="0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i="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i="0" dirty="0"/>
              <a:t>Manos Papadakis. Temporal Topology on Fuzzy Space-time Volumes. Master of Science Thesis, Computer Science Department, University of Crete, November </a:t>
            </a:r>
            <a:r>
              <a:rPr lang="en-US" sz="1600" i="0" dirty="0" smtClean="0"/>
              <a:t>2014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27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772460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28</a:t>
            </a:fld>
            <a:endParaRPr lang="en-US" altLang="el-GR"/>
          </a:p>
        </p:txBody>
      </p:sp>
      <p:grpSp>
        <p:nvGrpSpPr>
          <p:cNvPr id="8" name="Group 7"/>
          <p:cNvGrpSpPr/>
          <p:nvPr/>
        </p:nvGrpSpPr>
        <p:grpSpPr>
          <a:xfrm>
            <a:off x="1819102" y="1977024"/>
            <a:ext cx="6267797" cy="3946624"/>
            <a:chOff x="1095230" y="1676400"/>
            <a:chExt cx="6267797" cy="3946624"/>
          </a:xfrm>
        </p:grpSpPr>
        <p:sp>
          <p:nvSpPr>
            <p:cNvPr id="5" name="Rectangle 4"/>
            <p:cNvSpPr/>
            <p:nvPr/>
          </p:nvSpPr>
          <p:spPr>
            <a:xfrm>
              <a:off x="4018954" y="1676400"/>
              <a:ext cx="3344073" cy="23083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Segoe Print" panose="02000600000000000000" pitchFamily="2" charset="0"/>
                </a:rPr>
                <a:t>“It is free, </a:t>
              </a:r>
              <a:endParaRPr lang="en-US" dirty="0" smtClean="0">
                <a:latin typeface="Segoe Print" panose="02000600000000000000" pitchFamily="2" charset="0"/>
              </a:endParaRPr>
            </a:p>
            <a:p>
              <a:r>
                <a:rPr lang="en-US" dirty="0" smtClean="0">
                  <a:latin typeface="Segoe Print" panose="02000600000000000000" pitchFamily="2" charset="0"/>
                </a:rPr>
                <a:t>but </a:t>
              </a:r>
              <a:r>
                <a:rPr lang="en-US" dirty="0">
                  <a:latin typeface="Segoe Print" panose="02000600000000000000" pitchFamily="2" charset="0"/>
                </a:rPr>
                <a:t>it's </a:t>
              </a:r>
              <a:r>
                <a:rPr lang="en-US" dirty="0" smtClean="0">
                  <a:latin typeface="Segoe Print" panose="02000600000000000000" pitchFamily="2" charset="0"/>
                </a:rPr>
                <a:t>priceless.</a:t>
              </a:r>
            </a:p>
            <a:p>
              <a:r>
                <a:rPr lang="en-US" dirty="0" smtClean="0">
                  <a:latin typeface="Segoe Print" panose="02000600000000000000" pitchFamily="2" charset="0"/>
                </a:rPr>
                <a:t>You </a:t>
              </a:r>
              <a:r>
                <a:rPr lang="en-US" dirty="0">
                  <a:latin typeface="Segoe Print" panose="02000600000000000000" pitchFamily="2" charset="0"/>
                </a:rPr>
                <a:t>can't own it, </a:t>
              </a:r>
              <a:endParaRPr lang="en-US" dirty="0" smtClean="0">
                <a:latin typeface="Segoe Print" panose="02000600000000000000" pitchFamily="2" charset="0"/>
              </a:endParaRPr>
            </a:p>
            <a:p>
              <a:r>
                <a:rPr lang="en-US" dirty="0" smtClean="0">
                  <a:latin typeface="Segoe Print" panose="02000600000000000000" pitchFamily="2" charset="0"/>
                </a:rPr>
                <a:t>but </a:t>
              </a:r>
              <a:r>
                <a:rPr lang="en-US" dirty="0">
                  <a:latin typeface="Segoe Print" panose="02000600000000000000" pitchFamily="2" charset="0"/>
                </a:rPr>
                <a:t>you can use it. </a:t>
              </a:r>
              <a:endParaRPr lang="en-US" dirty="0" smtClean="0">
                <a:latin typeface="Segoe Print" panose="02000600000000000000" pitchFamily="2" charset="0"/>
              </a:endParaRPr>
            </a:p>
            <a:p>
              <a:r>
                <a:rPr lang="en-US" dirty="0" smtClean="0">
                  <a:latin typeface="Segoe Print" panose="02000600000000000000" pitchFamily="2" charset="0"/>
                </a:rPr>
                <a:t>You </a:t>
              </a:r>
              <a:r>
                <a:rPr lang="en-US" dirty="0">
                  <a:latin typeface="Segoe Print" panose="02000600000000000000" pitchFamily="2" charset="0"/>
                </a:rPr>
                <a:t>can't keep it, </a:t>
              </a:r>
              <a:endParaRPr lang="en-US" dirty="0" smtClean="0">
                <a:latin typeface="Segoe Print" panose="02000600000000000000" pitchFamily="2" charset="0"/>
              </a:endParaRPr>
            </a:p>
            <a:p>
              <a:r>
                <a:rPr lang="en-US" dirty="0" smtClean="0">
                  <a:latin typeface="Segoe Print" panose="02000600000000000000" pitchFamily="2" charset="0"/>
                </a:rPr>
                <a:t>but </a:t>
              </a:r>
              <a:r>
                <a:rPr lang="en-US" dirty="0">
                  <a:latin typeface="Segoe Print" panose="02000600000000000000" pitchFamily="2" charset="0"/>
                </a:rPr>
                <a:t>you can spend it. </a:t>
              </a:r>
              <a:endParaRPr lang="en-US" dirty="0" smtClean="0">
                <a:latin typeface="Segoe Print" panose="02000600000000000000" pitchFamily="2" charset="0"/>
              </a:endParaRPr>
            </a:p>
            <a:p>
              <a:r>
                <a:rPr lang="en-US" dirty="0" smtClean="0">
                  <a:latin typeface="Segoe Print" panose="02000600000000000000" pitchFamily="2" charset="0"/>
                </a:rPr>
                <a:t>Once </a:t>
              </a:r>
              <a:r>
                <a:rPr lang="en-US" dirty="0">
                  <a:latin typeface="Segoe Print" panose="02000600000000000000" pitchFamily="2" charset="0"/>
                </a:rPr>
                <a:t>you've lost it </a:t>
              </a:r>
              <a:endParaRPr lang="en-US" dirty="0" smtClean="0">
                <a:latin typeface="Segoe Print" panose="02000600000000000000" pitchFamily="2" charset="0"/>
              </a:endParaRPr>
            </a:p>
            <a:p>
              <a:r>
                <a:rPr lang="en-US" dirty="0" smtClean="0">
                  <a:latin typeface="Segoe Print" panose="02000600000000000000" pitchFamily="2" charset="0"/>
                </a:rPr>
                <a:t>you </a:t>
              </a:r>
              <a:r>
                <a:rPr lang="en-US" dirty="0">
                  <a:latin typeface="Segoe Print" panose="02000600000000000000" pitchFamily="2" charset="0"/>
                </a:rPr>
                <a:t>can never get it back.”</a:t>
              </a:r>
              <a:endParaRPr lang="en-US" dirty="0"/>
            </a:p>
          </p:txBody>
        </p:sp>
        <p:pic>
          <p:nvPicPr>
            <p:cNvPr id="6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5230" y="2346424"/>
              <a:ext cx="2533650" cy="3276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Box 2"/>
            <p:cNvSpPr txBox="1">
              <a:spLocks noChangeArrowheads="1"/>
            </p:cNvSpPr>
            <p:nvPr/>
          </p:nvSpPr>
          <p:spPr bwMode="auto">
            <a:xfrm>
              <a:off x="4273463" y="4342231"/>
              <a:ext cx="160989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dirty="0" smtClean="0">
                  <a:latin typeface="Times New Roman" panose="02020603050405020304" pitchFamily="18" charset="0"/>
                </a:rPr>
                <a:t>Thank you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0317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44"/>
          <p:cNvSpPr/>
          <p:nvPr/>
        </p:nvSpPr>
        <p:spPr bwMode="auto">
          <a:xfrm>
            <a:off x="2439427" y="1830866"/>
            <a:ext cx="4179693" cy="4442073"/>
          </a:xfrm>
          <a:custGeom>
            <a:avLst/>
            <a:gdLst>
              <a:gd name="connsiteX0" fmla="*/ 3823587 w 4179693"/>
              <a:gd name="connsiteY0" fmla="*/ 4281835 h 4442073"/>
              <a:gd name="connsiteX1" fmla="*/ 3209811 w 4179693"/>
              <a:gd name="connsiteY1" fmla="*/ 4281835 h 4442073"/>
              <a:gd name="connsiteX2" fmla="*/ 2646140 w 4179693"/>
              <a:gd name="connsiteY2" fmla="*/ 2515666 h 4442073"/>
              <a:gd name="connsiteX3" fmla="*/ 303773 w 4179693"/>
              <a:gd name="connsiteY3" fmla="*/ 1701474 h 4442073"/>
              <a:gd name="connsiteX4" fmla="*/ 353877 w 4179693"/>
              <a:gd name="connsiteY4" fmla="*/ 762022 h 4442073"/>
              <a:gd name="connsiteX5" fmla="*/ 3272441 w 4179693"/>
              <a:gd name="connsiteY5" fmla="*/ 10460 h 4442073"/>
              <a:gd name="connsiteX6" fmla="*/ 3886217 w 4179693"/>
              <a:gd name="connsiteY6" fmla="*/ 361189 h 4442073"/>
              <a:gd name="connsiteX7" fmla="*/ 3635696 w 4179693"/>
              <a:gd name="connsiteY7" fmla="*/ 899808 h 4442073"/>
              <a:gd name="connsiteX8" fmla="*/ 1781844 w 4179693"/>
              <a:gd name="connsiteY8" fmla="*/ 762022 h 4442073"/>
              <a:gd name="connsiteX9" fmla="*/ 2220255 w 4179693"/>
              <a:gd name="connsiteY9" fmla="*/ 1463479 h 4442073"/>
              <a:gd name="connsiteX10" fmla="*/ 3372650 w 4179693"/>
              <a:gd name="connsiteY10" fmla="*/ 1613792 h 4442073"/>
              <a:gd name="connsiteX11" fmla="*/ 3560540 w 4179693"/>
              <a:gd name="connsiteY11" fmla="*/ 2503139 h 4442073"/>
              <a:gd name="connsiteX12" fmla="*/ 3585592 w 4179693"/>
              <a:gd name="connsiteY12" fmla="*/ 3141967 h 4442073"/>
              <a:gd name="connsiteX13" fmla="*/ 4174315 w 4179693"/>
              <a:gd name="connsiteY13" fmla="*/ 3592904 h 4442073"/>
              <a:gd name="connsiteX14" fmla="*/ 3823587 w 4179693"/>
              <a:gd name="connsiteY14" fmla="*/ 4281835 h 4442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79693" h="4442073">
                <a:moveTo>
                  <a:pt x="3823587" y="4281835"/>
                </a:moveTo>
                <a:cubicBezTo>
                  <a:pt x="3662836" y="4396657"/>
                  <a:pt x="3406052" y="4576197"/>
                  <a:pt x="3209811" y="4281835"/>
                </a:cubicBezTo>
                <a:cubicBezTo>
                  <a:pt x="3013570" y="3987473"/>
                  <a:pt x="3130480" y="2945726"/>
                  <a:pt x="2646140" y="2515666"/>
                </a:cubicBezTo>
                <a:cubicBezTo>
                  <a:pt x="2161800" y="2085606"/>
                  <a:pt x="685817" y="1993748"/>
                  <a:pt x="303773" y="1701474"/>
                </a:cubicBezTo>
                <a:cubicBezTo>
                  <a:pt x="-78271" y="1409200"/>
                  <a:pt x="-140901" y="1043858"/>
                  <a:pt x="353877" y="762022"/>
                </a:cubicBezTo>
                <a:cubicBezTo>
                  <a:pt x="848655" y="480186"/>
                  <a:pt x="2683718" y="77265"/>
                  <a:pt x="3272441" y="10460"/>
                </a:cubicBezTo>
                <a:cubicBezTo>
                  <a:pt x="3861164" y="-56346"/>
                  <a:pt x="3825675" y="212964"/>
                  <a:pt x="3886217" y="361189"/>
                </a:cubicBezTo>
                <a:cubicBezTo>
                  <a:pt x="3946760" y="509414"/>
                  <a:pt x="3986425" y="833002"/>
                  <a:pt x="3635696" y="899808"/>
                </a:cubicBezTo>
                <a:cubicBezTo>
                  <a:pt x="3284967" y="966613"/>
                  <a:pt x="2017751" y="668077"/>
                  <a:pt x="1781844" y="762022"/>
                </a:cubicBezTo>
                <a:cubicBezTo>
                  <a:pt x="1545937" y="855967"/>
                  <a:pt x="1955121" y="1321517"/>
                  <a:pt x="2220255" y="1463479"/>
                </a:cubicBezTo>
                <a:cubicBezTo>
                  <a:pt x="2485389" y="1605441"/>
                  <a:pt x="3149269" y="1440515"/>
                  <a:pt x="3372650" y="1613792"/>
                </a:cubicBezTo>
                <a:cubicBezTo>
                  <a:pt x="3596031" y="1787069"/>
                  <a:pt x="3525050" y="2248443"/>
                  <a:pt x="3560540" y="2503139"/>
                </a:cubicBezTo>
                <a:cubicBezTo>
                  <a:pt x="3596030" y="2757835"/>
                  <a:pt x="3483296" y="2960340"/>
                  <a:pt x="3585592" y="3141967"/>
                </a:cubicBezTo>
                <a:cubicBezTo>
                  <a:pt x="3687888" y="3323594"/>
                  <a:pt x="4130474" y="3409189"/>
                  <a:pt x="4174315" y="3592904"/>
                </a:cubicBezTo>
                <a:cubicBezTo>
                  <a:pt x="4218156" y="3776619"/>
                  <a:pt x="3984338" y="4167013"/>
                  <a:pt x="3823587" y="4281835"/>
                </a:cubicBezTo>
                <a:close/>
              </a:path>
            </a:pathLst>
          </a:custGeom>
          <a:solidFill>
            <a:schemeClr val="bg1">
              <a:lumMod val="95000"/>
              <a:alpha val="0"/>
            </a:schemeClr>
          </a:solidFill>
          <a:ln w="952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>
            <a:glow rad="292100">
              <a:srgbClr val="7030A0">
                <a:alpha val="19000"/>
              </a:srgb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Exploring the Past (2/5)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3</a:t>
            </a:fld>
            <a:endParaRPr lang="en-US" altLang="el-GR"/>
          </a:p>
        </p:txBody>
      </p:sp>
      <p:sp>
        <p:nvSpPr>
          <p:cNvPr id="5" name="Cube 4"/>
          <p:cNvSpPr/>
          <p:nvPr/>
        </p:nvSpPr>
        <p:spPr bwMode="auto">
          <a:xfrm>
            <a:off x="5689599" y="5468588"/>
            <a:ext cx="647700" cy="647700"/>
          </a:xfrm>
          <a:prstGeom prst="cube">
            <a:avLst/>
          </a:prstGeom>
          <a:solidFill>
            <a:srgbClr val="0070C0">
              <a:alpha val="54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63500">
              <a:srgbClr val="0070C0">
                <a:alpha val="14000"/>
              </a:srgb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Cube 6"/>
          <p:cNvSpPr/>
          <p:nvPr/>
        </p:nvSpPr>
        <p:spPr bwMode="auto">
          <a:xfrm>
            <a:off x="5174712" y="3646650"/>
            <a:ext cx="658301" cy="712117"/>
          </a:xfrm>
          <a:prstGeom prst="cube">
            <a:avLst/>
          </a:prstGeom>
          <a:solidFill>
            <a:srgbClr val="0070C0">
              <a:alpha val="54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63500">
              <a:srgbClr val="0070C0">
                <a:alpha val="14000"/>
              </a:srgb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Cube 7"/>
          <p:cNvSpPr/>
          <p:nvPr/>
        </p:nvSpPr>
        <p:spPr bwMode="auto">
          <a:xfrm>
            <a:off x="5554591" y="1952307"/>
            <a:ext cx="647700" cy="647700"/>
          </a:xfrm>
          <a:prstGeom prst="cube">
            <a:avLst/>
          </a:prstGeom>
          <a:solidFill>
            <a:srgbClr val="0070C0">
              <a:alpha val="54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63500">
              <a:srgbClr val="0070C0">
                <a:alpha val="14000"/>
              </a:srgb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55673" y="5638427"/>
            <a:ext cx="1118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Birth</a:t>
            </a:r>
            <a:endParaRPr lang="el-GR" dirty="0"/>
          </a:p>
        </p:txBody>
      </p:sp>
      <p:sp>
        <p:nvSpPr>
          <p:cNvPr id="15" name="TextBox 14"/>
          <p:cNvSpPr txBox="1"/>
          <p:nvPr/>
        </p:nvSpPr>
        <p:spPr>
          <a:xfrm>
            <a:off x="6076079" y="3666479"/>
            <a:ext cx="1633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Political involvement</a:t>
            </a:r>
            <a:endParaRPr lang="el-GR" dirty="0"/>
          </a:p>
        </p:txBody>
      </p:sp>
      <p:sp>
        <p:nvSpPr>
          <p:cNvPr id="16" name="TextBox 15"/>
          <p:cNvSpPr txBox="1"/>
          <p:nvPr/>
        </p:nvSpPr>
        <p:spPr>
          <a:xfrm>
            <a:off x="6282815" y="1997062"/>
            <a:ext cx="1477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Death</a:t>
            </a:r>
            <a:endParaRPr lang="el-GR" dirty="0"/>
          </a:p>
        </p:txBody>
      </p:sp>
      <p:grpSp>
        <p:nvGrpSpPr>
          <p:cNvPr id="21" name="Group 20"/>
          <p:cNvGrpSpPr/>
          <p:nvPr/>
        </p:nvGrpSpPr>
        <p:grpSpPr>
          <a:xfrm>
            <a:off x="1052185" y="1463040"/>
            <a:ext cx="7653403" cy="4937760"/>
            <a:chOff x="375781" y="1074734"/>
            <a:chExt cx="7653403" cy="4937760"/>
          </a:xfrm>
        </p:grpSpPr>
        <p:cxnSp>
          <p:nvCxnSpPr>
            <p:cNvPr id="18" name="Straight Connector 17"/>
            <p:cNvCxnSpPr/>
            <p:nvPr/>
          </p:nvCxnSpPr>
          <p:spPr bwMode="auto">
            <a:xfrm>
              <a:off x="388307" y="1074734"/>
              <a:ext cx="0" cy="4937760"/>
            </a:xfrm>
            <a:prstGeom prst="line">
              <a:avLst/>
            </a:prstGeom>
            <a:ln w="31750">
              <a:headEnd type="stealth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>
              <a:off x="375781" y="5999967"/>
              <a:ext cx="7653403" cy="0"/>
            </a:xfrm>
            <a:prstGeom prst="line">
              <a:avLst/>
            </a:prstGeom>
            <a:solidFill>
              <a:schemeClr val="accent1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stealth" w="med" len="med"/>
            </a:ln>
            <a:effectLst/>
          </p:spPr>
        </p:cxnSp>
      </p:grpSp>
      <p:sp>
        <p:nvSpPr>
          <p:cNvPr id="22" name="TextBox 21"/>
          <p:cNvSpPr txBox="1"/>
          <p:nvPr/>
        </p:nvSpPr>
        <p:spPr>
          <a:xfrm>
            <a:off x="7916449" y="6325643"/>
            <a:ext cx="1162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Space</a:t>
            </a:r>
            <a:endParaRPr lang="el-GR" dirty="0"/>
          </a:p>
        </p:txBody>
      </p:sp>
      <p:sp>
        <p:nvSpPr>
          <p:cNvPr id="23" name="TextBox 22"/>
          <p:cNvSpPr txBox="1"/>
          <p:nvPr/>
        </p:nvSpPr>
        <p:spPr>
          <a:xfrm>
            <a:off x="186365" y="1452423"/>
            <a:ext cx="890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Time</a:t>
            </a:r>
            <a:endParaRPr lang="el-GR" dirty="0"/>
          </a:p>
        </p:txBody>
      </p:sp>
      <p:sp>
        <p:nvSpPr>
          <p:cNvPr id="29" name="TextBox 28"/>
          <p:cNvSpPr txBox="1"/>
          <p:nvPr/>
        </p:nvSpPr>
        <p:spPr>
          <a:xfrm>
            <a:off x="7116806" y="2138342"/>
            <a:ext cx="25157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smtClean="0"/>
              <a:t>A period that represents the lifetime of Julius Caesar</a:t>
            </a:r>
            <a:endParaRPr lang="el-GR" b="0" dirty="0"/>
          </a:p>
        </p:txBody>
      </p:sp>
      <p:cxnSp>
        <p:nvCxnSpPr>
          <p:cNvPr id="31" name="Straight Arrow Connector 30"/>
          <p:cNvCxnSpPr>
            <a:stCxn id="29" idx="2"/>
          </p:cNvCxnSpPr>
          <p:nvPr/>
        </p:nvCxnSpPr>
        <p:spPr bwMode="auto">
          <a:xfrm flipH="1">
            <a:off x="5985435" y="3061672"/>
            <a:ext cx="2389226" cy="29248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0" y="5755196"/>
            <a:ext cx="1109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dirty="0" smtClean="0"/>
              <a:t>100 BC</a:t>
            </a:r>
            <a:endParaRPr lang="el-GR" sz="1200" b="0" dirty="0"/>
          </a:p>
        </p:txBody>
      </p:sp>
      <p:sp>
        <p:nvSpPr>
          <p:cNvPr id="33" name="TextBox 32"/>
          <p:cNvSpPr txBox="1"/>
          <p:nvPr/>
        </p:nvSpPr>
        <p:spPr>
          <a:xfrm>
            <a:off x="5297630" y="6500228"/>
            <a:ext cx="6878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smtClean="0"/>
              <a:t>Rome</a:t>
            </a:r>
            <a:endParaRPr lang="en-US" sz="1200" b="0" dirty="0" smtClean="0"/>
          </a:p>
        </p:txBody>
      </p:sp>
      <p:cxnSp>
        <p:nvCxnSpPr>
          <p:cNvPr id="35" name="Straight Arrow Connector 34"/>
          <p:cNvCxnSpPr/>
          <p:nvPr/>
        </p:nvCxnSpPr>
        <p:spPr bwMode="auto">
          <a:xfrm>
            <a:off x="5022929" y="6388273"/>
            <a:ext cx="1478072" cy="0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FFC000"/>
            </a:solidFill>
            <a:prstDash val="solid"/>
            <a:round/>
            <a:headEnd type="diamond"/>
            <a:tailEnd type="diamond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0" y="3826632"/>
            <a:ext cx="1109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dirty="0" smtClean="0"/>
              <a:t>60 BC</a:t>
            </a:r>
            <a:endParaRPr lang="el-GR" sz="1200" b="0" dirty="0"/>
          </a:p>
        </p:txBody>
      </p:sp>
      <p:sp>
        <p:nvSpPr>
          <p:cNvPr id="37" name="TextBox 36"/>
          <p:cNvSpPr txBox="1"/>
          <p:nvPr/>
        </p:nvSpPr>
        <p:spPr>
          <a:xfrm>
            <a:off x="-6194" y="2178969"/>
            <a:ext cx="1109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dirty="0" smtClean="0"/>
              <a:t>44 BC</a:t>
            </a:r>
            <a:endParaRPr lang="el-GR" sz="1200" b="0" dirty="0"/>
          </a:p>
        </p:txBody>
      </p:sp>
      <p:cxnSp>
        <p:nvCxnSpPr>
          <p:cNvPr id="38" name="Straight Arrow Connector 37"/>
          <p:cNvCxnSpPr/>
          <p:nvPr/>
        </p:nvCxnSpPr>
        <p:spPr bwMode="auto">
          <a:xfrm>
            <a:off x="2354893" y="6388273"/>
            <a:ext cx="2394556" cy="208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FFC000"/>
            </a:solidFill>
            <a:prstDash val="solid"/>
            <a:round/>
            <a:headEnd type="diamond"/>
            <a:tailEnd type="diamond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3208268" y="6467353"/>
            <a:ext cx="6878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dirty="0" smtClean="0"/>
              <a:t>Gaul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-10438" y="3077160"/>
            <a:ext cx="1109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dirty="0" smtClean="0"/>
              <a:t>50 BC</a:t>
            </a:r>
            <a:endParaRPr lang="el-GR" sz="1200" b="0" dirty="0"/>
          </a:p>
        </p:txBody>
      </p:sp>
      <p:sp>
        <p:nvSpPr>
          <p:cNvPr id="42" name="Can 41"/>
          <p:cNvSpPr/>
          <p:nvPr/>
        </p:nvSpPr>
        <p:spPr bwMode="auto">
          <a:xfrm rot="17310763">
            <a:off x="3101329" y="2259852"/>
            <a:ext cx="836463" cy="1874328"/>
          </a:xfrm>
          <a:prstGeom prst="can">
            <a:avLst>
              <a:gd name="adj" fmla="val 89797"/>
            </a:avLst>
          </a:prstGeom>
          <a:solidFill>
            <a:schemeClr val="accent1">
              <a:alpha val="21000"/>
            </a:schemeClr>
          </a:solidFill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64261" y="3641512"/>
            <a:ext cx="1477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Gallic Wars</a:t>
            </a:r>
            <a:endParaRPr lang="el-GR" dirty="0"/>
          </a:p>
        </p:txBody>
      </p:sp>
      <p:sp>
        <p:nvSpPr>
          <p:cNvPr id="48" name="TextBox 47"/>
          <p:cNvSpPr txBox="1"/>
          <p:nvPr/>
        </p:nvSpPr>
        <p:spPr>
          <a:xfrm>
            <a:off x="3409303" y="5070266"/>
            <a:ext cx="973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smtClean="0"/>
              <a:t>Notable Events</a:t>
            </a:r>
            <a:endParaRPr lang="el-GR" b="0" dirty="0"/>
          </a:p>
        </p:txBody>
      </p:sp>
      <p:cxnSp>
        <p:nvCxnSpPr>
          <p:cNvPr id="50" name="Straight Arrow Connector 49"/>
          <p:cNvCxnSpPr>
            <a:stCxn id="48" idx="3"/>
            <a:endCxn id="5" idx="2"/>
          </p:cNvCxnSpPr>
          <p:nvPr/>
        </p:nvCxnSpPr>
        <p:spPr bwMode="auto">
          <a:xfrm>
            <a:off x="4382843" y="5393432"/>
            <a:ext cx="1306756" cy="47996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2" name="Straight Arrow Connector 51"/>
          <p:cNvCxnSpPr>
            <a:stCxn id="48" idx="3"/>
            <a:endCxn id="7" idx="3"/>
          </p:cNvCxnSpPr>
          <p:nvPr/>
        </p:nvCxnSpPr>
        <p:spPr bwMode="auto">
          <a:xfrm flipV="1">
            <a:off x="4382843" y="4358767"/>
            <a:ext cx="1038732" cy="103466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4" name="Straight Arrow Connector 53"/>
          <p:cNvCxnSpPr>
            <a:stCxn id="48" idx="3"/>
            <a:endCxn id="8" idx="2"/>
          </p:cNvCxnSpPr>
          <p:nvPr/>
        </p:nvCxnSpPr>
        <p:spPr bwMode="auto">
          <a:xfrm flipV="1">
            <a:off x="4382843" y="2357120"/>
            <a:ext cx="1171748" cy="303631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5" name="TextBox 54"/>
          <p:cNvSpPr txBox="1"/>
          <p:nvPr/>
        </p:nvSpPr>
        <p:spPr>
          <a:xfrm>
            <a:off x="1515649" y="4789044"/>
            <a:ext cx="1433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smtClean="0"/>
              <a:t>Notable sub periods</a:t>
            </a:r>
            <a:endParaRPr lang="el-GR" b="0" dirty="0"/>
          </a:p>
        </p:txBody>
      </p:sp>
      <p:cxnSp>
        <p:nvCxnSpPr>
          <p:cNvPr id="57" name="Straight Arrow Connector 56"/>
          <p:cNvCxnSpPr>
            <a:stCxn id="55" idx="3"/>
            <a:endCxn id="42" idx="2"/>
          </p:cNvCxnSpPr>
          <p:nvPr/>
        </p:nvCxnSpPr>
        <p:spPr bwMode="auto">
          <a:xfrm flipV="1">
            <a:off x="2949458" y="3593605"/>
            <a:ext cx="437308" cy="151860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992706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5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5" grpId="0" animBg="1"/>
      <p:bldP spid="7" grpId="0" animBg="1"/>
      <p:bldP spid="8" grpId="0" animBg="1"/>
      <p:bldP spid="13" grpId="0"/>
      <p:bldP spid="15" grpId="0"/>
      <p:bldP spid="16" grpId="0"/>
      <p:bldP spid="22" grpId="0"/>
      <p:bldP spid="23" grpId="0"/>
      <p:bldP spid="29" grpId="0"/>
      <p:bldP spid="32" grpId="0"/>
      <p:bldP spid="33" grpId="0"/>
      <p:bldP spid="36" grpId="0"/>
      <p:bldP spid="37" grpId="0"/>
      <p:bldP spid="40" grpId="0"/>
      <p:bldP spid="41" grpId="0"/>
      <p:bldP spid="42" grpId="0" animBg="1"/>
      <p:bldP spid="44" grpId="0"/>
      <p:bldP spid="48" grpId="0"/>
      <p:bldP spid="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Exploring the Past (3/5)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/>
              <a:t>Past is not directly observable</a:t>
            </a:r>
          </a:p>
          <a:p>
            <a:pPr lvl="1"/>
            <a:r>
              <a:rPr lang="en-US" dirty="0"/>
              <a:t>information gained through observation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henomena leave traces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vidence about past periods or events</a:t>
            </a:r>
          </a:p>
          <a:p>
            <a:endParaRPr lang="en-US" dirty="0" smtClean="0"/>
          </a:p>
          <a:p>
            <a:r>
              <a:rPr lang="en-US" i="0" dirty="0"/>
              <a:t>Material evidence of things, features and traces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onclusion of causal “genesis” events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roduce outer bounds of chronology</a:t>
            </a:r>
          </a:p>
          <a:p>
            <a:endParaRPr lang="en-US" dirty="0"/>
          </a:p>
          <a:p>
            <a:r>
              <a:rPr lang="en-US" i="0" dirty="0"/>
              <a:t>P</a:t>
            </a:r>
            <a:r>
              <a:rPr lang="en-US" i="0" dirty="0" smtClean="0"/>
              <a:t>ossibly distribution of likelihood</a:t>
            </a:r>
            <a:endParaRPr lang="en-US" i="0" dirty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4</a:t>
            </a:fld>
            <a:endParaRPr lang="en-US" altLang="el-GR"/>
          </a:p>
        </p:txBody>
      </p:sp>
      <p:pic>
        <p:nvPicPr>
          <p:cNvPr id="1026" name="Picture 2" descr="http://www.clipartbest.com/cliparts/acq/bnE/acqbnE7j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6800" y="1581150"/>
            <a:ext cx="660395" cy="879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encrypted-tbn3.gstatic.com/images?q=tbn:ANd9GcQ8AoZnXNz5gPl6CzgxSJ7w5mz717ek5xfELytuD3ysytO0ko7TC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897" y="138430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Curved Connector 6"/>
          <p:cNvCxnSpPr>
            <a:stCxn id="1026" idx="3"/>
            <a:endCxn id="1028" idx="1"/>
          </p:cNvCxnSpPr>
          <p:nvPr/>
        </p:nvCxnSpPr>
        <p:spPr bwMode="auto">
          <a:xfrm>
            <a:off x="6807195" y="2020680"/>
            <a:ext cx="520702" cy="316120"/>
          </a:xfrm>
          <a:prstGeom prst="curved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6572250" y="2574509"/>
            <a:ext cx="922162" cy="231580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225007" y="3448914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smtClean="0"/>
              <a:t>Dating method</a:t>
            </a:r>
            <a:endParaRPr lang="el-GR" b="0" dirty="0"/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5962650" y="5581650"/>
            <a:ext cx="3559175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8951882" y="5210691"/>
            <a:ext cx="689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smtClean="0"/>
              <a:t>Time</a:t>
            </a:r>
            <a:endParaRPr lang="el-GR" b="0" dirty="0"/>
          </a:p>
        </p:txBody>
      </p:sp>
      <p:sp>
        <p:nvSpPr>
          <p:cNvPr id="38" name="Double Brace 37"/>
          <p:cNvSpPr/>
          <p:nvPr/>
        </p:nvSpPr>
        <p:spPr>
          <a:xfrm>
            <a:off x="7211459" y="5130854"/>
            <a:ext cx="864008" cy="432048"/>
          </a:xfrm>
          <a:prstGeom prst="bracePair">
            <a:avLst>
              <a:gd name="adj" fmla="val 14132"/>
            </a:avLst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TextBox 34"/>
          <p:cNvSpPr txBox="1"/>
          <p:nvPr/>
        </p:nvSpPr>
        <p:spPr>
          <a:xfrm>
            <a:off x="6365969" y="5726668"/>
            <a:ext cx="3159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 smtClean="0"/>
              <a:t>Possibility of habitation event</a:t>
            </a:r>
            <a:endParaRPr lang="el-GR" b="0" dirty="0"/>
          </a:p>
        </p:txBody>
      </p:sp>
      <p:pic>
        <p:nvPicPr>
          <p:cNvPr id="5" name="Picture 2" descr="http://www.ceramicstudies.me.uk/hgrafs02/pw02cca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590" y="1388343"/>
            <a:ext cx="1482797" cy="1730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6253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3" grpId="0"/>
      <p:bldP spid="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Exploring the Past </a:t>
            </a:r>
            <a:r>
              <a:rPr lang="en-US" dirty="0" smtClean="0"/>
              <a:t>(4/5</a:t>
            </a:r>
            <a:r>
              <a:rPr lang="en-US" dirty="0"/>
              <a:t>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/>
              <a:t>Information obtained though observation process</a:t>
            </a:r>
          </a:p>
          <a:p>
            <a:pPr lvl="1"/>
            <a:r>
              <a:rPr lang="en-US" b="1" dirty="0"/>
              <a:t>Space – Where?</a:t>
            </a:r>
          </a:p>
          <a:p>
            <a:pPr lvl="2"/>
            <a:r>
              <a:rPr lang="en-US" i="0" dirty="0"/>
              <a:t>spatial approximation of the </a:t>
            </a:r>
            <a:r>
              <a:rPr lang="en-US" b="1" i="0" dirty="0"/>
              <a:t>place</a:t>
            </a:r>
            <a:r>
              <a:rPr lang="en-US" i="0" dirty="0"/>
              <a:t> the evidence was found</a:t>
            </a:r>
          </a:p>
          <a:p>
            <a:pPr lvl="1"/>
            <a:r>
              <a:rPr lang="en-US" b="1" dirty="0"/>
              <a:t>Time – When?</a:t>
            </a:r>
          </a:p>
          <a:p>
            <a:pPr lvl="2"/>
            <a:r>
              <a:rPr lang="en-US" i="0" dirty="0"/>
              <a:t>temporal confinement of the </a:t>
            </a:r>
            <a:r>
              <a:rPr lang="en-US" b="1" i="0" dirty="0"/>
              <a:t>time</a:t>
            </a:r>
            <a:r>
              <a:rPr lang="en-US" i="0" dirty="0"/>
              <a:t> extent the phenomena occurred</a:t>
            </a:r>
          </a:p>
          <a:p>
            <a:pPr lvl="1"/>
            <a:r>
              <a:rPr lang="en-US" b="1" dirty="0"/>
              <a:t>Semantics – What?</a:t>
            </a:r>
          </a:p>
          <a:p>
            <a:pPr lvl="2"/>
            <a:r>
              <a:rPr lang="en-US" i="0" dirty="0"/>
              <a:t>semantic </a:t>
            </a:r>
            <a:r>
              <a:rPr lang="en-US" b="1" i="0" dirty="0"/>
              <a:t>coherence</a:t>
            </a:r>
            <a:r>
              <a:rPr lang="en-US" i="0" dirty="0"/>
              <a:t> or </a:t>
            </a:r>
            <a:r>
              <a:rPr lang="en-US" b="1" i="0" dirty="0"/>
              <a:t>inconsistency</a:t>
            </a:r>
            <a:r>
              <a:rPr lang="en-US" i="0" dirty="0"/>
              <a:t> with other phenomena or evidence that lead to concepts of periods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5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14748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Exploring the Past (5/5)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/>
              <a:t>Correlation and relations </a:t>
            </a:r>
            <a:r>
              <a:rPr lang="en-US" i="0" dirty="0" smtClean="0"/>
              <a:t>between events and periods</a:t>
            </a:r>
            <a:endParaRPr lang="en-US" b="1" dirty="0"/>
          </a:p>
          <a:p>
            <a:pPr lvl="1"/>
            <a:r>
              <a:rPr lang="en-US" b="1" dirty="0"/>
              <a:t>Spatial </a:t>
            </a:r>
            <a:r>
              <a:rPr lang="en-US" dirty="0"/>
              <a:t>topology</a:t>
            </a:r>
          </a:p>
          <a:p>
            <a:pPr lvl="2"/>
            <a:r>
              <a:rPr lang="en-US" i="0" dirty="0" smtClean="0"/>
              <a:t>in terms of geographical approximation</a:t>
            </a:r>
          </a:p>
          <a:p>
            <a:pPr lvl="2"/>
            <a:r>
              <a:rPr lang="en-US" i="0" dirty="0" smtClean="0"/>
              <a:t>occurred in </a:t>
            </a:r>
            <a:r>
              <a:rPr lang="en-US" i="0" dirty="0"/>
              <a:t>the same or separate </a:t>
            </a:r>
            <a:r>
              <a:rPr lang="en-US" i="0" dirty="0" smtClean="0"/>
              <a:t>place, </a:t>
            </a:r>
            <a:r>
              <a:rPr lang="en-US" i="0" dirty="0"/>
              <a:t>their spaces intersect </a:t>
            </a:r>
            <a:r>
              <a:rPr lang="en-US" i="0" dirty="0" smtClean="0"/>
              <a:t>or not</a:t>
            </a:r>
            <a:endParaRPr lang="en-US" i="0" dirty="0"/>
          </a:p>
          <a:p>
            <a:pPr lvl="1"/>
            <a:endParaRPr lang="en-US" b="1" dirty="0"/>
          </a:p>
          <a:p>
            <a:pPr lvl="1"/>
            <a:r>
              <a:rPr lang="en-US" b="1" dirty="0"/>
              <a:t>Temporal </a:t>
            </a:r>
            <a:r>
              <a:rPr lang="en-US" dirty="0"/>
              <a:t>topology</a:t>
            </a:r>
          </a:p>
          <a:p>
            <a:pPr lvl="2"/>
            <a:r>
              <a:rPr lang="en-US" i="0" dirty="0"/>
              <a:t>temporal sequence, event </a:t>
            </a:r>
            <a:r>
              <a:rPr lang="en-US" i="0" dirty="0" smtClean="0"/>
              <a:t>ordering</a:t>
            </a:r>
          </a:p>
          <a:p>
            <a:pPr lvl="2"/>
            <a:r>
              <a:rPr lang="en-US" i="0" dirty="0" smtClean="0"/>
              <a:t>time extent overlap, meets etc.</a:t>
            </a:r>
          </a:p>
          <a:p>
            <a:pPr lvl="2"/>
            <a:endParaRPr lang="en-US" i="0" dirty="0"/>
          </a:p>
          <a:p>
            <a:pPr lvl="1"/>
            <a:r>
              <a:rPr lang="en-US" b="1" dirty="0"/>
              <a:t>Semantic </a:t>
            </a:r>
            <a:r>
              <a:rPr lang="en-US" dirty="0"/>
              <a:t>association</a:t>
            </a:r>
          </a:p>
          <a:p>
            <a:pPr lvl="2"/>
            <a:r>
              <a:rPr lang="en-US" i="0" dirty="0"/>
              <a:t>forms a part of relation, can or cannot co-exist with other events</a:t>
            </a:r>
          </a:p>
          <a:p>
            <a:pPr lvl="2"/>
            <a:r>
              <a:rPr lang="en-US" i="0" dirty="0"/>
              <a:t>overlaps and inclusions or disjoint/separated </a:t>
            </a:r>
            <a:r>
              <a:rPr lang="en-US" i="0" dirty="0" smtClean="0"/>
              <a:t>periods</a:t>
            </a:r>
            <a:endParaRPr lang="en-US" i="0" dirty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6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02478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i="0" dirty="0" smtClean="0"/>
              <a:t>Data </a:t>
            </a:r>
            <a:r>
              <a:rPr lang="en-US" altLang="en-US" i="0" dirty="0"/>
              <a:t>obtained about the past is </a:t>
            </a:r>
            <a:r>
              <a:rPr lang="en-US" altLang="en-US" i="0" dirty="0" smtClean="0"/>
              <a:t>imprecise</a:t>
            </a:r>
            <a:endParaRPr lang="en-US" altLang="en-US" i="0" dirty="0"/>
          </a:p>
          <a:p>
            <a:pPr eaLnBrk="1" hangingPunct="1">
              <a:defRPr/>
            </a:pPr>
            <a:r>
              <a:rPr lang="en-US" altLang="en-US" i="0" dirty="0" smtClean="0"/>
              <a:t>Key </a:t>
            </a:r>
            <a:r>
              <a:rPr lang="en-US" altLang="en-US" i="0" dirty="0"/>
              <a:t>problems</a:t>
            </a:r>
            <a:r>
              <a:rPr lang="en-US" altLang="en-US" i="0" dirty="0" smtClean="0"/>
              <a:t>:</a:t>
            </a:r>
            <a:endParaRPr lang="en-US" altLang="en-US" i="0" dirty="0"/>
          </a:p>
          <a:p>
            <a:pPr lvl="1" eaLnBrk="1" hangingPunct="1">
              <a:defRPr/>
            </a:pPr>
            <a:r>
              <a:rPr lang="en-US" altLang="en-US" dirty="0"/>
              <a:t>spatiotemporal confinement of </a:t>
            </a:r>
            <a:r>
              <a:rPr lang="en-US" altLang="en-US" dirty="0" smtClean="0"/>
              <a:t>past periods using </a:t>
            </a:r>
            <a:r>
              <a:rPr lang="en-US" altLang="en-US" dirty="0"/>
              <a:t>vague </a:t>
            </a:r>
            <a:r>
              <a:rPr lang="en-US" altLang="en-US" dirty="0" smtClean="0"/>
              <a:t>information</a:t>
            </a:r>
          </a:p>
          <a:p>
            <a:pPr lvl="2" eaLnBrk="1" hangingPunct="1">
              <a:defRPr/>
            </a:pPr>
            <a:r>
              <a:rPr lang="en-US" altLang="en-US" dirty="0" smtClean="0"/>
              <a:t>primary observations</a:t>
            </a:r>
            <a:endParaRPr lang="en-US" altLang="en-US" dirty="0"/>
          </a:p>
          <a:p>
            <a:pPr lvl="1" eaLnBrk="1" hangingPunct="1">
              <a:defRPr/>
            </a:pPr>
            <a:r>
              <a:rPr lang="en-US" altLang="en-US" dirty="0"/>
              <a:t>temporal association of </a:t>
            </a:r>
            <a:r>
              <a:rPr lang="en-US" altLang="en-US" dirty="0" smtClean="0"/>
              <a:t>imprecise spatiotemporal entities</a:t>
            </a:r>
          </a:p>
          <a:p>
            <a:pPr marL="449262" lvl="1" indent="0" eaLnBrk="1" hangingPunct="1">
              <a:buNone/>
              <a:defRPr/>
            </a:pPr>
            <a:endParaRPr lang="en-US" altLang="en-US" dirty="0"/>
          </a:p>
          <a:p>
            <a:pPr eaLnBrk="1" hangingPunct="1">
              <a:defRPr/>
            </a:pPr>
            <a:r>
              <a:rPr lang="en-US" altLang="en-US" i="0" dirty="0"/>
              <a:t>Motivating Scenario: </a:t>
            </a:r>
            <a:r>
              <a:rPr lang="en-US" altLang="en-US" i="0" dirty="0" smtClean="0"/>
              <a:t>Trojan War based on Homer’s Iliad</a:t>
            </a:r>
            <a:endParaRPr lang="en-US" altLang="en-US" i="0" dirty="0"/>
          </a:p>
          <a:p>
            <a:pPr lvl="1" eaLnBrk="1" hangingPunct="1">
              <a:defRPr/>
            </a:pPr>
            <a:r>
              <a:rPr lang="en-US" altLang="en-US" dirty="0" smtClean="0"/>
              <a:t>Greek army captures the ancient city of Troy</a:t>
            </a:r>
            <a:endParaRPr lang="en-US" altLang="en-US" dirty="0"/>
          </a:p>
          <a:p>
            <a:pPr lvl="1" eaLnBrk="1" hangingPunct="1">
              <a:defRPr/>
            </a:pPr>
            <a:r>
              <a:rPr lang="en-US" altLang="en-US" dirty="0" smtClean="0"/>
              <a:t>Notable phases over </a:t>
            </a:r>
            <a:r>
              <a:rPr lang="en-US" altLang="en-US" dirty="0"/>
              <a:t>the territory of Troy:</a:t>
            </a:r>
          </a:p>
          <a:p>
            <a:pPr lvl="2" eaLnBrk="1" hangingPunct="1">
              <a:defRPr/>
            </a:pPr>
            <a:r>
              <a:rPr lang="en-US" altLang="en-US" b="1" i="0" dirty="0"/>
              <a:t>reign of King Priam</a:t>
            </a:r>
          </a:p>
          <a:p>
            <a:pPr lvl="2" eaLnBrk="1" hangingPunct="1">
              <a:defRPr/>
            </a:pPr>
            <a:r>
              <a:rPr lang="en-US" altLang="en-US" b="1" i="0" dirty="0"/>
              <a:t>r</a:t>
            </a:r>
            <a:r>
              <a:rPr lang="en-US" altLang="en-US" b="1" i="0" dirty="0" smtClean="0"/>
              <a:t>eign of Greek rulers</a:t>
            </a:r>
            <a:endParaRPr lang="en-US" altLang="en-US" b="1" i="0" dirty="0"/>
          </a:p>
          <a:p>
            <a:pPr eaLnBrk="1" hangingPunct="1">
              <a:defRPr/>
            </a:pPr>
            <a:endParaRPr lang="en-US" altLang="en-US" i="0" dirty="0" smtClean="0"/>
          </a:p>
          <a:p>
            <a:pPr eaLnBrk="1" hangingPunct="1">
              <a:defRPr/>
            </a:pPr>
            <a:r>
              <a:rPr lang="en-US" altLang="en-US" i="0" dirty="0" smtClean="0"/>
              <a:t>Reconstruct of </a:t>
            </a:r>
            <a:r>
              <a:rPr lang="en-US" altLang="en-US" b="1" i="0" dirty="0" smtClean="0"/>
              <a:t>possible past scenarios </a:t>
            </a:r>
            <a:r>
              <a:rPr lang="en-US" altLang="en-US" i="0" dirty="0" smtClean="0"/>
              <a:t>related </a:t>
            </a:r>
            <a:r>
              <a:rPr lang="en-US" altLang="en-US" i="0" dirty="0"/>
              <a:t>to the Trojan </a:t>
            </a:r>
            <a:r>
              <a:rPr lang="en-US" altLang="en-US" i="0" dirty="0" smtClean="0"/>
              <a:t>War</a:t>
            </a:r>
            <a:endParaRPr lang="en-US" i="0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7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871826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(1/3)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dirty="0"/>
              <a:t>Time </a:t>
            </a:r>
            <a:r>
              <a:rPr lang="en-US" i="0" dirty="0" smtClean="0"/>
              <a:t>interval</a:t>
            </a:r>
            <a:endParaRPr lang="en-US" i="0" dirty="0"/>
          </a:p>
          <a:p>
            <a:pPr lvl="1"/>
            <a:r>
              <a:rPr lang="en-US" dirty="0"/>
              <a:t>an ordered set of time points</a:t>
            </a:r>
          </a:p>
          <a:p>
            <a:pPr lvl="1"/>
            <a:r>
              <a:rPr lang="en-US" dirty="0"/>
              <a:t>represents a </a:t>
            </a:r>
            <a:r>
              <a:rPr lang="en-US" b="1" dirty="0"/>
              <a:t>time frame</a:t>
            </a:r>
            <a:r>
              <a:rPr lang="en-US" dirty="0"/>
              <a:t> on the </a:t>
            </a:r>
            <a:r>
              <a:rPr lang="en-US" dirty="0" smtClean="0"/>
              <a:t>timeline</a:t>
            </a:r>
          </a:p>
          <a:p>
            <a:pPr lvl="1"/>
            <a:r>
              <a:rPr lang="en-US" dirty="0" smtClean="0"/>
              <a:t>it is denoted by its endpoints (based on Allen’s algebra)</a:t>
            </a:r>
          </a:p>
          <a:p>
            <a:pPr lvl="1"/>
            <a:endParaRPr lang="en-US" sz="1400" dirty="0"/>
          </a:p>
          <a:p>
            <a:pPr eaLnBrk="1" hangingPunct="1"/>
            <a:r>
              <a:rPr lang="en-US" altLang="en-US" i="0" dirty="0"/>
              <a:t>Allen interval algebra</a:t>
            </a:r>
          </a:p>
          <a:p>
            <a:pPr lvl="1" eaLnBrk="1" hangingPunct="1"/>
            <a:r>
              <a:rPr lang="en-US" altLang="en-US" dirty="0"/>
              <a:t>temporal topology between pairs of time intervals</a:t>
            </a:r>
          </a:p>
          <a:p>
            <a:pPr lvl="1" eaLnBrk="1" hangingPunct="1"/>
            <a:r>
              <a:rPr lang="en-US" altLang="en-US" dirty="0"/>
              <a:t>expressed using </a:t>
            </a:r>
            <a:r>
              <a:rPr lang="en-US" altLang="en-US" b="1" dirty="0"/>
              <a:t>Allen operators</a:t>
            </a:r>
            <a:endParaRPr lang="el-GR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8</a:t>
            </a:fld>
            <a:endParaRPr lang="en-US" altLang="el-GR"/>
          </a:p>
        </p:txBody>
      </p:sp>
      <p:cxnSp>
        <p:nvCxnSpPr>
          <p:cNvPr id="5" name="Straight Connector 4"/>
          <p:cNvCxnSpPr/>
          <p:nvPr/>
        </p:nvCxnSpPr>
        <p:spPr>
          <a:xfrm>
            <a:off x="2907464" y="5635182"/>
            <a:ext cx="4114800" cy="0"/>
          </a:xfrm>
          <a:prstGeom prst="line">
            <a:avLst/>
          </a:prstGeom>
          <a:ln w="254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735438" y="5631863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174937" y="5635182"/>
            <a:ext cx="1463040" cy="0"/>
          </a:xfrm>
          <a:prstGeom prst="line">
            <a:avLst/>
          </a:prstGeom>
          <a:ln w="25400">
            <a:solidFill>
              <a:srgbClr val="C0000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650921" y="5635182"/>
            <a:ext cx="1645920" cy="0"/>
          </a:xfrm>
          <a:prstGeom prst="line">
            <a:avLst/>
          </a:prstGeom>
          <a:ln w="25400">
            <a:solidFill>
              <a:srgbClr val="0070C0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694608" y="5188700"/>
            <a:ext cx="42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A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22816" y="5233819"/>
            <a:ext cx="314510" cy="375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501692" y="5504698"/>
            <a:ext cx="304958" cy="254333"/>
          </a:xfrm>
          <a:prstGeom prst="ellipse">
            <a:avLst/>
          </a:prstGeom>
          <a:noFill/>
          <a:ln w="190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228413" y="4748016"/>
            <a:ext cx="8515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meets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800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 animBg="1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(2/3)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0" dirty="0"/>
              <a:t>Spatiotemporal</a:t>
            </a:r>
            <a:r>
              <a:rPr lang="en-US" i="0" dirty="0"/>
              <a:t> confinement of a period</a:t>
            </a:r>
          </a:p>
          <a:p>
            <a:pPr lvl="1"/>
            <a:r>
              <a:rPr lang="en-US" dirty="0"/>
              <a:t>referred as </a:t>
            </a:r>
            <a:r>
              <a:rPr lang="en-US" b="1" dirty="0"/>
              <a:t>space-time volume (STV)</a:t>
            </a:r>
            <a:endParaRPr lang="en-US" dirty="0"/>
          </a:p>
          <a:p>
            <a:pPr lvl="2"/>
            <a:r>
              <a:rPr lang="en-US" i="0" dirty="0"/>
              <a:t>irregular figure in space-time </a:t>
            </a:r>
            <a:endParaRPr lang="en-US" dirty="0"/>
          </a:p>
          <a:p>
            <a:pPr lvl="1"/>
            <a:r>
              <a:rPr lang="en-US" dirty="0"/>
              <a:t>spatiotemporal extent represents the occurrence of a period</a:t>
            </a:r>
          </a:p>
          <a:p>
            <a:pPr lvl="2"/>
            <a:r>
              <a:rPr lang="en-US" i="0" dirty="0"/>
              <a:t>something happened sometime and </a:t>
            </a:r>
            <a:r>
              <a:rPr lang="en-US" i="0" dirty="0" smtClean="0"/>
              <a:t>somewhere</a:t>
            </a:r>
          </a:p>
          <a:p>
            <a:pPr lvl="1"/>
            <a:r>
              <a:rPr lang="en-US" dirty="0" smtClean="0"/>
              <a:t>cannot be observed or measured directly</a:t>
            </a:r>
          </a:p>
          <a:p>
            <a:pPr lvl="2"/>
            <a:r>
              <a:rPr lang="en-US" i="0" dirty="0" smtClean="0"/>
              <a:t>it is formed by the approximation of its </a:t>
            </a:r>
          </a:p>
          <a:p>
            <a:pPr marL="890588" lvl="2" indent="0">
              <a:buNone/>
            </a:pPr>
            <a:r>
              <a:rPr lang="en-US" i="0" dirty="0" smtClean="0"/>
              <a:t>comprised dimensions (time and space)</a:t>
            </a:r>
            <a:endParaRPr lang="en-US" i="0" dirty="0"/>
          </a:p>
          <a:p>
            <a:pPr lvl="1"/>
            <a:r>
              <a:rPr lang="en-US" b="1" dirty="0" smtClean="0"/>
              <a:t>time </a:t>
            </a:r>
            <a:r>
              <a:rPr lang="en-US" b="1" dirty="0"/>
              <a:t>projection</a:t>
            </a:r>
            <a:endParaRPr lang="en-US" dirty="0"/>
          </a:p>
          <a:p>
            <a:pPr lvl="2"/>
            <a:r>
              <a:rPr lang="en-US" i="0" dirty="0"/>
              <a:t>time frame in which period </a:t>
            </a:r>
            <a:r>
              <a:rPr lang="en-US" i="0" dirty="0" smtClean="0"/>
              <a:t>occurred</a:t>
            </a:r>
            <a:endParaRPr lang="en-US" b="1" dirty="0"/>
          </a:p>
          <a:p>
            <a:pPr lvl="1"/>
            <a:r>
              <a:rPr lang="en-US" b="1" dirty="0"/>
              <a:t>spatial projection</a:t>
            </a:r>
            <a:endParaRPr lang="en-US" dirty="0"/>
          </a:p>
          <a:p>
            <a:pPr lvl="2"/>
            <a:r>
              <a:rPr lang="en-US" i="0" dirty="0"/>
              <a:t>region where the period took place in</a:t>
            </a:r>
            <a:endParaRPr lang="en-US" b="1" i="0" dirty="0"/>
          </a:p>
          <a:p>
            <a:endParaRPr lang="el-GR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F1E652-A616-4E6C-83BC-E0993EA4E46B}" type="slidenum">
              <a:rPr lang="en-US" altLang="el-GR" smtClean="0"/>
              <a:pPr>
                <a:defRPr/>
              </a:pPr>
              <a:t>9</a:t>
            </a:fld>
            <a:endParaRPr lang="en-US" altLang="el-GR"/>
          </a:p>
        </p:txBody>
      </p:sp>
      <p:grpSp>
        <p:nvGrpSpPr>
          <p:cNvPr id="6" name="Group 5"/>
          <p:cNvGrpSpPr/>
          <p:nvPr/>
        </p:nvGrpSpPr>
        <p:grpSpPr>
          <a:xfrm>
            <a:off x="7266089" y="3485985"/>
            <a:ext cx="1867911" cy="2015683"/>
            <a:chOff x="786707" y="4136928"/>
            <a:chExt cx="1328016" cy="1413695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786707" y="4136928"/>
              <a:ext cx="5773" cy="1413695"/>
            </a:xfrm>
            <a:prstGeom prst="line">
              <a:avLst/>
            </a:prstGeom>
            <a:ln w="25400">
              <a:solidFill>
                <a:schemeClr val="tx1"/>
              </a:solidFill>
              <a:head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86707" y="5550038"/>
              <a:ext cx="132801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6539715" y="3386817"/>
            <a:ext cx="428018" cy="2467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898861" y="5162080"/>
            <a:ext cx="909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Space</a:t>
            </a:r>
            <a:endParaRPr lang="en-US" dirty="0"/>
          </a:p>
        </p:txBody>
      </p:sp>
      <p:sp>
        <p:nvSpPr>
          <p:cNvPr id="11" name="Rounded Rectangle 6"/>
          <p:cNvSpPr/>
          <p:nvPr/>
        </p:nvSpPr>
        <p:spPr>
          <a:xfrm rot="19315952">
            <a:off x="7451720" y="4526097"/>
            <a:ext cx="1824452" cy="641024"/>
          </a:xfrm>
          <a:custGeom>
            <a:avLst/>
            <a:gdLst>
              <a:gd name="connsiteX0" fmla="*/ 0 w 2276591"/>
              <a:gd name="connsiteY0" fmla="*/ 163020 h 447070"/>
              <a:gd name="connsiteX1" fmla="*/ 163020 w 2276591"/>
              <a:gd name="connsiteY1" fmla="*/ 0 h 447070"/>
              <a:gd name="connsiteX2" fmla="*/ 2113571 w 2276591"/>
              <a:gd name="connsiteY2" fmla="*/ 0 h 447070"/>
              <a:gd name="connsiteX3" fmla="*/ 2276591 w 2276591"/>
              <a:gd name="connsiteY3" fmla="*/ 163020 h 447070"/>
              <a:gd name="connsiteX4" fmla="*/ 2276591 w 2276591"/>
              <a:gd name="connsiteY4" fmla="*/ 284050 h 447070"/>
              <a:gd name="connsiteX5" fmla="*/ 2113571 w 2276591"/>
              <a:gd name="connsiteY5" fmla="*/ 447070 h 447070"/>
              <a:gd name="connsiteX6" fmla="*/ 163020 w 2276591"/>
              <a:gd name="connsiteY6" fmla="*/ 447070 h 447070"/>
              <a:gd name="connsiteX7" fmla="*/ 0 w 2276591"/>
              <a:gd name="connsiteY7" fmla="*/ 284050 h 447070"/>
              <a:gd name="connsiteX8" fmla="*/ 0 w 2276591"/>
              <a:gd name="connsiteY8" fmla="*/ 163020 h 447070"/>
              <a:gd name="connsiteX0" fmla="*/ 0 w 2276591"/>
              <a:gd name="connsiteY0" fmla="*/ 163020 h 953268"/>
              <a:gd name="connsiteX1" fmla="*/ 163020 w 2276591"/>
              <a:gd name="connsiteY1" fmla="*/ 0 h 953268"/>
              <a:gd name="connsiteX2" fmla="*/ 2113571 w 2276591"/>
              <a:gd name="connsiteY2" fmla="*/ 0 h 953268"/>
              <a:gd name="connsiteX3" fmla="*/ 2276591 w 2276591"/>
              <a:gd name="connsiteY3" fmla="*/ 163020 h 953268"/>
              <a:gd name="connsiteX4" fmla="*/ 2276591 w 2276591"/>
              <a:gd name="connsiteY4" fmla="*/ 284050 h 953268"/>
              <a:gd name="connsiteX5" fmla="*/ 1737148 w 2276591"/>
              <a:gd name="connsiteY5" fmla="*/ 953268 h 953268"/>
              <a:gd name="connsiteX6" fmla="*/ 163020 w 2276591"/>
              <a:gd name="connsiteY6" fmla="*/ 447070 h 953268"/>
              <a:gd name="connsiteX7" fmla="*/ 0 w 2276591"/>
              <a:gd name="connsiteY7" fmla="*/ 284050 h 953268"/>
              <a:gd name="connsiteX8" fmla="*/ 0 w 2276591"/>
              <a:gd name="connsiteY8" fmla="*/ 163020 h 953268"/>
              <a:gd name="connsiteX0" fmla="*/ 160312 w 2436903"/>
              <a:gd name="connsiteY0" fmla="*/ 163020 h 953268"/>
              <a:gd name="connsiteX1" fmla="*/ 323332 w 2436903"/>
              <a:gd name="connsiteY1" fmla="*/ 0 h 953268"/>
              <a:gd name="connsiteX2" fmla="*/ 2273883 w 2436903"/>
              <a:gd name="connsiteY2" fmla="*/ 0 h 953268"/>
              <a:gd name="connsiteX3" fmla="*/ 2436903 w 2436903"/>
              <a:gd name="connsiteY3" fmla="*/ 163020 h 953268"/>
              <a:gd name="connsiteX4" fmla="*/ 2436903 w 2436903"/>
              <a:gd name="connsiteY4" fmla="*/ 284050 h 953268"/>
              <a:gd name="connsiteX5" fmla="*/ 1897460 w 2436903"/>
              <a:gd name="connsiteY5" fmla="*/ 953268 h 953268"/>
              <a:gd name="connsiteX6" fmla="*/ 323332 w 2436903"/>
              <a:gd name="connsiteY6" fmla="*/ 447070 h 953268"/>
              <a:gd name="connsiteX7" fmla="*/ 0 w 2436903"/>
              <a:gd name="connsiteY7" fmla="*/ 258622 h 953268"/>
              <a:gd name="connsiteX8" fmla="*/ 160312 w 2436903"/>
              <a:gd name="connsiteY8" fmla="*/ 163020 h 953268"/>
              <a:gd name="connsiteX0" fmla="*/ 135488 w 2436903"/>
              <a:gd name="connsiteY0" fmla="*/ 143578 h 953268"/>
              <a:gd name="connsiteX1" fmla="*/ 323332 w 2436903"/>
              <a:gd name="connsiteY1" fmla="*/ 0 h 953268"/>
              <a:gd name="connsiteX2" fmla="*/ 2273883 w 2436903"/>
              <a:gd name="connsiteY2" fmla="*/ 0 h 953268"/>
              <a:gd name="connsiteX3" fmla="*/ 2436903 w 2436903"/>
              <a:gd name="connsiteY3" fmla="*/ 163020 h 953268"/>
              <a:gd name="connsiteX4" fmla="*/ 2436903 w 2436903"/>
              <a:gd name="connsiteY4" fmla="*/ 284050 h 953268"/>
              <a:gd name="connsiteX5" fmla="*/ 1897460 w 2436903"/>
              <a:gd name="connsiteY5" fmla="*/ 953268 h 953268"/>
              <a:gd name="connsiteX6" fmla="*/ 323332 w 2436903"/>
              <a:gd name="connsiteY6" fmla="*/ 447070 h 953268"/>
              <a:gd name="connsiteX7" fmla="*/ 0 w 2436903"/>
              <a:gd name="connsiteY7" fmla="*/ 258622 h 953268"/>
              <a:gd name="connsiteX8" fmla="*/ 135488 w 2436903"/>
              <a:gd name="connsiteY8" fmla="*/ 143578 h 953268"/>
              <a:gd name="connsiteX0" fmla="*/ 135488 w 2694423"/>
              <a:gd name="connsiteY0" fmla="*/ 146973 h 956663"/>
              <a:gd name="connsiteX1" fmla="*/ 323332 w 2694423"/>
              <a:gd name="connsiteY1" fmla="*/ 3395 h 956663"/>
              <a:gd name="connsiteX2" fmla="*/ 2273883 w 2694423"/>
              <a:gd name="connsiteY2" fmla="*/ 3395 h 956663"/>
              <a:gd name="connsiteX3" fmla="*/ 2694423 w 2694423"/>
              <a:gd name="connsiteY3" fmla="*/ 67723 h 956663"/>
              <a:gd name="connsiteX4" fmla="*/ 2436903 w 2694423"/>
              <a:gd name="connsiteY4" fmla="*/ 287445 h 956663"/>
              <a:gd name="connsiteX5" fmla="*/ 1897460 w 2694423"/>
              <a:gd name="connsiteY5" fmla="*/ 956663 h 956663"/>
              <a:gd name="connsiteX6" fmla="*/ 323332 w 2694423"/>
              <a:gd name="connsiteY6" fmla="*/ 450465 h 956663"/>
              <a:gd name="connsiteX7" fmla="*/ 0 w 2694423"/>
              <a:gd name="connsiteY7" fmla="*/ 262017 h 956663"/>
              <a:gd name="connsiteX8" fmla="*/ 135488 w 2694423"/>
              <a:gd name="connsiteY8" fmla="*/ 146973 h 956663"/>
              <a:gd name="connsiteX0" fmla="*/ 135488 w 2694423"/>
              <a:gd name="connsiteY0" fmla="*/ 146973 h 956663"/>
              <a:gd name="connsiteX1" fmla="*/ 323332 w 2694423"/>
              <a:gd name="connsiteY1" fmla="*/ 3395 h 956663"/>
              <a:gd name="connsiteX2" fmla="*/ 2273883 w 2694423"/>
              <a:gd name="connsiteY2" fmla="*/ 3395 h 956663"/>
              <a:gd name="connsiteX3" fmla="*/ 2694423 w 2694423"/>
              <a:gd name="connsiteY3" fmla="*/ 67723 h 956663"/>
              <a:gd name="connsiteX4" fmla="*/ 2436903 w 2694423"/>
              <a:gd name="connsiteY4" fmla="*/ 287445 h 956663"/>
              <a:gd name="connsiteX5" fmla="*/ 1897460 w 2694423"/>
              <a:gd name="connsiteY5" fmla="*/ 956663 h 956663"/>
              <a:gd name="connsiteX6" fmla="*/ 323332 w 2694423"/>
              <a:gd name="connsiteY6" fmla="*/ 450465 h 956663"/>
              <a:gd name="connsiteX7" fmla="*/ 0 w 2694423"/>
              <a:gd name="connsiteY7" fmla="*/ 262017 h 956663"/>
              <a:gd name="connsiteX8" fmla="*/ 135488 w 2694423"/>
              <a:gd name="connsiteY8" fmla="*/ 146973 h 956663"/>
              <a:gd name="connsiteX0" fmla="*/ 135488 w 2767852"/>
              <a:gd name="connsiteY0" fmla="*/ 168405 h 978095"/>
              <a:gd name="connsiteX1" fmla="*/ 323332 w 2767852"/>
              <a:gd name="connsiteY1" fmla="*/ 24827 h 978095"/>
              <a:gd name="connsiteX2" fmla="*/ 2273883 w 2767852"/>
              <a:gd name="connsiteY2" fmla="*/ 24827 h 978095"/>
              <a:gd name="connsiteX3" fmla="*/ 2767852 w 2767852"/>
              <a:gd name="connsiteY3" fmla="*/ 46537 h 978095"/>
              <a:gd name="connsiteX4" fmla="*/ 2436903 w 2767852"/>
              <a:gd name="connsiteY4" fmla="*/ 308877 h 978095"/>
              <a:gd name="connsiteX5" fmla="*/ 1897460 w 2767852"/>
              <a:gd name="connsiteY5" fmla="*/ 978095 h 978095"/>
              <a:gd name="connsiteX6" fmla="*/ 323332 w 2767852"/>
              <a:gd name="connsiteY6" fmla="*/ 471897 h 978095"/>
              <a:gd name="connsiteX7" fmla="*/ 0 w 2767852"/>
              <a:gd name="connsiteY7" fmla="*/ 283449 h 978095"/>
              <a:gd name="connsiteX8" fmla="*/ 135488 w 2767852"/>
              <a:gd name="connsiteY8" fmla="*/ 168405 h 978095"/>
              <a:gd name="connsiteX0" fmla="*/ 135488 w 2768687"/>
              <a:gd name="connsiteY0" fmla="*/ 149936 h 959626"/>
              <a:gd name="connsiteX1" fmla="*/ 323332 w 2768687"/>
              <a:gd name="connsiteY1" fmla="*/ 6358 h 959626"/>
              <a:gd name="connsiteX2" fmla="*/ 2273883 w 2768687"/>
              <a:gd name="connsiteY2" fmla="*/ 6358 h 959626"/>
              <a:gd name="connsiteX3" fmla="*/ 2517878 w 2768687"/>
              <a:gd name="connsiteY3" fmla="*/ 9904 h 959626"/>
              <a:gd name="connsiteX4" fmla="*/ 2767852 w 2768687"/>
              <a:gd name="connsiteY4" fmla="*/ 28068 h 959626"/>
              <a:gd name="connsiteX5" fmla="*/ 2436903 w 2768687"/>
              <a:gd name="connsiteY5" fmla="*/ 290408 h 959626"/>
              <a:gd name="connsiteX6" fmla="*/ 1897460 w 2768687"/>
              <a:gd name="connsiteY6" fmla="*/ 959626 h 959626"/>
              <a:gd name="connsiteX7" fmla="*/ 323332 w 2768687"/>
              <a:gd name="connsiteY7" fmla="*/ 453428 h 959626"/>
              <a:gd name="connsiteX8" fmla="*/ 0 w 2768687"/>
              <a:gd name="connsiteY8" fmla="*/ 264980 h 959626"/>
              <a:gd name="connsiteX9" fmla="*/ 135488 w 2768687"/>
              <a:gd name="connsiteY9" fmla="*/ 149936 h 959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68687" h="959626">
                <a:moveTo>
                  <a:pt x="135488" y="149936"/>
                </a:moveTo>
                <a:cubicBezTo>
                  <a:pt x="135488" y="59903"/>
                  <a:pt x="233299" y="6358"/>
                  <a:pt x="323332" y="6358"/>
                </a:cubicBezTo>
                <a:lnTo>
                  <a:pt x="2273883" y="6358"/>
                </a:lnTo>
                <a:cubicBezTo>
                  <a:pt x="2640812" y="1192"/>
                  <a:pt x="2435550" y="6286"/>
                  <a:pt x="2517878" y="9904"/>
                </a:cubicBezTo>
                <a:cubicBezTo>
                  <a:pt x="2600206" y="13522"/>
                  <a:pt x="2782519" y="-24440"/>
                  <a:pt x="2767852" y="28068"/>
                </a:cubicBezTo>
                <a:lnTo>
                  <a:pt x="2436903" y="290408"/>
                </a:lnTo>
                <a:cubicBezTo>
                  <a:pt x="2436903" y="380441"/>
                  <a:pt x="1987493" y="959626"/>
                  <a:pt x="1897460" y="959626"/>
                </a:cubicBezTo>
                <a:cubicBezTo>
                  <a:pt x="1247276" y="959626"/>
                  <a:pt x="973516" y="453428"/>
                  <a:pt x="323332" y="453428"/>
                </a:cubicBezTo>
                <a:cubicBezTo>
                  <a:pt x="233299" y="453428"/>
                  <a:pt x="0" y="355013"/>
                  <a:pt x="0" y="264980"/>
                </a:cubicBezTo>
                <a:lnTo>
                  <a:pt x="135488" y="149936"/>
                </a:lnTo>
                <a:close/>
              </a:path>
            </a:pathLst>
          </a:custGeom>
          <a:solidFill>
            <a:srgbClr val="FF0000"/>
          </a:solidFill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7280231" y="3722190"/>
            <a:ext cx="1626891" cy="4694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529825" y="3723601"/>
            <a:ext cx="0" cy="1771358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eft Bracket 13"/>
          <p:cNvSpPr/>
          <p:nvPr/>
        </p:nvSpPr>
        <p:spPr>
          <a:xfrm rot="16200000">
            <a:off x="8171640" y="4872004"/>
            <a:ext cx="93670" cy="1377298"/>
          </a:xfrm>
          <a:prstGeom prst="leftBracket">
            <a:avLst>
              <a:gd name="adj" fmla="val 37979"/>
            </a:avLst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Bracket 14"/>
          <p:cNvSpPr/>
          <p:nvPr/>
        </p:nvSpPr>
        <p:spPr>
          <a:xfrm>
            <a:off x="7123287" y="4008005"/>
            <a:ext cx="149722" cy="1336119"/>
          </a:xfrm>
          <a:prstGeom prst="leftBracket">
            <a:avLst>
              <a:gd name="adj" fmla="val 145197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 Bracket 15"/>
          <p:cNvSpPr/>
          <p:nvPr/>
        </p:nvSpPr>
        <p:spPr>
          <a:xfrm>
            <a:off x="7188732" y="3737111"/>
            <a:ext cx="75021" cy="1365523"/>
          </a:xfrm>
          <a:prstGeom prst="leftBracket">
            <a:avLst>
              <a:gd name="adj" fmla="val 145197"/>
            </a:avLst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8911013" y="3737111"/>
            <a:ext cx="0" cy="1771358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281594" y="5331459"/>
            <a:ext cx="1626891" cy="4694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5"/>
          <p:cNvSpPr/>
          <p:nvPr/>
        </p:nvSpPr>
        <p:spPr>
          <a:xfrm rot="19348727">
            <a:off x="7033664" y="4151952"/>
            <a:ext cx="1914666" cy="526204"/>
          </a:xfrm>
          <a:custGeom>
            <a:avLst/>
            <a:gdLst>
              <a:gd name="connsiteX0" fmla="*/ 0 w 2276591"/>
              <a:gd name="connsiteY0" fmla="*/ 149621 h 447070"/>
              <a:gd name="connsiteX1" fmla="*/ 149621 w 2276591"/>
              <a:gd name="connsiteY1" fmla="*/ 0 h 447070"/>
              <a:gd name="connsiteX2" fmla="*/ 2126970 w 2276591"/>
              <a:gd name="connsiteY2" fmla="*/ 0 h 447070"/>
              <a:gd name="connsiteX3" fmla="*/ 2276591 w 2276591"/>
              <a:gd name="connsiteY3" fmla="*/ 149621 h 447070"/>
              <a:gd name="connsiteX4" fmla="*/ 2276591 w 2276591"/>
              <a:gd name="connsiteY4" fmla="*/ 297449 h 447070"/>
              <a:gd name="connsiteX5" fmla="*/ 2126970 w 2276591"/>
              <a:gd name="connsiteY5" fmla="*/ 447070 h 447070"/>
              <a:gd name="connsiteX6" fmla="*/ 149621 w 2276591"/>
              <a:gd name="connsiteY6" fmla="*/ 447070 h 447070"/>
              <a:gd name="connsiteX7" fmla="*/ 0 w 2276591"/>
              <a:gd name="connsiteY7" fmla="*/ 297449 h 447070"/>
              <a:gd name="connsiteX8" fmla="*/ 0 w 2276591"/>
              <a:gd name="connsiteY8" fmla="*/ 149621 h 447070"/>
              <a:gd name="connsiteX0" fmla="*/ 0 w 2279092"/>
              <a:gd name="connsiteY0" fmla="*/ 149621 h 447070"/>
              <a:gd name="connsiteX1" fmla="*/ 149621 w 2279092"/>
              <a:gd name="connsiteY1" fmla="*/ 0 h 447070"/>
              <a:gd name="connsiteX2" fmla="*/ 2126970 w 2279092"/>
              <a:gd name="connsiteY2" fmla="*/ 0 h 447070"/>
              <a:gd name="connsiteX3" fmla="*/ 2276591 w 2279092"/>
              <a:gd name="connsiteY3" fmla="*/ 149621 h 447070"/>
              <a:gd name="connsiteX4" fmla="*/ 2276591 w 2279092"/>
              <a:gd name="connsiteY4" fmla="*/ 297449 h 447070"/>
              <a:gd name="connsiteX5" fmla="*/ 2215394 w 2279092"/>
              <a:gd name="connsiteY5" fmla="*/ 435462 h 447070"/>
              <a:gd name="connsiteX6" fmla="*/ 149621 w 2279092"/>
              <a:gd name="connsiteY6" fmla="*/ 447070 h 447070"/>
              <a:gd name="connsiteX7" fmla="*/ 0 w 2279092"/>
              <a:gd name="connsiteY7" fmla="*/ 297449 h 447070"/>
              <a:gd name="connsiteX8" fmla="*/ 0 w 2279092"/>
              <a:gd name="connsiteY8" fmla="*/ 149621 h 447070"/>
              <a:gd name="connsiteX0" fmla="*/ 300700 w 2579792"/>
              <a:gd name="connsiteY0" fmla="*/ 149621 h 448394"/>
              <a:gd name="connsiteX1" fmla="*/ 450321 w 2579792"/>
              <a:gd name="connsiteY1" fmla="*/ 0 h 448394"/>
              <a:gd name="connsiteX2" fmla="*/ 2427670 w 2579792"/>
              <a:gd name="connsiteY2" fmla="*/ 0 h 448394"/>
              <a:gd name="connsiteX3" fmla="*/ 2577291 w 2579792"/>
              <a:gd name="connsiteY3" fmla="*/ 149621 h 448394"/>
              <a:gd name="connsiteX4" fmla="*/ 2577291 w 2579792"/>
              <a:gd name="connsiteY4" fmla="*/ 297449 h 448394"/>
              <a:gd name="connsiteX5" fmla="*/ 2516094 w 2579792"/>
              <a:gd name="connsiteY5" fmla="*/ 435462 h 448394"/>
              <a:gd name="connsiteX6" fmla="*/ 11996 w 2579792"/>
              <a:gd name="connsiteY6" fmla="*/ 448394 h 448394"/>
              <a:gd name="connsiteX7" fmla="*/ 300700 w 2579792"/>
              <a:gd name="connsiteY7" fmla="*/ 297449 h 448394"/>
              <a:gd name="connsiteX8" fmla="*/ 300700 w 2579792"/>
              <a:gd name="connsiteY8" fmla="*/ 149621 h 448394"/>
              <a:gd name="connsiteX0" fmla="*/ 303621 w 2582713"/>
              <a:gd name="connsiteY0" fmla="*/ 149621 h 448394"/>
              <a:gd name="connsiteX1" fmla="*/ 453242 w 2582713"/>
              <a:gd name="connsiteY1" fmla="*/ 0 h 448394"/>
              <a:gd name="connsiteX2" fmla="*/ 2430591 w 2582713"/>
              <a:gd name="connsiteY2" fmla="*/ 0 h 448394"/>
              <a:gd name="connsiteX3" fmla="*/ 2580212 w 2582713"/>
              <a:gd name="connsiteY3" fmla="*/ 149621 h 448394"/>
              <a:gd name="connsiteX4" fmla="*/ 2580212 w 2582713"/>
              <a:gd name="connsiteY4" fmla="*/ 297449 h 448394"/>
              <a:gd name="connsiteX5" fmla="*/ 2519015 w 2582713"/>
              <a:gd name="connsiteY5" fmla="*/ 435462 h 448394"/>
              <a:gd name="connsiteX6" fmla="*/ 14917 w 2582713"/>
              <a:gd name="connsiteY6" fmla="*/ 448394 h 448394"/>
              <a:gd name="connsiteX7" fmla="*/ 219891 w 2582713"/>
              <a:gd name="connsiteY7" fmla="*/ 173518 h 448394"/>
              <a:gd name="connsiteX8" fmla="*/ 303621 w 2582713"/>
              <a:gd name="connsiteY8" fmla="*/ 149621 h 448394"/>
              <a:gd name="connsiteX0" fmla="*/ 339127 w 2582713"/>
              <a:gd name="connsiteY0" fmla="*/ 77562 h 448456"/>
              <a:gd name="connsiteX1" fmla="*/ 453242 w 2582713"/>
              <a:gd name="connsiteY1" fmla="*/ 62 h 448456"/>
              <a:gd name="connsiteX2" fmla="*/ 2430591 w 2582713"/>
              <a:gd name="connsiteY2" fmla="*/ 62 h 448456"/>
              <a:gd name="connsiteX3" fmla="*/ 2580212 w 2582713"/>
              <a:gd name="connsiteY3" fmla="*/ 149683 h 448456"/>
              <a:gd name="connsiteX4" fmla="*/ 2580212 w 2582713"/>
              <a:gd name="connsiteY4" fmla="*/ 297511 h 448456"/>
              <a:gd name="connsiteX5" fmla="*/ 2519015 w 2582713"/>
              <a:gd name="connsiteY5" fmla="*/ 435524 h 448456"/>
              <a:gd name="connsiteX6" fmla="*/ 14917 w 2582713"/>
              <a:gd name="connsiteY6" fmla="*/ 448456 h 448456"/>
              <a:gd name="connsiteX7" fmla="*/ 219891 w 2582713"/>
              <a:gd name="connsiteY7" fmla="*/ 173580 h 448456"/>
              <a:gd name="connsiteX8" fmla="*/ 339127 w 2582713"/>
              <a:gd name="connsiteY8" fmla="*/ 77562 h 448456"/>
              <a:gd name="connsiteX0" fmla="*/ 339127 w 2582713"/>
              <a:gd name="connsiteY0" fmla="*/ 460431 h 831325"/>
              <a:gd name="connsiteX1" fmla="*/ 886445 w 2582713"/>
              <a:gd name="connsiteY1" fmla="*/ 0 h 831325"/>
              <a:gd name="connsiteX2" fmla="*/ 2430591 w 2582713"/>
              <a:gd name="connsiteY2" fmla="*/ 382931 h 831325"/>
              <a:gd name="connsiteX3" fmla="*/ 2580212 w 2582713"/>
              <a:gd name="connsiteY3" fmla="*/ 532552 h 831325"/>
              <a:gd name="connsiteX4" fmla="*/ 2580212 w 2582713"/>
              <a:gd name="connsiteY4" fmla="*/ 680380 h 831325"/>
              <a:gd name="connsiteX5" fmla="*/ 2519015 w 2582713"/>
              <a:gd name="connsiteY5" fmla="*/ 818393 h 831325"/>
              <a:gd name="connsiteX6" fmla="*/ 14917 w 2582713"/>
              <a:gd name="connsiteY6" fmla="*/ 831325 h 831325"/>
              <a:gd name="connsiteX7" fmla="*/ 219891 w 2582713"/>
              <a:gd name="connsiteY7" fmla="*/ 556449 h 831325"/>
              <a:gd name="connsiteX8" fmla="*/ 339127 w 2582713"/>
              <a:gd name="connsiteY8" fmla="*/ 460431 h 831325"/>
              <a:gd name="connsiteX0" fmla="*/ 339127 w 2582713"/>
              <a:gd name="connsiteY0" fmla="*/ 273980 h 644874"/>
              <a:gd name="connsiteX1" fmla="*/ 922164 w 2582713"/>
              <a:gd name="connsiteY1" fmla="*/ 0 h 644874"/>
              <a:gd name="connsiteX2" fmla="*/ 2430591 w 2582713"/>
              <a:gd name="connsiteY2" fmla="*/ 196480 h 644874"/>
              <a:gd name="connsiteX3" fmla="*/ 2580212 w 2582713"/>
              <a:gd name="connsiteY3" fmla="*/ 346101 h 644874"/>
              <a:gd name="connsiteX4" fmla="*/ 2580212 w 2582713"/>
              <a:gd name="connsiteY4" fmla="*/ 493929 h 644874"/>
              <a:gd name="connsiteX5" fmla="*/ 2519015 w 2582713"/>
              <a:gd name="connsiteY5" fmla="*/ 631942 h 644874"/>
              <a:gd name="connsiteX6" fmla="*/ 14917 w 2582713"/>
              <a:gd name="connsiteY6" fmla="*/ 644874 h 644874"/>
              <a:gd name="connsiteX7" fmla="*/ 219891 w 2582713"/>
              <a:gd name="connsiteY7" fmla="*/ 369998 h 644874"/>
              <a:gd name="connsiteX8" fmla="*/ 339127 w 2582713"/>
              <a:gd name="connsiteY8" fmla="*/ 273980 h 644874"/>
              <a:gd name="connsiteX0" fmla="*/ 366780 w 2610366"/>
              <a:gd name="connsiteY0" fmla="*/ 273980 h 682386"/>
              <a:gd name="connsiteX1" fmla="*/ 949817 w 2610366"/>
              <a:gd name="connsiteY1" fmla="*/ 0 h 682386"/>
              <a:gd name="connsiteX2" fmla="*/ 2458244 w 2610366"/>
              <a:gd name="connsiteY2" fmla="*/ 196480 h 682386"/>
              <a:gd name="connsiteX3" fmla="*/ 2607865 w 2610366"/>
              <a:gd name="connsiteY3" fmla="*/ 346101 h 682386"/>
              <a:gd name="connsiteX4" fmla="*/ 2607865 w 2610366"/>
              <a:gd name="connsiteY4" fmla="*/ 493929 h 682386"/>
              <a:gd name="connsiteX5" fmla="*/ 2546668 w 2610366"/>
              <a:gd name="connsiteY5" fmla="*/ 631942 h 682386"/>
              <a:gd name="connsiteX6" fmla="*/ 13764 w 2610366"/>
              <a:gd name="connsiteY6" fmla="*/ 682386 h 682386"/>
              <a:gd name="connsiteX7" fmla="*/ 247544 w 2610366"/>
              <a:gd name="connsiteY7" fmla="*/ 369998 h 682386"/>
              <a:gd name="connsiteX8" fmla="*/ 366780 w 2610366"/>
              <a:gd name="connsiteY8" fmla="*/ 273980 h 682386"/>
              <a:gd name="connsiteX0" fmla="*/ 573863 w 2817449"/>
              <a:gd name="connsiteY0" fmla="*/ 273980 h 682386"/>
              <a:gd name="connsiteX1" fmla="*/ 1156900 w 2817449"/>
              <a:gd name="connsiteY1" fmla="*/ 0 h 682386"/>
              <a:gd name="connsiteX2" fmla="*/ 2665327 w 2817449"/>
              <a:gd name="connsiteY2" fmla="*/ 196480 h 682386"/>
              <a:gd name="connsiteX3" fmla="*/ 2814948 w 2817449"/>
              <a:gd name="connsiteY3" fmla="*/ 346101 h 682386"/>
              <a:gd name="connsiteX4" fmla="*/ 2814948 w 2817449"/>
              <a:gd name="connsiteY4" fmla="*/ 493929 h 682386"/>
              <a:gd name="connsiteX5" fmla="*/ 2753751 w 2817449"/>
              <a:gd name="connsiteY5" fmla="*/ 631942 h 682386"/>
              <a:gd name="connsiteX6" fmla="*/ 220847 w 2817449"/>
              <a:gd name="connsiteY6" fmla="*/ 682386 h 682386"/>
              <a:gd name="connsiteX7" fmla="*/ 0 w 2817449"/>
              <a:gd name="connsiteY7" fmla="*/ 418436 h 682386"/>
              <a:gd name="connsiteX8" fmla="*/ 573863 w 2817449"/>
              <a:gd name="connsiteY8" fmla="*/ 273980 h 682386"/>
              <a:gd name="connsiteX0" fmla="*/ 662006 w 2905592"/>
              <a:gd name="connsiteY0" fmla="*/ 273980 h 663395"/>
              <a:gd name="connsiteX1" fmla="*/ 1245043 w 2905592"/>
              <a:gd name="connsiteY1" fmla="*/ 0 h 663395"/>
              <a:gd name="connsiteX2" fmla="*/ 2753470 w 2905592"/>
              <a:gd name="connsiteY2" fmla="*/ 196480 h 663395"/>
              <a:gd name="connsiteX3" fmla="*/ 2903091 w 2905592"/>
              <a:gd name="connsiteY3" fmla="*/ 346101 h 663395"/>
              <a:gd name="connsiteX4" fmla="*/ 2903091 w 2905592"/>
              <a:gd name="connsiteY4" fmla="*/ 493929 h 663395"/>
              <a:gd name="connsiteX5" fmla="*/ 2841894 w 2905592"/>
              <a:gd name="connsiteY5" fmla="*/ 631942 h 663395"/>
              <a:gd name="connsiteX6" fmla="*/ 25408 w 2905592"/>
              <a:gd name="connsiteY6" fmla="*/ 663395 h 663395"/>
              <a:gd name="connsiteX7" fmla="*/ 88143 w 2905592"/>
              <a:gd name="connsiteY7" fmla="*/ 418436 h 663395"/>
              <a:gd name="connsiteX8" fmla="*/ 662006 w 2905592"/>
              <a:gd name="connsiteY8" fmla="*/ 273980 h 663395"/>
              <a:gd name="connsiteX0" fmla="*/ 662006 w 2905592"/>
              <a:gd name="connsiteY0" fmla="*/ 398324 h 787739"/>
              <a:gd name="connsiteX1" fmla="*/ 1245043 w 2905592"/>
              <a:gd name="connsiteY1" fmla="*/ 124344 h 787739"/>
              <a:gd name="connsiteX2" fmla="*/ 1974276 w 2905592"/>
              <a:gd name="connsiteY2" fmla="*/ 2793 h 787739"/>
              <a:gd name="connsiteX3" fmla="*/ 2753470 w 2905592"/>
              <a:gd name="connsiteY3" fmla="*/ 320824 h 787739"/>
              <a:gd name="connsiteX4" fmla="*/ 2903091 w 2905592"/>
              <a:gd name="connsiteY4" fmla="*/ 470445 h 787739"/>
              <a:gd name="connsiteX5" fmla="*/ 2903091 w 2905592"/>
              <a:gd name="connsiteY5" fmla="*/ 618273 h 787739"/>
              <a:gd name="connsiteX6" fmla="*/ 2841894 w 2905592"/>
              <a:gd name="connsiteY6" fmla="*/ 756286 h 787739"/>
              <a:gd name="connsiteX7" fmla="*/ 25408 w 2905592"/>
              <a:gd name="connsiteY7" fmla="*/ 787739 h 787739"/>
              <a:gd name="connsiteX8" fmla="*/ 88143 w 2905592"/>
              <a:gd name="connsiteY8" fmla="*/ 542780 h 787739"/>
              <a:gd name="connsiteX9" fmla="*/ 662006 w 2905592"/>
              <a:gd name="connsiteY9" fmla="*/ 398324 h 787739"/>
              <a:gd name="connsiteX0" fmla="*/ 662006 w 2905592"/>
              <a:gd name="connsiteY0" fmla="*/ 398324 h 787739"/>
              <a:gd name="connsiteX1" fmla="*/ 1245043 w 2905592"/>
              <a:gd name="connsiteY1" fmla="*/ 124344 h 787739"/>
              <a:gd name="connsiteX2" fmla="*/ 1974276 w 2905592"/>
              <a:gd name="connsiteY2" fmla="*/ 2793 h 787739"/>
              <a:gd name="connsiteX3" fmla="*/ 2378347 w 2905592"/>
              <a:gd name="connsiteY3" fmla="*/ 32762 h 787739"/>
              <a:gd name="connsiteX4" fmla="*/ 2903091 w 2905592"/>
              <a:gd name="connsiteY4" fmla="*/ 470445 h 787739"/>
              <a:gd name="connsiteX5" fmla="*/ 2903091 w 2905592"/>
              <a:gd name="connsiteY5" fmla="*/ 618273 h 787739"/>
              <a:gd name="connsiteX6" fmla="*/ 2841894 w 2905592"/>
              <a:gd name="connsiteY6" fmla="*/ 756286 h 787739"/>
              <a:gd name="connsiteX7" fmla="*/ 25408 w 2905592"/>
              <a:gd name="connsiteY7" fmla="*/ 787739 h 787739"/>
              <a:gd name="connsiteX8" fmla="*/ 88143 w 2905592"/>
              <a:gd name="connsiteY8" fmla="*/ 542780 h 787739"/>
              <a:gd name="connsiteX9" fmla="*/ 662006 w 2905592"/>
              <a:gd name="connsiteY9" fmla="*/ 398324 h 787739"/>
              <a:gd name="connsiteX0" fmla="*/ 662006 w 2905592"/>
              <a:gd name="connsiteY0" fmla="*/ 398324 h 787739"/>
              <a:gd name="connsiteX1" fmla="*/ 1245043 w 2905592"/>
              <a:gd name="connsiteY1" fmla="*/ 124344 h 787739"/>
              <a:gd name="connsiteX2" fmla="*/ 1974276 w 2905592"/>
              <a:gd name="connsiteY2" fmla="*/ 2793 h 787739"/>
              <a:gd name="connsiteX3" fmla="*/ 2378347 w 2905592"/>
              <a:gd name="connsiteY3" fmla="*/ 32762 h 787739"/>
              <a:gd name="connsiteX4" fmla="*/ 2742400 w 2905592"/>
              <a:gd name="connsiteY4" fmla="*/ 115585 h 787739"/>
              <a:gd name="connsiteX5" fmla="*/ 2903091 w 2905592"/>
              <a:gd name="connsiteY5" fmla="*/ 470445 h 787739"/>
              <a:gd name="connsiteX6" fmla="*/ 2903091 w 2905592"/>
              <a:gd name="connsiteY6" fmla="*/ 618273 h 787739"/>
              <a:gd name="connsiteX7" fmla="*/ 2841894 w 2905592"/>
              <a:gd name="connsiteY7" fmla="*/ 756286 h 787739"/>
              <a:gd name="connsiteX8" fmla="*/ 25408 w 2905592"/>
              <a:gd name="connsiteY8" fmla="*/ 787739 h 787739"/>
              <a:gd name="connsiteX9" fmla="*/ 88143 w 2905592"/>
              <a:gd name="connsiteY9" fmla="*/ 542780 h 787739"/>
              <a:gd name="connsiteX10" fmla="*/ 662006 w 2905592"/>
              <a:gd name="connsiteY10" fmla="*/ 398324 h 787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05592" h="787739">
                <a:moveTo>
                  <a:pt x="662006" y="398324"/>
                </a:moveTo>
                <a:cubicBezTo>
                  <a:pt x="662006" y="315691"/>
                  <a:pt x="1162410" y="124344"/>
                  <a:pt x="1245043" y="124344"/>
                </a:cubicBezTo>
                <a:cubicBezTo>
                  <a:pt x="1489458" y="151113"/>
                  <a:pt x="1729861" y="-23976"/>
                  <a:pt x="1974276" y="2793"/>
                </a:cubicBezTo>
                <a:lnTo>
                  <a:pt x="2378347" y="32762"/>
                </a:lnTo>
                <a:cubicBezTo>
                  <a:pt x="2495165" y="66149"/>
                  <a:pt x="2654943" y="42638"/>
                  <a:pt x="2742400" y="115585"/>
                </a:cubicBezTo>
                <a:cubicBezTo>
                  <a:pt x="2829857" y="188532"/>
                  <a:pt x="2865107" y="401252"/>
                  <a:pt x="2903091" y="470445"/>
                </a:cubicBezTo>
                <a:lnTo>
                  <a:pt x="2903091" y="618273"/>
                </a:lnTo>
                <a:cubicBezTo>
                  <a:pt x="2903091" y="700906"/>
                  <a:pt x="2924527" y="756286"/>
                  <a:pt x="2841894" y="756286"/>
                </a:cubicBezTo>
                <a:lnTo>
                  <a:pt x="25408" y="787739"/>
                </a:lnTo>
                <a:cubicBezTo>
                  <a:pt x="-57225" y="787739"/>
                  <a:pt x="88143" y="625413"/>
                  <a:pt x="88143" y="542780"/>
                </a:cubicBezTo>
                <a:lnTo>
                  <a:pt x="662006" y="398324"/>
                </a:lnTo>
                <a:close/>
              </a:path>
            </a:pathLst>
          </a:custGeom>
          <a:solidFill>
            <a:srgbClr val="0070C0">
              <a:alpha val="77000"/>
            </a:srgbClr>
          </a:solidFill>
          <a:ln w="508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7281594" y="4008985"/>
            <a:ext cx="1626891" cy="4694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263753" y="5097941"/>
            <a:ext cx="1626891" cy="4694"/>
          </a:xfrm>
          <a:prstGeom prst="line">
            <a:avLst/>
          </a:prstGeom>
          <a:ln w="19050" cmpd="sng"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8277390" y="4565047"/>
            <a:ext cx="213588" cy="2467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911025" y="4223022"/>
            <a:ext cx="274337" cy="246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B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97643" y="5573777"/>
            <a:ext cx="1109890" cy="2467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Territory of Troy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 rot="19276427">
            <a:off x="7283540" y="4494428"/>
            <a:ext cx="1842230" cy="128916"/>
          </a:xfrm>
          <a:prstGeom prst="roundRect">
            <a:avLst>
              <a:gd name="adj" fmla="val 50000"/>
            </a:avLst>
          </a:prstGeom>
          <a:solidFill>
            <a:schemeClr val="bg1">
              <a:alpha val="56000"/>
            </a:schemeClr>
          </a:solidFill>
          <a:ln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277390" y="3044488"/>
            <a:ext cx="13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Trojan War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5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4" grpId="0" animBg="1"/>
      <p:bldP spid="15" grpId="0" animBg="1"/>
      <p:bldP spid="16" grpId="0" animBg="1"/>
      <p:bldP spid="19" grpId="0" animBg="1"/>
      <p:bldP spid="24" grpId="0"/>
      <p:bldP spid="25" grpId="0" animBg="1"/>
      <p:bldP spid="26" grpId="0"/>
    </p:bldLst>
  </p:timing>
</p:sld>
</file>

<file path=ppt/theme/theme1.xml><?xml version="1.0" encoding="utf-8"?>
<a:theme xmlns:a="http://schemas.openxmlformats.org/drawingml/2006/main" name="1_Axis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Axis</Template>
  <TotalTime>17892</TotalTime>
  <Words>1667</Words>
  <Application>Microsoft Office PowerPoint</Application>
  <PresentationFormat>A4 Paper (210x297 mm)</PresentationFormat>
  <Paragraphs>474</Paragraphs>
  <Slides>28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Arial Narrow</vt:lpstr>
      <vt:lpstr>Calibri</vt:lpstr>
      <vt:lpstr>Segoe Print</vt:lpstr>
      <vt:lpstr>Times New Roman</vt:lpstr>
      <vt:lpstr>Wingdings</vt:lpstr>
      <vt:lpstr>1_Axis</vt:lpstr>
      <vt:lpstr>Fuzzy Volume Algebra</vt:lpstr>
      <vt:lpstr>Exploring the Past (1/5)</vt:lpstr>
      <vt:lpstr>Exploring the Past (2/5)</vt:lpstr>
      <vt:lpstr>Exploring the Past (3/5)</vt:lpstr>
      <vt:lpstr>Exploring the Past (4/5)</vt:lpstr>
      <vt:lpstr>Exploring the Past (5/5)</vt:lpstr>
      <vt:lpstr>Motivation</vt:lpstr>
      <vt:lpstr>Background (1/3)</vt:lpstr>
      <vt:lpstr>Background (2/3)</vt:lpstr>
      <vt:lpstr>Background (3/3)</vt:lpstr>
      <vt:lpstr>Objectives (1/2)</vt:lpstr>
      <vt:lpstr>Objectives (2/2)</vt:lpstr>
      <vt:lpstr>Period confinement (1/2)</vt:lpstr>
      <vt:lpstr>Period confinement (2/2)</vt:lpstr>
      <vt:lpstr>Meetings in time</vt:lpstr>
      <vt:lpstr>Fuzzy Volume Temporal Algebra (1/10)</vt:lpstr>
      <vt:lpstr>Fuzzy Volume Temporal Algebra (2/10)</vt:lpstr>
      <vt:lpstr>Fuzzy Volume Temporal Algebra (3/10)</vt:lpstr>
      <vt:lpstr>Fuzzy Volume Temporal Algebra (4/10)</vt:lpstr>
      <vt:lpstr>Fuzzy Volume Temporal Algebra (5/10)</vt:lpstr>
      <vt:lpstr>Fuzzy Volume Temporal Algebra (6/10)</vt:lpstr>
      <vt:lpstr>Fuzzy Volume Temporal Algebra (7/10)</vt:lpstr>
      <vt:lpstr>Fuzzy Volume Temporal Algebra (8/10)</vt:lpstr>
      <vt:lpstr>Fuzzy Volume Temporal Algebra (9/10)</vt:lpstr>
      <vt:lpstr>Fuzzy Volume Temporal Algebra (10/10)</vt:lpstr>
      <vt:lpstr>Conclusions</vt:lpstr>
      <vt:lpstr>References</vt:lpstr>
      <vt:lpstr>Questions</vt:lpstr>
    </vt:vector>
  </TitlesOfParts>
  <Company>FORTH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Manos Ppd</cp:lastModifiedBy>
  <cp:revision>923</cp:revision>
  <dcterms:created xsi:type="dcterms:W3CDTF">2009-08-11T11:37:45Z</dcterms:created>
  <dcterms:modified xsi:type="dcterms:W3CDTF">2015-04-30T18:52:44Z</dcterms:modified>
</cp:coreProperties>
</file>