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1" r:id="rId6"/>
    <p:sldId id="259" r:id="rId7"/>
    <p:sldId id="260" r:id="rId8"/>
    <p:sldId id="262" r:id="rId9"/>
    <p:sldId id="265" r:id="rId10"/>
    <p:sldId id="266" r:id="rId11"/>
    <p:sldId id="267" r:id="rId12"/>
    <p:sldId id="268" r:id="rId13"/>
    <p:sldId id="264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98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378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67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36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53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44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371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10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965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5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CE04A-6FD3-483F-A3D6-B46802ED3C4E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F22C3-A76A-4C34-9B0A-4D90E74D8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5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xmlschema-2/#isoformats" TargetMode="External"/><Relationship Id="rId2" Type="http://schemas.openxmlformats.org/officeDocument/2006/relationships/hyperlink" Target="http://www.hackcraft.net/web/datetim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idoc-crm.org/docs/How_to%20implement%20CRM_Time_in%20RDF.pd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network.icom.museum/cidoc/working-groups/documentation-standards/docstandards-lddp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xmlschema-2/#isoformats" TargetMode="External"/><Relationship Id="rId2" Type="http://schemas.openxmlformats.org/officeDocument/2006/relationships/hyperlink" Target="http://www.hackcraft.net/web/datetim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idoc-crm.org/docs/How_to%20implement%20CRM_Time_in%20RDF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Linked Data Patterns using the CRM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Richard </a:t>
            </a:r>
            <a:r>
              <a:rPr lang="en-GB" dirty="0" smtClean="0"/>
              <a:t>Light</a:t>
            </a:r>
          </a:p>
          <a:p>
            <a:r>
              <a:rPr lang="en-GB" dirty="0" smtClean="0"/>
              <a:t>CIDOC </a:t>
            </a:r>
            <a:r>
              <a:rPr lang="en-GB" smtClean="0"/>
              <a:t>CRM SIG meeting</a:t>
            </a:r>
            <a:r>
              <a:rPr lang="en-GB" dirty="0" smtClean="0"/>
              <a:t>, </a:t>
            </a:r>
            <a:r>
              <a:rPr lang="en-GB" dirty="0" err="1" smtClean="0"/>
              <a:t>Heraklion</a:t>
            </a:r>
            <a:endParaRPr lang="en-GB" dirty="0"/>
          </a:p>
          <a:p>
            <a:r>
              <a:rPr lang="en-GB" dirty="0" smtClean="0"/>
              <a:t>22 </a:t>
            </a:r>
            <a:r>
              <a:rPr lang="en-GB" dirty="0" smtClean="0"/>
              <a:t>October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333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b="1" dirty="0"/>
              <a:t>Solution</a:t>
            </a:r>
          </a:p>
          <a:p>
            <a:pPr marL="0" indent="0">
              <a:buNone/>
            </a:pPr>
            <a:r>
              <a:rPr lang="en-GB" dirty="0"/>
              <a:t>Convert all values to the </a:t>
            </a:r>
            <a:r>
              <a:rPr lang="en-GB" dirty="0" err="1"/>
              <a:t>proleptic</a:t>
            </a:r>
            <a:r>
              <a:rPr lang="en-GB" dirty="0"/>
              <a:t> Gregorian calendar, and allow the year 0000 (see[ 1] for details</a:t>
            </a:r>
            <a:r>
              <a:rPr lang="en-GB" dirty="0" smtClean="0"/>
              <a:t>).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Express each date value using W3C date syntax [2]. Use the appropriate </a:t>
            </a:r>
            <a:r>
              <a:rPr lang="en-GB" dirty="0" err="1"/>
              <a:t>datatype</a:t>
            </a:r>
            <a:r>
              <a:rPr lang="en-GB" dirty="0"/>
              <a:t>, e.g. </a:t>
            </a:r>
            <a:r>
              <a:rPr lang="en-GB" dirty="0" err="1"/>
              <a:t>gYear</a:t>
            </a:r>
            <a:r>
              <a:rPr lang="en-GB" dirty="0"/>
              <a:t> if only the year has been recorded. Do not introduce spurious accuracy. The </a:t>
            </a:r>
            <a:r>
              <a:rPr lang="en-GB" dirty="0" err="1"/>
              <a:t>datetime</a:t>
            </a:r>
            <a:r>
              <a:rPr lang="en-GB" dirty="0"/>
              <a:t> </a:t>
            </a:r>
            <a:r>
              <a:rPr lang="en-GB" dirty="0" err="1"/>
              <a:t>datatype</a:t>
            </a:r>
            <a:r>
              <a:rPr lang="en-GB" dirty="0"/>
              <a:t> should only be used where an exact time has been recorded</a:t>
            </a:r>
            <a:r>
              <a:rPr lang="en-GB" dirty="0" smtClean="0"/>
              <a:t>.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These dates should be expressed as an instance of the CRM class E2_Temporal_Entity.  This can be expressed directly within the RDF, or referred to via a Linked Data URL which denotes the date.  (In the latter case, the structure described here will be found when the URL is dereferenced</a:t>
            </a:r>
            <a:r>
              <a:rPr lang="en-GB" dirty="0" smtClean="0"/>
              <a:t>.)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Where a single date is provided, use the property P82_at_some_time_within to specify the time span.</a:t>
            </a:r>
          </a:p>
          <a:p>
            <a:pPr marL="0" indent="0">
              <a:buNone/>
            </a:pPr>
            <a:r>
              <a:rPr lang="en-GB" dirty="0"/>
              <a:t>Where a range of dates is provided, use the properties P82a_begin_of_the_begin and P82b_end_of_the_end to specify the start and end points.</a:t>
            </a:r>
          </a:p>
          <a:p>
            <a:pPr marL="0" indent="0">
              <a:buNone/>
            </a:pPr>
            <a:r>
              <a:rPr lang="en-GB" dirty="0"/>
              <a:t>Use CIDOC CRM property P4_has_time-span (or P4i_is_time-space_of) to relate this time span to an E2_Temporal_Entity.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431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(3)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/>
              <a:t>Examples</a:t>
            </a:r>
          </a:p>
          <a:p>
            <a:pPr marL="0" indent="0">
              <a:buNone/>
            </a:pPr>
            <a:r>
              <a:rPr lang="en-GB" dirty="0"/>
              <a:t>Single year-only date:</a:t>
            </a:r>
          </a:p>
          <a:p>
            <a:pPr marL="0" indent="0">
              <a:buNone/>
            </a:pPr>
            <a:r>
              <a:rPr lang="en-GB" dirty="0"/>
              <a:t>crm:E2_Temporal_Entity crm:P82_at_some_time_within “1634”^^</a:t>
            </a:r>
            <a:r>
              <a:rPr lang="en-GB" dirty="0" err="1"/>
              <a:t>xsd:gYear</a:t>
            </a:r>
            <a:r>
              <a:rPr lang="en-GB" dirty="0"/>
              <a:t> .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b="1" dirty="0"/>
              <a:t>Discussion</a:t>
            </a:r>
          </a:p>
          <a:p>
            <a:pPr marL="0" indent="0">
              <a:buNone/>
            </a:pPr>
            <a:r>
              <a:rPr lang="en-GB" dirty="0"/>
              <a:t>In both cases (single dates and date ranges), the default assumption is that the dates specified will represent the outer bounds of the period within which the event actually took place.</a:t>
            </a:r>
          </a:p>
          <a:p>
            <a:pPr marL="0" indent="0">
              <a:buNone/>
            </a:pPr>
            <a:r>
              <a:rPr lang="en-GB" dirty="0"/>
              <a:t>Note that P82a/P82b are not in the official CRM release (nor in Erlangen).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835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(4)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Further reading</a:t>
            </a:r>
          </a:p>
          <a:p>
            <a:pPr marL="0" indent="0">
              <a:buNone/>
            </a:pPr>
            <a:r>
              <a:rPr lang="en-GB" dirty="0"/>
              <a:t>[1] </a:t>
            </a:r>
            <a:r>
              <a:rPr lang="en-GB" u="sng" dirty="0">
                <a:hlinkClick r:id="rId2"/>
              </a:rPr>
              <a:t>http://www.hackcraft.net/web/datetime/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[2] </a:t>
            </a:r>
            <a:r>
              <a:rPr lang="en-GB" u="sng" dirty="0">
                <a:hlinkClick r:id="rId3"/>
              </a:rPr>
              <a:t>http://www.w3.org/TR/xmlschema-2/#isoformats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[3] </a:t>
            </a:r>
            <a:r>
              <a:rPr lang="en-GB" u="sng" dirty="0">
                <a:hlinkClick r:id="rId4"/>
              </a:rPr>
              <a:t>http://www.cidoc-crm.org/docs/How_to%20implement%20CRM_Time_in%20RDF.pdf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441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CRM Linked Data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Advice document on date recording only found by chance via a Google search</a:t>
            </a:r>
          </a:p>
          <a:p>
            <a:r>
              <a:rPr lang="en-GB" dirty="0" smtClean="0"/>
              <a:t>Proposed new properties P81a, P82b, P82a and P82b not in official release</a:t>
            </a:r>
          </a:p>
          <a:p>
            <a:r>
              <a:rPr lang="en-GB" dirty="0" smtClean="0"/>
              <a:t>Absolute requirement for a stable URL set representing complete CRM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462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Proposed way forward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Design patterns fall usefully between CRM publications and (e.g.) BM document: bite-sized, LD-specific, generic, implementable</a:t>
            </a:r>
          </a:p>
          <a:p>
            <a:r>
              <a:rPr lang="en-GB" dirty="0" smtClean="0"/>
              <a:t>(Re-)form a group to work on this</a:t>
            </a:r>
          </a:p>
          <a:p>
            <a:r>
              <a:rPr lang="en-GB" dirty="0" smtClean="0"/>
              <a:t>Welcome advice and input from CRM SIG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637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CIDOC Doc. Standards WG goals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Linked Data patterns</a:t>
            </a:r>
          </a:p>
          <a:p>
            <a:pPr lvl="1"/>
            <a:r>
              <a:rPr lang="en-GB" dirty="0" smtClean="0"/>
              <a:t>Following </a:t>
            </a:r>
            <a:r>
              <a:rPr lang="en-GB" dirty="0" err="1" smtClean="0"/>
              <a:t>Dodds</a:t>
            </a:r>
            <a:r>
              <a:rPr lang="en-GB" dirty="0" smtClean="0"/>
              <a:t> and Davis: http://patterns.dataincubator.org/book/linked-data-patterns.pdf</a:t>
            </a:r>
          </a:p>
          <a:p>
            <a:pPr lvl="1"/>
            <a:r>
              <a:rPr lang="en-GB" dirty="0" smtClean="0"/>
              <a:t>Concentrating on Cultural Heritage issues</a:t>
            </a:r>
          </a:p>
          <a:p>
            <a:pPr lvl="1"/>
            <a:r>
              <a:rPr lang="en-GB" dirty="0" smtClean="0"/>
              <a:t>List of challenges prepared</a:t>
            </a:r>
          </a:p>
          <a:p>
            <a:pPr lvl="1"/>
            <a:r>
              <a:rPr lang="en-GB" dirty="0" smtClean="0"/>
              <a:t>One worked up to show possible results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693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Linked Data Patterns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Topic/problem statement</a:t>
            </a:r>
          </a:p>
          <a:p>
            <a:r>
              <a:rPr lang="en-GB" dirty="0" smtClean="0"/>
              <a:t>Context</a:t>
            </a:r>
          </a:p>
          <a:p>
            <a:r>
              <a:rPr lang="en-GB" dirty="0" smtClean="0"/>
              <a:t>Solution</a:t>
            </a:r>
          </a:p>
          <a:p>
            <a:r>
              <a:rPr lang="en-GB" dirty="0" smtClean="0"/>
              <a:t>Examples</a:t>
            </a:r>
          </a:p>
          <a:p>
            <a:r>
              <a:rPr lang="en-GB" dirty="0" smtClean="0"/>
              <a:t>Discussion</a:t>
            </a:r>
          </a:p>
          <a:p>
            <a:r>
              <a:rPr lang="en-GB" dirty="0" smtClean="0"/>
              <a:t>Related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400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GB" b="1" dirty="0"/>
              <a:t>Literal Keys</a:t>
            </a:r>
          </a:p>
          <a:p>
            <a:pPr marL="0" indent="0">
              <a:buNone/>
            </a:pPr>
            <a:r>
              <a:rPr lang="en-GB" dirty="0"/>
              <a:t>How do we publish non-global identifiers in RDF?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Context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The </a:t>
            </a:r>
            <a:r>
              <a:rPr lang="en-GB" dirty="0" smtClean="0"/>
              <a:t>Natural Keys pattern </a:t>
            </a:r>
            <a:r>
              <a:rPr lang="en-GB" dirty="0"/>
              <a:t>encourages the creation of URIs from existing non-global identifiers. While this</a:t>
            </a:r>
          </a:p>
          <a:p>
            <a:pPr marL="0" indent="0">
              <a:buNone/>
            </a:pPr>
            <a:r>
              <a:rPr lang="en-GB" dirty="0"/>
              <a:t>provides a way to begin identifying a resource so that we can describe it in RDF, it does not address the</a:t>
            </a:r>
          </a:p>
          <a:p>
            <a:pPr marL="0" indent="0">
              <a:buNone/>
            </a:pPr>
            <a:r>
              <a:rPr lang="en-GB" dirty="0"/>
              <a:t>issue of how to publish these existing identifiers. Nor does it address situations where natural keys change</a:t>
            </a:r>
          </a:p>
          <a:p>
            <a:pPr marL="0" indent="0">
              <a:buNone/>
            </a:pPr>
            <a:r>
              <a:rPr lang="en-GB" dirty="0"/>
              <a:t>over time, e.g. the move from ISBN-10 to ISBN-13 in the publishing world.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Solution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Create a custom property, as a sub-class of the </a:t>
            </a:r>
            <a:r>
              <a:rPr lang="en-GB" dirty="0" err="1"/>
              <a:t>dc:identifier</a:t>
            </a:r>
            <a:r>
              <a:rPr lang="en-GB" dirty="0"/>
              <a:t> property for relating the existing literal key</a:t>
            </a:r>
          </a:p>
          <a:p>
            <a:pPr marL="0" indent="0">
              <a:buNone/>
            </a:pPr>
            <a:r>
              <a:rPr lang="en-GB" dirty="0"/>
              <a:t>value with the resource.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Example(s</a:t>
            </a:r>
            <a:r>
              <a:rPr lang="en-GB" b="1" dirty="0"/>
              <a:t>)</a:t>
            </a:r>
          </a:p>
          <a:p>
            <a:pPr marL="0" indent="0">
              <a:buNone/>
            </a:pPr>
            <a:r>
              <a:rPr lang="en-GB" dirty="0"/>
              <a:t>The </a:t>
            </a:r>
            <a:r>
              <a:rPr lang="en-GB" dirty="0" err="1"/>
              <a:t>nasa</a:t>
            </a:r>
            <a:r>
              <a:rPr lang="en-GB" dirty="0"/>
              <a:t> dataset in </a:t>
            </a:r>
            <a:r>
              <a:rPr lang="en-GB" dirty="0" err="1"/>
              <a:t>dataincubator</a:t>
            </a:r>
            <a:r>
              <a:rPr lang="en-GB" dirty="0"/>
              <a:t> uses </a:t>
            </a:r>
            <a:r>
              <a:rPr lang="en-GB" dirty="0" smtClean="0"/>
              <a:t>Patterned URIs based </a:t>
            </a:r>
            <a:r>
              <a:rPr lang="en-GB" dirty="0"/>
              <a:t>on the NSSDC international designator, but</a:t>
            </a:r>
          </a:p>
          <a:p>
            <a:pPr marL="0" indent="0">
              <a:buNone/>
            </a:pPr>
            <a:r>
              <a:rPr lang="en-GB" dirty="0"/>
              <a:t>includes these as literal values associated with each spacecraft using a custom property.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Discussion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While </a:t>
            </a:r>
            <a:r>
              <a:rPr lang="en-GB" dirty="0" err="1"/>
              <a:t>hackable</a:t>
            </a:r>
            <a:r>
              <a:rPr lang="en-GB" dirty="0"/>
              <a:t> URIs are a useful short-cut they don't address all common circumstances. For example</a:t>
            </a:r>
          </a:p>
          <a:p>
            <a:pPr marL="0" indent="0">
              <a:buNone/>
            </a:pPr>
            <a:r>
              <a:rPr lang="en-GB" dirty="0"/>
              <a:t>different departments within an organization may have different non-global identifiers for a resource; or</a:t>
            </a:r>
          </a:p>
          <a:p>
            <a:pPr marL="0" indent="0">
              <a:buNone/>
            </a:pPr>
            <a:r>
              <a:rPr lang="en-GB" dirty="0"/>
              <a:t>the process and format for those identifiers may change over time. The ability to algorithmically derive a</a:t>
            </a:r>
          </a:p>
          <a:p>
            <a:pPr marL="0" indent="0">
              <a:buNone/>
            </a:pPr>
            <a:r>
              <a:rPr lang="en-GB" dirty="0"/>
              <a:t>URI is useful but limiting in a global sense as knowledge of the algorithm has to be published </a:t>
            </a:r>
            <a:r>
              <a:rPr lang="en-GB" dirty="0" smtClean="0"/>
              <a:t>separately to the data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949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Areas of challenge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Museum objects and their identity</a:t>
            </a:r>
          </a:p>
          <a:p>
            <a:r>
              <a:rPr lang="en-GB" dirty="0" smtClean="0"/>
              <a:t>Dates</a:t>
            </a:r>
          </a:p>
          <a:p>
            <a:r>
              <a:rPr lang="en-GB" dirty="0" smtClean="0"/>
              <a:t>Places</a:t>
            </a:r>
          </a:p>
          <a:p>
            <a:r>
              <a:rPr lang="en-GB" dirty="0" smtClean="0"/>
              <a:t>Conservation</a:t>
            </a:r>
          </a:p>
          <a:p>
            <a:r>
              <a:rPr lang="en-GB" dirty="0" smtClean="0"/>
              <a:t>Text</a:t>
            </a:r>
          </a:p>
          <a:p>
            <a:r>
              <a:rPr lang="en-GB" dirty="0" smtClean="0"/>
              <a:t>Other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http://network.icom.museum/cidoc/working-groups/documentation-standards/docstandards-lddp/</a:t>
            </a:r>
            <a:r>
              <a:rPr lang="en-GB" dirty="0" smtClean="0"/>
              <a:t> has full list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662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 challenges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Museum objects and their identity</a:t>
            </a:r>
          </a:p>
          <a:p>
            <a:pPr lvl="1"/>
            <a:r>
              <a:rPr lang="en-GB" dirty="0" smtClean="0"/>
              <a:t>Who should generate identities for museum objects?</a:t>
            </a:r>
          </a:p>
          <a:p>
            <a:pPr lvl="1"/>
            <a:r>
              <a:rPr lang="en-GB" dirty="0" smtClean="0"/>
              <a:t>What relationship should hold between the number physically marked on a museum object and its Linked Data identity?</a:t>
            </a:r>
          </a:p>
          <a:p>
            <a:pPr lvl="1"/>
            <a:r>
              <a:rPr lang="en-GB" dirty="0" smtClean="0"/>
              <a:t>To what degree should museum object Linked Data identifiers contain “meaning”?</a:t>
            </a:r>
          </a:p>
          <a:p>
            <a:pPr lvl="1"/>
            <a:r>
              <a:rPr lang="en-GB" dirty="0" smtClean="0"/>
              <a:t>How should the institution responsible for an identifier be identified?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599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 challenges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Dates</a:t>
            </a:r>
          </a:p>
          <a:p>
            <a:pPr lvl="1"/>
            <a:r>
              <a:rPr lang="en-GB" dirty="0" smtClean="0"/>
              <a:t>How should different calendar systems be represented in a LD context?</a:t>
            </a:r>
          </a:p>
          <a:p>
            <a:pPr lvl="1"/>
            <a:r>
              <a:rPr lang="en-GB" dirty="0" smtClean="0"/>
              <a:t>How should date ranges be expressed?</a:t>
            </a:r>
          </a:p>
          <a:p>
            <a:pPr lvl="1"/>
            <a:r>
              <a:rPr lang="en-GB" dirty="0" smtClean="0"/>
              <a:t>How should uncertainty about a single date be expressed?</a:t>
            </a:r>
          </a:p>
          <a:p>
            <a:pPr lvl="1"/>
            <a:r>
              <a:rPr lang="en-GB" dirty="0" smtClean="0"/>
              <a:t>How should named periods be recorded?</a:t>
            </a:r>
          </a:p>
          <a:p>
            <a:pPr lvl="1"/>
            <a:r>
              <a:rPr lang="en-GB" dirty="0" smtClean="0"/>
              <a:t>How should the varying geographical extent over time of a named period be expressed?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276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Tackling one challenge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Dates in a cultural heritage context</a:t>
            </a:r>
          </a:p>
          <a:p>
            <a:r>
              <a:rPr lang="en-GB" dirty="0" smtClean="0"/>
              <a:t>Checked sources:</a:t>
            </a:r>
          </a:p>
          <a:p>
            <a:pPr lvl="1"/>
            <a:r>
              <a:rPr lang="en-GB" dirty="0" smtClean="0">
                <a:hlinkClick r:id="rId2"/>
              </a:rPr>
              <a:t>‘web search’ advice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>
                <a:hlinkClick r:id="rId3"/>
              </a:rPr>
              <a:t>ISO dates in XML Schema </a:t>
            </a:r>
            <a:endParaRPr lang="en-GB" dirty="0" smtClean="0"/>
          </a:p>
          <a:p>
            <a:pPr lvl="1"/>
            <a:r>
              <a:rPr lang="en-GB" dirty="0" smtClean="0">
                <a:hlinkClick r:id="rId4"/>
              </a:rPr>
              <a:t>CIDOC CRM guidance</a:t>
            </a:r>
            <a:endParaRPr lang="en-GB" dirty="0" smtClean="0"/>
          </a:p>
          <a:p>
            <a:pPr lvl="1"/>
            <a:r>
              <a:rPr lang="en-GB" dirty="0" smtClean="0"/>
              <a:t>British Museum guidance document</a:t>
            </a:r>
          </a:p>
          <a:p>
            <a:r>
              <a:rPr lang="en-GB" dirty="0" smtClean="0"/>
              <a:t>Aiming for ‘end to end’ advice: source data to Linked Data RDF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91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Linked Data design pattern: date recording </a:t>
            </a:r>
          </a:p>
          <a:p>
            <a:pPr marL="0" indent="0">
              <a:buNone/>
            </a:pPr>
            <a:r>
              <a:rPr lang="en-GB" i="1" dirty="0"/>
              <a:t>How should dates relevant to cultural history be recorded?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Context</a:t>
            </a:r>
          </a:p>
          <a:p>
            <a:pPr marL="0" indent="0">
              <a:buNone/>
            </a:pPr>
            <a:r>
              <a:rPr lang="en-GB" dirty="0"/>
              <a:t>Historical dates are rarely exact, unlike the date/time values (often computer-generated and accurate to the millisecond) which are routinely used in contemporary applications. There are two aspects to this inexactness:</a:t>
            </a:r>
          </a:p>
          <a:p>
            <a:pPr marL="857250" lvl="1" indent="-457200"/>
            <a:r>
              <a:rPr lang="en-GB" dirty="0"/>
              <a:t>The event described by the date may have a significant duration</a:t>
            </a:r>
          </a:p>
          <a:p>
            <a:pPr marL="857250" lvl="1" indent="-457200"/>
            <a:r>
              <a:rPr lang="en-GB" dirty="0"/>
              <a:t>The precise value of the date may not be known for certain. It is common practice to record just a year, or a range of years. Entries such as “c.1850” are often encountered</a:t>
            </a:r>
          </a:p>
          <a:p>
            <a:pPr marL="0" indent="0">
              <a:buNone/>
            </a:pPr>
            <a:r>
              <a:rPr lang="en-GB" dirty="0"/>
              <a:t>Dates may be a long way in the past, so it must be possible to record e.g. “25000 BCE”.</a:t>
            </a:r>
          </a:p>
          <a:p>
            <a:pPr marL="0" indent="0">
              <a:buNone/>
            </a:pPr>
            <a:r>
              <a:rPr lang="en-GB" dirty="0"/>
              <a:t>Dates may be recorded using the Gregorian, Julian or some other calendar.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19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910</Words>
  <Application>Microsoft Office PowerPoint</Application>
  <PresentationFormat>On-screen Show (4:3)</PresentationFormat>
  <Paragraphs>107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Linked Data Patterns using the CRM</vt:lpstr>
      <vt:lpstr>CIDOC Doc. Standards WG goals</vt:lpstr>
      <vt:lpstr>Linked Data Patterns</vt:lpstr>
      <vt:lpstr>Example</vt:lpstr>
      <vt:lpstr>Areas of challenge</vt:lpstr>
      <vt:lpstr>Potential challenges (1)</vt:lpstr>
      <vt:lpstr>Potential challenges (2)</vt:lpstr>
      <vt:lpstr>Tackling one challenge</vt:lpstr>
      <vt:lpstr>Results (1)</vt:lpstr>
      <vt:lpstr>Results (2)</vt:lpstr>
      <vt:lpstr>Results (3)</vt:lpstr>
      <vt:lpstr>Results (4)</vt:lpstr>
      <vt:lpstr>CRM Linked Data support</vt:lpstr>
      <vt:lpstr>Proposed way forward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Linked Data Patterns using the CRM</dc:title>
  <dc:creator>richard</dc:creator>
  <cp:lastModifiedBy>richard</cp:lastModifiedBy>
  <cp:revision>12</cp:revision>
  <dcterms:created xsi:type="dcterms:W3CDTF">2013-10-21T13:57:56Z</dcterms:created>
  <dcterms:modified xsi:type="dcterms:W3CDTF">2013-10-21T20:00:57Z</dcterms:modified>
</cp:coreProperties>
</file>