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85" r:id="rId4"/>
    <p:sldId id="286" r:id="rId5"/>
    <p:sldId id="287" r:id="rId6"/>
    <p:sldId id="288" r:id="rId7"/>
    <p:sldId id="289" r:id="rId8"/>
    <p:sldId id="276" r:id="rId9"/>
    <p:sldId id="283" r:id="rId10"/>
    <p:sldId id="277" r:id="rId11"/>
    <p:sldId id="281" r:id="rId12"/>
    <p:sldId id="279" r:id="rId13"/>
    <p:sldId id="284" r:id="rId14"/>
    <p:sldId id="28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750" autoAdjust="0"/>
  </p:normalViewPr>
  <p:slideViewPr>
    <p:cSldViewPr>
      <p:cViewPr varScale="1">
        <p:scale>
          <a:sx n="72" d="100"/>
          <a:sy n="72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DE049-86FC-49B3-8BD3-88256125F48A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BBD1C-BA20-4990-A2E5-4939C3E1DDA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813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D1C-BA20-4990-A2E5-4939C3E1DDA6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7321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3B56097-EBD0-48B2-A7A6-01F72D6EF6F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0DAF402-B8AC-4AD8-B9C7-2BA61A08F8CD}" type="datetimeFigureOut">
              <a:rPr lang="el-GR" smtClean="0"/>
              <a:pPr/>
              <a:t>6/6/2013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07504" y="1268760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Loop through source schema (Breadth-first)</a:t>
            </a:r>
            <a:endParaRPr lang="el-GR" dirty="0"/>
          </a:p>
        </p:txBody>
      </p:sp>
      <p:sp>
        <p:nvSpPr>
          <p:cNvPr id="9" name="Rounded Rectangle 8"/>
          <p:cNvSpPr/>
          <p:nvPr/>
        </p:nvSpPr>
        <p:spPr>
          <a:xfrm>
            <a:off x="107504" y="2204864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Define domain –link –range maps</a:t>
            </a:r>
            <a:endParaRPr lang="el-GR" dirty="0"/>
          </a:p>
        </p:txBody>
      </p:sp>
      <p:sp>
        <p:nvSpPr>
          <p:cNvPr id="10" name="Rounded Rectangle 9"/>
          <p:cNvSpPr/>
          <p:nvPr/>
        </p:nvSpPr>
        <p:spPr>
          <a:xfrm>
            <a:off x="107504" y="3140968"/>
            <a:ext cx="1800200" cy="7747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Explains rational </a:t>
            </a:r>
            <a:endParaRPr lang="el-GR" dirty="0"/>
          </a:p>
        </p:txBody>
      </p:sp>
      <p:sp>
        <p:nvSpPr>
          <p:cNvPr id="11" name="Rounded Rectangle 10"/>
          <p:cNvSpPr/>
          <p:nvPr/>
        </p:nvSpPr>
        <p:spPr>
          <a:xfrm>
            <a:off x="107504" y="4077072"/>
            <a:ext cx="1800200" cy="7747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Visualize mappings </a:t>
            </a:r>
            <a:endParaRPr lang="el-GR" dirty="0"/>
          </a:p>
        </p:txBody>
      </p:sp>
      <p:sp>
        <p:nvSpPr>
          <p:cNvPr id="12" name="Rounded Rectangle 11"/>
          <p:cNvSpPr/>
          <p:nvPr/>
        </p:nvSpPr>
        <p:spPr>
          <a:xfrm>
            <a:off x="108929" y="5004188"/>
            <a:ext cx="1800200" cy="7747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Shows undefined mappings </a:t>
            </a:r>
            <a:endParaRPr lang="el-GR" dirty="0"/>
          </a:p>
        </p:txBody>
      </p:sp>
      <p:sp>
        <p:nvSpPr>
          <p:cNvPr id="13" name="Rounded Rectangle 12"/>
          <p:cNvSpPr/>
          <p:nvPr/>
        </p:nvSpPr>
        <p:spPr>
          <a:xfrm>
            <a:off x="108929" y="5931304"/>
            <a:ext cx="1800200" cy="7747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 mappings</a:t>
            </a:r>
            <a:endParaRPr lang="el-GR" dirty="0"/>
          </a:p>
        </p:txBody>
      </p:sp>
      <p:sp>
        <p:nvSpPr>
          <p:cNvPr id="14" name="Rounded Rectangle 13"/>
          <p:cNvSpPr>
            <a:spLocks/>
          </p:cNvSpPr>
          <p:nvPr/>
        </p:nvSpPr>
        <p:spPr>
          <a:xfrm>
            <a:off x="2400183" y="1268760"/>
            <a:ext cx="18360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Schema documentation</a:t>
            </a:r>
            <a:endParaRPr lang="el-GR" dirty="0"/>
          </a:p>
        </p:txBody>
      </p:sp>
      <p:sp>
        <p:nvSpPr>
          <p:cNvPr id="15" name="Rounded Rectangle 14"/>
          <p:cNvSpPr>
            <a:spLocks/>
          </p:cNvSpPr>
          <p:nvPr/>
        </p:nvSpPr>
        <p:spPr>
          <a:xfrm>
            <a:off x="2400183" y="2193357"/>
            <a:ext cx="18360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Visual instance presentation</a:t>
            </a:r>
            <a:endParaRPr lang="el-GR" dirty="0"/>
          </a:p>
        </p:txBody>
      </p:sp>
      <p:sp>
        <p:nvSpPr>
          <p:cNvPr id="16" name="Rounded Rectangle 15"/>
          <p:cNvSpPr/>
          <p:nvPr/>
        </p:nvSpPr>
        <p:spPr>
          <a:xfrm>
            <a:off x="2417307" y="3123596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Calculate statistics for each field</a:t>
            </a:r>
            <a:endParaRPr lang="el-GR" dirty="0"/>
          </a:p>
        </p:txBody>
      </p:sp>
      <p:sp>
        <p:nvSpPr>
          <p:cNvPr id="17" name="Rounded Rectangle 16"/>
          <p:cNvSpPr/>
          <p:nvPr/>
        </p:nvSpPr>
        <p:spPr>
          <a:xfrm>
            <a:off x="2423134" y="4077072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Value list for each field</a:t>
            </a:r>
            <a:endParaRPr lang="el-GR" dirty="0"/>
          </a:p>
        </p:txBody>
      </p:sp>
      <p:sp>
        <p:nvSpPr>
          <p:cNvPr id="18" name="Rounded Rectangle 17"/>
          <p:cNvSpPr/>
          <p:nvPr/>
        </p:nvSpPr>
        <p:spPr>
          <a:xfrm>
            <a:off x="2411760" y="5021560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Random samples for each field</a:t>
            </a:r>
            <a:endParaRPr lang="el-GR" dirty="0"/>
          </a:p>
        </p:txBody>
      </p:sp>
      <p:sp>
        <p:nvSpPr>
          <p:cNvPr id="19" name="Rounded Rectangle 18"/>
          <p:cNvSpPr/>
          <p:nvPr/>
        </p:nvSpPr>
        <p:spPr>
          <a:xfrm>
            <a:off x="4716016" y="1268760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Schema documentation</a:t>
            </a:r>
            <a:endParaRPr lang="el-GR" dirty="0"/>
          </a:p>
        </p:txBody>
      </p:sp>
      <p:sp>
        <p:nvSpPr>
          <p:cNvPr id="20" name="Rounded Rectangle 19"/>
          <p:cNvSpPr/>
          <p:nvPr/>
        </p:nvSpPr>
        <p:spPr>
          <a:xfrm>
            <a:off x="4724540" y="2193357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 generation by opening / hiding</a:t>
            </a:r>
            <a:endParaRPr lang="el-GR" dirty="0"/>
          </a:p>
        </p:txBody>
      </p:sp>
      <p:sp>
        <p:nvSpPr>
          <p:cNvPr id="21" name="Rounded Rectangle 20"/>
          <p:cNvSpPr/>
          <p:nvPr/>
        </p:nvSpPr>
        <p:spPr>
          <a:xfrm>
            <a:off x="7001799" y="1268760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Propose mappings </a:t>
            </a:r>
            <a:endParaRPr lang="el-GR" dirty="0"/>
          </a:p>
        </p:txBody>
      </p:sp>
      <p:sp>
        <p:nvSpPr>
          <p:cNvPr id="22" name="Rounded Rectangle 21"/>
          <p:cNvSpPr/>
          <p:nvPr/>
        </p:nvSpPr>
        <p:spPr>
          <a:xfrm>
            <a:off x="7029509" y="2167919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Give feedback (positive/ negative)</a:t>
            </a:r>
            <a:endParaRPr lang="el-GR" dirty="0"/>
          </a:p>
        </p:txBody>
      </p:sp>
      <p:sp>
        <p:nvSpPr>
          <p:cNvPr id="23" name="Chevron 22"/>
          <p:cNvSpPr/>
          <p:nvPr/>
        </p:nvSpPr>
        <p:spPr>
          <a:xfrm>
            <a:off x="78726" y="423105"/>
            <a:ext cx="223224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Schema Mapper</a:t>
            </a:r>
          </a:p>
        </p:txBody>
      </p:sp>
      <p:sp>
        <p:nvSpPr>
          <p:cNvPr id="24" name="Chevron 23"/>
          <p:cNvSpPr/>
          <p:nvPr/>
        </p:nvSpPr>
        <p:spPr>
          <a:xfrm>
            <a:off x="2310974" y="423105"/>
            <a:ext cx="223224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 Analyzer</a:t>
            </a:r>
            <a:endParaRPr lang="el-GR" dirty="0"/>
          </a:p>
        </p:txBody>
      </p:sp>
      <p:sp>
        <p:nvSpPr>
          <p:cNvPr id="25" name="Chevron 24"/>
          <p:cNvSpPr/>
          <p:nvPr/>
        </p:nvSpPr>
        <p:spPr>
          <a:xfrm>
            <a:off x="4543222" y="393084"/>
            <a:ext cx="223224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Analyzer</a:t>
            </a:r>
            <a:endParaRPr lang="el-GR" dirty="0"/>
          </a:p>
        </p:txBody>
      </p:sp>
      <p:sp>
        <p:nvSpPr>
          <p:cNvPr id="26" name="Chevron 25"/>
          <p:cNvSpPr/>
          <p:nvPr/>
        </p:nvSpPr>
        <p:spPr>
          <a:xfrm>
            <a:off x="6775470" y="416585"/>
            <a:ext cx="223224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Keyword Rules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2849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Mappings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err="1" smtClean="0"/>
              <a:t>Src_link</a:t>
            </a:r>
            <a:endParaRPr lang="en-US" dirty="0" smtClean="0"/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/>
              <a:t>Source Target Mapping </a:t>
            </a:r>
            <a:r>
              <a:rPr lang="en-US" dirty="0" smtClean="0"/>
              <a:t>ID</a:t>
            </a:r>
          </a:p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Call method “get </a:t>
            </a:r>
            <a:r>
              <a:rPr lang="en-US" dirty="0" err="1" smtClean="0"/>
              <a:t>target_link</a:t>
            </a:r>
            <a:r>
              <a:rPr lang="en-US" dirty="0" smtClean="0"/>
              <a:t>” from Target analyzers </a:t>
            </a:r>
            <a:r>
              <a:rPr lang="en-US" dirty="0" smtClean="0">
                <a:sym typeface="Wingdings" pitchFamily="2" charset="2"/>
              </a:rPr>
              <a:t> Return </a:t>
            </a:r>
            <a:r>
              <a:rPr lang="en-US" dirty="0" err="1" smtClean="0">
                <a:sym typeface="Wingdings" pitchFamily="2" charset="2"/>
              </a:rPr>
              <a:t>target_link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Call method “get </a:t>
            </a:r>
            <a:r>
              <a:rPr lang="en-US" dirty="0" err="1">
                <a:sym typeface="Wingdings" pitchFamily="2" charset="2"/>
              </a:rPr>
              <a:t>s</a:t>
            </a:r>
            <a:r>
              <a:rPr lang="en-US" dirty="0" err="1" smtClean="0">
                <a:sym typeface="Wingdings" pitchFamily="2" charset="2"/>
              </a:rPr>
              <a:t>rc_domain</a:t>
            </a:r>
            <a:r>
              <a:rPr lang="en-US" dirty="0" smtClean="0">
                <a:sym typeface="Wingdings" pitchFamily="2" charset="2"/>
              </a:rPr>
              <a:t>” from Source Analyzer  Return </a:t>
            </a:r>
            <a:r>
              <a:rPr lang="en-US" dirty="0" err="1" smtClean="0">
                <a:sym typeface="Wingdings" pitchFamily="2" charset="2"/>
              </a:rPr>
              <a:t>Src_domain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Call method “get </a:t>
            </a:r>
            <a:r>
              <a:rPr lang="en-US" dirty="0" err="1">
                <a:sym typeface="Wingdings" pitchFamily="2" charset="2"/>
              </a:rPr>
              <a:t>t</a:t>
            </a:r>
            <a:r>
              <a:rPr lang="en-US" dirty="0" err="1" smtClean="0">
                <a:sym typeface="Wingdings" pitchFamily="2" charset="2"/>
              </a:rPr>
              <a:t>arget_domain</a:t>
            </a:r>
            <a:r>
              <a:rPr lang="en-US" dirty="0" smtClean="0">
                <a:sym typeface="Wingdings" pitchFamily="2" charset="2"/>
              </a:rPr>
              <a:t>” from Target Analyzer Return </a:t>
            </a:r>
            <a:r>
              <a:rPr lang="en-US" dirty="0" err="1" smtClean="0">
                <a:sym typeface="Wingdings" pitchFamily="2" charset="2"/>
              </a:rPr>
              <a:t>Target_domain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The system finds the parameters “</a:t>
            </a:r>
            <a:r>
              <a:rPr lang="en-US" dirty="0" err="1" smtClean="0">
                <a:sym typeface="Wingdings" pitchFamily="2" charset="2"/>
              </a:rPr>
              <a:t>src_range</a:t>
            </a:r>
            <a:r>
              <a:rPr lang="en-US" dirty="0" smtClean="0">
                <a:sym typeface="Wingdings" pitchFamily="2" charset="2"/>
              </a:rPr>
              <a:t>” and “</a:t>
            </a:r>
            <a:r>
              <a:rPr lang="en-US" dirty="0" err="1" smtClean="0">
                <a:sym typeface="Wingdings" pitchFamily="2" charset="2"/>
              </a:rPr>
              <a:t>domain_range</a:t>
            </a:r>
            <a:r>
              <a:rPr lang="en-US" dirty="0" smtClean="0">
                <a:sym typeface="Wingdings" pitchFamily="2" charset="2"/>
              </a:rPr>
              <a:t>”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Call method “get </a:t>
            </a:r>
            <a:r>
              <a:rPr lang="en-US" dirty="0" err="1" smtClean="0">
                <a:sym typeface="Wingdings" pitchFamily="2" charset="2"/>
              </a:rPr>
              <a:t>src_conditions</a:t>
            </a:r>
            <a:r>
              <a:rPr lang="en-US" dirty="0" smtClean="0">
                <a:sym typeface="Wingdings" pitchFamily="2" charset="2"/>
              </a:rPr>
              <a:t>” and “get </a:t>
            </a:r>
            <a:r>
              <a:rPr lang="en-US" dirty="0" err="1" smtClean="0">
                <a:sym typeface="Wingdings" pitchFamily="2" charset="2"/>
              </a:rPr>
              <a:t>target_condition</a:t>
            </a:r>
            <a:r>
              <a:rPr lang="en-US" dirty="0" smtClean="0">
                <a:sym typeface="Wingdings" pitchFamily="2" charset="2"/>
              </a:rPr>
              <a:t>”</a:t>
            </a:r>
            <a:endParaRPr lang="en-US" dirty="0" smtClean="0"/>
          </a:p>
          <a:p>
            <a:pPr lvl="1"/>
            <a:r>
              <a:rPr lang="en-US" dirty="0" smtClean="0"/>
              <a:t>The systems saves it in the temporary memory.</a:t>
            </a:r>
          </a:p>
          <a:p>
            <a:pPr lvl="1"/>
            <a:r>
              <a:rPr lang="en-US" dirty="0"/>
              <a:t>The mappings have a flag “</a:t>
            </a:r>
            <a:r>
              <a:rPr lang="en-US" dirty="0" err="1"/>
              <a:t>tmp</a:t>
            </a:r>
            <a:r>
              <a:rPr lang="en-US" dirty="0" smtClean="0"/>
              <a:t>”</a:t>
            </a:r>
          </a:p>
          <a:p>
            <a:pPr lvl="1"/>
            <a:r>
              <a:rPr lang="en-US" dirty="0"/>
              <a:t>The system calculates the remaining mappings to be mapped.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16529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Mappings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7620000" cy="4800600"/>
          </a:xfrm>
        </p:spPr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mp</a:t>
            </a:r>
            <a:r>
              <a:rPr lang="en-US" dirty="0" smtClean="0"/>
              <a:t> Mappings</a:t>
            </a:r>
            <a:endParaRPr lang="en-US" dirty="0"/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The remaining mappings</a:t>
            </a:r>
          </a:p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The system </a:t>
            </a:r>
            <a:r>
              <a:rPr lang="en-US" dirty="0" err="1" smtClean="0"/>
              <a:t>chages</a:t>
            </a:r>
            <a:r>
              <a:rPr lang="en-US" dirty="0" smtClean="0"/>
              <a:t> flag “</a:t>
            </a:r>
            <a:r>
              <a:rPr lang="en-US" dirty="0" err="1" smtClean="0"/>
              <a:t>tmp</a:t>
            </a:r>
            <a:r>
              <a:rPr lang="en-US" dirty="0" smtClean="0"/>
              <a:t>” to “saved” for all the mappings.</a:t>
            </a:r>
          </a:p>
          <a:p>
            <a:pPr lvl="1"/>
            <a:r>
              <a:rPr lang="en-US" dirty="0" smtClean="0"/>
              <a:t>The system calculates the remaining mappings to be mapped.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6201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Mapping Browser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Mapping file pointer</a:t>
            </a:r>
            <a:endParaRPr lang="en-US" dirty="0"/>
          </a:p>
          <a:p>
            <a:r>
              <a:rPr lang="en-US" dirty="0" smtClean="0"/>
              <a:t>Output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Method</a:t>
            </a:r>
          </a:p>
          <a:p>
            <a:pPr lvl="1"/>
            <a:r>
              <a:rPr lang="en-US" dirty="0" smtClean="0"/>
              <a:t>Return the list of undefined mappings that is in the memory of the schema mapper. 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6966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mapped source IDs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/>
              <a:t>-</a:t>
            </a:r>
          </a:p>
          <a:p>
            <a:r>
              <a:rPr lang="en-US" dirty="0" smtClean="0"/>
              <a:t>Output</a:t>
            </a:r>
            <a:endParaRPr lang="en-US" dirty="0"/>
          </a:p>
          <a:p>
            <a:pPr lvl="1"/>
            <a:r>
              <a:rPr lang="en-US" dirty="0" smtClean="0"/>
              <a:t>List of mappings</a:t>
            </a:r>
            <a:endParaRPr lang="en-US" dirty="0"/>
          </a:p>
          <a:p>
            <a:r>
              <a:rPr lang="en-US" dirty="0"/>
              <a:t>Method</a:t>
            </a:r>
          </a:p>
          <a:p>
            <a:pPr lvl="1"/>
            <a:r>
              <a:rPr lang="en-US" dirty="0" smtClean="0"/>
              <a:t>Return the list of mappings that are in the memory of the schema mapper. 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0369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to specific </a:t>
            </a:r>
            <a:r>
              <a:rPr lang="en-US" dirty="0"/>
              <a:t> </a:t>
            </a:r>
            <a:r>
              <a:rPr lang="en-US" dirty="0" smtClean="0"/>
              <a:t>source link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/>
              <a:t>source </a:t>
            </a:r>
            <a:r>
              <a:rPr lang="en-US" dirty="0" smtClean="0"/>
              <a:t>ID</a:t>
            </a:r>
            <a:endParaRPr lang="en-US" dirty="0"/>
          </a:p>
          <a:p>
            <a:r>
              <a:rPr lang="en-US" dirty="0" smtClean="0"/>
              <a:t>Output</a:t>
            </a:r>
            <a:endParaRPr lang="en-US" dirty="0"/>
          </a:p>
          <a:p>
            <a:pPr lvl="1"/>
            <a:r>
              <a:rPr lang="en-US" dirty="0" smtClean="0"/>
              <a:t>-</a:t>
            </a:r>
            <a:endParaRPr lang="en-US" dirty="0"/>
          </a:p>
          <a:p>
            <a:r>
              <a:rPr lang="en-US" dirty="0"/>
              <a:t>Method</a:t>
            </a:r>
          </a:p>
          <a:p>
            <a:pPr lvl="1"/>
            <a:r>
              <a:rPr lang="en-US" dirty="0" smtClean="0"/>
              <a:t>This method allows the user to navigate into specific link he choose rather than loop through each link</a:t>
            </a:r>
          </a:p>
          <a:p>
            <a:pPr lvl="1"/>
            <a:r>
              <a:rPr lang="en-US" dirty="0"/>
              <a:t>Call other methods</a:t>
            </a:r>
          </a:p>
          <a:p>
            <a:pPr lvl="2"/>
            <a:r>
              <a:rPr lang="en-US" dirty="0"/>
              <a:t>Define Mappings</a:t>
            </a:r>
          </a:p>
          <a:p>
            <a:pPr lvl="2"/>
            <a:r>
              <a:rPr lang="en-US" dirty="0"/>
              <a:t>Save Mappings</a:t>
            </a:r>
          </a:p>
          <a:p>
            <a:pPr lvl="2"/>
            <a:r>
              <a:rPr lang="en-US" dirty="0"/>
              <a:t>Show undefined mappings</a:t>
            </a:r>
          </a:p>
          <a:p>
            <a:pPr lvl="2"/>
            <a:r>
              <a:rPr lang="en-US" dirty="0"/>
              <a:t>Explain Rational</a:t>
            </a:r>
          </a:p>
          <a:p>
            <a:pPr lvl="1"/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168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296652"/>
            <a:ext cx="8640960" cy="64087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Rounded Rectangle 6"/>
          <p:cNvSpPr/>
          <p:nvPr/>
        </p:nvSpPr>
        <p:spPr>
          <a:xfrm>
            <a:off x="611560" y="332656"/>
            <a:ext cx="7920880" cy="43204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Mapping Tool</a:t>
            </a:r>
            <a:endParaRPr lang="el-GR" dirty="0"/>
          </a:p>
        </p:txBody>
      </p:sp>
      <p:sp>
        <p:nvSpPr>
          <p:cNvPr id="8" name="Rounded Rectangle 7"/>
          <p:cNvSpPr/>
          <p:nvPr/>
        </p:nvSpPr>
        <p:spPr>
          <a:xfrm>
            <a:off x="395536" y="908720"/>
            <a:ext cx="2880320" cy="51845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Schema Mapper</a:t>
            </a:r>
            <a:endParaRPr lang="el-GR" dirty="0"/>
          </a:p>
        </p:txBody>
      </p:sp>
      <p:sp>
        <p:nvSpPr>
          <p:cNvPr id="9" name="Rounded Rectangle 8"/>
          <p:cNvSpPr/>
          <p:nvPr/>
        </p:nvSpPr>
        <p:spPr>
          <a:xfrm>
            <a:off x="3500264" y="908720"/>
            <a:ext cx="2511896" cy="12019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 to :</a:t>
            </a:r>
            <a:endParaRPr lang="el-GR" dirty="0"/>
          </a:p>
        </p:txBody>
      </p:sp>
      <p:sp>
        <p:nvSpPr>
          <p:cNvPr id="10" name="Rounded Rectangle 9"/>
          <p:cNvSpPr/>
          <p:nvPr/>
        </p:nvSpPr>
        <p:spPr>
          <a:xfrm>
            <a:off x="611560" y="6237312"/>
            <a:ext cx="720080" cy="2880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l-GR" dirty="0"/>
          </a:p>
        </p:txBody>
      </p:sp>
      <p:sp>
        <p:nvSpPr>
          <p:cNvPr id="11" name="Rounded Rectangle 10"/>
          <p:cNvSpPr/>
          <p:nvPr/>
        </p:nvSpPr>
        <p:spPr>
          <a:xfrm>
            <a:off x="1448202" y="6245696"/>
            <a:ext cx="720080" cy="2880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l-GR" dirty="0"/>
          </a:p>
        </p:txBody>
      </p:sp>
      <p:sp>
        <p:nvSpPr>
          <p:cNvPr id="12" name="Rounded Rectangle 11"/>
          <p:cNvSpPr/>
          <p:nvPr/>
        </p:nvSpPr>
        <p:spPr>
          <a:xfrm>
            <a:off x="2316459" y="6237312"/>
            <a:ext cx="815381" cy="2880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Show</a:t>
            </a:r>
            <a:endParaRPr lang="el-GR" dirty="0"/>
          </a:p>
        </p:txBody>
      </p:sp>
      <p:sp>
        <p:nvSpPr>
          <p:cNvPr id="14" name="Rounded Rectangle 13"/>
          <p:cNvSpPr/>
          <p:nvPr/>
        </p:nvSpPr>
        <p:spPr>
          <a:xfrm>
            <a:off x="6159795" y="908720"/>
            <a:ext cx="2583904" cy="26757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 Analyzer</a:t>
            </a:r>
            <a:endParaRPr lang="el-GR" dirty="0"/>
          </a:p>
        </p:txBody>
      </p:sp>
      <p:sp>
        <p:nvSpPr>
          <p:cNvPr id="15" name="Rounded Rectangle 14"/>
          <p:cNvSpPr/>
          <p:nvPr/>
        </p:nvSpPr>
        <p:spPr>
          <a:xfrm>
            <a:off x="6195799" y="3645024"/>
            <a:ext cx="2511896" cy="2978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 Analyzer</a:t>
            </a:r>
            <a:endParaRPr lang="el-GR" dirty="0"/>
          </a:p>
        </p:txBody>
      </p:sp>
      <p:sp>
        <p:nvSpPr>
          <p:cNvPr id="17" name="Rounded Rectangle 16"/>
          <p:cNvSpPr/>
          <p:nvPr/>
        </p:nvSpPr>
        <p:spPr>
          <a:xfrm>
            <a:off x="3482217" y="2188793"/>
            <a:ext cx="2583904" cy="27913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Mapping Browser</a:t>
            </a:r>
            <a:endParaRPr lang="el-GR" dirty="0"/>
          </a:p>
        </p:txBody>
      </p:sp>
      <p:sp>
        <p:nvSpPr>
          <p:cNvPr id="18" name="Rounded Rectangle 17"/>
          <p:cNvSpPr/>
          <p:nvPr/>
        </p:nvSpPr>
        <p:spPr>
          <a:xfrm>
            <a:off x="3500264" y="5039781"/>
            <a:ext cx="2511896" cy="158417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Shopping Cart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305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Component Diagram </a:t>
            </a:r>
            <a:br>
              <a:rPr lang="en-US" dirty="0" smtClean="0"/>
            </a:br>
            <a:r>
              <a:rPr lang="en-US" dirty="0" smtClean="0"/>
              <a:t>Schema Mapper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61150" y="1519759"/>
            <a:ext cx="4271090" cy="5293617"/>
          </a:xfrm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16598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Component Diagram </a:t>
            </a:r>
            <a:br>
              <a:rPr lang="en-US" dirty="0" smtClean="0"/>
            </a:br>
            <a:r>
              <a:rPr lang="en-US" dirty="0" smtClean="0"/>
              <a:t>URI Mapper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18234" y="1600200"/>
            <a:ext cx="4858021" cy="5184922"/>
          </a:xfrm>
        </p:spPr>
      </p:pic>
    </p:spTree>
    <p:extLst>
      <p:ext uri="{BB962C8B-B14F-4D97-AF65-F5344CB8AC3E}">
        <p14:creationId xmlns:p14="http://schemas.microsoft.com/office/powerpoint/2010/main" xmlns="" val="90667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Component Diagram </a:t>
            </a:r>
            <a:br>
              <a:rPr lang="en-US" dirty="0" smtClean="0"/>
            </a:br>
            <a:r>
              <a:rPr lang="en-US" dirty="0" smtClean="0"/>
              <a:t>Transformer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39556" y="1995257"/>
            <a:ext cx="4055288" cy="4010485"/>
          </a:xfrm>
        </p:spPr>
      </p:pic>
    </p:spTree>
    <p:extLst>
      <p:ext uri="{BB962C8B-B14F-4D97-AF65-F5344CB8AC3E}">
        <p14:creationId xmlns:p14="http://schemas.microsoft.com/office/powerpoint/2010/main" xmlns="" val="385467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Use-Case Diagram </a:t>
            </a:r>
            <a:endParaRPr lang="el-GR" dirty="0"/>
          </a:p>
        </p:txBody>
      </p:sp>
      <p:sp>
        <p:nvSpPr>
          <p:cNvPr id="4" name="Rounded Rectangle 3"/>
          <p:cNvSpPr/>
          <p:nvPr/>
        </p:nvSpPr>
        <p:spPr>
          <a:xfrm>
            <a:off x="2339752" y="1412776"/>
            <a:ext cx="2516879" cy="3600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Mapping Process</a:t>
            </a:r>
            <a:endParaRPr lang="el-GR" dirty="0"/>
          </a:p>
        </p:txBody>
      </p:sp>
      <p:sp>
        <p:nvSpPr>
          <p:cNvPr id="6" name="Rounded Rectangle 5"/>
          <p:cNvSpPr/>
          <p:nvPr/>
        </p:nvSpPr>
        <p:spPr>
          <a:xfrm>
            <a:off x="2354217" y="1772816"/>
            <a:ext cx="1220735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Schema Mapping</a:t>
            </a:r>
            <a:endParaRPr lang="el-GR" dirty="0"/>
          </a:p>
        </p:txBody>
      </p:sp>
      <p:sp>
        <p:nvSpPr>
          <p:cNvPr id="7" name="Rounded Rectangle 6"/>
          <p:cNvSpPr/>
          <p:nvPr/>
        </p:nvSpPr>
        <p:spPr>
          <a:xfrm>
            <a:off x="3574952" y="1772816"/>
            <a:ext cx="1281679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URI</a:t>
            </a:r>
          </a:p>
          <a:p>
            <a:pPr algn="ctr"/>
            <a:r>
              <a:rPr lang="en-US" dirty="0" smtClean="0"/>
              <a:t>Generator</a:t>
            </a:r>
            <a:endParaRPr lang="el-GR" dirty="0"/>
          </a:p>
        </p:txBody>
      </p:sp>
      <p:pic>
        <p:nvPicPr>
          <p:cNvPr id="1026" name="Picture 2" descr="C:\Users\eva\Desktop\136793459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823" t="8836" r="23474" b="4375"/>
          <a:stretch/>
        </p:blipFill>
        <p:spPr bwMode="auto">
          <a:xfrm>
            <a:off x="6828030" y="2395903"/>
            <a:ext cx="564444" cy="109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80153" y="3347700"/>
            <a:ext cx="126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Aggregator</a:t>
            </a:r>
            <a:endParaRPr lang="el-G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2" descr="C:\Users\eva\Desktop\136793459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823" t="8836" r="23474" b="4375"/>
          <a:stretch/>
        </p:blipFill>
        <p:spPr bwMode="auto">
          <a:xfrm>
            <a:off x="827584" y="3014628"/>
            <a:ext cx="564444" cy="109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23723" y="3966425"/>
            <a:ext cx="99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Provider</a:t>
            </a:r>
            <a:endParaRPr lang="el-G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2" descr="C:\Users\eva\Desktop\136793459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823" t="8836" r="23474" b="4375"/>
          <a:stretch/>
        </p:blipFill>
        <p:spPr bwMode="auto">
          <a:xfrm>
            <a:off x="7175908" y="5188276"/>
            <a:ext cx="564444" cy="109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103900" y="6156012"/>
            <a:ext cx="708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</a:t>
            </a:r>
            <a:endParaRPr lang="el-G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79811" y="3562534"/>
            <a:ext cx="1724791" cy="588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Transformation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747686" y="4949987"/>
            <a:ext cx="1724791" cy="5885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S.I.P.</a:t>
            </a:r>
          </a:p>
        </p:txBody>
      </p:sp>
      <p:sp>
        <p:nvSpPr>
          <p:cNvPr id="15" name="Folded Corner 14"/>
          <p:cNvSpPr/>
          <p:nvPr/>
        </p:nvSpPr>
        <p:spPr>
          <a:xfrm>
            <a:off x="5868144" y="3850566"/>
            <a:ext cx="1235756" cy="77322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Integration Model</a:t>
            </a:r>
            <a:endParaRPr lang="el-GR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6815868" y="4623789"/>
            <a:ext cx="288032" cy="848007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77497" y="4639931"/>
            <a:ext cx="1068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Model</a:t>
            </a:r>
            <a:endParaRPr lang="el-GR" sz="1600" dirty="0"/>
          </a:p>
        </p:txBody>
      </p:sp>
      <p:cxnSp>
        <p:nvCxnSpPr>
          <p:cNvPr id="21" name="Curved Connector 20"/>
          <p:cNvCxnSpPr>
            <a:stCxn id="15" idx="2"/>
            <a:endCxn id="12" idx="2"/>
          </p:cNvCxnSpPr>
          <p:nvPr/>
        </p:nvCxnSpPr>
        <p:spPr>
          <a:xfrm rot="5400000" flipH="1">
            <a:off x="3659844" y="1797611"/>
            <a:ext cx="288032" cy="5364324"/>
          </a:xfrm>
          <a:prstGeom prst="curvedConnector3">
            <a:avLst>
              <a:gd name="adj1" fmla="val -596716"/>
            </a:avLst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03848" y="5970766"/>
            <a:ext cx="170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URI co-reference</a:t>
            </a:r>
            <a:endParaRPr lang="el-GR" sz="16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4359807" y="4260492"/>
            <a:ext cx="244795" cy="60866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482204" y="4314582"/>
            <a:ext cx="106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Redo</a:t>
            </a:r>
            <a:endParaRPr lang="el-GR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810210" y="4260492"/>
            <a:ext cx="257735" cy="60866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876638" y="4365212"/>
            <a:ext cx="1191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Submission back-up</a:t>
            </a:r>
            <a:endParaRPr lang="el-GR" sz="16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716016" y="3856812"/>
            <a:ext cx="115212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871652" y="3284984"/>
            <a:ext cx="1068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Data Ingests</a:t>
            </a:r>
            <a:endParaRPr lang="el-GR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55804" y="1772816"/>
            <a:ext cx="106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Maintain</a:t>
            </a:r>
            <a:endParaRPr lang="el-GR" sz="1600" dirty="0"/>
          </a:p>
        </p:txBody>
      </p:sp>
      <p:cxnSp>
        <p:nvCxnSpPr>
          <p:cNvPr id="54" name="Curved Connector 53"/>
          <p:cNvCxnSpPr>
            <a:stCxn id="11" idx="0"/>
          </p:cNvCxnSpPr>
          <p:nvPr/>
        </p:nvCxnSpPr>
        <p:spPr>
          <a:xfrm rot="5400000" flipH="1" flipV="1">
            <a:off x="1116504" y="1935396"/>
            <a:ext cx="1072535" cy="1085930"/>
          </a:xfrm>
          <a:prstGeom prst="curvedConnector2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67544" y="1836113"/>
            <a:ext cx="1211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 Knowledge</a:t>
            </a:r>
            <a:endParaRPr lang="el-GR" sz="1600" dirty="0"/>
          </a:p>
        </p:txBody>
      </p:sp>
      <p:cxnSp>
        <p:nvCxnSpPr>
          <p:cNvPr id="75" name="Curved Connector 74"/>
          <p:cNvCxnSpPr>
            <a:stCxn id="1026" idx="0"/>
          </p:cNvCxnSpPr>
          <p:nvPr/>
        </p:nvCxnSpPr>
        <p:spPr>
          <a:xfrm rot="16200000" flipV="1">
            <a:off x="5636543" y="922193"/>
            <a:ext cx="797510" cy="2149909"/>
          </a:xfrm>
          <a:prstGeom prst="curvedConnector2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1392028" y="3707400"/>
            <a:ext cx="1337853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526704" y="3306470"/>
            <a:ext cx="106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Data Input</a:t>
            </a:r>
            <a:endParaRPr lang="el-GR" sz="1600" dirty="0"/>
          </a:p>
        </p:txBody>
      </p:sp>
      <p:cxnSp>
        <p:nvCxnSpPr>
          <p:cNvPr id="87" name="Straight Arrow Connector 86"/>
          <p:cNvCxnSpPr/>
          <p:nvPr/>
        </p:nvCxnSpPr>
        <p:spPr>
          <a:xfrm flipH="1">
            <a:off x="1392029" y="3869759"/>
            <a:ext cx="1337852" cy="1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619672" y="3789040"/>
            <a:ext cx="1068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Cleaning feedback</a:t>
            </a:r>
            <a:endParaRPr lang="el-GR" sz="1600" dirty="0"/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3574952" y="2420888"/>
            <a:ext cx="0" cy="107082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503500" y="2651421"/>
            <a:ext cx="1068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Mapping Input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xmlns="" val="119184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Syntactic filter</a:t>
            </a:r>
          </a:p>
          <a:p>
            <a:r>
              <a:rPr lang="en-US" dirty="0" smtClean="0"/>
              <a:t>Terminology </a:t>
            </a:r>
            <a:r>
              <a:rPr lang="en-US" dirty="0" err="1" smtClean="0"/>
              <a:t>prenormalizer</a:t>
            </a:r>
            <a:endParaRPr lang="en-US" dirty="0" smtClean="0"/>
          </a:p>
          <a:p>
            <a:r>
              <a:rPr lang="en-US" dirty="0" smtClean="0"/>
              <a:t>Data transformation</a:t>
            </a:r>
          </a:p>
          <a:p>
            <a:r>
              <a:rPr lang="en-US" dirty="0" smtClean="0"/>
              <a:t>Terminology post </a:t>
            </a:r>
            <a:r>
              <a:rPr lang="en-US" smtClean="0"/>
              <a:t>normalizer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Transformation viewer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Loop </a:t>
            </a:r>
            <a:r>
              <a:rPr lang="en-US" dirty="0" smtClean="0"/>
              <a:t>Mapping System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Source schema,</a:t>
            </a:r>
          </a:p>
          <a:p>
            <a:pPr lvl="1"/>
            <a:r>
              <a:rPr lang="en-US" dirty="0" smtClean="0"/>
              <a:t>Target Schema</a:t>
            </a:r>
            <a:endParaRPr lang="en-US" dirty="0"/>
          </a:p>
          <a:p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Source schema (session)</a:t>
            </a:r>
          </a:p>
          <a:p>
            <a:pPr lvl="1"/>
            <a:r>
              <a:rPr lang="en-US" dirty="0" smtClean="0"/>
              <a:t>Target </a:t>
            </a:r>
            <a:r>
              <a:rPr lang="en-US" dirty="0"/>
              <a:t>schema (</a:t>
            </a:r>
            <a:r>
              <a:rPr lang="en-US" dirty="0" smtClean="0"/>
              <a:t>session)</a:t>
            </a:r>
          </a:p>
          <a:p>
            <a:pPr lvl="1"/>
            <a:r>
              <a:rPr lang="en-US" dirty="0" smtClean="0"/>
              <a:t>Current link/element </a:t>
            </a:r>
            <a:r>
              <a:rPr lang="en-US" dirty="0"/>
              <a:t>(</a:t>
            </a:r>
            <a:r>
              <a:rPr lang="en-US" dirty="0" smtClean="0"/>
              <a:t>session)</a:t>
            </a:r>
          </a:p>
          <a:p>
            <a:pPr lvl="1"/>
            <a:r>
              <a:rPr lang="en-US" dirty="0" smtClean="0"/>
              <a:t>Shopping Cart / Session </a:t>
            </a:r>
            <a:r>
              <a:rPr lang="en-US" dirty="0"/>
              <a:t>information (</a:t>
            </a:r>
            <a:r>
              <a:rPr lang="en-US" dirty="0" smtClean="0"/>
              <a:t>session)</a:t>
            </a:r>
          </a:p>
          <a:p>
            <a:pPr lvl="1"/>
            <a:r>
              <a:rPr lang="en-US" dirty="0" smtClean="0"/>
              <a:t>Mapping file pointer (persistent)</a:t>
            </a:r>
          </a:p>
          <a:p>
            <a:pPr lvl="1"/>
            <a:r>
              <a:rPr lang="en-US" dirty="0" smtClean="0"/>
              <a:t>Source Instance Set </a:t>
            </a:r>
            <a:r>
              <a:rPr lang="en-US" dirty="0"/>
              <a:t>(persistent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Mapping examples </a:t>
            </a:r>
            <a:r>
              <a:rPr lang="en-US" dirty="0"/>
              <a:t>(persistent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Output </a:t>
            </a:r>
          </a:p>
          <a:p>
            <a:pPr marL="411480" lvl="1" indent="0">
              <a:buNone/>
            </a:pPr>
            <a:r>
              <a:rPr lang="en-US" dirty="0"/>
              <a:t>-</a:t>
            </a:r>
            <a:endParaRPr lang="en-US" dirty="0" smtClean="0"/>
          </a:p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Is the main method in the Schema Mapper. Keeps in memory all the necessary information for the rest of the methods.</a:t>
            </a:r>
          </a:p>
          <a:p>
            <a:pPr lvl="1"/>
            <a:r>
              <a:rPr lang="en-US" dirty="0" smtClean="0"/>
              <a:t>Call other methods</a:t>
            </a:r>
          </a:p>
          <a:p>
            <a:pPr lvl="2"/>
            <a:r>
              <a:rPr lang="en-US" dirty="0" smtClean="0"/>
              <a:t>Get next  undefined source link ID</a:t>
            </a:r>
          </a:p>
          <a:p>
            <a:pPr lvl="2"/>
            <a:r>
              <a:rPr lang="en-US" dirty="0" smtClean="0"/>
              <a:t>Define Mappings</a:t>
            </a:r>
          </a:p>
          <a:p>
            <a:pPr lvl="2"/>
            <a:r>
              <a:rPr lang="en-US" dirty="0" smtClean="0"/>
              <a:t>Save Mappings</a:t>
            </a:r>
          </a:p>
          <a:p>
            <a:pPr lvl="2"/>
            <a:r>
              <a:rPr lang="en-US" dirty="0" smtClean="0"/>
              <a:t>Call mapping Browser</a:t>
            </a:r>
          </a:p>
          <a:p>
            <a:pPr lvl="2"/>
            <a:r>
              <a:rPr lang="en-US" dirty="0" smtClean="0"/>
              <a:t>Go to specific source link</a:t>
            </a:r>
          </a:p>
        </p:txBody>
      </p:sp>
    </p:spTree>
    <p:extLst>
      <p:ext uri="{BB962C8B-B14F-4D97-AF65-F5344CB8AC3E}">
        <p14:creationId xmlns:p14="http://schemas.microsoft.com/office/powerpoint/2010/main" xmlns="" val="94118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next undefined source ID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</a:t>
            </a:r>
          </a:p>
          <a:p>
            <a:pPr lvl="1"/>
            <a:r>
              <a:rPr lang="en-US" dirty="0" smtClean="0"/>
              <a:t>Current ID</a:t>
            </a:r>
            <a:endParaRPr lang="en-US" dirty="0"/>
          </a:p>
          <a:p>
            <a:r>
              <a:rPr lang="en-US" dirty="0"/>
              <a:t>Output</a:t>
            </a:r>
          </a:p>
          <a:p>
            <a:pPr lvl="1"/>
            <a:r>
              <a:rPr lang="en-US" dirty="0" smtClean="0"/>
              <a:t>Next undefined ID</a:t>
            </a:r>
            <a:endParaRPr lang="en-US" dirty="0"/>
          </a:p>
          <a:p>
            <a:r>
              <a:rPr lang="en-US" dirty="0"/>
              <a:t>Method</a:t>
            </a:r>
          </a:p>
          <a:p>
            <a:pPr lvl="1"/>
            <a:r>
              <a:rPr lang="en-US" dirty="0" smtClean="0"/>
              <a:t>This method is used to navigate through all the links of the source schema, by using </a:t>
            </a:r>
            <a:r>
              <a:rPr lang="en-US" dirty="0"/>
              <a:t>the breadth </a:t>
            </a:r>
            <a:r>
              <a:rPr lang="en-US" dirty="0" smtClean="0"/>
              <a:t>first traversal, skipping over already defined mappings.</a:t>
            </a:r>
          </a:p>
          <a:p>
            <a:pPr lvl="1"/>
            <a:r>
              <a:rPr lang="en-US" dirty="0" smtClean="0"/>
              <a:t>Call:</a:t>
            </a:r>
          </a:p>
          <a:p>
            <a:pPr lvl="2"/>
            <a:r>
              <a:rPr lang="en-US" dirty="0" smtClean="0"/>
              <a:t>Get undefined mappings </a:t>
            </a:r>
          </a:p>
          <a:p>
            <a:pPr lvl="2"/>
            <a:r>
              <a:rPr lang="en-US" dirty="0" smtClean="0"/>
              <a:t>Get next source ID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35965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18223</TotalTime>
  <Words>514</Words>
  <Application>Microsoft Office PowerPoint</Application>
  <PresentationFormat>On-screen Show (4:3)</PresentationFormat>
  <Paragraphs>146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Slide 1</vt:lpstr>
      <vt:lpstr>Slide 2</vt:lpstr>
      <vt:lpstr>UML Component Diagram  Schema Mapper</vt:lpstr>
      <vt:lpstr>UML Component Diagram  URI Mapper</vt:lpstr>
      <vt:lpstr>UML Component Diagram  Transformer</vt:lpstr>
      <vt:lpstr>UML Use-Case Diagram </vt:lpstr>
      <vt:lpstr>Slide 7</vt:lpstr>
      <vt:lpstr>Main Loop Mapping System </vt:lpstr>
      <vt:lpstr>Get next undefined source ID </vt:lpstr>
      <vt:lpstr>Define Mappings</vt:lpstr>
      <vt:lpstr>Save Mappings</vt:lpstr>
      <vt:lpstr>Call Mapping Browser</vt:lpstr>
      <vt:lpstr>Show mapped source IDs</vt:lpstr>
      <vt:lpstr>Go to specific  source link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EVANGELIA DASKALAKI</dc:creator>
  <cp:lastModifiedBy>Martin Doerr</cp:lastModifiedBy>
  <cp:revision>158</cp:revision>
  <dcterms:created xsi:type="dcterms:W3CDTF">2013-04-03T11:17:18Z</dcterms:created>
  <dcterms:modified xsi:type="dcterms:W3CDTF">2013-06-06T10:34:47Z</dcterms:modified>
</cp:coreProperties>
</file>