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6724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242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78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522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91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599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431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203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167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653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053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A17CD-6AD1-45F7-B710-F7CC78C7197D}" type="datetimeFigureOut">
              <a:rPr lang="nb-NO" smtClean="0"/>
              <a:t>29.03.2017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712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Move S15 Observable Entity</a:t>
            </a:r>
            <a:br>
              <a:rPr lang="en-GB" dirty="0" smtClean="0"/>
            </a:br>
            <a:r>
              <a:rPr lang="en-GB" dirty="0" smtClean="0"/>
              <a:t> to CRM?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b-NO" sz="4000" dirty="0" err="1" smtClean="0"/>
              <a:t>Some</a:t>
            </a:r>
            <a:r>
              <a:rPr lang="nb-NO" sz="4000" dirty="0" smtClean="0"/>
              <a:t> </a:t>
            </a:r>
            <a:r>
              <a:rPr lang="nb-NO" sz="4000" dirty="0" err="1" smtClean="0"/>
              <a:t>possible</a:t>
            </a:r>
            <a:r>
              <a:rPr lang="nb-NO" sz="4000" dirty="0" smtClean="0"/>
              <a:t> </a:t>
            </a:r>
            <a:r>
              <a:rPr lang="nb-NO" sz="4000" dirty="0" err="1" smtClean="0"/>
              <a:t>simplifications</a:t>
            </a:r>
            <a:r>
              <a:rPr lang="nb-NO" sz="4000" dirty="0" smtClean="0"/>
              <a:t> </a:t>
            </a:r>
            <a:r>
              <a:rPr lang="nb-NO" sz="4000" dirty="0" err="1" smtClean="0"/>
              <a:t>of</a:t>
            </a:r>
            <a:r>
              <a:rPr lang="nb-NO" sz="4000" dirty="0" smtClean="0"/>
              <a:t> </a:t>
            </a:r>
            <a:r>
              <a:rPr lang="nb-NO" sz="4000" dirty="0" err="1" smtClean="0"/>
              <a:t>CRMSci</a:t>
            </a:r>
            <a:endParaRPr lang="nb-NO" sz="4000" dirty="0" smtClean="0"/>
          </a:p>
          <a:p>
            <a:r>
              <a:rPr lang="nb-NO" sz="4000" dirty="0" err="1" smtClean="0"/>
              <a:t>Issue</a:t>
            </a:r>
            <a:r>
              <a:rPr lang="nb-NO" sz="4000" dirty="0" smtClean="0"/>
              <a:t> 293: Dimension to be </a:t>
            </a:r>
            <a:r>
              <a:rPr lang="nb-NO" sz="4000" dirty="0" err="1" smtClean="0"/>
              <a:t>discussed</a:t>
            </a:r>
            <a:r>
              <a:rPr lang="nb-NO" sz="4000" dirty="0" smtClean="0"/>
              <a:t> at </a:t>
            </a:r>
            <a:r>
              <a:rPr lang="nb-NO" sz="4000" dirty="0" err="1" smtClean="0"/>
              <a:t>the</a:t>
            </a:r>
            <a:r>
              <a:rPr lang="nb-NO" sz="4000" dirty="0" smtClean="0"/>
              <a:t>  </a:t>
            </a:r>
            <a:r>
              <a:rPr lang="en-US" sz="4000" dirty="0" smtClean="0"/>
              <a:t>38th CIDOC CRM and 31th FRBR CRM meeting</a:t>
            </a:r>
            <a:r>
              <a:rPr lang="nb-NO" sz="4000" dirty="0" smtClean="0"/>
              <a:t> </a:t>
            </a:r>
          </a:p>
          <a:p>
            <a:endParaRPr lang="nb-NO" dirty="0"/>
          </a:p>
          <a:p>
            <a:r>
              <a:rPr lang="nb-NO" dirty="0" smtClean="0"/>
              <a:t>Christian-Emil Ore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1962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traight Arrow Connector 139"/>
          <p:cNvCxnSpPr>
            <a:cxnSpLocks noChangeShapeType="1"/>
            <a:stCxn id="38" idx="0"/>
            <a:endCxn id="43" idx="2"/>
          </p:cNvCxnSpPr>
          <p:nvPr/>
        </p:nvCxnSpPr>
        <p:spPr bwMode="auto">
          <a:xfrm flipV="1">
            <a:off x="6258384" y="1124744"/>
            <a:ext cx="62421" cy="4203596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/>
              <a:t>E13 Attribute Assignment</a:t>
            </a:r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E7 Activity</a:t>
            </a:r>
          </a:p>
        </p:txBody>
      </p:sp>
      <p:cxnSp>
        <p:nvCxnSpPr>
          <p:cNvPr id="13" name="Straight Arrow Connector 76"/>
          <p:cNvCxnSpPr>
            <a:cxnSpLocks noChangeShapeType="1"/>
            <a:stCxn id="45" idx="0"/>
            <a:endCxn id="10" idx="2"/>
          </p:cNvCxnSpPr>
          <p:nvPr/>
        </p:nvCxnSpPr>
        <p:spPr bwMode="auto">
          <a:xfrm flipV="1">
            <a:off x="2301782" y="3173269"/>
            <a:ext cx="963325" cy="252846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E54 Dimension</a:t>
            </a:r>
            <a:endParaRPr lang="en-GB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S9 Property Type </a:t>
            </a:r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57887" y="3457789"/>
            <a:ext cx="1550617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S15 Observable Entity</a:t>
            </a:r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4"/>
            <a:ext cx="2729581" cy="4849008"/>
          </a:xfrm>
          <a:prstGeom prst="curvedConnector3">
            <a:avLst>
              <a:gd name="adj1" fmla="val 81755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80131" cy="246221"/>
          </a:xfrm>
          <a:prstGeom prst="rect">
            <a:avLst/>
          </a:prstGeom>
          <a:solidFill>
            <a:srgbClr val="FEEFE6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O12 has dimension</a:t>
            </a:r>
            <a:endParaRPr lang="el-GR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E55 Type</a:t>
            </a:r>
            <a:endParaRPr lang="en-GB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35" name="Straight Arrow Connector 76"/>
          <p:cNvCxnSpPr>
            <a:cxnSpLocks noChangeShapeType="1"/>
            <a:stCxn id="45" idx="0"/>
            <a:endCxn id="36" idx="2"/>
          </p:cNvCxnSpPr>
          <p:nvPr/>
        </p:nvCxnSpPr>
        <p:spPr bwMode="auto">
          <a:xfrm flipH="1" flipV="1">
            <a:off x="1800130" y="3148511"/>
            <a:ext cx="501652" cy="2553222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E16 Measurement </a:t>
            </a:r>
            <a:endParaRPr lang="en-GB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/>
              <a:t>E1 CRM Entity</a:t>
            </a:r>
            <a:endParaRPr lang="en-GB" altLang="el-GR" sz="120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6" y="2508721"/>
            <a:ext cx="26029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45" name="Text Box 5"/>
          <p:cNvSpPr txBox="1">
            <a:spLocks noChangeAspect="1" noChangeArrowheads="1"/>
          </p:cNvSpPr>
          <p:nvPr/>
        </p:nvSpPr>
        <p:spPr bwMode="auto">
          <a:xfrm>
            <a:off x="1619672" y="5701733"/>
            <a:ext cx="136422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S21 Measurement </a:t>
            </a:r>
            <a:endParaRPr lang="en-GB" altLang="el-GR" sz="1200" dirty="0"/>
          </a:p>
        </p:txBody>
      </p: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S4 Observation</a:t>
            </a:r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P40 observed </a:t>
            </a:r>
            <a:r>
              <a:rPr lang="en-US" altLang="el-GR" sz="1000" dirty="0" smtClean="0">
                <a:cs typeface="Arial" charset="0"/>
              </a:rPr>
              <a:t>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127" name="AutoShape 50"/>
          <p:cNvCxnSpPr>
            <a:cxnSpLocks noChangeShapeType="1"/>
            <a:stCxn id="45" idx="3"/>
            <a:endCxn id="26" idx="2"/>
          </p:cNvCxnSpPr>
          <p:nvPr/>
        </p:nvCxnSpPr>
        <p:spPr bwMode="auto">
          <a:xfrm flipV="1">
            <a:off x="2983892" y="3734788"/>
            <a:ext cx="5349304" cy="210544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671009" y="5328340"/>
            <a:ext cx="1174750" cy="252412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O24 measured</a:t>
            </a:r>
          </a:p>
        </p:txBody>
      </p:sp>
      <p:cxnSp>
        <p:nvCxnSpPr>
          <p:cNvPr id="71" name="AutoShape 50"/>
          <p:cNvCxnSpPr>
            <a:cxnSpLocks noChangeShapeType="1"/>
            <a:stCxn id="36" idx="1"/>
            <a:endCxn id="39" idx="0"/>
          </p:cNvCxnSpPr>
          <p:nvPr/>
        </p:nvCxnSpPr>
        <p:spPr bwMode="auto">
          <a:xfrm rot="10800000" flipH="1">
            <a:off x="1115615" y="2231722"/>
            <a:ext cx="7243609" cy="778290"/>
          </a:xfrm>
          <a:prstGeom prst="curvedConnector4">
            <a:avLst>
              <a:gd name="adj1" fmla="val -3156"/>
              <a:gd name="adj2" fmla="val 2823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5796136" y="877094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2"/>
            <a:endCxn id="49" idx="0"/>
          </p:cNvCxnSpPr>
          <p:nvPr/>
        </p:nvCxnSpPr>
        <p:spPr bwMode="auto">
          <a:xfrm>
            <a:off x="6320805" y="1124744"/>
            <a:ext cx="854535" cy="432048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956376" y="5024209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GB" altLang="el-GR" sz="1200" dirty="0"/>
          </a:p>
        </p:txBody>
      </p:sp>
      <p:cxnSp>
        <p:nvCxnSpPr>
          <p:cNvPr id="142" name="Straight Arrow Connector 76"/>
          <p:cNvCxnSpPr>
            <a:cxnSpLocks noChangeShapeType="1"/>
            <a:stCxn id="141" idx="0"/>
            <a:endCxn id="26" idx="2"/>
          </p:cNvCxnSpPr>
          <p:nvPr/>
        </p:nvCxnSpPr>
        <p:spPr bwMode="auto">
          <a:xfrm flipH="1" flipV="1">
            <a:off x="8333196" y="3734788"/>
            <a:ext cx="20885" cy="12894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prstDash val="sysDot"/>
            <a:round/>
            <a:headEnd/>
            <a:tailEnd type="triangle" w="sm" len="lg"/>
          </a:ln>
        </p:spPr>
      </p:cxnSp>
      <p:cxnSp>
        <p:nvCxnSpPr>
          <p:cNvPr id="146" name="AutoShape 50"/>
          <p:cNvCxnSpPr>
            <a:cxnSpLocks noChangeShapeType="1"/>
            <a:stCxn id="141" idx="2"/>
            <a:endCxn id="19" idx="3"/>
          </p:cNvCxnSpPr>
          <p:nvPr/>
        </p:nvCxnSpPr>
        <p:spPr bwMode="auto">
          <a:xfrm rot="5400000">
            <a:off x="5548510" y="3797297"/>
            <a:ext cx="1301661" cy="430948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2" name="Text Box 13"/>
          <p:cNvSpPr txBox="1">
            <a:spLocks noChangeArrowheads="1"/>
          </p:cNvSpPr>
          <p:nvPr/>
        </p:nvSpPr>
        <p:spPr bwMode="auto">
          <a:xfrm>
            <a:off x="5269049" y="6423163"/>
            <a:ext cx="1311070" cy="246221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has 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153" name="Straight Arrow Connector 76"/>
          <p:cNvCxnSpPr>
            <a:cxnSpLocks noChangeShapeType="1"/>
            <a:stCxn id="152" idx="0"/>
            <a:endCxn id="29" idx="2"/>
          </p:cNvCxnSpPr>
          <p:nvPr/>
        </p:nvCxnSpPr>
        <p:spPr bwMode="auto">
          <a:xfrm flipV="1">
            <a:off x="5924584" y="6098310"/>
            <a:ext cx="18398" cy="324853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156" name="TextBox 155"/>
          <p:cNvSpPr txBox="1"/>
          <p:nvPr/>
        </p:nvSpPr>
        <p:spPr>
          <a:xfrm>
            <a:off x="6012160" y="608400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?</a:t>
            </a:r>
            <a:endParaRPr lang="nb-NO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854518" y="1956902"/>
            <a:ext cx="320822" cy="1400090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93" name="Straight Arrow Connector 139"/>
          <p:cNvCxnSpPr>
            <a:cxnSpLocks noChangeShapeType="1"/>
            <a:stCxn id="38" idx="0"/>
            <a:endCxn id="44" idx="2"/>
          </p:cNvCxnSpPr>
          <p:nvPr/>
        </p:nvCxnSpPr>
        <p:spPr bwMode="auto">
          <a:xfrm flipV="1">
            <a:off x="6258384" y="3603213"/>
            <a:ext cx="596134" cy="172512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27465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400731" y="3356992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389252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200" dirty="0"/>
              <a:t>S19 Encounter Event</a:t>
            </a:r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21598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241683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E53 Place</a:t>
            </a:r>
            <a:endParaRPr lang="en-GB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E18 Physical Thing</a:t>
            </a:r>
            <a:endParaRPr lang="en-GB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527365"/>
            <a:ext cx="929943" cy="3583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665477"/>
            <a:ext cx="342457" cy="5762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851379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95536" y="44624"/>
            <a:ext cx="86778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err="1" smtClean="0"/>
              <a:t>Current</a:t>
            </a:r>
            <a:r>
              <a:rPr lang="nb-NO" sz="3200" dirty="0" smtClean="0"/>
              <a:t> S15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/>
              <a:t> </a:t>
            </a:r>
            <a:r>
              <a:rPr lang="nb-NO" sz="3200" dirty="0" smtClean="0"/>
              <a:t>– CRM and </a:t>
            </a:r>
            <a:r>
              <a:rPr lang="nb-NO" sz="3200" dirty="0" err="1" smtClean="0"/>
              <a:t>CRMSci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369622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traight Arrow Connector 139"/>
          <p:cNvCxnSpPr>
            <a:cxnSpLocks noChangeShapeType="1"/>
            <a:stCxn id="38" idx="0"/>
            <a:endCxn id="43" idx="2"/>
          </p:cNvCxnSpPr>
          <p:nvPr/>
        </p:nvCxnSpPr>
        <p:spPr bwMode="auto">
          <a:xfrm flipV="1">
            <a:off x="6258384" y="1124744"/>
            <a:ext cx="62421" cy="4203596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/>
              <a:t>E13 Attribute Assignment</a:t>
            </a:r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E7 Activity</a:t>
            </a:r>
          </a:p>
        </p:txBody>
      </p:sp>
      <p:cxnSp>
        <p:nvCxnSpPr>
          <p:cNvPr id="13" name="Straight Arrow Connector 76"/>
          <p:cNvCxnSpPr>
            <a:cxnSpLocks noChangeShapeType="1"/>
            <a:stCxn id="45" idx="0"/>
            <a:endCxn id="10" idx="2"/>
          </p:cNvCxnSpPr>
          <p:nvPr/>
        </p:nvCxnSpPr>
        <p:spPr bwMode="auto">
          <a:xfrm flipV="1">
            <a:off x="2301782" y="3173269"/>
            <a:ext cx="963325" cy="252846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E54 Dimension</a:t>
            </a:r>
            <a:endParaRPr lang="en-GB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S9 Property Type </a:t>
            </a:r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92D050"/>
              </a:gs>
              <a:gs pos="50000">
                <a:schemeClr val="bg1"/>
              </a:gs>
              <a:gs pos="100000">
                <a:srgbClr val="92D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 err="1" smtClean="0"/>
              <a:t>Exx</a:t>
            </a:r>
            <a:r>
              <a:rPr lang="en-GB" sz="1200" dirty="0" smtClean="0"/>
              <a:t> </a:t>
            </a:r>
            <a:r>
              <a:rPr lang="en-GB" sz="1200" dirty="0"/>
              <a:t>Observable Entity</a:t>
            </a:r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70513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err="1" smtClean="0">
                <a:cs typeface="Arial" charset="0"/>
              </a:rPr>
              <a:t>Pxx</a:t>
            </a:r>
            <a:r>
              <a:rPr lang="en-US" altLang="el-GR" sz="1000" dirty="0" smtClean="0">
                <a:cs typeface="Arial" charset="0"/>
              </a:rPr>
              <a:t> </a:t>
            </a:r>
            <a:r>
              <a:rPr lang="en-US" altLang="el-GR" sz="1000" dirty="0" smtClean="0">
                <a:cs typeface="Arial" charset="0"/>
              </a:rPr>
              <a:t> </a:t>
            </a:r>
            <a:r>
              <a:rPr lang="en-US" altLang="el-GR" sz="1000" dirty="0">
                <a:cs typeface="Arial" charset="0"/>
              </a:rPr>
              <a:t>has dimension</a:t>
            </a:r>
            <a:endParaRPr lang="el-GR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E55 Type</a:t>
            </a:r>
            <a:endParaRPr lang="en-GB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35" name="Straight Arrow Connector 76"/>
          <p:cNvCxnSpPr>
            <a:cxnSpLocks noChangeShapeType="1"/>
            <a:stCxn id="45" idx="0"/>
            <a:endCxn id="36" idx="2"/>
          </p:cNvCxnSpPr>
          <p:nvPr/>
        </p:nvCxnSpPr>
        <p:spPr bwMode="auto">
          <a:xfrm flipH="1" flipV="1">
            <a:off x="1800130" y="3148511"/>
            <a:ext cx="501652" cy="2553222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E16 Measurement </a:t>
            </a:r>
            <a:endParaRPr lang="en-GB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/>
              <a:t>E1 CRM Entity</a:t>
            </a:r>
            <a:endParaRPr lang="en-GB" altLang="el-GR" sz="120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45" name="Text Box 5"/>
          <p:cNvSpPr txBox="1">
            <a:spLocks noChangeAspect="1" noChangeArrowheads="1"/>
          </p:cNvSpPr>
          <p:nvPr/>
        </p:nvSpPr>
        <p:spPr bwMode="auto">
          <a:xfrm>
            <a:off x="1619672" y="5701733"/>
            <a:ext cx="136422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S21 Measurement </a:t>
            </a:r>
            <a:endParaRPr lang="en-GB" altLang="el-GR" sz="1200" dirty="0"/>
          </a:p>
        </p:txBody>
      </p: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S4 Observation</a:t>
            </a:r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P40 observed </a:t>
            </a:r>
            <a:r>
              <a:rPr lang="en-US" altLang="el-GR" sz="1000" dirty="0" smtClean="0">
                <a:cs typeface="Arial" charset="0"/>
              </a:rPr>
              <a:t>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127" name="AutoShape 50"/>
          <p:cNvCxnSpPr>
            <a:cxnSpLocks noChangeShapeType="1"/>
            <a:stCxn id="45" idx="3"/>
            <a:endCxn id="26" idx="2"/>
          </p:cNvCxnSpPr>
          <p:nvPr/>
        </p:nvCxnSpPr>
        <p:spPr bwMode="auto">
          <a:xfrm flipV="1">
            <a:off x="2983892" y="3734788"/>
            <a:ext cx="5349303" cy="210544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671009" y="5328340"/>
            <a:ext cx="1174750" cy="252412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O24 measured</a:t>
            </a:r>
          </a:p>
        </p:txBody>
      </p:sp>
      <p:cxnSp>
        <p:nvCxnSpPr>
          <p:cNvPr id="71" name="AutoShape 50"/>
          <p:cNvCxnSpPr>
            <a:cxnSpLocks noChangeShapeType="1"/>
            <a:stCxn id="36" idx="1"/>
            <a:endCxn id="39" idx="0"/>
          </p:cNvCxnSpPr>
          <p:nvPr/>
        </p:nvCxnSpPr>
        <p:spPr bwMode="auto">
          <a:xfrm rot="10800000" flipH="1">
            <a:off x="1115615" y="2231722"/>
            <a:ext cx="7243609" cy="778290"/>
          </a:xfrm>
          <a:prstGeom prst="curvedConnector4">
            <a:avLst>
              <a:gd name="adj1" fmla="val -3156"/>
              <a:gd name="adj2" fmla="val 2823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5796136" y="877094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2"/>
            <a:endCxn id="49" idx="0"/>
          </p:cNvCxnSpPr>
          <p:nvPr/>
        </p:nvCxnSpPr>
        <p:spPr bwMode="auto">
          <a:xfrm>
            <a:off x="6320805" y="1124744"/>
            <a:ext cx="854535" cy="432048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GB" altLang="el-GR" sz="1200" dirty="0"/>
          </a:p>
        </p:txBody>
      </p:sp>
      <p:cxnSp>
        <p:nvCxnSpPr>
          <p:cNvPr id="146" name="AutoShape 50"/>
          <p:cNvCxnSpPr>
            <a:cxnSpLocks noChangeShapeType="1"/>
            <a:stCxn id="141" idx="1"/>
            <a:endCxn id="19" idx="3"/>
          </p:cNvCxnSpPr>
          <p:nvPr/>
        </p:nvCxnSpPr>
        <p:spPr bwMode="auto">
          <a:xfrm rot="10800000" flipV="1">
            <a:off x="4044598" y="6530861"/>
            <a:ext cx="3623746" cy="7200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2" name="Text Box 13"/>
          <p:cNvSpPr txBox="1">
            <a:spLocks noChangeArrowheads="1"/>
          </p:cNvSpPr>
          <p:nvPr/>
        </p:nvSpPr>
        <p:spPr bwMode="auto">
          <a:xfrm>
            <a:off x="5269049" y="6423163"/>
            <a:ext cx="1311070" cy="246221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has 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153" name="Straight Arrow Connector 76"/>
          <p:cNvCxnSpPr>
            <a:cxnSpLocks noChangeShapeType="1"/>
            <a:stCxn id="152" idx="0"/>
            <a:endCxn id="29" idx="2"/>
          </p:cNvCxnSpPr>
          <p:nvPr/>
        </p:nvCxnSpPr>
        <p:spPr bwMode="auto">
          <a:xfrm flipV="1">
            <a:off x="5924584" y="6098310"/>
            <a:ext cx="13589" cy="324853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156" name="TextBox 155"/>
          <p:cNvSpPr txBox="1"/>
          <p:nvPr/>
        </p:nvSpPr>
        <p:spPr>
          <a:xfrm>
            <a:off x="6012160" y="608400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?</a:t>
            </a:r>
            <a:endParaRPr lang="nb-NO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854518" y="1956902"/>
            <a:ext cx="320822" cy="1400090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93" name="Straight Arrow Connector 139"/>
          <p:cNvCxnSpPr>
            <a:cxnSpLocks noChangeShapeType="1"/>
            <a:stCxn id="38" idx="0"/>
            <a:endCxn id="44" idx="2"/>
          </p:cNvCxnSpPr>
          <p:nvPr/>
        </p:nvCxnSpPr>
        <p:spPr bwMode="auto">
          <a:xfrm flipV="1">
            <a:off x="6258384" y="3603213"/>
            <a:ext cx="596134" cy="172512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36281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400731" y="3356992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293096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200" dirty="0"/>
              <a:t>S19 Encounter Event</a:t>
            </a:r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11982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157192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E53 Place</a:t>
            </a:r>
            <a:endParaRPr lang="en-GB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E18 Physical Thing</a:t>
            </a:r>
            <a:endParaRPr lang="en-GB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431209"/>
            <a:ext cx="929943" cy="45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569321"/>
            <a:ext cx="342457" cy="587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725144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-108520" y="116632"/>
            <a:ext cx="9408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smtClean="0"/>
              <a:t>New </a:t>
            </a:r>
            <a:r>
              <a:rPr lang="nb-NO" sz="3200" dirty="0" err="1" smtClean="0"/>
              <a:t>Exx</a:t>
            </a:r>
            <a:r>
              <a:rPr lang="nb-NO" sz="3200" dirty="0" smtClean="0"/>
              <a:t>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 smtClean="0"/>
              <a:t> in CRM </a:t>
            </a:r>
            <a:r>
              <a:rPr lang="nb-NO" sz="3200" dirty="0" err="1"/>
              <a:t>moved</a:t>
            </a:r>
            <a:r>
              <a:rPr lang="nb-NO" sz="3200" dirty="0"/>
              <a:t> </a:t>
            </a:r>
            <a:r>
              <a:rPr lang="nb-NO" sz="3200" dirty="0" smtClean="0"/>
              <a:t>from </a:t>
            </a:r>
            <a:r>
              <a:rPr lang="nb-NO" sz="3200" dirty="0" err="1" smtClean="0"/>
              <a:t>CRMSci</a:t>
            </a:r>
            <a:endParaRPr lang="nb-NO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E77 Persistent Item</a:t>
            </a:r>
            <a:endParaRPr lang="en-GB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GB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361837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/>
              <a:t>E13 Attribute Assignment</a:t>
            </a:r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E7 Activity</a:t>
            </a:r>
          </a:p>
        </p:txBody>
      </p: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E54 Dimension</a:t>
            </a:r>
            <a:endParaRPr lang="en-GB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S9 Property Type </a:t>
            </a:r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 err="1" smtClean="0"/>
              <a:t>Exx</a:t>
            </a:r>
            <a:r>
              <a:rPr lang="en-GB" sz="1200" dirty="0" smtClean="0"/>
              <a:t> </a:t>
            </a:r>
            <a:r>
              <a:rPr lang="en-GB" sz="1200" dirty="0"/>
              <a:t>Observable Entity</a:t>
            </a:r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70513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err="1" smtClean="0">
                <a:cs typeface="Arial" charset="0"/>
              </a:rPr>
              <a:t>Pxx</a:t>
            </a:r>
            <a:r>
              <a:rPr lang="en-US" altLang="el-GR" sz="1000" dirty="0" smtClean="0">
                <a:cs typeface="Arial" charset="0"/>
              </a:rPr>
              <a:t> </a:t>
            </a:r>
            <a:r>
              <a:rPr lang="en-US" altLang="el-GR" sz="1000" dirty="0" smtClean="0">
                <a:cs typeface="Arial" charset="0"/>
              </a:rPr>
              <a:t> </a:t>
            </a:r>
            <a:r>
              <a:rPr lang="en-US" altLang="el-GR" sz="1000" dirty="0">
                <a:cs typeface="Arial" charset="0"/>
              </a:rPr>
              <a:t>has dimension</a:t>
            </a:r>
            <a:endParaRPr lang="el-GR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E55 Type</a:t>
            </a:r>
            <a:endParaRPr lang="en-GB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E16 Measurement </a:t>
            </a:r>
            <a:endParaRPr lang="en-GB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/>
              <a:t>E1 CRM Entity</a:t>
            </a:r>
            <a:endParaRPr lang="en-GB" altLang="el-GR" sz="120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S4 Observation</a:t>
            </a:r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P40 observed </a:t>
            </a:r>
            <a:r>
              <a:rPr lang="en-US" altLang="el-GR" sz="1000" dirty="0" smtClean="0">
                <a:cs typeface="Arial" charset="0"/>
              </a:rPr>
              <a:t>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71" name="AutoShape 50"/>
          <p:cNvCxnSpPr>
            <a:cxnSpLocks noChangeShapeType="1"/>
            <a:stCxn id="36" idx="2"/>
            <a:endCxn id="26" idx="2"/>
          </p:cNvCxnSpPr>
          <p:nvPr/>
        </p:nvCxnSpPr>
        <p:spPr bwMode="auto">
          <a:xfrm rot="16200000" flipH="1">
            <a:off x="4773524" y="175116"/>
            <a:ext cx="586277" cy="6533065"/>
          </a:xfrm>
          <a:prstGeom prst="curvedConnector3">
            <a:avLst>
              <a:gd name="adj1" fmla="val 4558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342943" y="5148139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0"/>
            <a:endCxn id="49" idx="2"/>
          </p:cNvCxnSpPr>
          <p:nvPr/>
        </p:nvCxnSpPr>
        <p:spPr bwMode="auto">
          <a:xfrm flipV="1">
            <a:off x="6867612" y="1956902"/>
            <a:ext cx="307728" cy="319123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GB" altLang="el-GR" sz="1200" dirty="0"/>
          </a:p>
        </p:txBody>
      </p:sp>
      <p:cxnSp>
        <p:nvCxnSpPr>
          <p:cNvPr id="146" name="AutoShape 50"/>
          <p:cNvCxnSpPr>
            <a:cxnSpLocks noChangeShapeType="1"/>
            <a:stCxn id="141" idx="1"/>
            <a:endCxn id="19" idx="3"/>
          </p:cNvCxnSpPr>
          <p:nvPr/>
        </p:nvCxnSpPr>
        <p:spPr bwMode="auto">
          <a:xfrm rot="10800000" flipV="1">
            <a:off x="4044598" y="6530861"/>
            <a:ext cx="3623746" cy="7200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2" name="Text Box 13"/>
          <p:cNvSpPr txBox="1">
            <a:spLocks noChangeArrowheads="1"/>
          </p:cNvSpPr>
          <p:nvPr/>
        </p:nvSpPr>
        <p:spPr bwMode="auto">
          <a:xfrm>
            <a:off x="5269049" y="6423163"/>
            <a:ext cx="1311070" cy="246221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has 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153" name="Straight Arrow Connector 76"/>
          <p:cNvCxnSpPr>
            <a:cxnSpLocks noChangeShapeType="1"/>
            <a:stCxn id="152" idx="0"/>
            <a:endCxn id="29" idx="2"/>
          </p:cNvCxnSpPr>
          <p:nvPr/>
        </p:nvCxnSpPr>
        <p:spPr bwMode="auto">
          <a:xfrm flipV="1">
            <a:off x="5924584" y="6098310"/>
            <a:ext cx="13589" cy="324853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156" name="TextBox 155"/>
          <p:cNvSpPr txBox="1"/>
          <p:nvPr/>
        </p:nvSpPr>
        <p:spPr>
          <a:xfrm>
            <a:off x="6012160" y="608400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?</a:t>
            </a:r>
            <a:endParaRPr lang="nb-NO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520159" y="1956902"/>
            <a:ext cx="655181" cy="140796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36281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066372" y="3364871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293096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200" dirty="0"/>
              <a:t>S19 Encounter Event</a:t>
            </a:r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11982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157192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E53 Place</a:t>
            </a:r>
            <a:endParaRPr lang="en-GB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E18 Physical Thing</a:t>
            </a:r>
            <a:endParaRPr lang="en-GB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431209"/>
            <a:ext cx="929943" cy="45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569321"/>
            <a:ext cx="342457" cy="587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725144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23528" y="116632"/>
            <a:ext cx="86088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smtClean="0"/>
              <a:t>New </a:t>
            </a:r>
            <a:r>
              <a:rPr lang="nb-NO" sz="3200" dirty="0" err="1" smtClean="0"/>
              <a:t>Exx</a:t>
            </a:r>
            <a:r>
              <a:rPr lang="nb-NO" sz="3200" dirty="0" smtClean="0"/>
              <a:t>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/>
              <a:t> </a:t>
            </a:r>
            <a:r>
              <a:rPr lang="nb-NO" sz="3200" dirty="0" smtClean="0"/>
              <a:t>– </a:t>
            </a:r>
            <a:r>
              <a:rPr lang="nb-NO" sz="3200" dirty="0" err="1" smtClean="0"/>
              <a:t>CRMSci</a:t>
            </a:r>
            <a:r>
              <a:rPr lang="nb-NO" sz="3200" dirty="0" smtClean="0"/>
              <a:t> </a:t>
            </a:r>
            <a:r>
              <a:rPr lang="nb-NO" sz="3200" dirty="0" err="1" smtClean="0"/>
              <a:t>simplification</a:t>
            </a:r>
            <a:endParaRPr lang="nb-NO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E77 Persistent Item</a:t>
            </a:r>
            <a:endParaRPr lang="en-GB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GB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169510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/>
              <a:t>E13 Attribute Assignment</a:t>
            </a:r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E7 Activity</a:t>
            </a:r>
          </a:p>
        </p:txBody>
      </p: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E54 Dimension</a:t>
            </a:r>
            <a:endParaRPr lang="en-GB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S9 Property Type </a:t>
            </a:r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 err="1" smtClean="0"/>
              <a:t>Exx</a:t>
            </a:r>
            <a:r>
              <a:rPr lang="en-GB" sz="1200" dirty="0" smtClean="0"/>
              <a:t> </a:t>
            </a:r>
            <a:r>
              <a:rPr lang="en-GB" sz="1200" dirty="0"/>
              <a:t>Observable Entity</a:t>
            </a:r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70513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err="1" smtClean="0">
                <a:cs typeface="Arial" charset="0"/>
              </a:rPr>
              <a:t>Pxx</a:t>
            </a:r>
            <a:r>
              <a:rPr lang="en-US" altLang="el-GR" sz="1000" dirty="0" smtClean="0">
                <a:cs typeface="Arial" charset="0"/>
              </a:rPr>
              <a:t> </a:t>
            </a:r>
            <a:r>
              <a:rPr lang="en-US" altLang="el-GR" sz="1000" dirty="0" smtClean="0">
                <a:cs typeface="Arial" charset="0"/>
              </a:rPr>
              <a:t> </a:t>
            </a:r>
            <a:r>
              <a:rPr lang="en-US" altLang="el-GR" sz="1000" dirty="0">
                <a:cs typeface="Arial" charset="0"/>
              </a:rPr>
              <a:t>has dimension</a:t>
            </a:r>
            <a:endParaRPr lang="el-GR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E55 Type</a:t>
            </a:r>
            <a:endParaRPr lang="en-GB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E16 Measurement </a:t>
            </a:r>
            <a:endParaRPr lang="en-GB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/>
              <a:t>E1 CRM Entity</a:t>
            </a:r>
            <a:endParaRPr lang="en-GB" altLang="el-GR" sz="120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S4 Observation</a:t>
            </a:r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P40 observed </a:t>
            </a:r>
            <a:r>
              <a:rPr lang="en-US" altLang="el-GR" sz="1000" dirty="0" smtClean="0">
                <a:cs typeface="Arial" charset="0"/>
              </a:rPr>
              <a:t>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71" name="AutoShape 50"/>
          <p:cNvCxnSpPr>
            <a:cxnSpLocks noChangeShapeType="1"/>
            <a:stCxn id="36" idx="2"/>
            <a:endCxn id="26" idx="2"/>
          </p:cNvCxnSpPr>
          <p:nvPr/>
        </p:nvCxnSpPr>
        <p:spPr bwMode="auto">
          <a:xfrm rot="16200000" flipH="1">
            <a:off x="4773524" y="175116"/>
            <a:ext cx="586277" cy="6533065"/>
          </a:xfrm>
          <a:prstGeom prst="curvedConnector3">
            <a:avLst>
              <a:gd name="adj1" fmla="val 4558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342943" y="5148139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0"/>
            <a:endCxn id="49" idx="2"/>
          </p:cNvCxnSpPr>
          <p:nvPr/>
        </p:nvCxnSpPr>
        <p:spPr bwMode="auto">
          <a:xfrm flipV="1">
            <a:off x="6867612" y="1956902"/>
            <a:ext cx="307728" cy="319123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GB" altLang="el-GR" sz="1200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520159" y="1956902"/>
            <a:ext cx="655181" cy="140796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36281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066372" y="3364871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293096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200" dirty="0"/>
              <a:t>S19 Encounter Event</a:t>
            </a:r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11982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157192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E53 Place</a:t>
            </a:r>
            <a:endParaRPr lang="en-GB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E18 Physical Thing</a:t>
            </a:r>
            <a:endParaRPr lang="en-GB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431209"/>
            <a:ext cx="929943" cy="45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569321"/>
            <a:ext cx="342457" cy="587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725144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1560" y="116632"/>
            <a:ext cx="7819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smtClean="0"/>
              <a:t>New </a:t>
            </a:r>
            <a:r>
              <a:rPr lang="nb-NO" sz="3200" dirty="0" err="1" smtClean="0"/>
              <a:t>Exx</a:t>
            </a:r>
            <a:r>
              <a:rPr lang="nb-NO" sz="3200" dirty="0" smtClean="0"/>
              <a:t>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/>
              <a:t> </a:t>
            </a:r>
            <a:r>
              <a:rPr lang="nb-NO" sz="3200" dirty="0" smtClean="0"/>
              <a:t>– CRM </a:t>
            </a:r>
            <a:r>
              <a:rPr lang="nb-NO" sz="3200" dirty="0" err="1" smtClean="0"/>
              <a:t>adjustment</a:t>
            </a:r>
            <a:endParaRPr lang="nb-NO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E77 Persistent Item</a:t>
            </a:r>
            <a:endParaRPr lang="en-GB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GB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28481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/>
              <a:t>E13 Attribute Assignment</a:t>
            </a:r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E7 Activity</a:t>
            </a:r>
          </a:p>
        </p:txBody>
      </p: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E54 Dimension</a:t>
            </a:r>
            <a:endParaRPr lang="en-GB" altLang="el-GR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 err="1" smtClean="0"/>
              <a:t>Exx</a:t>
            </a:r>
            <a:r>
              <a:rPr lang="en-GB" sz="1200" dirty="0" smtClean="0"/>
              <a:t> </a:t>
            </a:r>
            <a:r>
              <a:rPr lang="en-GB" sz="1200" dirty="0"/>
              <a:t>Observable Entity</a:t>
            </a:r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89749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</a:t>
            </a:r>
            <a:r>
              <a:rPr lang="en-US" altLang="el-GR" sz="1000" dirty="0" smtClean="0">
                <a:cs typeface="Arial" charset="0"/>
              </a:rPr>
              <a:t> </a:t>
            </a:r>
            <a:r>
              <a:rPr lang="en-US" altLang="el-GR" sz="1000" dirty="0">
                <a:cs typeface="Arial" charset="0"/>
              </a:rPr>
              <a:t>has dimension</a:t>
            </a:r>
            <a:endParaRPr lang="el-GR" altLang="el-GR" sz="1000" dirty="0">
              <a:cs typeface="Arial" charset="0"/>
            </a:endParaRPr>
          </a:p>
        </p:txBody>
      </p: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E16 Measurement </a:t>
            </a:r>
            <a:endParaRPr lang="en-GB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/>
              <a:t>E1 CRM Entity</a:t>
            </a:r>
            <a:endParaRPr lang="en-GB" altLang="el-GR" sz="120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P40 observed </a:t>
            </a:r>
            <a:r>
              <a:rPr lang="en-US" altLang="el-GR" sz="1000" dirty="0" smtClean="0">
                <a:cs typeface="Arial" charset="0"/>
              </a:rPr>
              <a:t>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71" name="AutoShape 50"/>
          <p:cNvCxnSpPr>
            <a:cxnSpLocks noChangeShapeType="1"/>
            <a:stCxn id="36" idx="2"/>
            <a:endCxn id="26" idx="2"/>
          </p:cNvCxnSpPr>
          <p:nvPr/>
        </p:nvCxnSpPr>
        <p:spPr bwMode="auto">
          <a:xfrm rot="16200000" flipH="1">
            <a:off x="4773524" y="175116"/>
            <a:ext cx="586277" cy="6533065"/>
          </a:xfrm>
          <a:prstGeom prst="curvedConnector3">
            <a:avLst>
              <a:gd name="adj1" fmla="val 4558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342943" y="5148139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0"/>
            <a:endCxn id="49" idx="2"/>
          </p:cNvCxnSpPr>
          <p:nvPr/>
        </p:nvCxnSpPr>
        <p:spPr bwMode="auto">
          <a:xfrm flipV="1">
            <a:off x="6867612" y="1956902"/>
            <a:ext cx="307728" cy="319123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GB" altLang="el-GR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59632" y="116632"/>
            <a:ext cx="662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smtClean="0"/>
              <a:t>New </a:t>
            </a:r>
            <a:r>
              <a:rPr lang="nb-NO" sz="3200" dirty="0" err="1" smtClean="0"/>
              <a:t>Exx</a:t>
            </a:r>
            <a:r>
              <a:rPr lang="nb-NO" sz="3200" dirty="0" smtClean="0"/>
              <a:t>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/>
              <a:t> </a:t>
            </a:r>
            <a:r>
              <a:rPr lang="nb-NO" sz="3200" dirty="0" smtClean="0"/>
              <a:t>– CRM </a:t>
            </a:r>
            <a:r>
              <a:rPr lang="nb-NO" sz="3200" dirty="0" err="1" smtClean="0"/>
              <a:t>only</a:t>
            </a:r>
            <a:endParaRPr lang="nb-NO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E77 Persistent Item</a:t>
            </a:r>
            <a:endParaRPr lang="en-GB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GB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343879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r>
              <a:rPr lang="nb-NO" dirty="0" err="1" smtClean="0"/>
              <a:t>Delete</a:t>
            </a:r>
            <a:r>
              <a:rPr lang="nb-NO" dirty="0" smtClean="0"/>
              <a:t> S4 </a:t>
            </a:r>
            <a:r>
              <a:rPr lang="nb-NO" dirty="0" err="1" smtClean="0"/>
              <a:t>Observable</a:t>
            </a:r>
            <a:r>
              <a:rPr lang="nb-NO" dirty="0" smtClean="0"/>
              <a:t> </a:t>
            </a:r>
            <a:r>
              <a:rPr lang="nb-NO" dirty="0" err="1" smtClean="0"/>
              <a:t>Entity</a:t>
            </a:r>
            <a:r>
              <a:rPr lang="nb-NO" dirty="0" smtClean="0"/>
              <a:t> from </a:t>
            </a:r>
            <a:r>
              <a:rPr lang="nb-NO" dirty="0" err="1" smtClean="0"/>
              <a:t>CRMSci</a:t>
            </a:r>
            <a:endParaRPr lang="nb-NO" dirty="0" smtClean="0"/>
          </a:p>
          <a:p>
            <a:r>
              <a:rPr lang="nb-NO" dirty="0" smtClean="0"/>
              <a:t>Introduce </a:t>
            </a:r>
            <a:r>
              <a:rPr lang="nb-NO" dirty="0" err="1" smtClean="0"/>
              <a:t>new</a:t>
            </a:r>
            <a:r>
              <a:rPr lang="nb-NO" dirty="0" smtClean="0"/>
              <a:t> </a:t>
            </a:r>
            <a:r>
              <a:rPr lang="nb-NO" dirty="0" err="1"/>
              <a:t>Exx</a:t>
            </a:r>
            <a:r>
              <a:rPr lang="nb-NO" dirty="0"/>
              <a:t> </a:t>
            </a:r>
            <a:r>
              <a:rPr lang="nb-NO" dirty="0" err="1"/>
              <a:t>Observable</a:t>
            </a:r>
            <a:r>
              <a:rPr lang="nb-NO" dirty="0"/>
              <a:t> </a:t>
            </a:r>
            <a:r>
              <a:rPr lang="nb-NO" dirty="0" err="1" smtClean="0"/>
              <a:t>Entity</a:t>
            </a:r>
            <a:r>
              <a:rPr lang="nb-NO" dirty="0" smtClean="0"/>
              <a:t> in CRM</a:t>
            </a:r>
          </a:p>
          <a:p>
            <a:pPr lvl="1"/>
            <a:r>
              <a:rPr lang="nb-NO" dirty="0" err="1" smtClean="0"/>
              <a:t>Subclass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E1 CRM </a:t>
            </a:r>
            <a:r>
              <a:rPr lang="nb-NO" dirty="0" err="1" smtClean="0"/>
              <a:t>Entity</a:t>
            </a:r>
            <a:endParaRPr lang="nb-NO" dirty="0" smtClean="0"/>
          </a:p>
          <a:p>
            <a:pPr lvl="1"/>
            <a:r>
              <a:rPr lang="nb-NO" dirty="0" err="1" smtClean="0"/>
              <a:t>Superclass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E2 Temporal </a:t>
            </a:r>
            <a:r>
              <a:rPr lang="nb-NO" dirty="0" err="1" smtClean="0"/>
              <a:t>Entity</a:t>
            </a:r>
            <a:r>
              <a:rPr lang="nb-NO" dirty="0" smtClean="0"/>
              <a:t>, E77 Persistent Item</a:t>
            </a:r>
          </a:p>
          <a:p>
            <a:pPr lvl="1"/>
            <a:r>
              <a:rPr lang="nb-NO" dirty="0" smtClean="0"/>
              <a:t>New </a:t>
            </a:r>
            <a:r>
              <a:rPr lang="nb-NO" dirty="0" err="1" smtClean="0"/>
              <a:t>domain</a:t>
            </a:r>
            <a:r>
              <a:rPr lang="nb-NO" dirty="0" smtClean="0"/>
              <a:t> for P43  has </a:t>
            </a:r>
            <a:r>
              <a:rPr lang="nb-NO" dirty="0" err="1" smtClean="0"/>
              <a:t>dimension</a:t>
            </a:r>
            <a:r>
              <a:rPr lang="nb-NO" dirty="0" smtClean="0"/>
              <a:t>, </a:t>
            </a:r>
            <a:r>
              <a:rPr lang="nb-NO" dirty="0" err="1" smtClean="0"/>
              <a:t>was</a:t>
            </a:r>
            <a:r>
              <a:rPr lang="nb-NO" dirty="0" smtClean="0"/>
              <a:t> E70 Thing, </a:t>
            </a:r>
            <a:r>
              <a:rPr lang="nb-NO" dirty="0" err="1" smtClean="0"/>
              <a:t>should</a:t>
            </a:r>
            <a:r>
              <a:rPr lang="nb-NO" dirty="0" smtClean="0"/>
              <a:t> be </a:t>
            </a:r>
            <a:r>
              <a:rPr lang="nb-NO" dirty="0" err="1" smtClean="0"/>
              <a:t>Exx</a:t>
            </a:r>
            <a:r>
              <a:rPr lang="nb-NO" dirty="0" smtClean="0"/>
              <a:t> </a:t>
            </a:r>
            <a:r>
              <a:rPr lang="nb-NO" dirty="0" err="1" smtClean="0"/>
              <a:t>Observable</a:t>
            </a:r>
            <a:r>
              <a:rPr lang="nb-NO" dirty="0" smtClean="0"/>
              <a:t> </a:t>
            </a:r>
            <a:r>
              <a:rPr lang="nb-NO" dirty="0" err="1" smtClean="0"/>
              <a:t>Entity</a:t>
            </a:r>
            <a:r>
              <a:rPr lang="nb-NO" dirty="0" smtClean="0"/>
              <a:t> </a:t>
            </a:r>
          </a:p>
          <a:p>
            <a:r>
              <a:rPr lang="nb-NO" dirty="0" err="1" smtClean="0"/>
              <a:t>Delete</a:t>
            </a:r>
            <a:r>
              <a:rPr lang="nb-NO" dirty="0" smtClean="0"/>
              <a:t> S21 </a:t>
            </a:r>
            <a:r>
              <a:rPr lang="nb-NO" dirty="0" err="1" smtClean="0"/>
              <a:t>Measurement</a:t>
            </a:r>
            <a:r>
              <a:rPr lang="nb-NO" dirty="0" smtClean="0"/>
              <a:t> and O24 </a:t>
            </a:r>
            <a:r>
              <a:rPr lang="nb-NO" dirty="0" err="1" smtClean="0"/>
              <a:t>measured</a:t>
            </a:r>
            <a:endParaRPr lang="nb-NO" dirty="0" smtClean="0"/>
          </a:p>
          <a:p>
            <a:pPr lvl="1"/>
            <a:r>
              <a:rPr lang="nb-NO" dirty="0" smtClean="0"/>
              <a:t>It is </a:t>
            </a:r>
            <a:r>
              <a:rPr lang="nb-NO" dirty="0" err="1" smtClean="0"/>
              <a:t>currently</a:t>
            </a:r>
            <a:r>
              <a:rPr lang="nb-NO" dirty="0" smtClean="0"/>
              <a:t> a </a:t>
            </a:r>
            <a:r>
              <a:rPr lang="nb-NO" dirty="0" err="1" smtClean="0"/>
              <a:t>subclass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S4 </a:t>
            </a:r>
            <a:r>
              <a:rPr lang="nb-NO" dirty="0" err="1" smtClean="0"/>
              <a:t>Observation</a:t>
            </a:r>
            <a:r>
              <a:rPr lang="nb-NO" dirty="0" smtClean="0"/>
              <a:t> and E16 </a:t>
            </a:r>
            <a:r>
              <a:rPr lang="nb-NO" dirty="0" err="1" smtClean="0"/>
              <a:t>Measurement</a:t>
            </a:r>
            <a:r>
              <a:rPr lang="nb-NO" dirty="0" smtClean="0"/>
              <a:t> </a:t>
            </a:r>
          </a:p>
          <a:p>
            <a:pPr lvl="1"/>
            <a:r>
              <a:rPr lang="nb-NO" dirty="0" smtClean="0"/>
              <a:t>With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new</a:t>
            </a:r>
            <a:r>
              <a:rPr lang="nb-NO" dirty="0" smtClean="0"/>
              <a:t> </a:t>
            </a:r>
            <a:r>
              <a:rPr lang="nb-NO" dirty="0" err="1" smtClean="0"/>
              <a:t>class</a:t>
            </a:r>
            <a:r>
              <a:rPr lang="nb-NO" dirty="0" smtClean="0"/>
              <a:t> </a:t>
            </a:r>
            <a:r>
              <a:rPr lang="nb-NO" dirty="0" err="1" smtClean="0"/>
              <a:t>Exx</a:t>
            </a:r>
            <a:r>
              <a:rPr lang="nb-NO" dirty="0" smtClean="0"/>
              <a:t> </a:t>
            </a:r>
            <a:r>
              <a:rPr lang="nb-NO" dirty="0" err="1" smtClean="0"/>
              <a:t>Observable</a:t>
            </a:r>
            <a:r>
              <a:rPr lang="nb-NO" dirty="0" smtClean="0"/>
              <a:t> </a:t>
            </a:r>
            <a:r>
              <a:rPr lang="nb-NO" dirty="0" err="1" smtClean="0"/>
              <a:t>Entity</a:t>
            </a:r>
            <a:r>
              <a:rPr lang="nb-NO" dirty="0" smtClean="0"/>
              <a:t> and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adjusted</a:t>
            </a:r>
            <a:r>
              <a:rPr lang="nb-NO" dirty="0" smtClean="0"/>
              <a:t> </a:t>
            </a:r>
            <a:r>
              <a:rPr lang="nb-NO" dirty="0" err="1" smtClean="0"/>
              <a:t>domain</a:t>
            </a:r>
            <a:r>
              <a:rPr lang="nb-NO" dirty="0" smtClean="0"/>
              <a:t> for P43 has </a:t>
            </a:r>
            <a:r>
              <a:rPr lang="nb-NO" dirty="0" err="1" smtClean="0"/>
              <a:t>dimentions</a:t>
            </a:r>
            <a:r>
              <a:rPr lang="nb-NO" dirty="0" smtClean="0"/>
              <a:t>, it </a:t>
            </a:r>
            <a:r>
              <a:rPr lang="nb-NO" dirty="0" err="1" smtClean="0"/>
              <a:t>little</a:t>
            </a:r>
            <a:r>
              <a:rPr lang="nb-NO" dirty="0" smtClean="0"/>
              <a:t> </a:t>
            </a:r>
            <a:r>
              <a:rPr lang="nb-NO" dirty="0" err="1" smtClean="0"/>
              <a:t>new</a:t>
            </a:r>
            <a:r>
              <a:rPr lang="nb-NO" dirty="0" smtClean="0"/>
              <a:t> in S21 </a:t>
            </a:r>
            <a:r>
              <a:rPr lang="nb-NO" dirty="0" err="1" smtClean="0"/>
              <a:t>Measurement</a:t>
            </a:r>
            <a:r>
              <a:rPr lang="nb-NO" dirty="0" smtClean="0"/>
              <a:t> </a:t>
            </a:r>
            <a:r>
              <a:rPr lang="nb-NO" dirty="0" err="1" smtClean="0"/>
              <a:t>compared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superclass</a:t>
            </a:r>
            <a:r>
              <a:rPr lang="nb-NO" smtClean="0"/>
              <a:t> E16 </a:t>
            </a:r>
            <a:r>
              <a:rPr lang="nb-NO" dirty="0" err="1" smtClean="0"/>
              <a:t>Measurement</a:t>
            </a:r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16632"/>
            <a:ext cx="71220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smtClean="0"/>
              <a:t>New </a:t>
            </a:r>
            <a:r>
              <a:rPr lang="nb-NO" sz="3200" dirty="0" err="1" smtClean="0"/>
              <a:t>Exx</a:t>
            </a:r>
            <a:r>
              <a:rPr lang="nb-NO" sz="3200" dirty="0" smtClean="0"/>
              <a:t>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/>
              <a:t> </a:t>
            </a:r>
            <a:r>
              <a:rPr lang="nb-NO" sz="3200" dirty="0" smtClean="0"/>
              <a:t>– Summing up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853146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486</Words>
  <Application>Microsoft Office PowerPoint</Application>
  <PresentationFormat>On-screen Show (4:3)</PresentationFormat>
  <Paragraphs>150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Move S15 Observable Entity  to CRM?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 S15 Observable Entity  to CRM?</dc:title>
  <dc:creator>Christian-Emil Smith Ore</dc:creator>
  <cp:lastModifiedBy>Christian-Emil Smith Ore</cp:lastModifiedBy>
  <cp:revision>6</cp:revision>
  <dcterms:created xsi:type="dcterms:W3CDTF">2017-03-29T06:57:09Z</dcterms:created>
  <dcterms:modified xsi:type="dcterms:W3CDTF">2017-03-29T07:23:41Z</dcterms:modified>
</cp:coreProperties>
</file>