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6" d="100"/>
          <a:sy n="126" d="100"/>
        </p:scale>
        <p:origin x="-11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16724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24259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780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352287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691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75997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243163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2036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51670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36536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70535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DA17CD-6AD1-45F7-B710-F7CC78C7197D}" type="datetimeFigureOut">
              <a:rPr lang="nb-NO" smtClean="0"/>
              <a:t>30.03.2017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E981AD-2C57-4EE7-8C39-92E50E90F55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971239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Move S15 Observable Entity</a:t>
            </a:r>
            <a:br>
              <a:rPr lang="en-US" dirty="0" smtClean="0"/>
            </a:br>
            <a:r>
              <a:rPr lang="en-US" dirty="0" smtClean="0"/>
              <a:t> to CRM?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sz="4000" dirty="0" smtClean="0"/>
              <a:t>Some possible simplifications of </a:t>
            </a:r>
            <a:r>
              <a:rPr lang="en-US" sz="4000" dirty="0" err="1" smtClean="0"/>
              <a:t>CRMSci</a:t>
            </a:r>
            <a:endParaRPr lang="en-US" sz="4000" dirty="0" smtClean="0"/>
          </a:p>
          <a:p>
            <a:r>
              <a:rPr lang="en-US" sz="4000" dirty="0" smtClean="0"/>
              <a:t>Issue 293: Dimension to be discussed at the  38th CIDOC CRM and 31th FRBR CRM meeting </a:t>
            </a:r>
          </a:p>
          <a:p>
            <a:endParaRPr lang="en-US" dirty="0" smtClean="0"/>
          </a:p>
          <a:p>
            <a:r>
              <a:rPr lang="en-US" dirty="0" smtClean="0"/>
              <a:t>Christian-Emil Ore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96213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4" name="Straight Arrow Connector 139"/>
          <p:cNvCxnSpPr>
            <a:cxnSpLocks noChangeShapeType="1"/>
            <a:stCxn id="38" idx="0"/>
            <a:endCxn id="43" idx="2"/>
          </p:cNvCxnSpPr>
          <p:nvPr/>
        </p:nvCxnSpPr>
        <p:spPr bwMode="auto">
          <a:xfrm flipV="1">
            <a:off x="6258384" y="1124744"/>
            <a:ext cx="62421" cy="4203596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57" name="Straight Arrow Connector 139"/>
          <p:cNvCxnSpPr>
            <a:cxnSpLocks noChangeShapeType="1"/>
            <a:stCxn id="106" idx="3"/>
            <a:endCxn id="57" idx="2"/>
          </p:cNvCxnSpPr>
          <p:nvPr/>
        </p:nvCxnSpPr>
        <p:spPr bwMode="auto">
          <a:xfrm flipV="1">
            <a:off x="1372866" y="2369851"/>
            <a:ext cx="3975493" cy="249314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3" name="AutoShape 50"/>
          <p:cNvCxnSpPr>
            <a:cxnSpLocks noChangeShapeType="1"/>
            <a:stCxn id="36" idx="1"/>
            <a:endCxn id="19" idx="1"/>
          </p:cNvCxnSpPr>
          <p:nvPr/>
        </p:nvCxnSpPr>
        <p:spPr bwMode="auto">
          <a:xfrm rot="10800000" flipH="1" flipV="1">
            <a:off x="1115616" y="3010011"/>
            <a:ext cx="1808162" cy="3592857"/>
          </a:xfrm>
          <a:prstGeom prst="curvedConnector3">
            <a:avLst>
              <a:gd name="adj1" fmla="val -1264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6" name="Straight Arrow Connector 75"/>
          <p:cNvCxnSpPr>
            <a:cxnSpLocks noChangeShapeType="1"/>
            <a:stCxn id="23" idx="3"/>
            <a:endCxn id="31" idx="1"/>
          </p:cNvCxnSpPr>
          <p:nvPr/>
        </p:nvCxnSpPr>
        <p:spPr bwMode="auto">
          <a:xfrm flipV="1">
            <a:off x="5196231" y="3999548"/>
            <a:ext cx="267082" cy="971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8" name="Text Box 6"/>
          <p:cNvSpPr txBox="1">
            <a:spLocks noChangeAspect="1" noChangeArrowheads="1"/>
          </p:cNvSpPr>
          <p:nvPr/>
        </p:nvSpPr>
        <p:spPr bwMode="auto">
          <a:xfrm>
            <a:off x="1619672" y="2103294"/>
            <a:ext cx="1778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E13 Attribute Assignment</a:t>
            </a:r>
            <a:endParaRPr lang="en-US" sz="1200" dirty="0"/>
          </a:p>
        </p:txBody>
      </p:sp>
      <p:sp>
        <p:nvSpPr>
          <p:cNvPr id="12" name="Text Box 66"/>
          <p:cNvSpPr txBox="1">
            <a:spLocks noChangeAspect="1" noChangeArrowheads="1"/>
          </p:cNvSpPr>
          <p:nvPr/>
        </p:nvSpPr>
        <p:spPr bwMode="auto">
          <a:xfrm>
            <a:off x="2075522" y="1351801"/>
            <a:ext cx="840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E7 Activity</a:t>
            </a:r>
            <a:endParaRPr lang="en-US" sz="1200" dirty="0"/>
          </a:p>
        </p:txBody>
      </p:sp>
      <p:cxnSp>
        <p:nvCxnSpPr>
          <p:cNvPr id="13" name="Straight Arrow Connector 76"/>
          <p:cNvCxnSpPr>
            <a:cxnSpLocks noChangeShapeType="1"/>
            <a:stCxn id="45" idx="0"/>
            <a:endCxn id="10" idx="2"/>
          </p:cNvCxnSpPr>
          <p:nvPr/>
        </p:nvCxnSpPr>
        <p:spPr bwMode="auto">
          <a:xfrm flipV="1">
            <a:off x="2301782" y="3173269"/>
            <a:ext cx="963325" cy="252846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4" name="Straight Arrow Connector 78"/>
          <p:cNvCxnSpPr>
            <a:cxnSpLocks noChangeShapeType="1"/>
            <a:stCxn id="10" idx="0"/>
            <a:endCxn id="8" idx="2"/>
          </p:cNvCxnSpPr>
          <p:nvPr/>
        </p:nvCxnSpPr>
        <p:spPr bwMode="auto">
          <a:xfrm flipH="1" flipV="1">
            <a:off x="2508922" y="2380293"/>
            <a:ext cx="756185" cy="51597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" name="Straight Arrow Connector 139"/>
          <p:cNvCxnSpPr>
            <a:cxnSpLocks noChangeShapeType="1"/>
            <a:stCxn id="8" idx="0"/>
            <a:endCxn id="12" idx="2"/>
          </p:cNvCxnSpPr>
          <p:nvPr/>
        </p:nvCxnSpPr>
        <p:spPr bwMode="auto">
          <a:xfrm flipH="1" flipV="1">
            <a:off x="2495669" y="1628800"/>
            <a:ext cx="13253" cy="47449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2923778" y="6464369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E54 Dimension</a:t>
            </a:r>
            <a:endParaRPr lang="en-US" altLang="el-GR" sz="1200" dirty="0"/>
          </a:p>
        </p:txBody>
      </p:sp>
      <p:cxnSp>
        <p:nvCxnSpPr>
          <p:cNvPr id="21" name="AutoShape 31"/>
          <p:cNvCxnSpPr>
            <a:cxnSpLocks noChangeShapeType="1"/>
            <a:stCxn id="10" idx="2"/>
            <a:endCxn id="23" idx="0"/>
          </p:cNvCxnSpPr>
          <p:nvPr/>
        </p:nvCxnSpPr>
        <p:spPr bwMode="auto">
          <a:xfrm>
            <a:off x="3265107" y="3173269"/>
            <a:ext cx="1292905" cy="6974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3950978" y="3471321"/>
            <a:ext cx="1642849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O9 observed </a:t>
            </a:r>
            <a:r>
              <a:rPr lang="en-US" altLang="el-GR" sz="1000" dirty="0" smtClean="0">
                <a:cs typeface="Arial" charset="0"/>
              </a:rPr>
              <a:t>property </a:t>
            </a:r>
            <a:r>
              <a:rPr lang="en-US" altLang="el-GR" sz="1000" dirty="0">
                <a:cs typeface="Arial" charset="0"/>
              </a:rPr>
              <a:t>type</a:t>
            </a:r>
          </a:p>
        </p:txBody>
      </p:sp>
      <p:sp>
        <p:nvSpPr>
          <p:cNvPr id="23" name="Text Box 33"/>
          <p:cNvSpPr txBox="1">
            <a:spLocks noChangeAspect="1" noChangeArrowheads="1"/>
          </p:cNvSpPr>
          <p:nvPr/>
        </p:nvSpPr>
        <p:spPr bwMode="auto">
          <a:xfrm>
            <a:off x="3919792" y="3870765"/>
            <a:ext cx="127643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S9 Property Type </a:t>
            </a:r>
            <a:endParaRPr lang="en-US" sz="1200" dirty="0"/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7557887" y="3457789"/>
            <a:ext cx="1550617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S15 Observable Entity</a:t>
            </a:r>
            <a:endParaRPr lang="en-US" sz="1200" dirty="0"/>
          </a:p>
        </p:txBody>
      </p:sp>
      <p:cxnSp>
        <p:nvCxnSpPr>
          <p:cNvPr id="28" name="AutoShape 50"/>
          <p:cNvCxnSpPr>
            <a:cxnSpLocks noChangeShapeType="1"/>
            <a:stCxn id="26" idx="2"/>
            <a:endCxn id="19" idx="0"/>
          </p:cNvCxnSpPr>
          <p:nvPr/>
        </p:nvCxnSpPr>
        <p:spPr bwMode="auto">
          <a:xfrm rot="5400000">
            <a:off x="4543902" y="2675074"/>
            <a:ext cx="2729581" cy="4849008"/>
          </a:xfrm>
          <a:prstGeom prst="curvedConnector3">
            <a:avLst>
              <a:gd name="adj1" fmla="val 81755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Rectangle 51"/>
          <p:cNvSpPr>
            <a:spLocks noChangeArrowheads="1"/>
          </p:cNvSpPr>
          <p:nvPr/>
        </p:nvSpPr>
        <p:spPr bwMode="auto">
          <a:xfrm>
            <a:off x="5352916" y="5852089"/>
            <a:ext cx="1180131" cy="246221"/>
          </a:xfrm>
          <a:prstGeom prst="rect">
            <a:avLst/>
          </a:prstGeom>
          <a:solidFill>
            <a:srgbClr val="FEEFE6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O12 has dimension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1" name="Text Box 9"/>
          <p:cNvSpPr txBox="1">
            <a:spLocks noChangeAspect="1" noChangeArrowheads="1"/>
          </p:cNvSpPr>
          <p:nvPr/>
        </p:nvSpPr>
        <p:spPr bwMode="auto">
          <a:xfrm>
            <a:off x="5463313" y="3861048"/>
            <a:ext cx="746743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E55 Type</a:t>
            </a:r>
            <a:endParaRPr lang="en-US" altLang="el-GR" sz="1200" dirty="0"/>
          </a:p>
        </p:txBody>
      </p:sp>
      <p:cxnSp>
        <p:nvCxnSpPr>
          <p:cNvPr id="32" name="AutoShape 24"/>
          <p:cNvCxnSpPr>
            <a:cxnSpLocks noChangeShapeType="1"/>
            <a:stCxn id="10" idx="3"/>
            <a:endCxn id="39" idx="1"/>
          </p:cNvCxnSpPr>
          <p:nvPr/>
        </p:nvCxnSpPr>
        <p:spPr bwMode="auto">
          <a:xfrm flipV="1">
            <a:off x="3830422" y="2370222"/>
            <a:ext cx="3995548" cy="6645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5220072" y="2596842"/>
            <a:ext cx="961130" cy="400110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O16 observed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value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35" name="Straight Arrow Connector 76"/>
          <p:cNvCxnSpPr>
            <a:cxnSpLocks noChangeShapeType="1"/>
            <a:stCxn id="45" idx="0"/>
            <a:endCxn id="36" idx="2"/>
          </p:cNvCxnSpPr>
          <p:nvPr/>
        </p:nvCxnSpPr>
        <p:spPr bwMode="auto">
          <a:xfrm flipH="1" flipV="1">
            <a:off x="1800130" y="3148511"/>
            <a:ext cx="501652" cy="2553222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36" name="Text Box 5"/>
          <p:cNvSpPr txBox="1">
            <a:spLocks noChangeAspect="1" noChangeArrowheads="1"/>
          </p:cNvSpPr>
          <p:nvPr/>
        </p:nvSpPr>
        <p:spPr bwMode="auto">
          <a:xfrm>
            <a:off x="1115616" y="2871512"/>
            <a:ext cx="1369028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E16 Measurement </a:t>
            </a:r>
            <a:endParaRPr lang="en-US" altLang="el-GR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7825970" y="2231722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 CRM Entity</a:t>
            </a:r>
            <a:endParaRPr lang="en-US" altLang="el-GR" sz="1200" dirty="0"/>
          </a:p>
        </p:txBody>
      </p:sp>
      <p:cxnSp>
        <p:nvCxnSpPr>
          <p:cNvPr id="42" name="Straight Arrow Connector 76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8333196" y="2508721"/>
            <a:ext cx="26029" cy="94906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45" name="Text Box 5"/>
          <p:cNvSpPr txBox="1">
            <a:spLocks noChangeAspect="1" noChangeArrowheads="1"/>
          </p:cNvSpPr>
          <p:nvPr/>
        </p:nvSpPr>
        <p:spPr bwMode="auto">
          <a:xfrm>
            <a:off x="1619672" y="5701733"/>
            <a:ext cx="136422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S21 Measurement </a:t>
            </a:r>
            <a:endParaRPr lang="en-US" altLang="el-GR" sz="1200" dirty="0"/>
          </a:p>
        </p:txBody>
      </p:sp>
      <p:cxnSp>
        <p:nvCxnSpPr>
          <p:cNvPr id="48" name="AutoShape 31"/>
          <p:cNvCxnSpPr>
            <a:cxnSpLocks noChangeShapeType="1"/>
            <a:stCxn id="8" idx="3"/>
            <a:endCxn id="39" idx="1"/>
          </p:cNvCxnSpPr>
          <p:nvPr/>
        </p:nvCxnSpPr>
        <p:spPr bwMode="auto">
          <a:xfrm>
            <a:off x="3398172" y="2241794"/>
            <a:ext cx="4427798" cy="128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56" name="AutoShape 50"/>
          <p:cNvCxnSpPr>
            <a:cxnSpLocks noChangeShapeType="1"/>
            <a:stCxn id="8" idx="0"/>
            <a:endCxn id="39" idx="0"/>
          </p:cNvCxnSpPr>
          <p:nvPr/>
        </p:nvCxnSpPr>
        <p:spPr bwMode="auto">
          <a:xfrm rot="16200000" flipH="1">
            <a:off x="5369859" y="-757643"/>
            <a:ext cx="128428" cy="5850303"/>
          </a:xfrm>
          <a:prstGeom prst="curvedConnector3">
            <a:avLst>
              <a:gd name="adj1" fmla="val -4079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4860033" y="2123789"/>
            <a:ext cx="976652" cy="246062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P141 assigned</a:t>
            </a:r>
          </a:p>
        </p:txBody>
      </p:sp>
      <p:cxnSp>
        <p:nvCxnSpPr>
          <p:cNvPr id="61" name="Straight Arrow Connector 76"/>
          <p:cNvCxnSpPr>
            <a:cxnSpLocks noChangeShapeType="1"/>
            <a:stCxn id="36" idx="0"/>
            <a:endCxn id="8" idx="2"/>
          </p:cNvCxnSpPr>
          <p:nvPr/>
        </p:nvCxnSpPr>
        <p:spPr bwMode="auto">
          <a:xfrm flipV="1">
            <a:off x="1800130" y="2380293"/>
            <a:ext cx="708792" cy="49121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2699792" y="2896270"/>
            <a:ext cx="113063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S4 Observation</a:t>
            </a:r>
            <a:endParaRPr lang="en-US" sz="1200" dirty="0"/>
          </a:p>
        </p:txBody>
      </p: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323528" y="4662945"/>
            <a:ext cx="1049338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P40 observed dimension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127" name="AutoShape 50"/>
          <p:cNvCxnSpPr>
            <a:cxnSpLocks noChangeShapeType="1"/>
            <a:stCxn id="45" idx="3"/>
            <a:endCxn id="26" idx="2"/>
          </p:cNvCxnSpPr>
          <p:nvPr/>
        </p:nvCxnSpPr>
        <p:spPr bwMode="auto">
          <a:xfrm flipV="1">
            <a:off x="2983892" y="3734788"/>
            <a:ext cx="5349304" cy="210544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671009" y="5328340"/>
            <a:ext cx="1174750" cy="252412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O24 measured</a:t>
            </a:r>
          </a:p>
        </p:txBody>
      </p:sp>
      <p:cxnSp>
        <p:nvCxnSpPr>
          <p:cNvPr id="71" name="AutoShape 50"/>
          <p:cNvCxnSpPr>
            <a:cxnSpLocks noChangeShapeType="1"/>
            <a:stCxn id="36" idx="1"/>
            <a:endCxn id="39" idx="0"/>
          </p:cNvCxnSpPr>
          <p:nvPr/>
        </p:nvCxnSpPr>
        <p:spPr bwMode="auto">
          <a:xfrm rot="10800000" flipH="1">
            <a:off x="1115615" y="2231722"/>
            <a:ext cx="7243609" cy="778290"/>
          </a:xfrm>
          <a:prstGeom prst="curvedConnector4">
            <a:avLst>
              <a:gd name="adj1" fmla="val -3156"/>
              <a:gd name="adj2" fmla="val 2823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5796136" y="877094"/>
            <a:ext cx="1049338" cy="24765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P39 measured</a:t>
            </a:r>
          </a:p>
        </p:txBody>
      </p:sp>
      <p:cxnSp>
        <p:nvCxnSpPr>
          <p:cNvPr id="135" name="Straight Arrow Connector 139"/>
          <p:cNvCxnSpPr>
            <a:cxnSpLocks noChangeShapeType="1"/>
            <a:stCxn id="43" idx="2"/>
            <a:endCxn id="49" idx="0"/>
          </p:cNvCxnSpPr>
          <p:nvPr/>
        </p:nvCxnSpPr>
        <p:spPr bwMode="auto">
          <a:xfrm>
            <a:off x="6320805" y="1124744"/>
            <a:ext cx="854535" cy="432048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6682335" y="1556792"/>
            <a:ext cx="986009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P140 assigned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attribute </a:t>
            </a:r>
            <a:r>
              <a:rPr lang="en-US" altLang="el-GR" sz="1000" dirty="0">
                <a:cs typeface="Arial" charset="0"/>
              </a:rPr>
              <a:t>to</a:t>
            </a:r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7956376" y="5024209"/>
            <a:ext cx="795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E70 Thing</a:t>
            </a:r>
            <a:endParaRPr lang="en-US" altLang="el-GR" sz="1200" dirty="0"/>
          </a:p>
        </p:txBody>
      </p:sp>
      <p:cxnSp>
        <p:nvCxnSpPr>
          <p:cNvPr id="142" name="Straight Arrow Connector 76"/>
          <p:cNvCxnSpPr>
            <a:cxnSpLocks noChangeShapeType="1"/>
            <a:stCxn id="141" idx="0"/>
            <a:endCxn id="26" idx="2"/>
          </p:cNvCxnSpPr>
          <p:nvPr/>
        </p:nvCxnSpPr>
        <p:spPr bwMode="auto">
          <a:xfrm flipH="1" flipV="1">
            <a:off x="8333196" y="3734788"/>
            <a:ext cx="20885" cy="128942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prstDash val="sysDot"/>
            <a:round/>
            <a:headEnd/>
            <a:tailEnd type="triangle" w="sm" len="lg"/>
          </a:ln>
        </p:spPr>
      </p:cxnSp>
      <p:cxnSp>
        <p:nvCxnSpPr>
          <p:cNvPr id="146" name="AutoShape 50"/>
          <p:cNvCxnSpPr>
            <a:cxnSpLocks noChangeShapeType="1"/>
            <a:stCxn id="141" idx="2"/>
            <a:endCxn id="19" idx="3"/>
          </p:cNvCxnSpPr>
          <p:nvPr/>
        </p:nvCxnSpPr>
        <p:spPr bwMode="auto">
          <a:xfrm rot="5400000">
            <a:off x="5548510" y="3797297"/>
            <a:ext cx="1301661" cy="430948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52" name="Text Box 13"/>
          <p:cNvSpPr txBox="1">
            <a:spLocks noChangeArrowheads="1"/>
          </p:cNvSpPr>
          <p:nvPr/>
        </p:nvSpPr>
        <p:spPr bwMode="auto">
          <a:xfrm>
            <a:off x="5269049" y="6423163"/>
            <a:ext cx="1311070" cy="246221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P43 has dimension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153" name="Straight Arrow Connector 76"/>
          <p:cNvCxnSpPr>
            <a:cxnSpLocks noChangeShapeType="1"/>
            <a:stCxn id="152" idx="0"/>
            <a:endCxn id="29" idx="2"/>
          </p:cNvCxnSpPr>
          <p:nvPr/>
        </p:nvCxnSpPr>
        <p:spPr bwMode="auto">
          <a:xfrm flipV="1">
            <a:off x="5924584" y="6098310"/>
            <a:ext cx="18398" cy="324853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156" name="TextBox 155"/>
          <p:cNvSpPr txBox="1"/>
          <p:nvPr/>
        </p:nvSpPr>
        <p:spPr>
          <a:xfrm>
            <a:off x="6012160" y="608400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160" name="Straight Arrow Connector 139"/>
          <p:cNvCxnSpPr>
            <a:cxnSpLocks noChangeShapeType="1"/>
            <a:stCxn id="33" idx="0"/>
            <a:endCxn id="57" idx="2"/>
          </p:cNvCxnSpPr>
          <p:nvPr/>
        </p:nvCxnSpPr>
        <p:spPr bwMode="auto">
          <a:xfrm flipH="1" flipV="1">
            <a:off x="5348359" y="2369851"/>
            <a:ext cx="352278" cy="226991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88" name="Straight Arrow Connector 139"/>
          <p:cNvCxnSpPr>
            <a:cxnSpLocks noChangeShapeType="1"/>
            <a:stCxn id="44" idx="0"/>
            <a:endCxn id="49" idx="2"/>
          </p:cNvCxnSpPr>
          <p:nvPr/>
        </p:nvCxnSpPr>
        <p:spPr bwMode="auto">
          <a:xfrm flipV="1">
            <a:off x="6854518" y="1956902"/>
            <a:ext cx="320822" cy="1400090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93" name="Straight Arrow Connector 139"/>
          <p:cNvCxnSpPr>
            <a:cxnSpLocks noChangeShapeType="1"/>
            <a:stCxn id="38" idx="0"/>
            <a:endCxn id="44" idx="2"/>
          </p:cNvCxnSpPr>
          <p:nvPr/>
        </p:nvCxnSpPr>
        <p:spPr bwMode="auto">
          <a:xfrm flipV="1">
            <a:off x="6258384" y="3603213"/>
            <a:ext cx="596134" cy="1725127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255" name="AutoShape 24"/>
          <p:cNvCxnSpPr>
            <a:cxnSpLocks noChangeShapeType="1"/>
            <a:stCxn id="10" idx="3"/>
            <a:endCxn id="26" idx="1"/>
          </p:cNvCxnSpPr>
          <p:nvPr/>
        </p:nvCxnSpPr>
        <p:spPr bwMode="auto">
          <a:xfrm>
            <a:off x="3830422" y="3034770"/>
            <a:ext cx="3727465" cy="5615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4" name="Text Box 36"/>
          <p:cNvSpPr txBox="1">
            <a:spLocks noChangeArrowheads="1"/>
          </p:cNvSpPr>
          <p:nvPr/>
        </p:nvSpPr>
        <p:spPr bwMode="auto">
          <a:xfrm>
            <a:off x="6400731" y="3356992"/>
            <a:ext cx="907573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O8 observed</a:t>
            </a:r>
          </a:p>
        </p:txBody>
      </p:sp>
      <p:sp>
        <p:nvSpPr>
          <p:cNvPr id="279" name="Text Box 44"/>
          <p:cNvSpPr txBox="1">
            <a:spLocks noChangeAspect="1" noChangeArrowheads="1"/>
          </p:cNvSpPr>
          <p:nvPr/>
        </p:nvSpPr>
        <p:spPr bwMode="auto">
          <a:xfrm>
            <a:off x="2951721" y="4389252"/>
            <a:ext cx="1500839" cy="276225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dirty="0" smtClean="0"/>
              <a:t>S19 Encounter Event</a:t>
            </a:r>
            <a:endParaRPr lang="en-US" sz="1200" dirty="0"/>
          </a:p>
        </p:txBody>
      </p:sp>
      <p:cxnSp>
        <p:nvCxnSpPr>
          <p:cNvPr id="280" name="Straight Arrow Connector 76"/>
          <p:cNvCxnSpPr>
            <a:cxnSpLocks noChangeShapeType="1"/>
            <a:stCxn id="279" idx="0"/>
            <a:endCxn id="10" idx="2"/>
          </p:cNvCxnSpPr>
          <p:nvPr/>
        </p:nvCxnSpPr>
        <p:spPr bwMode="auto">
          <a:xfrm flipH="1" flipV="1">
            <a:off x="3265107" y="3173269"/>
            <a:ext cx="437034" cy="121598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284" name="Text Box 23"/>
          <p:cNvSpPr txBox="1">
            <a:spLocks noChangeAspect="1" noChangeArrowheads="1"/>
          </p:cNvSpPr>
          <p:nvPr/>
        </p:nvSpPr>
        <p:spPr bwMode="auto">
          <a:xfrm>
            <a:off x="3652503" y="5241683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E53 Place</a:t>
            </a:r>
            <a:endParaRPr lang="en-US" altLang="el-GR" sz="1200" dirty="0"/>
          </a:p>
        </p:txBody>
      </p:sp>
      <p:sp>
        <p:nvSpPr>
          <p:cNvPr id="285" name="Text Box 23"/>
          <p:cNvSpPr txBox="1">
            <a:spLocks noChangeAspect="1" noChangeArrowheads="1"/>
          </p:cNvSpPr>
          <p:nvPr/>
        </p:nvSpPr>
        <p:spPr bwMode="auto">
          <a:xfrm>
            <a:off x="4719885" y="4885709"/>
            <a:ext cx="132523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E18 Physical Thing</a:t>
            </a:r>
            <a:endParaRPr lang="en-US" altLang="el-GR" sz="1200" dirty="0"/>
          </a:p>
        </p:txBody>
      </p:sp>
      <p:cxnSp>
        <p:nvCxnSpPr>
          <p:cNvPr id="286" name="AutoShape 31"/>
          <p:cNvCxnSpPr>
            <a:cxnSpLocks noChangeShapeType="1"/>
            <a:stCxn id="279" idx="3"/>
            <a:endCxn id="285" idx="0"/>
          </p:cNvCxnSpPr>
          <p:nvPr/>
        </p:nvCxnSpPr>
        <p:spPr bwMode="auto">
          <a:xfrm>
            <a:off x="4452560" y="4527365"/>
            <a:ext cx="929943" cy="35834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87" name="AutoShape 31"/>
          <p:cNvCxnSpPr>
            <a:cxnSpLocks noChangeShapeType="1"/>
            <a:stCxn id="279" idx="2"/>
            <a:endCxn id="284" idx="0"/>
          </p:cNvCxnSpPr>
          <p:nvPr/>
        </p:nvCxnSpPr>
        <p:spPr bwMode="auto">
          <a:xfrm>
            <a:off x="3702141" y="4665477"/>
            <a:ext cx="342457" cy="57620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88" name="Text Box 32"/>
          <p:cNvSpPr txBox="1">
            <a:spLocks noChangeArrowheads="1"/>
          </p:cNvSpPr>
          <p:nvPr/>
        </p:nvSpPr>
        <p:spPr bwMode="auto">
          <a:xfrm>
            <a:off x="3198363" y="4851379"/>
            <a:ext cx="1216025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O21 has found at</a:t>
            </a:r>
          </a:p>
        </p:txBody>
      </p:sp>
      <p:sp>
        <p:nvSpPr>
          <p:cNvPr id="289" name="Text Box 32"/>
          <p:cNvSpPr txBox="1">
            <a:spLocks noChangeArrowheads="1"/>
          </p:cNvSpPr>
          <p:nvPr/>
        </p:nvSpPr>
        <p:spPr bwMode="auto">
          <a:xfrm>
            <a:off x="4593172" y="4437021"/>
            <a:ext cx="1473200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O19 has found object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95536" y="44624"/>
            <a:ext cx="86778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Current S15 Observable Entity – CRM and </a:t>
            </a:r>
            <a:r>
              <a:rPr lang="en-US" sz="3200" dirty="0" err="1" smtClean="0"/>
              <a:t>CRMSci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696228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4" name="Straight Arrow Connector 139"/>
          <p:cNvCxnSpPr>
            <a:cxnSpLocks noChangeShapeType="1"/>
            <a:stCxn id="38" idx="0"/>
            <a:endCxn id="43" idx="2"/>
          </p:cNvCxnSpPr>
          <p:nvPr/>
        </p:nvCxnSpPr>
        <p:spPr bwMode="auto">
          <a:xfrm flipV="1">
            <a:off x="6258384" y="1124744"/>
            <a:ext cx="62421" cy="4203596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57" name="Straight Arrow Connector 139"/>
          <p:cNvCxnSpPr>
            <a:cxnSpLocks noChangeShapeType="1"/>
            <a:stCxn id="106" idx="3"/>
            <a:endCxn id="57" idx="2"/>
          </p:cNvCxnSpPr>
          <p:nvPr/>
        </p:nvCxnSpPr>
        <p:spPr bwMode="auto">
          <a:xfrm flipV="1">
            <a:off x="1372866" y="2369851"/>
            <a:ext cx="3975493" cy="249314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3" name="AutoShape 50"/>
          <p:cNvCxnSpPr>
            <a:cxnSpLocks noChangeShapeType="1"/>
            <a:stCxn id="36" idx="1"/>
            <a:endCxn id="19" idx="1"/>
          </p:cNvCxnSpPr>
          <p:nvPr/>
        </p:nvCxnSpPr>
        <p:spPr bwMode="auto">
          <a:xfrm rot="10800000" flipH="1" flipV="1">
            <a:off x="1115616" y="3010011"/>
            <a:ext cx="1808162" cy="3592857"/>
          </a:xfrm>
          <a:prstGeom prst="curvedConnector3">
            <a:avLst>
              <a:gd name="adj1" fmla="val -1264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6" name="Straight Arrow Connector 75"/>
          <p:cNvCxnSpPr>
            <a:cxnSpLocks noChangeShapeType="1"/>
            <a:stCxn id="23" idx="3"/>
            <a:endCxn id="31" idx="1"/>
          </p:cNvCxnSpPr>
          <p:nvPr/>
        </p:nvCxnSpPr>
        <p:spPr bwMode="auto">
          <a:xfrm flipV="1">
            <a:off x="5196231" y="3999548"/>
            <a:ext cx="267082" cy="971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8" name="Text Box 6"/>
          <p:cNvSpPr txBox="1">
            <a:spLocks noChangeAspect="1" noChangeArrowheads="1"/>
          </p:cNvSpPr>
          <p:nvPr/>
        </p:nvSpPr>
        <p:spPr bwMode="auto">
          <a:xfrm>
            <a:off x="1619672" y="2103294"/>
            <a:ext cx="1778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E13 Attribute Assignment</a:t>
            </a:r>
            <a:endParaRPr lang="en-US" sz="1200" dirty="0"/>
          </a:p>
        </p:txBody>
      </p:sp>
      <p:sp>
        <p:nvSpPr>
          <p:cNvPr id="12" name="Text Box 66"/>
          <p:cNvSpPr txBox="1">
            <a:spLocks noChangeAspect="1" noChangeArrowheads="1"/>
          </p:cNvSpPr>
          <p:nvPr/>
        </p:nvSpPr>
        <p:spPr bwMode="auto">
          <a:xfrm>
            <a:off x="2075522" y="1351801"/>
            <a:ext cx="840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E7 Activity</a:t>
            </a:r>
            <a:endParaRPr lang="en-US" sz="1200" dirty="0"/>
          </a:p>
        </p:txBody>
      </p:sp>
      <p:cxnSp>
        <p:nvCxnSpPr>
          <p:cNvPr id="13" name="Straight Arrow Connector 76"/>
          <p:cNvCxnSpPr>
            <a:cxnSpLocks noChangeShapeType="1"/>
            <a:stCxn id="45" idx="0"/>
            <a:endCxn id="10" idx="2"/>
          </p:cNvCxnSpPr>
          <p:nvPr/>
        </p:nvCxnSpPr>
        <p:spPr bwMode="auto">
          <a:xfrm flipV="1">
            <a:off x="2301782" y="3173269"/>
            <a:ext cx="963325" cy="252846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4" name="Straight Arrow Connector 78"/>
          <p:cNvCxnSpPr>
            <a:cxnSpLocks noChangeShapeType="1"/>
            <a:stCxn id="10" idx="0"/>
            <a:endCxn id="8" idx="2"/>
          </p:cNvCxnSpPr>
          <p:nvPr/>
        </p:nvCxnSpPr>
        <p:spPr bwMode="auto">
          <a:xfrm flipH="1" flipV="1">
            <a:off x="2508922" y="2380293"/>
            <a:ext cx="756185" cy="51597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" name="Straight Arrow Connector 139"/>
          <p:cNvCxnSpPr>
            <a:cxnSpLocks noChangeShapeType="1"/>
            <a:stCxn id="8" idx="0"/>
            <a:endCxn id="12" idx="2"/>
          </p:cNvCxnSpPr>
          <p:nvPr/>
        </p:nvCxnSpPr>
        <p:spPr bwMode="auto">
          <a:xfrm flipH="1" flipV="1">
            <a:off x="2495669" y="1628800"/>
            <a:ext cx="13253" cy="47449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2923778" y="6464369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E54 Dimension</a:t>
            </a:r>
            <a:endParaRPr lang="en-US" altLang="el-GR" sz="1200" dirty="0"/>
          </a:p>
        </p:txBody>
      </p:sp>
      <p:cxnSp>
        <p:nvCxnSpPr>
          <p:cNvPr id="21" name="AutoShape 31"/>
          <p:cNvCxnSpPr>
            <a:cxnSpLocks noChangeShapeType="1"/>
            <a:stCxn id="10" idx="2"/>
            <a:endCxn id="23" idx="0"/>
          </p:cNvCxnSpPr>
          <p:nvPr/>
        </p:nvCxnSpPr>
        <p:spPr bwMode="auto">
          <a:xfrm>
            <a:off x="3265107" y="3173269"/>
            <a:ext cx="1292905" cy="6974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3950978" y="3471321"/>
            <a:ext cx="1642849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O9 observed </a:t>
            </a:r>
            <a:r>
              <a:rPr lang="en-US" altLang="el-GR" sz="1000" dirty="0" smtClean="0">
                <a:cs typeface="Arial" charset="0"/>
              </a:rPr>
              <a:t>property </a:t>
            </a:r>
            <a:r>
              <a:rPr lang="en-US" altLang="el-GR" sz="1000" dirty="0">
                <a:cs typeface="Arial" charset="0"/>
              </a:rPr>
              <a:t>type</a:t>
            </a:r>
          </a:p>
        </p:txBody>
      </p:sp>
      <p:sp>
        <p:nvSpPr>
          <p:cNvPr id="23" name="Text Box 33"/>
          <p:cNvSpPr txBox="1">
            <a:spLocks noChangeAspect="1" noChangeArrowheads="1"/>
          </p:cNvSpPr>
          <p:nvPr/>
        </p:nvSpPr>
        <p:spPr bwMode="auto">
          <a:xfrm>
            <a:off x="3919792" y="3870765"/>
            <a:ext cx="127643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S9 Property Type </a:t>
            </a:r>
            <a:endParaRPr lang="en-US" sz="1200" dirty="0"/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7566703" y="3457789"/>
            <a:ext cx="1532984" cy="276999"/>
          </a:xfrm>
          <a:prstGeom prst="rect">
            <a:avLst/>
          </a:prstGeom>
          <a:gradFill>
            <a:gsLst>
              <a:gs pos="0">
                <a:srgbClr val="92D050"/>
              </a:gs>
              <a:gs pos="50000">
                <a:schemeClr val="bg1"/>
              </a:gs>
              <a:gs pos="100000">
                <a:srgbClr val="92D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err="1" smtClean="0"/>
              <a:t>Exx</a:t>
            </a:r>
            <a:r>
              <a:rPr lang="en-US" sz="1200" dirty="0" smtClean="0"/>
              <a:t> Observable Entity</a:t>
            </a:r>
            <a:endParaRPr lang="en-US" sz="1200" dirty="0"/>
          </a:p>
        </p:txBody>
      </p:sp>
      <p:cxnSp>
        <p:nvCxnSpPr>
          <p:cNvPr id="28" name="AutoShape 50"/>
          <p:cNvCxnSpPr>
            <a:cxnSpLocks noChangeShapeType="1"/>
            <a:stCxn id="26" idx="2"/>
            <a:endCxn id="19" idx="0"/>
          </p:cNvCxnSpPr>
          <p:nvPr/>
        </p:nvCxnSpPr>
        <p:spPr bwMode="auto">
          <a:xfrm rot="5400000">
            <a:off x="4543902" y="2675075"/>
            <a:ext cx="2729581" cy="4849007"/>
          </a:xfrm>
          <a:prstGeom prst="curvedConnector3">
            <a:avLst>
              <a:gd name="adj1" fmla="val 835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Rectangle 51"/>
          <p:cNvSpPr>
            <a:spLocks noChangeArrowheads="1"/>
          </p:cNvSpPr>
          <p:nvPr/>
        </p:nvSpPr>
        <p:spPr bwMode="auto">
          <a:xfrm>
            <a:off x="5352916" y="5852089"/>
            <a:ext cx="1170513" cy="246221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l-GR" sz="1000" dirty="0" err="1" smtClean="0">
                <a:cs typeface="Arial" charset="0"/>
              </a:rPr>
              <a:t>Pxx</a:t>
            </a:r>
            <a:r>
              <a:rPr lang="en-US" altLang="el-GR" sz="1000" dirty="0" smtClean="0">
                <a:cs typeface="Arial" charset="0"/>
              </a:rPr>
              <a:t>  has dimension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1" name="Text Box 9"/>
          <p:cNvSpPr txBox="1">
            <a:spLocks noChangeAspect="1" noChangeArrowheads="1"/>
          </p:cNvSpPr>
          <p:nvPr/>
        </p:nvSpPr>
        <p:spPr bwMode="auto">
          <a:xfrm>
            <a:off x="5463313" y="3861048"/>
            <a:ext cx="746743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E55 Type</a:t>
            </a:r>
            <a:endParaRPr lang="en-US" altLang="el-GR" sz="1200" dirty="0"/>
          </a:p>
        </p:txBody>
      </p:sp>
      <p:cxnSp>
        <p:nvCxnSpPr>
          <p:cNvPr id="32" name="AutoShape 24"/>
          <p:cNvCxnSpPr>
            <a:cxnSpLocks noChangeShapeType="1"/>
            <a:stCxn id="10" idx="3"/>
            <a:endCxn id="39" idx="1"/>
          </p:cNvCxnSpPr>
          <p:nvPr/>
        </p:nvCxnSpPr>
        <p:spPr bwMode="auto">
          <a:xfrm flipV="1">
            <a:off x="3830422" y="2370222"/>
            <a:ext cx="3995548" cy="6645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5220072" y="2596842"/>
            <a:ext cx="961130" cy="400110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O16 observed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value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35" name="Straight Arrow Connector 76"/>
          <p:cNvCxnSpPr>
            <a:cxnSpLocks noChangeShapeType="1"/>
            <a:stCxn id="45" idx="0"/>
            <a:endCxn id="36" idx="2"/>
          </p:cNvCxnSpPr>
          <p:nvPr/>
        </p:nvCxnSpPr>
        <p:spPr bwMode="auto">
          <a:xfrm flipH="1" flipV="1">
            <a:off x="1800130" y="3148511"/>
            <a:ext cx="501652" cy="2553222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36" name="Text Box 5"/>
          <p:cNvSpPr txBox="1">
            <a:spLocks noChangeAspect="1" noChangeArrowheads="1"/>
          </p:cNvSpPr>
          <p:nvPr/>
        </p:nvSpPr>
        <p:spPr bwMode="auto">
          <a:xfrm>
            <a:off x="1115616" y="2871512"/>
            <a:ext cx="1369028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E16 Measurement </a:t>
            </a:r>
            <a:endParaRPr lang="en-US" altLang="el-GR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7825970" y="2231722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 CRM Entity</a:t>
            </a:r>
            <a:endParaRPr lang="en-US" altLang="el-GR" sz="1200" dirty="0"/>
          </a:p>
        </p:txBody>
      </p:sp>
      <p:cxnSp>
        <p:nvCxnSpPr>
          <p:cNvPr id="42" name="Straight Arrow Connector 76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8333195" y="2508721"/>
            <a:ext cx="26030" cy="94906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45" name="Text Box 5"/>
          <p:cNvSpPr txBox="1">
            <a:spLocks noChangeAspect="1" noChangeArrowheads="1"/>
          </p:cNvSpPr>
          <p:nvPr/>
        </p:nvSpPr>
        <p:spPr bwMode="auto">
          <a:xfrm>
            <a:off x="1619672" y="5701733"/>
            <a:ext cx="136422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S21 Measurement </a:t>
            </a:r>
            <a:endParaRPr lang="en-US" altLang="el-GR" sz="1200" dirty="0"/>
          </a:p>
        </p:txBody>
      </p:sp>
      <p:cxnSp>
        <p:nvCxnSpPr>
          <p:cNvPr id="48" name="AutoShape 31"/>
          <p:cNvCxnSpPr>
            <a:cxnSpLocks noChangeShapeType="1"/>
            <a:stCxn id="8" idx="3"/>
            <a:endCxn id="39" idx="1"/>
          </p:cNvCxnSpPr>
          <p:nvPr/>
        </p:nvCxnSpPr>
        <p:spPr bwMode="auto">
          <a:xfrm>
            <a:off x="3398172" y="2241794"/>
            <a:ext cx="4427798" cy="128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56" name="AutoShape 50"/>
          <p:cNvCxnSpPr>
            <a:cxnSpLocks noChangeShapeType="1"/>
            <a:stCxn id="8" idx="0"/>
            <a:endCxn id="39" idx="0"/>
          </p:cNvCxnSpPr>
          <p:nvPr/>
        </p:nvCxnSpPr>
        <p:spPr bwMode="auto">
          <a:xfrm rot="16200000" flipH="1">
            <a:off x="5369859" y="-757643"/>
            <a:ext cx="128428" cy="5850303"/>
          </a:xfrm>
          <a:prstGeom prst="curvedConnector3">
            <a:avLst>
              <a:gd name="adj1" fmla="val -4079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4860033" y="2123789"/>
            <a:ext cx="976652" cy="246062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P141 assigned</a:t>
            </a:r>
          </a:p>
        </p:txBody>
      </p:sp>
      <p:cxnSp>
        <p:nvCxnSpPr>
          <p:cNvPr id="61" name="Straight Arrow Connector 76"/>
          <p:cNvCxnSpPr>
            <a:cxnSpLocks noChangeShapeType="1"/>
            <a:stCxn id="36" idx="0"/>
            <a:endCxn id="8" idx="2"/>
          </p:cNvCxnSpPr>
          <p:nvPr/>
        </p:nvCxnSpPr>
        <p:spPr bwMode="auto">
          <a:xfrm flipV="1">
            <a:off x="1800130" y="2380293"/>
            <a:ext cx="708792" cy="49121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2699792" y="2896270"/>
            <a:ext cx="113063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S4 Observation</a:t>
            </a:r>
            <a:endParaRPr lang="en-US" sz="1200" dirty="0"/>
          </a:p>
        </p:txBody>
      </p: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323528" y="4662945"/>
            <a:ext cx="1049338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P40 observed dimension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127" name="AutoShape 50"/>
          <p:cNvCxnSpPr>
            <a:cxnSpLocks noChangeShapeType="1"/>
            <a:stCxn id="45" idx="3"/>
            <a:endCxn id="26" idx="2"/>
          </p:cNvCxnSpPr>
          <p:nvPr/>
        </p:nvCxnSpPr>
        <p:spPr bwMode="auto">
          <a:xfrm flipV="1">
            <a:off x="2983892" y="3734788"/>
            <a:ext cx="5349303" cy="2105445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671009" y="5328340"/>
            <a:ext cx="1174750" cy="252412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O24 measured</a:t>
            </a:r>
          </a:p>
        </p:txBody>
      </p:sp>
      <p:cxnSp>
        <p:nvCxnSpPr>
          <p:cNvPr id="71" name="AutoShape 50"/>
          <p:cNvCxnSpPr>
            <a:cxnSpLocks noChangeShapeType="1"/>
            <a:stCxn id="36" idx="1"/>
            <a:endCxn id="39" idx="0"/>
          </p:cNvCxnSpPr>
          <p:nvPr/>
        </p:nvCxnSpPr>
        <p:spPr bwMode="auto">
          <a:xfrm rot="10800000" flipH="1">
            <a:off x="1115615" y="2231722"/>
            <a:ext cx="7243609" cy="778290"/>
          </a:xfrm>
          <a:prstGeom prst="curvedConnector4">
            <a:avLst>
              <a:gd name="adj1" fmla="val -3156"/>
              <a:gd name="adj2" fmla="val 282352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5796136" y="877094"/>
            <a:ext cx="1049338" cy="24765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P39 measured</a:t>
            </a:r>
          </a:p>
        </p:txBody>
      </p:sp>
      <p:cxnSp>
        <p:nvCxnSpPr>
          <p:cNvPr id="135" name="Straight Arrow Connector 139"/>
          <p:cNvCxnSpPr>
            <a:cxnSpLocks noChangeShapeType="1"/>
            <a:stCxn id="43" idx="2"/>
            <a:endCxn id="49" idx="0"/>
          </p:cNvCxnSpPr>
          <p:nvPr/>
        </p:nvCxnSpPr>
        <p:spPr bwMode="auto">
          <a:xfrm>
            <a:off x="6320805" y="1124744"/>
            <a:ext cx="854535" cy="432048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6682335" y="1556792"/>
            <a:ext cx="986009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P140 assigned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attribute </a:t>
            </a:r>
            <a:r>
              <a:rPr lang="en-US" altLang="el-GR" sz="1000" dirty="0">
                <a:cs typeface="Arial" charset="0"/>
              </a:rPr>
              <a:t>to</a:t>
            </a:r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7668344" y="6392361"/>
            <a:ext cx="795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E70 Thing</a:t>
            </a:r>
            <a:endParaRPr lang="en-US" altLang="el-GR" sz="1200" dirty="0"/>
          </a:p>
        </p:txBody>
      </p:sp>
      <p:cxnSp>
        <p:nvCxnSpPr>
          <p:cNvPr id="146" name="AutoShape 50"/>
          <p:cNvCxnSpPr>
            <a:cxnSpLocks noChangeShapeType="1"/>
            <a:stCxn id="141" idx="1"/>
            <a:endCxn id="19" idx="3"/>
          </p:cNvCxnSpPr>
          <p:nvPr/>
        </p:nvCxnSpPr>
        <p:spPr bwMode="auto">
          <a:xfrm rot="10800000" flipV="1">
            <a:off x="4044598" y="6530861"/>
            <a:ext cx="3623746" cy="7200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52" name="Text Box 13"/>
          <p:cNvSpPr txBox="1">
            <a:spLocks noChangeArrowheads="1"/>
          </p:cNvSpPr>
          <p:nvPr/>
        </p:nvSpPr>
        <p:spPr bwMode="auto">
          <a:xfrm>
            <a:off x="5269049" y="6423163"/>
            <a:ext cx="1311070" cy="246221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P43 has dimension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153" name="Straight Arrow Connector 76"/>
          <p:cNvCxnSpPr>
            <a:cxnSpLocks noChangeShapeType="1"/>
            <a:stCxn id="152" idx="0"/>
            <a:endCxn id="29" idx="2"/>
          </p:cNvCxnSpPr>
          <p:nvPr/>
        </p:nvCxnSpPr>
        <p:spPr bwMode="auto">
          <a:xfrm flipV="1">
            <a:off x="5924584" y="6098310"/>
            <a:ext cx="13589" cy="324853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156" name="TextBox 155"/>
          <p:cNvSpPr txBox="1"/>
          <p:nvPr/>
        </p:nvSpPr>
        <p:spPr>
          <a:xfrm>
            <a:off x="6012160" y="608400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160" name="Straight Arrow Connector 139"/>
          <p:cNvCxnSpPr>
            <a:cxnSpLocks noChangeShapeType="1"/>
            <a:stCxn id="33" idx="0"/>
            <a:endCxn id="57" idx="2"/>
          </p:cNvCxnSpPr>
          <p:nvPr/>
        </p:nvCxnSpPr>
        <p:spPr bwMode="auto">
          <a:xfrm flipH="1" flipV="1">
            <a:off x="5348359" y="2369851"/>
            <a:ext cx="352278" cy="226991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88" name="Straight Arrow Connector 139"/>
          <p:cNvCxnSpPr>
            <a:cxnSpLocks noChangeShapeType="1"/>
            <a:stCxn id="44" idx="0"/>
            <a:endCxn id="49" idx="2"/>
          </p:cNvCxnSpPr>
          <p:nvPr/>
        </p:nvCxnSpPr>
        <p:spPr bwMode="auto">
          <a:xfrm flipV="1">
            <a:off x="6854518" y="1956902"/>
            <a:ext cx="320822" cy="1400090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93" name="Straight Arrow Connector 139"/>
          <p:cNvCxnSpPr>
            <a:cxnSpLocks noChangeShapeType="1"/>
            <a:stCxn id="38" idx="0"/>
            <a:endCxn id="44" idx="2"/>
          </p:cNvCxnSpPr>
          <p:nvPr/>
        </p:nvCxnSpPr>
        <p:spPr bwMode="auto">
          <a:xfrm flipV="1">
            <a:off x="6258384" y="3603213"/>
            <a:ext cx="596134" cy="1725127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255" name="AutoShape 24"/>
          <p:cNvCxnSpPr>
            <a:cxnSpLocks noChangeShapeType="1"/>
            <a:stCxn id="10" idx="3"/>
            <a:endCxn id="26" idx="1"/>
          </p:cNvCxnSpPr>
          <p:nvPr/>
        </p:nvCxnSpPr>
        <p:spPr bwMode="auto">
          <a:xfrm>
            <a:off x="3830422" y="3034770"/>
            <a:ext cx="3736281" cy="5615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4" name="Text Box 36"/>
          <p:cNvSpPr txBox="1">
            <a:spLocks noChangeArrowheads="1"/>
          </p:cNvSpPr>
          <p:nvPr/>
        </p:nvSpPr>
        <p:spPr bwMode="auto">
          <a:xfrm>
            <a:off x="6400731" y="3356992"/>
            <a:ext cx="907573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O8 observed</a:t>
            </a:r>
          </a:p>
        </p:txBody>
      </p:sp>
      <p:sp>
        <p:nvSpPr>
          <p:cNvPr id="279" name="Text Box 44"/>
          <p:cNvSpPr txBox="1">
            <a:spLocks noChangeAspect="1" noChangeArrowheads="1"/>
          </p:cNvSpPr>
          <p:nvPr/>
        </p:nvSpPr>
        <p:spPr bwMode="auto">
          <a:xfrm>
            <a:off x="2951721" y="4293096"/>
            <a:ext cx="1500839" cy="276225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dirty="0" smtClean="0"/>
              <a:t>S19 Encounter Event</a:t>
            </a:r>
            <a:endParaRPr lang="en-US" sz="1200" dirty="0"/>
          </a:p>
        </p:txBody>
      </p:sp>
      <p:cxnSp>
        <p:nvCxnSpPr>
          <p:cNvPr id="280" name="Straight Arrow Connector 76"/>
          <p:cNvCxnSpPr>
            <a:cxnSpLocks noChangeShapeType="1"/>
            <a:stCxn id="279" idx="0"/>
            <a:endCxn id="10" idx="2"/>
          </p:cNvCxnSpPr>
          <p:nvPr/>
        </p:nvCxnSpPr>
        <p:spPr bwMode="auto">
          <a:xfrm flipH="1" flipV="1">
            <a:off x="3265107" y="3173269"/>
            <a:ext cx="437034" cy="111982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284" name="Text Box 23"/>
          <p:cNvSpPr txBox="1">
            <a:spLocks noChangeAspect="1" noChangeArrowheads="1"/>
          </p:cNvSpPr>
          <p:nvPr/>
        </p:nvSpPr>
        <p:spPr bwMode="auto">
          <a:xfrm>
            <a:off x="3652503" y="5157192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E53 Place</a:t>
            </a:r>
            <a:endParaRPr lang="en-US" altLang="el-GR" sz="1200" dirty="0"/>
          </a:p>
        </p:txBody>
      </p:sp>
      <p:sp>
        <p:nvSpPr>
          <p:cNvPr id="285" name="Text Box 23"/>
          <p:cNvSpPr txBox="1">
            <a:spLocks noChangeAspect="1" noChangeArrowheads="1"/>
          </p:cNvSpPr>
          <p:nvPr/>
        </p:nvSpPr>
        <p:spPr bwMode="auto">
          <a:xfrm>
            <a:off x="4719885" y="4885709"/>
            <a:ext cx="132523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E18 Physical Thing</a:t>
            </a:r>
            <a:endParaRPr lang="en-US" altLang="el-GR" sz="1200" dirty="0"/>
          </a:p>
        </p:txBody>
      </p:sp>
      <p:cxnSp>
        <p:nvCxnSpPr>
          <p:cNvPr id="286" name="AutoShape 31"/>
          <p:cNvCxnSpPr>
            <a:cxnSpLocks noChangeShapeType="1"/>
            <a:stCxn id="279" idx="3"/>
            <a:endCxn id="285" idx="0"/>
          </p:cNvCxnSpPr>
          <p:nvPr/>
        </p:nvCxnSpPr>
        <p:spPr bwMode="auto">
          <a:xfrm>
            <a:off x="4452560" y="4431209"/>
            <a:ext cx="929943" cy="45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87" name="AutoShape 31"/>
          <p:cNvCxnSpPr>
            <a:cxnSpLocks noChangeShapeType="1"/>
            <a:stCxn id="279" idx="2"/>
            <a:endCxn id="284" idx="0"/>
          </p:cNvCxnSpPr>
          <p:nvPr/>
        </p:nvCxnSpPr>
        <p:spPr bwMode="auto">
          <a:xfrm>
            <a:off x="3702141" y="4569321"/>
            <a:ext cx="342457" cy="5878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88" name="Text Box 32"/>
          <p:cNvSpPr txBox="1">
            <a:spLocks noChangeArrowheads="1"/>
          </p:cNvSpPr>
          <p:nvPr/>
        </p:nvSpPr>
        <p:spPr bwMode="auto">
          <a:xfrm>
            <a:off x="3198363" y="4725144"/>
            <a:ext cx="1216025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O21 has found at</a:t>
            </a:r>
          </a:p>
        </p:txBody>
      </p:sp>
      <p:sp>
        <p:nvSpPr>
          <p:cNvPr id="289" name="Text Box 32"/>
          <p:cNvSpPr txBox="1">
            <a:spLocks noChangeArrowheads="1"/>
          </p:cNvSpPr>
          <p:nvPr/>
        </p:nvSpPr>
        <p:spPr bwMode="auto">
          <a:xfrm>
            <a:off x="4593172" y="4437021"/>
            <a:ext cx="1473200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O19 has found object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-108520" y="116632"/>
            <a:ext cx="94083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New </a:t>
            </a:r>
            <a:r>
              <a:rPr lang="en-US" sz="3200" dirty="0" err="1" smtClean="0"/>
              <a:t>Exx</a:t>
            </a:r>
            <a:r>
              <a:rPr lang="en-US" sz="3200" dirty="0" smtClean="0"/>
              <a:t> Observable Entity in CRM moved from </a:t>
            </a:r>
            <a:r>
              <a:rPr lang="en-US" sz="3200" dirty="0" err="1" smtClean="0"/>
              <a:t>CRMSci</a:t>
            </a:r>
            <a:endParaRPr lang="en-US" sz="3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7380312" y="5672281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E77 Persistent Item</a:t>
            </a:r>
            <a:endParaRPr lang="en-US" altLang="el-GR" sz="1200" dirty="0"/>
          </a:p>
        </p:txBody>
      </p:sp>
      <p:cxnSp>
        <p:nvCxnSpPr>
          <p:cNvPr id="64" name="Straight Arrow Connector 76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V="1">
            <a:off x="8076497" y="3734788"/>
            <a:ext cx="256698" cy="193749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68" name="Text Box 5"/>
          <p:cNvSpPr txBox="1">
            <a:spLocks noChangeAspect="1" noChangeArrowheads="1"/>
          </p:cNvSpPr>
          <p:nvPr/>
        </p:nvSpPr>
        <p:spPr bwMode="auto">
          <a:xfrm>
            <a:off x="7812360" y="5013176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US" altLang="el-GR" sz="1200" dirty="0"/>
          </a:p>
        </p:txBody>
      </p:sp>
      <p:cxnSp>
        <p:nvCxnSpPr>
          <p:cNvPr id="69" name="Straight Arrow Connector 76"/>
          <p:cNvCxnSpPr>
            <a:cxnSpLocks noChangeShapeType="1"/>
            <a:stCxn id="68" idx="0"/>
            <a:endCxn id="26" idx="2"/>
          </p:cNvCxnSpPr>
          <p:nvPr/>
        </p:nvCxnSpPr>
        <p:spPr bwMode="auto">
          <a:xfrm flipH="1" flipV="1">
            <a:off x="8333195" y="3734788"/>
            <a:ext cx="155505" cy="12783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V="1">
            <a:off x="8066049" y="5949280"/>
            <a:ext cx="10448" cy="44308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</p:spTree>
    <p:extLst>
      <p:ext uri="{BB962C8B-B14F-4D97-AF65-F5344CB8AC3E}">
        <p14:creationId xmlns:p14="http://schemas.microsoft.com/office/powerpoint/2010/main" val="361837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7" name="Straight Arrow Connector 139"/>
          <p:cNvCxnSpPr>
            <a:cxnSpLocks noChangeShapeType="1"/>
            <a:stCxn id="106" idx="3"/>
            <a:endCxn id="57" idx="2"/>
          </p:cNvCxnSpPr>
          <p:nvPr/>
        </p:nvCxnSpPr>
        <p:spPr bwMode="auto">
          <a:xfrm flipV="1">
            <a:off x="1372866" y="2369851"/>
            <a:ext cx="3975493" cy="249314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3" name="AutoShape 50"/>
          <p:cNvCxnSpPr>
            <a:cxnSpLocks noChangeShapeType="1"/>
            <a:stCxn id="36" idx="1"/>
            <a:endCxn id="19" idx="1"/>
          </p:cNvCxnSpPr>
          <p:nvPr/>
        </p:nvCxnSpPr>
        <p:spPr bwMode="auto">
          <a:xfrm rot="10800000" flipH="1" flipV="1">
            <a:off x="1115616" y="3010011"/>
            <a:ext cx="1808162" cy="3592857"/>
          </a:xfrm>
          <a:prstGeom prst="curvedConnector3">
            <a:avLst>
              <a:gd name="adj1" fmla="val -1264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6" name="Straight Arrow Connector 75"/>
          <p:cNvCxnSpPr>
            <a:cxnSpLocks noChangeShapeType="1"/>
            <a:stCxn id="23" idx="3"/>
            <a:endCxn id="31" idx="1"/>
          </p:cNvCxnSpPr>
          <p:nvPr/>
        </p:nvCxnSpPr>
        <p:spPr bwMode="auto">
          <a:xfrm flipV="1">
            <a:off x="5196231" y="3999548"/>
            <a:ext cx="267082" cy="971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8" name="Text Box 6"/>
          <p:cNvSpPr txBox="1">
            <a:spLocks noChangeAspect="1" noChangeArrowheads="1"/>
          </p:cNvSpPr>
          <p:nvPr/>
        </p:nvSpPr>
        <p:spPr bwMode="auto">
          <a:xfrm>
            <a:off x="1619672" y="2103294"/>
            <a:ext cx="1778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E13 Attribute Assignment</a:t>
            </a:r>
            <a:endParaRPr lang="en-US" sz="1200" dirty="0"/>
          </a:p>
        </p:txBody>
      </p:sp>
      <p:sp>
        <p:nvSpPr>
          <p:cNvPr id="12" name="Text Box 66"/>
          <p:cNvSpPr txBox="1">
            <a:spLocks noChangeAspect="1" noChangeArrowheads="1"/>
          </p:cNvSpPr>
          <p:nvPr/>
        </p:nvSpPr>
        <p:spPr bwMode="auto">
          <a:xfrm>
            <a:off x="2075522" y="1351801"/>
            <a:ext cx="840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E7 Activity</a:t>
            </a:r>
            <a:endParaRPr lang="en-US" sz="1200" dirty="0"/>
          </a:p>
        </p:txBody>
      </p:sp>
      <p:cxnSp>
        <p:nvCxnSpPr>
          <p:cNvPr id="14" name="Straight Arrow Connector 78"/>
          <p:cNvCxnSpPr>
            <a:cxnSpLocks noChangeShapeType="1"/>
            <a:stCxn id="10" idx="0"/>
            <a:endCxn id="8" idx="2"/>
          </p:cNvCxnSpPr>
          <p:nvPr/>
        </p:nvCxnSpPr>
        <p:spPr bwMode="auto">
          <a:xfrm flipH="1" flipV="1">
            <a:off x="2508922" y="2380293"/>
            <a:ext cx="756185" cy="51597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" name="Straight Arrow Connector 139"/>
          <p:cNvCxnSpPr>
            <a:cxnSpLocks noChangeShapeType="1"/>
            <a:stCxn id="8" idx="0"/>
            <a:endCxn id="12" idx="2"/>
          </p:cNvCxnSpPr>
          <p:nvPr/>
        </p:nvCxnSpPr>
        <p:spPr bwMode="auto">
          <a:xfrm flipH="1" flipV="1">
            <a:off x="2495669" y="1628800"/>
            <a:ext cx="13253" cy="47449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2923778" y="6464369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E54 Dimension</a:t>
            </a:r>
            <a:endParaRPr lang="en-US" altLang="el-GR" sz="1200" dirty="0"/>
          </a:p>
        </p:txBody>
      </p:sp>
      <p:cxnSp>
        <p:nvCxnSpPr>
          <p:cNvPr id="21" name="AutoShape 31"/>
          <p:cNvCxnSpPr>
            <a:cxnSpLocks noChangeShapeType="1"/>
            <a:stCxn id="10" idx="2"/>
            <a:endCxn id="23" idx="0"/>
          </p:cNvCxnSpPr>
          <p:nvPr/>
        </p:nvCxnSpPr>
        <p:spPr bwMode="auto">
          <a:xfrm>
            <a:off x="3265107" y="3173269"/>
            <a:ext cx="1292905" cy="6974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3950978" y="3471321"/>
            <a:ext cx="1642849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O9 observed </a:t>
            </a:r>
            <a:r>
              <a:rPr lang="en-US" altLang="el-GR" sz="1000" dirty="0" smtClean="0">
                <a:cs typeface="Arial" charset="0"/>
              </a:rPr>
              <a:t>property </a:t>
            </a:r>
            <a:r>
              <a:rPr lang="en-US" altLang="el-GR" sz="1000" dirty="0">
                <a:cs typeface="Arial" charset="0"/>
              </a:rPr>
              <a:t>type</a:t>
            </a:r>
          </a:p>
        </p:txBody>
      </p:sp>
      <p:sp>
        <p:nvSpPr>
          <p:cNvPr id="23" name="Text Box 33"/>
          <p:cNvSpPr txBox="1">
            <a:spLocks noChangeAspect="1" noChangeArrowheads="1"/>
          </p:cNvSpPr>
          <p:nvPr/>
        </p:nvSpPr>
        <p:spPr bwMode="auto">
          <a:xfrm>
            <a:off x="3919792" y="3870765"/>
            <a:ext cx="127643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S9 Property Type </a:t>
            </a:r>
            <a:endParaRPr lang="en-US" sz="1200" dirty="0"/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7566703" y="3457789"/>
            <a:ext cx="1532984" cy="276999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err="1" smtClean="0"/>
              <a:t>Exx</a:t>
            </a:r>
            <a:r>
              <a:rPr lang="en-US" sz="1200" dirty="0" smtClean="0"/>
              <a:t> Observable Entity</a:t>
            </a:r>
            <a:endParaRPr lang="en-US" sz="1200" dirty="0"/>
          </a:p>
        </p:txBody>
      </p:sp>
      <p:cxnSp>
        <p:nvCxnSpPr>
          <p:cNvPr id="28" name="AutoShape 50"/>
          <p:cNvCxnSpPr>
            <a:cxnSpLocks noChangeShapeType="1"/>
            <a:stCxn id="26" idx="2"/>
            <a:endCxn id="19" idx="0"/>
          </p:cNvCxnSpPr>
          <p:nvPr/>
        </p:nvCxnSpPr>
        <p:spPr bwMode="auto">
          <a:xfrm rot="5400000">
            <a:off x="4543902" y="2675075"/>
            <a:ext cx="2729581" cy="4849007"/>
          </a:xfrm>
          <a:prstGeom prst="curvedConnector3">
            <a:avLst>
              <a:gd name="adj1" fmla="val 835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Rectangle 51"/>
          <p:cNvSpPr>
            <a:spLocks noChangeArrowheads="1"/>
          </p:cNvSpPr>
          <p:nvPr/>
        </p:nvSpPr>
        <p:spPr bwMode="auto">
          <a:xfrm>
            <a:off x="5352916" y="5852089"/>
            <a:ext cx="1170513" cy="246221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l-GR" sz="1000" dirty="0" err="1" smtClean="0">
                <a:cs typeface="Arial" charset="0"/>
              </a:rPr>
              <a:t>Pxx</a:t>
            </a:r>
            <a:r>
              <a:rPr lang="en-US" altLang="el-GR" sz="1000" dirty="0" smtClean="0">
                <a:cs typeface="Arial" charset="0"/>
              </a:rPr>
              <a:t>  has dimension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1" name="Text Box 9"/>
          <p:cNvSpPr txBox="1">
            <a:spLocks noChangeAspect="1" noChangeArrowheads="1"/>
          </p:cNvSpPr>
          <p:nvPr/>
        </p:nvSpPr>
        <p:spPr bwMode="auto">
          <a:xfrm>
            <a:off x="5463313" y="3861048"/>
            <a:ext cx="746743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E55 Type</a:t>
            </a:r>
            <a:endParaRPr lang="en-US" altLang="el-GR" sz="1200" dirty="0"/>
          </a:p>
        </p:txBody>
      </p:sp>
      <p:cxnSp>
        <p:nvCxnSpPr>
          <p:cNvPr id="32" name="AutoShape 24"/>
          <p:cNvCxnSpPr>
            <a:cxnSpLocks noChangeShapeType="1"/>
            <a:stCxn id="10" idx="3"/>
            <a:endCxn id="39" idx="1"/>
          </p:cNvCxnSpPr>
          <p:nvPr/>
        </p:nvCxnSpPr>
        <p:spPr bwMode="auto">
          <a:xfrm flipV="1">
            <a:off x="3830422" y="2370222"/>
            <a:ext cx="3995548" cy="6645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5220072" y="2596842"/>
            <a:ext cx="961130" cy="400110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O16 observed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value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6" name="Text Box 5"/>
          <p:cNvSpPr txBox="1">
            <a:spLocks noChangeAspect="1" noChangeArrowheads="1"/>
          </p:cNvSpPr>
          <p:nvPr/>
        </p:nvSpPr>
        <p:spPr bwMode="auto">
          <a:xfrm>
            <a:off x="1115616" y="2871512"/>
            <a:ext cx="1369028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E16 Measurement </a:t>
            </a:r>
            <a:endParaRPr lang="en-US" altLang="el-GR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7825970" y="2231722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 CRM Entity</a:t>
            </a:r>
            <a:endParaRPr lang="en-US" altLang="el-GR" sz="1200" dirty="0"/>
          </a:p>
        </p:txBody>
      </p:sp>
      <p:cxnSp>
        <p:nvCxnSpPr>
          <p:cNvPr id="42" name="Straight Arrow Connector 76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8333195" y="2508721"/>
            <a:ext cx="26030" cy="94906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48" name="AutoShape 31"/>
          <p:cNvCxnSpPr>
            <a:cxnSpLocks noChangeShapeType="1"/>
            <a:stCxn id="8" idx="3"/>
            <a:endCxn id="39" idx="1"/>
          </p:cNvCxnSpPr>
          <p:nvPr/>
        </p:nvCxnSpPr>
        <p:spPr bwMode="auto">
          <a:xfrm>
            <a:off x="3398172" y="2241794"/>
            <a:ext cx="4427798" cy="128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56" name="AutoShape 50"/>
          <p:cNvCxnSpPr>
            <a:cxnSpLocks noChangeShapeType="1"/>
            <a:stCxn id="8" idx="0"/>
            <a:endCxn id="39" idx="0"/>
          </p:cNvCxnSpPr>
          <p:nvPr/>
        </p:nvCxnSpPr>
        <p:spPr bwMode="auto">
          <a:xfrm rot="16200000" flipH="1">
            <a:off x="5369859" y="-757643"/>
            <a:ext cx="128428" cy="5850303"/>
          </a:xfrm>
          <a:prstGeom prst="curvedConnector3">
            <a:avLst>
              <a:gd name="adj1" fmla="val -4079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4860033" y="2123789"/>
            <a:ext cx="976652" cy="246062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P141 assigned</a:t>
            </a:r>
          </a:p>
        </p:txBody>
      </p:sp>
      <p:cxnSp>
        <p:nvCxnSpPr>
          <p:cNvPr id="61" name="Straight Arrow Connector 76"/>
          <p:cNvCxnSpPr>
            <a:cxnSpLocks noChangeShapeType="1"/>
            <a:stCxn id="36" idx="0"/>
            <a:endCxn id="8" idx="2"/>
          </p:cNvCxnSpPr>
          <p:nvPr/>
        </p:nvCxnSpPr>
        <p:spPr bwMode="auto">
          <a:xfrm flipV="1">
            <a:off x="1800130" y="2380293"/>
            <a:ext cx="708792" cy="49121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2699792" y="2896270"/>
            <a:ext cx="113063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S4 Observation</a:t>
            </a:r>
            <a:endParaRPr lang="en-US" sz="1200" dirty="0"/>
          </a:p>
        </p:txBody>
      </p: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323528" y="4662945"/>
            <a:ext cx="1049338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P40 observed dimension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71" name="AutoShape 50"/>
          <p:cNvCxnSpPr>
            <a:cxnSpLocks noChangeShapeType="1"/>
            <a:stCxn id="36" idx="2"/>
            <a:endCxn id="26" idx="2"/>
          </p:cNvCxnSpPr>
          <p:nvPr/>
        </p:nvCxnSpPr>
        <p:spPr bwMode="auto">
          <a:xfrm rot="16200000" flipH="1">
            <a:off x="4773524" y="175116"/>
            <a:ext cx="586277" cy="6533065"/>
          </a:xfrm>
          <a:prstGeom prst="curvedConnector3">
            <a:avLst>
              <a:gd name="adj1" fmla="val 4558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6342943" y="5148139"/>
            <a:ext cx="1049338" cy="24765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P39 measured</a:t>
            </a:r>
          </a:p>
        </p:txBody>
      </p:sp>
      <p:cxnSp>
        <p:nvCxnSpPr>
          <p:cNvPr id="135" name="Straight Arrow Connector 139"/>
          <p:cNvCxnSpPr>
            <a:cxnSpLocks noChangeShapeType="1"/>
            <a:stCxn id="43" idx="0"/>
            <a:endCxn id="49" idx="2"/>
          </p:cNvCxnSpPr>
          <p:nvPr/>
        </p:nvCxnSpPr>
        <p:spPr bwMode="auto">
          <a:xfrm flipV="1">
            <a:off x="6867612" y="1956902"/>
            <a:ext cx="307728" cy="3191237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6682335" y="1556792"/>
            <a:ext cx="986009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P140 assigned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attribute </a:t>
            </a:r>
            <a:r>
              <a:rPr lang="en-US" altLang="el-GR" sz="1000" dirty="0">
                <a:cs typeface="Arial" charset="0"/>
              </a:rPr>
              <a:t>to</a:t>
            </a:r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7668344" y="6392361"/>
            <a:ext cx="795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E70 Thing</a:t>
            </a:r>
            <a:endParaRPr lang="en-US" altLang="el-GR" sz="1200" dirty="0"/>
          </a:p>
        </p:txBody>
      </p:sp>
      <p:cxnSp>
        <p:nvCxnSpPr>
          <p:cNvPr id="146" name="AutoShape 50"/>
          <p:cNvCxnSpPr>
            <a:cxnSpLocks noChangeShapeType="1"/>
            <a:stCxn id="141" idx="1"/>
            <a:endCxn id="19" idx="3"/>
          </p:cNvCxnSpPr>
          <p:nvPr/>
        </p:nvCxnSpPr>
        <p:spPr bwMode="auto">
          <a:xfrm rot="10800000" flipV="1">
            <a:off x="4044598" y="6530861"/>
            <a:ext cx="3623746" cy="72008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152" name="Text Box 13"/>
          <p:cNvSpPr txBox="1">
            <a:spLocks noChangeArrowheads="1"/>
          </p:cNvSpPr>
          <p:nvPr/>
        </p:nvSpPr>
        <p:spPr bwMode="auto">
          <a:xfrm>
            <a:off x="5269049" y="6423163"/>
            <a:ext cx="1311070" cy="246221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P43 has dimension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153" name="Straight Arrow Connector 76"/>
          <p:cNvCxnSpPr>
            <a:cxnSpLocks noChangeShapeType="1"/>
            <a:stCxn id="152" idx="0"/>
            <a:endCxn id="29" idx="2"/>
          </p:cNvCxnSpPr>
          <p:nvPr/>
        </p:nvCxnSpPr>
        <p:spPr bwMode="auto">
          <a:xfrm flipV="1">
            <a:off x="5924584" y="6098310"/>
            <a:ext cx="13589" cy="324853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156" name="TextBox 155"/>
          <p:cNvSpPr txBox="1"/>
          <p:nvPr/>
        </p:nvSpPr>
        <p:spPr>
          <a:xfrm>
            <a:off x="6012160" y="6084004"/>
            <a:ext cx="2920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160" name="Straight Arrow Connector 139"/>
          <p:cNvCxnSpPr>
            <a:cxnSpLocks noChangeShapeType="1"/>
            <a:stCxn id="33" idx="0"/>
            <a:endCxn id="57" idx="2"/>
          </p:cNvCxnSpPr>
          <p:nvPr/>
        </p:nvCxnSpPr>
        <p:spPr bwMode="auto">
          <a:xfrm flipH="1" flipV="1">
            <a:off x="5348359" y="2369851"/>
            <a:ext cx="352278" cy="226991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88" name="Straight Arrow Connector 139"/>
          <p:cNvCxnSpPr>
            <a:cxnSpLocks noChangeShapeType="1"/>
            <a:stCxn id="44" idx="0"/>
            <a:endCxn id="49" idx="2"/>
          </p:cNvCxnSpPr>
          <p:nvPr/>
        </p:nvCxnSpPr>
        <p:spPr bwMode="auto">
          <a:xfrm flipV="1">
            <a:off x="6520159" y="1956902"/>
            <a:ext cx="655181" cy="140796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255" name="AutoShape 24"/>
          <p:cNvCxnSpPr>
            <a:cxnSpLocks noChangeShapeType="1"/>
            <a:stCxn id="10" idx="3"/>
            <a:endCxn id="26" idx="1"/>
          </p:cNvCxnSpPr>
          <p:nvPr/>
        </p:nvCxnSpPr>
        <p:spPr bwMode="auto">
          <a:xfrm>
            <a:off x="3830422" y="3034770"/>
            <a:ext cx="3736281" cy="5615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4" name="Text Box 36"/>
          <p:cNvSpPr txBox="1">
            <a:spLocks noChangeArrowheads="1"/>
          </p:cNvSpPr>
          <p:nvPr/>
        </p:nvSpPr>
        <p:spPr bwMode="auto">
          <a:xfrm>
            <a:off x="6066372" y="3364871"/>
            <a:ext cx="907573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O8 observed</a:t>
            </a:r>
          </a:p>
        </p:txBody>
      </p:sp>
      <p:sp>
        <p:nvSpPr>
          <p:cNvPr id="279" name="Text Box 44"/>
          <p:cNvSpPr txBox="1">
            <a:spLocks noChangeAspect="1" noChangeArrowheads="1"/>
          </p:cNvSpPr>
          <p:nvPr/>
        </p:nvSpPr>
        <p:spPr bwMode="auto">
          <a:xfrm>
            <a:off x="2951721" y="4293096"/>
            <a:ext cx="1500839" cy="276225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dirty="0" smtClean="0"/>
              <a:t>S19 Encounter Event</a:t>
            </a:r>
            <a:endParaRPr lang="en-US" sz="1200" dirty="0"/>
          </a:p>
        </p:txBody>
      </p:sp>
      <p:cxnSp>
        <p:nvCxnSpPr>
          <p:cNvPr id="280" name="Straight Arrow Connector 76"/>
          <p:cNvCxnSpPr>
            <a:cxnSpLocks noChangeShapeType="1"/>
            <a:stCxn id="279" idx="0"/>
            <a:endCxn id="10" idx="2"/>
          </p:cNvCxnSpPr>
          <p:nvPr/>
        </p:nvCxnSpPr>
        <p:spPr bwMode="auto">
          <a:xfrm flipH="1" flipV="1">
            <a:off x="3265107" y="3173269"/>
            <a:ext cx="437034" cy="111982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284" name="Text Box 23"/>
          <p:cNvSpPr txBox="1">
            <a:spLocks noChangeAspect="1" noChangeArrowheads="1"/>
          </p:cNvSpPr>
          <p:nvPr/>
        </p:nvSpPr>
        <p:spPr bwMode="auto">
          <a:xfrm>
            <a:off x="3652503" y="5157192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E53 Place</a:t>
            </a:r>
            <a:endParaRPr lang="en-US" altLang="el-GR" sz="1200" dirty="0"/>
          </a:p>
        </p:txBody>
      </p:sp>
      <p:sp>
        <p:nvSpPr>
          <p:cNvPr id="285" name="Text Box 23"/>
          <p:cNvSpPr txBox="1">
            <a:spLocks noChangeAspect="1" noChangeArrowheads="1"/>
          </p:cNvSpPr>
          <p:nvPr/>
        </p:nvSpPr>
        <p:spPr bwMode="auto">
          <a:xfrm>
            <a:off x="4719885" y="4885709"/>
            <a:ext cx="132523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E18 Physical Thing</a:t>
            </a:r>
            <a:endParaRPr lang="en-US" altLang="el-GR" sz="1200" dirty="0"/>
          </a:p>
        </p:txBody>
      </p:sp>
      <p:cxnSp>
        <p:nvCxnSpPr>
          <p:cNvPr id="286" name="AutoShape 31"/>
          <p:cNvCxnSpPr>
            <a:cxnSpLocks noChangeShapeType="1"/>
            <a:stCxn id="279" idx="3"/>
            <a:endCxn id="285" idx="0"/>
          </p:cNvCxnSpPr>
          <p:nvPr/>
        </p:nvCxnSpPr>
        <p:spPr bwMode="auto">
          <a:xfrm>
            <a:off x="4452560" y="4431209"/>
            <a:ext cx="929943" cy="45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87" name="AutoShape 31"/>
          <p:cNvCxnSpPr>
            <a:cxnSpLocks noChangeShapeType="1"/>
            <a:stCxn id="279" idx="2"/>
            <a:endCxn id="284" idx="0"/>
          </p:cNvCxnSpPr>
          <p:nvPr/>
        </p:nvCxnSpPr>
        <p:spPr bwMode="auto">
          <a:xfrm>
            <a:off x="3702141" y="4569321"/>
            <a:ext cx="342457" cy="5878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88" name="Text Box 32"/>
          <p:cNvSpPr txBox="1">
            <a:spLocks noChangeArrowheads="1"/>
          </p:cNvSpPr>
          <p:nvPr/>
        </p:nvSpPr>
        <p:spPr bwMode="auto">
          <a:xfrm>
            <a:off x="3198363" y="4725144"/>
            <a:ext cx="1216025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O21 has found at</a:t>
            </a:r>
          </a:p>
        </p:txBody>
      </p:sp>
      <p:sp>
        <p:nvSpPr>
          <p:cNvPr id="289" name="Text Box 32"/>
          <p:cNvSpPr txBox="1">
            <a:spLocks noChangeArrowheads="1"/>
          </p:cNvSpPr>
          <p:nvPr/>
        </p:nvSpPr>
        <p:spPr bwMode="auto">
          <a:xfrm>
            <a:off x="4593172" y="4437021"/>
            <a:ext cx="1473200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O19 has found object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23528" y="116632"/>
            <a:ext cx="86088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New </a:t>
            </a:r>
            <a:r>
              <a:rPr lang="en-US" sz="3200" dirty="0" err="1" smtClean="0"/>
              <a:t>Exx</a:t>
            </a:r>
            <a:r>
              <a:rPr lang="en-US" sz="3200" dirty="0" smtClean="0"/>
              <a:t> Observable Entity – </a:t>
            </a:r>
            <a:r>
              <a:rPr lang="en-US" sz="3200" dirty="0" err="1" smtClean="0"/>
              <a:t>CRMSci</a:t>
            </a:r>
            <a:r>
              <a:rPr lang="en-US" sz="3200" dirty="0" smtClean="0"/>
              <a:t> simplification</a:t>
            </a:r>
            <a:endParaRPr lang="en-US" sz="3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7380312" y="5672281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E77 Persistent Item</a:t>
            </a:r>
            <a:endParaRPr lang="en-US" altLang="el-GR" sz="1200" dirty="0"/>
          </a:p>
        </p:txBody>
      </p:sp>
      <p:cxnSp>
        <p:nvCxnSpPr>
          <p:cNvPr id="64" name="Straight Arrow Connector 76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V="1">
            <a:off x="8076497" y="3734788"/>
            <a:ext cx="256698" cy="193749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68" name="Text Box 5"/>
          <p:cNvSpPr txBox="1">
            <a:spLocks noChangeAspect="1" noChangeArrowheads="1"/>
          </p:cNvSpPr>
          <p:nvPr/>
        </p:nvSpPr>
        <p:spPr bwMode="auto">
          <a:xfrm>
            <a:off x="7812360" y="5013176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US" altLang="el-GR" sz="1200" dirty="0"/>
          </a:p>
        </p:txBody>
      </p:sp>
      <p:cxnSp>
        <p:nvCxnSpPr>
          <p:cNvPr id="69" name="Straight Arrow Connector 76"/>
          <p:cNvCxnSpPr>
            <a:cxnSpLocks noChangeShapeType="1"/>
            <a:stCxn id="68" idx="0"/>
            <a:endCxn id="26" idx="2"/>
          </p:cNvCxnSpPr>
          <p:nvPr/>
        </p:nvCxnSpPr>
        <p:spPr bwMode="auto">
          <a:xfrm flipH="1" flipV="1">
            <a:off x="8333195" y="3734788"/>
            <a:ext cx="155505" cy="12783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V="1">
            <a:off x="8066049" y="5949280"/>
            <a:ext cx="10448" cy="44308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</p:spTree>
    <p:extLst>
      <p:ext uri="{BB962C8B-B14F-4D97-AF65-F5344CB8AC3E}">
        <p14:creationId xmlns:p14="http://schemas.microsoft.com/office/powerpoint/2010/main" val="169510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7" name="Straight Arrow Connector 139"/>
          <p:cNvCxnSpPr>
            <a:cxnSpLocks noChangeShapeType="1"/>
            <a:stCxn id="106" idx="3"/>
            <a:endCxn id="57" idx="2"/>
          </p:cNvCxnSpPr>
          <p:nvPr/>
        </p:nvCxnSpPr>
        <p:spPr bwMode="auto">
          <a:xfrm flipV="1">
            <a:off x="1372866" y="2369851"/>
            <a:ext cx="3975493" cy="249314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3" name="AutoShape 50"/>
          <p:cNvCxnSpPr>
            <a:cxnSpLocks noChangeShapeType="1"/>
            <a:stCxn id="36" idx="1"/>
            <a:endCxn id="19" idx="1"/>
          </p:cNvCxnSpPr>
          <p:nvPr/>
        </p:nvCxnSpPr>
        <p:spPr bwMode="auto">
          <a:xfrm rot="10800000" flipH="1" flipV="1">
            <a:off x="1115616" y="3010011"/>
            <a:ext cx="1808162" cy="3592857"/>
          </a:xfrm>
          <a:prstGeom prst="curvedConnector3">
            <a:avLst>
              <a:gd name="adj1" fmla="val -1264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6" name="Straight Arrow Connector 75"/>
          <p:cNvCxnSpPr>
            <a:cxnSpLocks noChangeShapeType="1"/>
            <a:stCxn id="23" idx="3"/>
            <a:endCxn id="31" idx="1"/>
          </p:cNvCxnSpPr>
          <p:nvPr/>
        </p:nvCxnSpPr>
        <p:spPr bwMode="auto">
          <a:xfrm flipV="1">
            <a:off x="5196231" y="3999548"/>
            <a:ext cx="267082" cy="971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8" name="Text Box 6"/>
          <p:cNvSpPr txBox="1">
            <a:spLocks noChangeAspect="1" noChangeArrowheads="1"/>
          </p:cNvSpPr>
          <p:nvPr/>
        </p:nvSpPr>
        <p:spPr bwMode="auto">
          <a:xfrm>
            <a:off x="1619672" y="2103294"/>
            <a:ext cx="1778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E13 Attribute Assignment</a:t>
            </a:r>
            <a:endParaRPr lang="en-US" sz="1200" dirty="0"/>
          </a:p>
        </p:txBody>
      </p:sp>
      <p:sp>
        <p:nvSpPr>
          <p:cNvPr id="12" name="Text Box 66"/>
          <p:cNvSpPr txBox="1">
            <a:spLocks noChangeAspect="1" noChangeArrowheads="1"/>
          </p:cNvSpPr>
          <p:nvPr/>
        </p:nvSpPr>
        <p:spPr bwMode="auto">
          <a:xfrm>
            <a:off x="2075522" y="1351801"/>
            <a:ext cx="840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E7 Activity</a:t>
            </a:r>
            <a:endParaRPr lang="en-US" sz="1200" dirty="0"/>
          </a:p>
        </p:txBody>
      </p:sp>
      <p:cxnSp>
        <p:nvCxnSpPr>
          <p:cNvPr id="14" name="Straight Arrow Connector 78"/>
          <p:cNvCxnSpPr>
            <a:cxnSpLocks noChangeShapeType="1"/>
            <a:stCxn id="10" idx="0"/>
            <a:endCxn id="8" idx="2"/>
          </p:cNvCxnSpPr>
          <p:nvPr/>
        </p:nvCxnSpPr>
        <p:spPr bwMode="auto">
          <a:xfrm flipH="1" flipV="1">
            <a:off x="2508922" y="2380293"/>
            <a:ext cx="756185" cy="51597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" name="Straight Arrow Connector 139"/>
          <p:cNvCxnSpPr>
            <a:cxnSpLocks noChangeShapeType="1"/>
            <a:stCxn id="8" idx="0"/>
            <a:endCxn id="12" idx="2"/>
          </p:cNvCxnSpPr>
          <p:nvPr/>
        </p:nvCxnSpPr>
        <p:spPr bwMode="auto">
          <a:xfrm flipH="1" flipV="1">
            <a:off x="2495669" y="1628800"/>
            <a:ext cx="13253" cy="47449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2923778" y="6464369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E54 Dimension</a:t>
            </a:r>
            <a:endParaRPr lang="en-US" altLang="el-GR" sz="1200" dirty="0"/>
          </a:p>
        </p:txBody>
      </p:sp>
      <p:cxnSp>
        <p:nvCxnSpPr>
          <p:cNvPr id="21" name="AutoShape 31"/>
          <p:cNvCxnSpPr>
            <a:cxnSpLocks noChangeShapeType="1"/>
            <a:stCxn id="10" idx="2"/>
            <a:endCxn id="23" idx="0"/>
          </p:cNvCxnSpPr>
          <p:nvPr/>
        </p:nvCxnSpPr>
        <p:spPr bwMode="auto">
          <a:xfrm>
            <a:off x="3265107" y="3173269"/>
            <a:ext cx="1292905" cy="6974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3950978" y="3471321"/>
            <a:ext cx="1642849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O9 observed </a:t>
            </a:r>
            <a:r>
              <a:rPr lang="en-US" altLang="el-GR" sz="1000" dirty="0" smtClean="0">
                <a:cs typeface="Arial" charset="0"/>
              </a:rPr>
              <a:t>property </a:t>
            </a:r>
            <a:r>
              <a:rPr lang="en-US" altLang="el-GR" sz="1000" dirty="0">
                <a:cs typeface="Arial" charset="0"/>
              </a:rPr>
              <a:t>type</a:t>
            </a:r>
          </a:p>
        </p:txBody>
      </p:sp>
      <p:sp>
        <p:nvSpPr>
          <p:cNvPr id="23" name="Text Box 33"/>
          <p:cNvSpPr txBox="1">
            <a:spLocks noChangeAspect="1" noChangeArrowheads="1"/>
          </p:cNvSpPr>
          <p:nvPr/>
        </p:nvSpPr>
        <p:spPr bwMode="auto">
          <a:xfrm>
            <a:off x="3919792" y="3870765"/>
            <a:ext cx="127643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S9 Property Type </a:t>
            </a:r>
            <a:endParaRPr lang="en-US" sz="1200" dirty="0"/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7566703" y="3457789"/>
            <a:ext cx="1532984" cy="276999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err="1" smtClean="0"/>
              <a:t>Exx</a:t>
            </a:r>
            <a:r>
              <a:rPr lang="en-US" sz="1200" dirty="0" smtClean="0"/>
              <a:t> Observable Entity</a:t>
            </a:r>
            <a:endParaRPr lang="en-US" sz="1200" dirty="0"/>
          </a:p>
        </p:txBody>
      </p:sp>
      <p:cxnSp>
        <p:nvCxnSpPr>
          <p:cNvPr id="28" name="AutoShape 50"/>
          <p:cNvCxnSpPr>
            <a:cxnSpLocks noChangeShapeType="1"/>
            <a:stCxn id="26" idx="2"/>
            <a:endCxn id="19" idx="0"/>
          </p:cNvCxnSpPr>
          <p:nvPr/>
        </p:nvCxnSpPr>
        <p:spPr bwMode="auto">
          <a:xfrm rot="5400000">
            <a:off x="4543902" y="2675075"/>
            <a:ext cx="2729581" cy="4849007"/>
          </a:xfrm>
          <a:prstGeom prst="curvedConnector3">
            <a:avLst>
              <a:gd name="adj1" fmla="val 835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Rectangle 51"/>
          <p:cNvSpPr>
            <a:spLocks noChangeArrowheads="1"/>
          </p:cNvSpPr>
          <p:nvPr/>
        </p:nvSpPr>
        <p:spPr bwMode="auto">
          <a:xfrm>
            <a:off x="5352916" y="5852089"/>
            <a:ext cx="1170513" cy="246221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l-GR" sz="1000" dirty="0" err="1" smtClean="0">
                <a:cs typeface="Arial" charset="0"/>
              </a:rPr>
              <a:t>Pxx</a:t>
            </a:r>
            <a:r>
              <a:rPr lang="en-US" altLang="el-GR" sz="1000" dirty="0" smtClean="0">
                <a:cs typeface="Arial" charset="0"/>
              </a:rPr>
              <a:t>  has dimension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1" name="Text Box 9"/>
          <p:cNvSpPr txBox="1">
            <a:spLocks noChangeAspect="1" noChangeArrowheads="1"/>
          </p:cNvSpPr>
          <p:nvPr/>
        </p:nvSpPr>
        <p:spPr bwMode="auto">
          <a:xfrm>
            <a:off x="5463313" y="3861048"/>
            <a:ext cx="746743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E55 Type</a:t>
            </a:r>
            <a:endParaRPr lang="en-US" altLang="el-GR" sz="1200" dirty="0"/>
          </a:p>
        </p:txBody>
      </p:sp>
      <p:cxnSp>
        <p:nvCxnSpPr>
          <p:cNvPr id="32" name="AutoShape 24"/>
          <p:cNvCxnSpPr>
            <a:cxnSpLocks noChangeShapeType="1"/>
            <a:stCxn id="10" idx="3"/>
            <a:endCxn id="39" idx="1"/>
          </p:cNvCxnSpPr>
          <p:nvPr/>
        </p:nvCxnSpPr>
        <p:spPr bwMode="auto">
          <a:xfrm flipV="1">
            <a:off x="3830422" y="2370222"/>
            <a:ext cx="3995548" cy="6645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5220072" y="2596842"/>
            <a:ext cx="961130" cy="400110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O16 observed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value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6" name="Text Box 5"/>
          <p:cNvSpPr txBox="1">
            <a:spLocks noChangeAspect="1" noChangeArrowheads="1"/>
          </p:cNvSpPr>
          <p:nvPr/>
        </p:nvSpPr>
        <p:spPr bwMode="auto">
          <a:xfrm>
            <a:off x="1115616" y="2871512"/>
            <a:ext cx="1369028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E16 Measurement </a:t>
            </a:r>
            <a:endParaRPr lang="en-US" altLang="el-GR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7825970" y="2231722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 CRM Entity</a:t>
            </a:r>
            <a:endParaRPr lang="en-US" altLang="el-GR" sz="1200" dirty="0"/>
          </a:p>
        </p:txBody>
      </p:sp>
      <p:cxnSp>
        <p:nvCxnSpPr>
          <p:cNvPr id="42" name="Straight Arrow Connector 76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8333195" y="2508721"/>
            <a:ext cx="26030" cy="94906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48" name="AutoShape 31"/>
          <p:cNvCxnSpPr>
            <a:cxnSpLocks noChangeShapeType="1"/>
            <a:stCxn id="8" idx="3"/>
            <a:endCxn id="39" idx="1"/>
          </p:cNvCxnSpPr>
          <p:nvPr/>
        </p:nvCxnSpPr>
        <p:spPr bwMode="auto">
          <a:xfrm>
            <a:off x="3398172" y="2241794"/>
            <a:ext cx="4427798" cy="128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56" name="AutoShape 50"/>
          <p:cNvCxnSpPr>
            <a:cxnSpLocks noChangeShapeType="1"/>
            <a:stCxn id="8" idx="0"/>
            <a:endCxn id="39" idx="0"/>
          </p:cNvCxnSpPr>
          <p:nvPr/>
        </p:nvCxnSpPr>
        <p:spPr bwMode="auto">
          <a:xfrm rot="16200000" flipH="1">
            <a:off x="5369859" y="-757643"/>
            <a:ext cx="128428" cy="5850303"/>
          </a:xfrm>
          <a:prstGeom prst="curvedConnector3">
            <a:avLst>
              <a:gd name="adj1" fmla="val -4079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4860033" y="2123789"/>
            <a:ext cx="976652" cy="246062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P141 assigned</a:t>
            </a:r>
          </a:p>
        </p:txBody>
      </p:sp>
      <p:cxnSp>
        <p:nvCxnSpPr>
          <p:cNvPr id="61" name="Straight Arrow Connector 76"/>
          <p:cNvCxnSpPr>
            <a:cxnSpLocks noChangeShapeType="1"/>
            <a:stCxn id="36" idx="0"/>
            <a:endCxn id="8" idx="2"/>
          </p:cNvCxnSpPr>
          <p:nvPr/>
        </p:nvCxnSpPr>
        <p:spPr bwMode="auto">
          <a:xfrm flipV="1">
            <a:off x="1800130" y="2380293"/>
            <a:ext cx="708792" cy="491219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2699792" y="2896270"/>
            <a:ext cx="113063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S4 Observation</a:t>
            </a:r>
            <a:endParaRPr lang="en-US" sz="1200" dirty="0"/>
          </a:p>
        </p:txBody>
      </p: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323528" y="4662945"/>
            <a:ext cx="1049338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P40 observed dimension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71" name="AutoShape 50"/>
          <p:cNvCxnSpPr>
            <a:cxnSpLocks noChangeShapeType="1"/>
            <a:stCxn id="36" idx="2"/>
            <a:endCxn id="26" idx="2"/>
          </p:cNvCxnSpPr>
          <p:nvPr/>
        </p:nvCxnSpPr>
        <p:spPr bwMode="auto">
          <a:xfrm rot="16200000" flipH="1">
            <a:off x="4773524" y="175116"/>
            <a:ext cx="586277" cy="6533065"/>
          </a:xfrm>
          <a:prstGeom prst="curvedConnector3">
            <a:avLst>
              <a:gd name="adj1" fmla="val 4558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6342943" y="5148139"/>
            <a:ext cx="1049338" cy="24765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P39 measured</a:t>
            </a:r>
          </a:p>
        </p:txBody>
      </p:sp>
      <p:cxnSp>
        <p:nvCxnSpPr>
          <p:cNvPr id="135" name="Straight Arrow Connector 139"/>
          <p:cNvCxnSpPr>
            <a:cxnSpLocks noChangeShapeType="1"/>
            <a:stCxn id="43" idx="0"/>
            <a:endCxn id="49" idx="2"/>
          </p:cNvCxnSpPr>
          <p:nvPr/>
        </p:nvCxnSpPr>
        <p:spPr bwMode="auto">
          <a:xfrm flipV="1">
            <a:off x="6867612" y="1956902"/>
            <a:ext cx="307728" cy="3191237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6682335" y="1556792"/>
            <a:ext cx="986009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P140 assigned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attribute </a:t>
            </a:r>
            <a:r>
              <a:rPr lang="en-US" altLang="el-GR" sz="1000" dirty="0">
                <a:cs typeface="Arial" charset="0"/>
              </a:rPr>
              <a:t>to</a:t>
            </a:r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7668344" y="6392361"/>
            <a:ext cx="795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E70 Thing</a:t>
            </a:r>
            <a:endParaRPr lang="en-US" altLang="el-GR" sz="1200" dirty="0"/>
          </a:p>
        </p:txBody>
      </p:sp>
      <p:cxnSp>
        <p:nvCxnSpPr>
          <p:cNvPr id="160" name="Straight Arrow Connector 139"/>
          <p:cNvCxnSpPr>
            <a:cxnSpLocks noChangeShapeType="1"/>
            <a:stCxn id="33" idx="0"/>
            <a:endCxn id="57" idx="2"/>
          </p:cNvCxnSpPr>
          <p:nvPr/>
        </p:nvCxnSpPr>
        <p:spPr bwMode="auto">
          <a:xfrm flipH="1" flipV="1">
            <a:off x="5348359" y="2369851"/>
            <a:ext cx="352278" cy="226991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88" name="Straight Arrow Connector 139"/>
          <p:cNvCxnSpPr>
            <a:cxnSpLocks noChangeShapeType="1"/>
            <a:stCxn id="44" idx="0"/>
            <a:endCxn id="49" idx="2"/>
          </p:cNvCxnSpPr>
          <p:nvPr/>
        </p:nvCxnSpPr>
        <p:spPr bwMode="auto">
          <a:xfrm flipV="1">
            <a:off x="6520159" y="1956902"/>
            <a:ext cx="655181" cy="140796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255" name="AutoShape 24"/>
          <p:cNvCxnSpPr>
            <a:cxnSpLocks noChangeShapeType="1"/>
            <a:stCxn id="10" idx="3"/>
            <a:endCxn id="26" idx="1"/>
          </p:cNvCxnSpPr>
          <p:nvPr/>
        </p:nvCxnSpPr>
        <p:spPr bwMode="auto">
          <a:xfrm>
            <a:off x="3830422" y="3034770"/>
            <a:ext cx="3736281" cy="5615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4" name="Text Box 36"/>
          <p:cNvSpPr txBox="1">
            <a:spLocks noChangeArrowheads="1"/>
          </p:cNvSpPr>
          <p:nvPr/>
        </p:nvSpPr>
        <p:spPr bwMode="auto">
          <a:xfrm>
            <a:off x="6066372" y="3364871"/>
            <a:ext cx="907573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O8 observed</a:t>
            </a:r>
          </a:p>
        </p:txBody>
      </p:sp>
      <p:sp>
        <p:nvSpPr>
          <p:cNvPr id="279" name="Text Box 44"/>
          <p:cNvSpPr txBox="1">
            <a:spLocks noChangeAspect="1" noChangeArrowheads="1"/>
          </p:cNvSpPr>
          <p:nvPr/>
        </p:nvSpPr>
        <p:spPr bwMode="auto">
          <a:xfrm>
            <a:off x="2951721" y="4293096"/>
            <a:ext cx="1500839" cy="276225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dirty="0" smtClean="0"/>
              <a:t>S19 Encounter Event</a:t>
            </a:r>
            <a:endParaRPr lang="en-US" sz="1200" dirty="0"/>
          </a:p>
        </p:txBody>
      </p:sp>
      <p:cxnSp>
        <p:nvCxnSpPr>
          <p:cNvPr id="280" name="Straight Arrow Connector 76"/>
          <p:cNvCxnSpPr>
            <a:cxnSpLocks noChangeShapeType="1"/>
            <a:stCxn id="279" idx="0"/>
            <a:endCxn id="10" idx="2"/>
          </p:cNvCxnSpPr>
          <p:nvPr/>
        </p:nvCxnSpPr>
        <p:spPr bwMode="auto">
          <a:xfrm flipH="1" flipV="1">
            <a:off x="3265107" y="3173269"/>
            <a:ext cx="437034" cy="111982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284" name="Text Box 23"/>
          <p:cNvSpPr txBox="1">
            <a:spLocks noChangeAspect="1" noChangeArrowheads="1"/>
          </p:cNvSpPr>
          <p:nvPr/>
        </p:nvSpPr>
        <p:spPr bwMode="auto">
          <a:xfrm>
            <a:off x="3652503" y="5157192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E53 Place</a:t>
            </a:r>
            <a:endParaRPr lang="en-US" altLang="el-GR" sz="1200" dirty="0"/>
          </a:p>
        </p:txBody>
      </p:sp>
      <p:sp>
        <p:nvSpPr>
          <p:cNvPr id="285" name="Text Box 23"/>
          <p:cNvSpPr txBox="1">
            <a:spLocks noChangeAspect="1" noChangeArrowheads="1"/>
          </p:cNvSpPr>
          <p:nvPr/>
        </p:nvSpPr>
        <p:spPr bwMode="auto">
          <a:xfrm>
            <a:off x="4719885" y="4885709"/>
            <a:ext cx="132523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E18 Physical Thing</a:t>
            </a:r>
            <a:endParaRPr lang="en-US" altLang="el-GR" sz="1200" dirty="0"/>
          </a:p>
        </p:txBody>
      </p:sp>
      <p:cxnSp>
        <p:nvCxnSpPr>
          <p:cNvPr id="286" name="AutoShape 31"/>
          <p:cNvCxnSpPr>
            <a:cxnSpLocks noChangeShapeType="1"/>
            <a:stCxn id="279" idx="3"/>
            <a:endCxn id="285" idx="0"/>
          </p:cNvCxnSpPr>
          <p:nvPr/>
        </p:nvCxnSpPr>
        <p:spPr bwMode="auto">
          <a:xfrm>
            <a:off x="4452560" y="4431209"/>
            <a:ext cx="929943" cy="45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87" name="AutoShape 31"/>
          <p:cNvCxnSpPr>
            <a:cxnSpLocks noChangeShapeType="1"/>
            <a:stCxn id="279" idx="2"/>
            <a:endCxn id="284" idx="0"/>
          </p:cNvCxnSpPr>
          <p:nvPr/>
        </p:nvCxnSpPr>
        <p:spPr bwMode="auto">
          <a:xfrm>
            <a:off x="3702141" y="4569321"/>
            <a:ext cx="342457" cy="5878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88" name="Text Box 32"/>
          <p:cNvSpPr txBox="1">
            <a:spLocks noChangeArrowheads="1"/>
          </p:cNvSpPr>
          <p:nvPr/>
        </p:nvSpPr>
        <p:spPr bwMode="auto">
          <a:xfrm>
            <a:off x="3198363" y="4725144"/>
            <a:ext cx="1216025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O21 has found at</a:t>
            </a:r>
          </a:p>
        </p:txBody>
      </p:sp>
      <p:sp>
        <p:nvSpPr>
          <p:cNvPr id="289" name="Text Box 32"/>
          <p:cNvSpPr txBox="1">
            <a:spLocks noChangeArrowheads="1"/>
          </p:cNvSpPr>
          <p:nvPr/>
        </p:nvSpPr>
        <p:spPr bwMode="auto">
          <a:xfrm>
            <a:off x="4593172" y="4437021"/>
            <a:ext cx="1473200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O19 has found object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323528" y="116632"/>
            <a:ext cx="78190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New </a:t>
            </a:r>
            <a:r>
              <a:rPr lang="en-US" sz="3200" dirty="0" err="1" smtClean="0"/>
              <a:t>Exx</a:t>
            </a:r>
            <a:r>
              <a:rPr lang="en-US" sz="3200" dirty="0" smtClean="0"/>
              <a:t> Observable Entity – CRM adjustment</a:t>
            </a:r>
          </a:p>
          <a:p>
            <a:r>
              <a:rPr lang="en-US" sz="3200" dirty="0" smtClean="0"/>
              <a:t>alternative 1 (not recommended)</a:t>
            </a:r>
            <a:endParaRPr lang="en-US" sz="3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7380312" y="5672281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E77 Persistent Item</a:t>
            </a:r>
            <a:endParaRPr lang="en-US" altLang="el-GR" sz="1200" dirty="0"/>
          </a:p>
        </p:txBody>
      </p:sp>
      <p:cxnSp>
        <p:nvCxnSpPr>
          <p:cNvPr id="64" name="Straight Arrow Connector 76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V="1">
            <a:off x="8076497" y="3734788"/>
            <a:ext cx="256698" cy="193749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68" name="Text Box 5"/>
          <p:cNvSpPr txBox="1">
            <a:spLocks noChangeAspect="1" noChangeArrowheads="1"/>
          </p:cNvSpPr>
          <p:nvPr/>
        </p:nvSpPr>
        <p:spPr bwMode="auto">
          <a:xfrm>
            <a:off x="7812360" y="5013176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US" altLang="el-GR" sz="1200" dirty="0"/>
          </a:p>
        </p:txBody>
      </p:sp>
      <p:cxnSp>
        <p:nvCxnSpPr>
          <p:cNvPr id="69" name="Straight Arrow Connector 76"/>
          <p:cNvCxnSpPr>
            <a:cxnSpLocks noChangeShapeType="1"/>
            <a:stCxn id="68" idx="0"/>
            <a:endCxn id="26" idx="2"/>
          </p:cNvCxnSpPr>
          <p:nvPr/>
        </p:nvCxnSpPr>
        <p:spPr bwMode="auto">
          <a:xfrm flipH="1" flipV="1">
            <a:off x="8333195" y="3734788"/>
            <a:ext cx="155505" cy="12783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V="1">
            <a:off x="8066049" y="5949280"/>
            <a:ext cx="10448" cy="44308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</p:spTree>
    <p:extLst>
      <p:ext uri="{BB962C8B-B14F-4D97-AF65-F5344CB8AC3E}">
        <p14:creationId xmlns:p14="http://schemas.microsoft.com/office/powerpoint/2010/main" val="28481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7" name="Straight Arrow Connector 139"/>
          <p:cNvCxnSpPr>
            <a:cxnSpLocks noChangeShapeType="1"/>
            <a:stCxn id="106" idx="3"/>
            <a:endCxn id="33" idx="2"/>
          </p:cNvCxnSpPr>
          <p:nvPr/>
        </p:nvCxnSpPr>
        <p:spPr bwMode="auto">
          <a:xfrm flipV="1">
            <a:off x="1372866" y="2811125"/>
            <a:ext cx="4162178" cy="2051875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3" name="AutoShape 50"/>
          <p:cNvCxnSpPr>
            <a:cxnSpLocks noChangeShapeType="1"/>
            <a:stCxn id="36" idx="1"/>
            <a:endCxn id="19" idx="1"/>
          </p:cNvCxnSpPr>
          <p:nvPr/>
        </p:nvCxnSpPr>
        <p:spPr bwMode="auto">
          <a:xfrm rot="10800000" flipH="1" flipV="1">
            <a:off x="1115616" y="3503371"/>
            <a:ext cx="1808162" cy="3099498"/>
          </a:xfrm>
          <a:prstGeom prst="curvedConnector3">
            <a:avLst>
              <a:gd name="adj1" fmla="val -12643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6" name="Straight Arrow Connector 75"/>
          <p:cNvCxnSpPr>
            <a:cxnSpLocks noChangeShapeType="1"/>
            <a:stCxn id="23" idx="3"/>
            <a:endCxn id="31" idx="1"/>
          </p:cNvCxnSpPr>
          <p:nvPr/>
        </p:nvCxnSpPr>
        <p:spPr bwMode="auto">
          <a:xfrm flipV="1">
            <a:off x="5196231" y="3999548"/>
            <a:ext cx="267082" cy="971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8" name="Text Box 6"/>
          <p:cNvSpPr txBox="1">
            <a:spLocks noChangeAspect="1" noChangeArrowheads="1"/>
          </p:cNvSpPr>
          <p:nvPr/>
        </p:nvSpPr>
        <p:spPr bwMode="auto">
          <a:xfrm>
            <a:off x="1619672" y="2103294"/>
            <a:ext cx="1778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E13 Attribute Assignment</a:t>
            </a:r>
            <a:endParaRPr lang="en-US" sz="1200" dirty="0"/>
          </a:p>
        </p:txBody>
      </p:sp>
      <p:sp>
        <p:nvSpPr>
          <p:cNvPr id="12" name="Text Box 66"/>
          <p:cNvSpPr txBox="1">
            <a:spLocks noChangeAspect="1" noChangeArrowheads="1"/>
          </p:cNvSpPr>
          <p:nvPr/>
        </p:nvSpPr>
        <p:spPr bwMode="auto">
          <a:xfrm>
            <a:off x="2075522" y="1351801"/>
            <a:ext cx="840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E7 Activity</a:t>
            </a:r>
            <a:endParaRPr lang="en-US" sz="1200" dirty="0"/>
          </a:p>
        </p:txBody>
      </p:sp>
      <p:cxnSp>
        <p:nvCxnSpPr>
          <p:cNvPr id="14" name="Straight Arrow Connector 78"/>
          <p:cNvCxnSpPr>
            <a:cxnSpLocks noChangeShapeType="1"/>
            <a:stCxn id="10" idx="0"/>
            <a:endCxn id="8" idx="2"/>
          </p:cNvCxnSpPr>
          <p:nvPr/>
        </p:nvCxnSpPr>
        <p:spPr bwMode="auto">
          <a:xfrm flipV="1">
            <a:off x="2494517" y="2380293"/>
            <a:ext cx="14405" cy="35002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17" name="Straight Arrow Connector 139"/>
          <p:cNvCxnSpPr>
            <a:cxnSpLocks noChangeShapeType="1"/>
            <a:stCxn id="8" idx="0"/>
            <a:endCxn id="12" idx="2"/>
          </p:cNvCxnSpPr>
          <p:nvPr/>
        </p:nvCxnSpPr>
        <p:spPr bwMode="auto">
          <a:xfrm flipH="1" flipV="1">
            <a:off x="2495669" y="1628800"/>
            <a:ext cx="13253" cy="47449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2923778" y="6464369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E54 Dimension</a:t>
            </a:r>
            <a:endParaRPr lang="en-US" altLang="el-GR" sz="1200" dirty="0"/>
          </a:p>
        </p:txBody>
      </p:sp>
      <p:cxnSp>
        <p:nvCxnSpPr>
          <p:cNvPr id="21" name="AutoShape 31"/>
          <p:cNvCxnSpPr>
            <a:cxnSpLocks noChangeShapeType="1"/>
            <a:stCxn id="10" idx="2"/>
            <a:endCxn id="23" idx="0"/>
          </p:cNvCxnSpPr>
          <p:nvPr/>
        </p:nvCxnSpPr>
        <p:spPr bwMode="auto">
          <a:xfrm>
            <a:off x="2494517" y="3007313"/>
            <a:ext cx="2063495" cy="86345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2" name="Text Box 32"/>
          <p:cNvSpPr txBox="1">
            <a:spLocks noChangeArrowheads="1"/>
          </p:cNvSpPr>
          <p:nvPr/>
        </p:nvSpPr>
        <p:spPr bwMode="auto">
          <a:xfrm>
            <a:off x="3950978" y="3471321"/>
            <a:ext cx="1642849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O9 observed </a:t>
            </a:r>
            <a:r>
              <a:rPr lang="en-US" altLang="el-GR" sz="1000" dirty="0" smtClean="0">
                <a:cs typeface="Arial" charset="0"/>
              </a:rPr>
              <a:t>property </a:t>
            </a:r>
            <a:r>
              <a:rPr lang="en-US" altLang="el-GR" sz="1000" dirty="0">
                <a:cs typeface="Arial" charset="0"/>
              </a:rPr>
              <a:t>type</a:t>
            </a:r>
          </a:p>
        </p:txBody>
      </p:sp>
      <p:sp>
        <p:nvSpPr>
          <p:cNvPr id="23" name="Text Box 33"/>
          <p:cNvSpPr txBox="1">
            <a:spLocks noChangeAspect="1" noChangeArrowheads="1"/>
          </p:cNvSpPr>
          <p:nvPr/>
        </p:nvSpPr>
        <p:spPr bwMode="auto">
          <a:xfrm>
            <a:off x="3919792" y="3870765"/>
            <a:ext cx="1276439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S9 Property Type </a:t>
            </a:r>
            <a:endParaRPr lang="en-US" sz="1200" dirty="0"/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7566703" y="3457789"/>
            <a:ext cx="1532984" cy="276999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err="1" smtClean="0"/>
              <a:t>Exx</a:t>
            </a:r>
            <a:r>
              <a:rPr lang="en-US" sz="1200" dirty="0" smtClean="0"/>
              <a:t> Observable Entity</a:t>
            </a:r>
            <a:endParaRPr lang="en-US" sz="1200" dirty="0"/>
          </a:p>
        </p:txBody>
      </p:sp>
      <p:cxnSp>
        <p:nvCxnSpPr>
          <p:cNvPr id="28" name="AutoShape 50"/>
          <p:cNvCxnSpPr>
            <a:cxnSpLocks noChangeShapeType="1"/>
            <a:stCxn id="26" idx="2"/>
            <a:endCxn id="19" idx="0"/>
          </p:cNvCxnSpPr>
          <p:nvPr/>
        </p:nvCxnSpPr>
        <p:spPr bwMode="auto">
          <a:xfrm rot="5400000">
            <a:off x="4543902" y="2675075"/>
            <a:ext cx="2729581" cy="4849007"/>
          </a:xfrm>
          <a:prstGeom prst="curvedConnector3">
            <a:avLst>
              <a:gd name="adj1" fmla="val 835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Rectangle 51"/>
          <p:cNvSpPr>
            <a:spLocks noChangeArrowheads="1"/>
          </p:cNvSpPr>
          <p:nvPr/>
        </p:nvSpPr>
        <p:spPr bwMode="auto">
          <a:xfrm>
            <a:off x="5352916" y="5852089"/>
            <a:ext cx="1170513" cy="246221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l-GR" sz="1000" dirty="0" err="1" smtClean="0">
                <a:cs typeface="Arial" charset="0"/>
              </a:rPr>
              <a:t>Pxx</a:t>
            </a:r>
            <a:r>
              <a:rPr lang="en-US" altLang="el-GR" sz="1000" dirty="0" smtClean="0">
                <a:cs typeface="Arial" charset="0"/>
              </a:rPr>
              <a:t>  has dimension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1" name="Text Box 9"/>
          <p:cNvSpPr txBox="1">
            <a:spLocks noChangeAspect="1" noChangeArrowheads="1"/>
          </p:cNvSpPr>
          <p:nvPr/>
        </p:nvSpPr>
        <p:spPr bwMode="auto">
          <a:xfrm>
            <a:off x="5463313" y="3861048"/>
            <a:ext cx="746743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E55 Type</a:t>
            </a:r>
            <a:endParaRPr lang="en-US" altLang="el-GR" sz="1200" dirty="0"/>
          </a:p>
        </p:txBody>
      </p:sp>
      <p:cxnSp>
        <p:nvCxnSpPr>
          <p:cNvPr id="32" name="AutoShape 24"/>
          <p:cNvCxnSpPr>
            <a:cxnSpLocks noChangeShapeType="1"/>
            <a:stCxn id="10" idx="3"/>
            <a:endCxn id="39" idx="1"/>
          </p:cNvCxnSpPr>
          <p:nvPr/>
        </p:nvCxnSpPr>
        <p:spPr bwMode="auto">
          <a:xfrm flipV="1">
            <a:off x="3059832" y="2370222"/>
            <a:ext cx="4766138" cy="4985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33" name="Text Box 36"/>
          <p:cNvSpPr txBox="1">
            <a:spLocks noChangeArrowheads="1"/>
          </p:cNvSpPr>
          <p:nvPr/>
        </p:nvSpPr>
        <p:spPr bwMode="auto">
          <a:xfrm>
            <a:off x="4860032" y="2564904"/>
            <a:ext cx="1350024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O16 </a:t>
            </a:r>
            <a:r>
              <a:rPr lang="en-US" altLang="el-GR" sz="1000" dirty="0" smtClean="0">
                <a:cs typeface="Arial" charset="0"/>
              </a:rPr>
              <a:t>observed value</a:t>
            </a:r>
            <a:endParaRPr lang="en-US" altLang="el-GR" sz="1000" dirty="0">
              <a:cs typeface="Arial" charset="0"/>
            </a:endParaRPr>
          </a:p>
        </p:txBody>
      </p:sp>
      <p:sp>
        <p:nvSpPr>
          <p:cNvPr id="36" name="Text Box 5"/>
          <p:cNvSpPr txBox="1">
            <a:spLocks noChangeAspect="1" noChangeArrowheads="1"/>
          </p:cNvSpPr>
          <p:nvPr/>
        </p:nvSpPr>
        <p:spPr bwMode="auto">
          <a:xfrm>
            <a:off x="1115616" y="3364871"/>
            <a:ext cx="1369028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E16 Measurement </a:t>
            </a:r>
            <a:endParaRPr lang="en-US" altLang="el-GR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7825970" y="2231722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 CRM Entity</a:t>
            </a:r>
            <a:endParaRPr lang="en-US" altLang="el-GR" sz="1200" dirty="0"/>
          </a:p>
        </p:txBody>
      </p:sp>
      <p:cxnSp>
        <p:nvCxnSpPr>
          <p:cNvPr id="42" name="Straight Arrow Connector 76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8333195" y="2508721"/>
            <a:ext cx="26030" cy="94906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48" name="AutoShape 31"/>
          <p:cNvCxnSpPr>
            <a:cxnSpLocks noChangeShapeType="1"/>
            <a:stCxn id="8" idx="3"/>
            <a:endCxn id="39" idx="1"/>
          </p:cNvCxnSpPr>
          <p:nvPr/>
        </p:nvCxnSpPr>
        <p:spPr bwMode="auto">
          <a:xfrm>
            <a:off x="3398172" y="2241794"/>
            <a:ext cx="4427798" cy="128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56" name="AutoShape 50"/>
          <p:cNvCxnSpPr>
            <a:cxnSpLocks noChangeShapeType="1"/>
            <a:stCxn id="8" idx="0"/>
            <a:endCxn id="39" idx="0"/>
          </p:cNvCxnSpPr>
          <p:nvPr/>
        </p:nvCxnSpPr>
        <p:spPr bwMode="auto">
          <a:xfrm rot="16200000" flipH="1">
            <a:off x="5369859" y="-757643"/>
            <a:ext cx="128428" cy="5850303"/>
          </a:xfrm>
          <a:prstGeom prst="curvedConnector3">
            <a:avLst>
              <a:gd name="adj1" fmla="val -4079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4860033" y="2123789"/>
            <a:ext cx="976652" cy="246062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P141 assigned</a:t>
            </a:r>
          </a:p>
        </p:txBody>
      </p:sp>
      <p:cxnSp>
        <p:nvCxnSpPr>
          <p:cNvPr id="61" name="Straight Arrow Connector 76"/>
          <p:cNvCxnSpPr>
            <a:cxnSpLocks noChangeShapeType="1"/>
            <a:stCxn id="36" idx="0"/>
            <a:endCxn id="10" idx="2"/>
          </p:cNvCxnSpPr>
          <p:nvPr/>
        </p:nvCxnSpPr>
        <p:spPr bwMode="auto">
          <a:xfrm flipV="1">
            <a:off x="1800130" y="3007313"/>
            <a:ext cx="694387" cy="35755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" name="Text Box 12"/>
          <p:cNvSpPr txBox="1">
            <a:spLocks noChangeAspect="1" noChangeArrowheads="1"/>
          </p:cNvSpPr>
          <p:nvPr/>
        </p:nvSpPr>
        <p:spPr bwMode="auto">
          <a:xfrm>
            <a:off x="1929202" y="2730314"/>
            <a:ext cx="1130630" cy="276999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1200" dirty="0" smtClean="0"/>
              <a:t>S4 Observation</a:t>
            </a:r>
            <a:endParaRPr lang="en-US" sz="1200" dirty="0"/>
          </a:p>
        </p:txBody>
      </p: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323528" y="4662945"/>
            <a:ext cx="1049338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P40 observed dimension</a:t>
            </a:r>
            <a:endParaRPr lang="en-US" altLang="el-GR" sz="1000" dirty="0">
              <a:cs typeface="Arial" charset="0"/>
            </a:endParaRPr>
          </a:p>
        </p:txBody>
      </p:sp>
      <p:cxnSp>
        <p:nvCxnSpPr>
          <p:cNvPr id="71" name="AutoShape 50"/>
          <p:cNvCxnSpPr>
            <a:cxnSpLocks noChangeShapeType="1"/>
            <a:stCxn id="36" idx="2"/>
            <a:endCxn id="26" idx="2"/>
          </p:cNvCxnSpPr>
          <p:nvPr/>
        </p:nvCxnSpPr>
        <p:spPr bwMode="auto">
          <a:xfrm rot="16200000" flipH="1">
            <a:off x="5020203" y="421796"/>
            <a:ext cx="92918" cy="6533065"/>
          </a:xfrm>
          <a:prstGeom prst="curvedConnector3">
            <a:avLst>
              <a:gd name="adj1" fmla="val 22410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6342943" y="5148139"/>
            <a:ext cx="1049338" cy="24765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P39 measured</a:t>
            </a:r>
          </a:p>
        </p:txBody>
      </p:sp>
      <p:cxnSp>
        <p:nvCxnSpPr>
          <p:cNvPr id="135" name="Straight Arrow Connector 139"/>
          <p:cNvCxnSpPr>
            <a:cxnSpLocks noChangeShapeType="1"/>
            <a:stCxn id="43" idx="0"/>
            <a:endCxn id="44" idx="2"/>
          </p:cNvCxnSpPr>
          <p:nvPr/>
        </p:nvCxnSpPr>
        <p:spPr bwMode="auto">
          <a:xfrm flipH="1" flipV="1">
            <a:off x="6520159" y="3611092"/>
            <a:ext cx="347453" cy="1537047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6682335" y="1556792"/>
            <a:ext cx="986009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P140 assigned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attribute </a:t>
            </a:r>
            <a:r>
              <a:rPr lang="en-US" altLang="el-GR" sz="1000" dirty="0">
                <a:cs typeface="Arial" charset="0"/>
              </a:rPr>
              <a:t>to</a:t>
            </a:r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7668344" y="6392361"/>
            <a:ext cx="795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E70 Thing</a:t>
            </a:r>
            <a:endParaRPr lang="en-US" altLang="el-GR" sz="1200" dirty="0"/>
          </a:p>
        </p:txBody>
      </p:sp>
      <p:cxnSp>
        <p:nvCxnSpPr>
          <p:cNvPr id="160" name="Straight Arrow Connector 139"/>
          <p:cNvCxnSpPr>
            <a:cxnSpLocks noChangeShapeType="1"/>
            <a:stCxn id="33" idx="0"/>
            <a:endCxn id="57" idx="2"/>
          </p:cNvCxnSpPr>
          <p:nvPr/>
        </p:nvCxnSpPr>
        <p:spPr bwMode="auto">
          <a:xfrm flipH="1" flipV="1">
            <a:off x="5348359" y="2369851"/>
            <a:ext cx="186685" cy="195053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188" name="Straight Arrow Connector 139"/>
          <p:cNvCxnSpPr>
            <a:cxnSpLocks noChangeShapeType="1"/>
            <a:stCxn id="44" idx="0"/>
            <a:endCxn id="49" idx="2"/>
          </p:cNvCxnSpPr>
          <p:nvPr/>
        </p:nvCxnSpPr>
        <p:spPr bwMode="auto">
          <a:xfrm flipV="1">
            <a:off x="6520159" y="1956902"/>
            <a:ext cx="655181" cy="140796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255" name="AutoShape 24"/>
          <p:cNvCxnSpPr>
            <a:cxnSpLocks noChangeShapeType="1"/>
            <a:stCxn id="10" idx="3"/>
            <a:endCxn id="26" idx="1"/>
          </p:cNvCxnSpPr>
          <p:nvPr/>
        </p:nvCxnSpPr>
        <p:spPr bwMode="auto">
          <a:xfrm>
            <a:off x="3059832" y="2868814"/>
            <a:ext cx="4506871" cy="7274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4" name="Text Box 36"/>
          <p:cNvSpPr txBox="1">
            <a:spLocks noChangeArrowheads="1"/>
          </p:cNvSpPr>
          <p:nvPr/>
        </p:nvSpPr>
        <p:spPr bwMode="auto">
          <a:xfrm>
            <a:off x="6066372" y="3364871"/>
            <a:ext cx="907573" cy="246221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O8 observed</a:t>
            </a:r>
          </a:p>
        </p:txBody>
      </p:sp>
      <p:sp>
        <p:nvSpPr>
          <p:cNvPr id="279" name="Text Box 44"/>
          <p:cNvSpPr txBox="1">
            <a:spLocks noChangeAspect="1" noChangeArrowheads="1"/>
          </p:cNvSpPr>
          <p:nvPr/>
        </p:nvSpPr>
        <p:spPr bwMode="auto">
          <a:xfrm>
            <a:off x="2951721" y="4293096"/>
            <a:ext cx="1500839" cy="276225"/>
          </a:xfrm>
          <a:prstGeom prst="rect">
            <a:avLst/>
          </a:prstGeom>
          <a:gradFill>
            <a:gsLst>
              <a:gs pos="0">
                <a:srgbClr val="FAA372"/>
              </a:gs>
              <a:gs pos="50000">
                <a:schemeClr val="bg1"/>
              </a:gs>
              <a:gs pos="100000">
                <a:srgbClr val="FAA372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200" dirty="0" smtClean="0"/>
              <a:t>S19 Encounter Event</a:t>
            </a:r>
            <a:endParaRPr lang="en-US" sz="1200" dirty="0"/>
          </a:p>
        </p:txBody>
      </p:sp>
      <p:cxnSp>
        <p:nvCxnSpPr>
          <p:cNvPr id="280" name="Straight Arrow Connector 76"/>
          <p:cNvCxnSpPr>
            <a:cxnSpLocks noChangeShapeType="1"/>
            <a:stCxn id="279" idx="0"/>
            <a:endCxn id="10" idx="2"/>
          </p:cNvCxnSpPr>
          <p:nvPr/>
        </p:nvCxnSpPr>
        <p:spPr bwMode="auto">
          <a:xfrm flipH="1" flipV="1">
            <a:off x="2494517" y="3007313"/>
            <a:ext cx="1207624" cy="128578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284" name="Text Box 23"/>
          <p:cNvSpPr txBox="1">
            <a:spLocks noChangeAspect="1" noChangeArrowheads="1"/>
          </p:cNvSpPr>
          <p:nvPr/>
        </p:nvSpPr>
        <p:spPr bwMode="auto">
          <a:xfrm>
            <a:off x="3652503" y="5157192"/>
            <a:ext cx="78418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E53 Place</a:t>
            </a:r>
            <a:endParaRPr lang="en-US" altLang="el-GR" sz="1200" dirty="0"/>
          </a:p>
        </p:txBody>
      </p:sp>
      <p:sp>
        <p:nvSpPr>
          <p:cNvPr id="285" name="Text Box 23"/>
          <p:cNvSpPr txBox="1">
            <a:spLocks noChangeAspect="1" noChangeArrowheads="1"/>
          </p:cNvSpPr>
          <p:nvPr/>
        </p:nvSpPr>
        <p:spPr bwMode="auto">
          <a:xfrm>
            <a:off x="4719885" y="4885709"/>
            <a:ext cx="1325235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E18 Physical Thing</a:t>
            </a:r>
            <a:endParaRPr lang="en-US" altLang="el-GR" sz="1200" dirty="0"/>
          </a:p>
        </p:txBody>
      </p:sp>
      <p:cxnSp>
        <p:nvCxnSpPr>
          <p:cNvPr id="286" name="AutoShape 31"/>
          <p:cNvCxnSpPr>
            <a:cxnSpLocks noChangeShapeType="1"/>
            <a:stCxn id="279" idx="3"/>
            <a:endCxn id="285" idx="0"/>
          </p:cNvCxnSpPr>
          <p:nvPr/>
        </p:nvCxnSpPr>
        <p:spPr bwMode="auto">
          <a:xfrm>
            <a:off x="4452560" y="4431209"/>
            <a:ext cx="929943" cy="45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287" name="AutoShape 31"/>
          <p:cNvCxnSpPr>
            <a:cxnSpLocks noChangeShapeType="1"/>
            <a:stCxn id="279" idx="2"/>
            <a:endCxn id="284" idx="0"/>
          </p:cNvCxnSpPr>
          <p:nvPr/>
        </p:nvCxnSpPr>
        <p:spPr bwMode="auto">
          <a:xfrm>
            <a:off x="3702141" y="4569321"/>
            <a:ext cx="342457" cy="58787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88" name="Text Box 32"/>
          <p:cNvSpPr txBox="1">
            <a:spLocks noChangeArrowheads="1"/>
          </p:cNvSpPr>
          <p:nvPr/>
        </p:nvSpPr>
        <p:spPr bwMode="auto">
          <a:xfrm>
            <a:off x="3198363" y="4725144"/>
            <a:ext cx="1216025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O21 has found at</a:t>
            </a:r>
          </a:p>
        </p:txBody>
      </p:sp>
      <p:sp>
        <p:nvSpPr>
          <p:cNvPr id="289" name="Text Box 32"/>
          <p:cNvSpPr txBox="1">
            <a:spLocks noChangeArrowheads="1"/>
          </p:cNvSpPr>
          <p:nvPr/>
        </p:nvSpPr>
        <p:spPr bwMode="auto">
          <a:xfrm>
            <a:off x="4593172" y="4437021"/>
            <a:ext cx="1473200" cy="246063"/>
          </a:xfrm>
          <a:prstGeom prst="rect">
            <a:avLst/>
          </a:prstGeom>
          <a:solidFill>
            <a:srgbClr val="FEEFE6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O19 has found object</a:t>
            </a:r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7380312" y="5672281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E77 Persistent Item</a:t>
            </a:r>
            <a:endParaRPr lang="en-US" altLang="el-GR" sz="1200" dirty="0"/>
          </a:p>
        </p:txBody>
      </p:sp>
      <p:cxnSp>
        <p:nvCxnSpPr>
          <p:cNvPr id="64" name="Straight Arrow Connector 76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V="1">
            <a:off x="8076497" y="3734788"/>
            <a:ext cx="256698" cy="193749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68" name="Text Box 5"/>
          <p:cNvSpPr txBox="1">
            <a:spLocks noChangeAspect="1" noChangeArrowheads="1"/>
          </p:cNvSpPr>
          <p:nvPr/>
        </p:nvSpPr>
        <p:spPr bwMode="auto">
          <a:xfrm>
            <a:off x="7812360" y="5013176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US" altLang="el-GR" sz="1200" dirty="0"/>
          </a:p>
        </p:txBody>
      </p:sp>
      <p:cxnSp>
        <p:nvCxnSpPr>
          <p:cNvPr id="69" name="Straight Arrow Connector 76"/>
          <p:cNvCxnSpPr>
            <a:cxnSpLocks noChangeShapeType="1"/>
            <a:stCxn id="68" idx="0"/>
            <a:endCxn id="26" idx="2"/>
          </p:cNvCxnSpPr>
          <p:nvPr/>
        </p:nvCxnSpPr>
        <p:spPr bwMode="auto">
          <a:xfrm flipH="1" flipV="1">
            <a:off x="8333195" y="3734788"/>
            <a:ext cx="155505" cy="12783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V="1">
            <a:off x="8066049" y="5949280"/>
            <a:ext cx="10448" cy="44308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74" name="TextBox 73"/>
          <p:cNvSpPr txBox="1"/>
          <p:nvPr/>
        </p:nvSpPr>
        <p:spPr>
          <a:xfrm>
            <a:off x="323528" y="116632"/>
            <a:ext cx="781900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New </a:t>
            </a:r>
            <a:r>
              <a:rPr lang="en-US" sz="3200" dirty="0" err="1" smtClean="0"/>
              <a:t>Exx</a:t>
            </a:r>
            <a:r>
              <a:rPr lang="en-US" sz="3200" dirty="0" smtClean="0"/>
              <a:t> Observable Entity – CRM adjustment</a:t>
            </a:r>
          </a:p>
          <a:p>
            <a:r>
              <a:rPr lang="en-US" sz="3200" dirty="0" smtClean="0"/>
              <a:t>alternative 2 (preferred)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7369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7" name="Straight Arrow Connector 139"/>
          <p:cNvCxnSpPr>
            <a:cxnSpLocks noChangeShapeType="1"/>
            <a:stCxn id="106" idx="3"/>
            <a:endCxn id="57" idx="2"/>
          </p:cNvCxnSpPr>
          <p:nvPr/>
        </p:nvCxnSpPr>
        <p:spPr bwMode="auto">
          <a:xfrm flipV="1">
            <a:off x="1372866" y="2369851"/>
            <a:ext cx="3975493" cy="2493149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cxnSp>
        <p:nvCxnSpPr>
          <p:cNvPr id="3" name="AutoShape 50"/>
          <p:cNvCxnSpPr>
            <a:cxnSpLocks noChangeShapeType="1"/>
            <a:stCxn id="36" idx="1"/>
            <a:endCxn id="19" idx="1"/>
          </p:cNvCxnSpPr>
          <p:nvPr/>
        </p:nvCxnSpPr>
        <p:spPr bwMode="auto">
          <a:xfrm rot="10800000" flipH="1" flipV="1">
            <a:off x="1116000" y="3504499"/>
            <a:ext cx="1807778" cy="3098369"/>
          </a:xfrm>
          <a:prstGeom prst="curvedConnector3">
            <a:avLst>
              <a:gd name="adj1" fmla="val -12645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8" name="Text Box 6"/>
          <p:cNvSpPr txBox="1">
            <a:spLocks noChangeAspect="1" noChangeArrowheads="1"/>
          </p:cNvSpPr>
          <p:nvPr/>
        </p:nvSpPr>
        <p:spPr bwMode="auto">
          <a:xfrm>
            <a:off x="1619672" y="2103294"/>
            <a:ext cx="177850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/>
              <a:t>E13 Attribute Assignment</a:t>
            </a:r>
          </a:p>
        </p:txBody>
      </p:sp>
      <p:sp>
        <p:nvSpPr>
          <p:cNvPr id="12" name="Text Box 66"/>
          <p:cNvSpPr txBox="1">
            <a:spLocks noChangeAspect="1" noChangeArrowheads="1"/>
          </p:cNvSpPr>
          <p:nvPr/>
        </p:nvSpPr>
        <p:spPr bwMode="auto">
          <a:xfrm>
            <a:off x="2075522" y="1351801"/>
            <a:ext cx="840294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/>
              <a:t>E7 Activity</a:t>
            </a:r>
          </a:p>
        </p:txBody>
      </p:sp>
      <p:cxnSp>
        <p:nvCxnSpPr>
          <p:cNvPr id="17" name="Straight Arrow Connector 139"/>
          <p:cNvCxnSpPr>
            <a:cxnSpLocks noChangeShapeType="1"/>
            <a:stCxn id="8" idx="0"/>
            <a:endCxn id="12" idx="2"/>
          </p:cNvCxnSpPr>
          <p:nvPr/>
        </p:nvCxnSpPr>
        <p:spPr bwMode="auto">
          <a:xfrm flipH="1" flipV="1">
            <a:off x="2495669" y="1628800"/>
            <a:ext cx="13253" cy="474494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9" name="Text Box 23"/>
          <p:cNvSpPr txBox="1">
            <a:spLocks noChangeAspect="1" noChangeArrowheads="1"/>
          </p:cNvSpPr>
          <p:nvPr/>
        </p:nvSpPr>
        <p:spPr bwMode="auto">
          <a:xfrm>
            <a:off x="2923778" y="6464369"/>
            <a:ext cx="112082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E54 Dimension</a:t>
            </a:r>
            <a:endParaRPr lang="en-GB" altLang="el-GR" sz="1200" dirty="0"/>
          </a:p>
        </p:txBody>
      </p:sp>
      <p:sp>
        <p:nvSpPr>
          <p:cNvPr id="26" name="Text Box 44"/>
          <p:cNvSpPr txBox="1">
            <a:spLocks noChangeAspect="1" noChangeArrowheads="1"/>
          </p:cNvSpPr>
          <p:nvPr/>
        </p:nvSpPr>
        <p:spPr bwMode="auto">
          <a:xfrm>
            <a:off x="7566703" y="3457789"/>
            <a:ext cx="1532984" cy="276999"/>
          </a:xfrm>
          <a:prstGeom prst="rect">
            <a:avLst/>
          </a:prstGeom>
          <a:gradFill>
            <a:gsLst>
              <a:gs pos="0">
                <a:srgbClr val="00B050"/>
              </a:gs>
              <a:gs pos="50000">
                <a:schemeClr val="bg1"/>
              </a:gs>
              <a:gs pos="100000">
                <a:srgbClr val="00B05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GB" sz="1200" dirty="0" err="1" smtClean="0"/>
              <a:t>Exx</a:t>
            </a:r>
            <a:r>
              <a:rPr lang="en-GB" sz="1200" dirty="0" smtClean="0"/>
              <a:t> </a:t>
            </a:r>
            <a:r>
              <a:rPr lang="en-GB" sz="1200" dirty="0"/>
              <a:t>Observable Entity</a:t>
            </a:r>
          </a:p>
        </p:txBody>
      </p:sp>
      <p:cxnSp>
        <p:nvCxnSpPr>
          <p:cNvPr id="28" name="AutoShape 50"/>
          <p:cNvCxnSpPr>
            <a:cxnSpLocks noChangeShapeType="1"/>
            <a:stCxn id="26" idx="2"/>
            <a:endCxn id="19" idx="0"/>
          </p:cNvCxnSpPr>
          <p:nvPr/>
        </p:nvCxnSpPr>
        <p:spPr bwMode="auto">
          <a:xfrm rot="5400000">
            <a:off x="4543902" y="2675075"/>
            <a:ext cx="2729581" cy="4849007"/>
          </a:xfrm>
          <a:prstGeom prst="curvedConnector3">
            <a:avLst>
              <a:gd name="adj1" fmla="val 83500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29" name="Rectangle 51"/>
          <p:cNvSpPr>
            <a:spLocks noChangeArrowheads="1"/>
          </p:cNvSpPr>
          <p:nvPr/>
        </p:nvSpPr>
        <p:spPr bwMode="auto">
          <a:xfrm>
            <a:off x="5352916" y="5852089"/>
            <a:ext cx="1189749" cy="246221"/>
          </a:xfrm>
          <a:prstGeom prst="rect">
            <a:avLst/>
          </a:prstGeom>
          <a:solidFill>
            <a:srgbClr val="92D05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en-US" altLang="el-GR" sz="1000" dirty="0" smtClean="0">
                <a:cs typeface="Arial" charset="0"/>
              </a:rPr>
              <a:t>P43  </a:t>
            </a:r>
            <a:r>
              <a:rPr lang="en-US" altLang="el-GR" sz="1000" dirty="0">
                <a:cs typeface="Arial" charset="0"/>
              </a:rPr>
              <a:t>has dimension</a:t>
            </a:r>
            <a:endParaRPr lang="el-GR" altLang="el-GR" sz="1000" dirty="0">
              <a:cs typeface="Arial" charset="0"/>
            </a:endParaRPr>
          </a:p>
        </p:txBody>
      </p:sp>
      <p:sp>
        <p:nvSpPr>
          <p:cNvPr id="36" name="Text Box 5"/>
          <p:cNvSpPr txBox="1">
            <a:spLocks noChangeAspect="1" noChangeArrowheads="1"/>
          </p:cNvSpPr>
          <p:nvPr/>
        </p:nvSpPr>
        <p:spPr bwMode="auto">
          <a:xfrm>
            <a:off x="1116000" y="3366000"/>
            <a:ext cx="1369028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E16 Measurement </a:t>
            </a:r>
            <a:endParaRPr lang="en-GB" altLang="el-GR" sz="1200" dirty="0"/>
          </a:p>
        </p:txBody>
      </p:sp>
      <p:sp>
        <p:nvSpPr>
          <p:cNvPr id="39" name="Text Box 47"/>
          <p:cNvSpPr txBox="1">
            <a:spLocks noChangeAspect="1" noChangeArrowheads="1"/>
          </p:cNvSpPr>
          <p:nvPr/>
        </p:nvSpPr>
        <p:spPr bwMode="auto">
          <a:xfrm>
            <a:off x="7825970" y="2231722"/>
            <a:ext cx="10665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/>
              <a:t>E1 CRM Entity</a:t>
            </a:r>
            <a:endParaRPr lang="en-GB" altLang="el-GR" sz="1200"/>
          </a:p>
        </p:txBody>
      </p:sp>
      <p:cxnSp>
        <p:nvCxnSpPr>
          <p:cNvPr id="42" name="Straight Arrow Connector 76"/>
          <p:cNvCxnSpPr>
            <a:cxnSpLocks noChangeShapeType="1"/>
            <a:stCxn id="26" idx="0"/>
            <a:endCxn id="39" idx="2"/>
          </p:cNvCxnSpPr>
          <p:nvPr/>
        </p:nvCxnSpPr>
        <p:spPr bwMode="auto">
          <a:xfrm flipV="1">
            <a:off x="8333195" y="2508721"/>
            <a:ext cx="26030" cy="94906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48" name="AutoShape 31"/>
          <p:cNvCxnSpPr>
            <a:cxnSpLocks noChangeShapeType="1"/>
            <a:stCxn id="8" idx="3"/>
            <a:endCxn id="39" idx="1"/>
          </p:cNvCxnSpPr>
          <p:nvPr/>
        </p:nvCxnSpPr>
        <p:spPr bwMode="auto">
          <a:xfrm>
            <a:off x="3398172" y="2241794"/>
            <a:ext cx="4427798" cy="12842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cxnSp>
        <p:nvCxnSpPr>
          <p:cNvPr id="56" name="AutoShape 50"/>
          <p:cNvCxnSpPr>
            <a:cxnSpLocks noChangeShapeType="1"/>
            <a:stCxn id="8" idx="0"/>
            <a:endCxn id="39" idx="0"/>
          </p:cNvCxnSpPr>
          <p:nvPr/>
        </p:nvCxnSpPr>
        <p:spPr bwMode="auto">
          <a:xfrm rot="16200000" flipH="1">
            <a:off x="5369859" y="-757643"/>
            <a:ext cx="128428" cy="5850303"/>
          </a:xfrm>
          <a:prstGeom prst="curvedConnector3">
            <a:avLst>
              <a:gd name="adj1" fmla="val -407914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57" name="Text Box 36"/>
          <p:cNvSpPr txBox="1">
            <a:spLocks noChangeArrowheads="1"/>
          </p:cNvSpPr>
          <p:nvPr/>
        </p:nvSpPr>
        <p:spPr bwMode="auto">
          <a:xfrm>
            <a:off x="4860033" y="2123789"/>
            <a:ext cx="976652" cy="246062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P141 assigned</a:t>
            </a:r>
          </a:p>
        </p:txBody>
      </p:sp>
      <p:cxnSp>
        <p:nvCxnSpPr>
          <p:cNvPr id="61" name="Straight Arrow Connector 76"/>
          <p:cNvCxnSpPr>
            <a:cxnSpLocks noChangeShapeType="1"/>
            <a:stCxn id="36" idx="0"/>
            <a:endCxn id="8" idx="2"/>
          </p:cNvCxnSpPr>
          <p:nvPr/>
        </p:nvCxnSpPr>
        <p:spPr bwMode="auto">
          <a:xfrm flipV="1">
            <a:off x="1800514" y="2380293"/>
            <a:ext cx="708408" cy="985707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106" name="Text Box 13"/>
          <p:cNvSpPr txBox="1">
            <a:spLocks noChangeArrowheads="1"/>
          </p:cNvSpPr>
          <p:nvPr/>
        </p:nvSpPr>
        <p:spPr bwMode="auto">
          <a:xfrm>
            <a:off x="323528" y="4662945"/>
            <a:ext cx="1049338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P40 observed </a:t>
            </a:r>
            <a:r>
              <a:rPr lang="en-US" altLang="el-GR" sz="1000" dirty="0" smtClean="0">
                <a:cs typeface="Arial" charset="0"/>
              </a:rPr>
              <a:t>dimension</a:t>
            </a:r>
            <a:endParaRPr lang="el-GR" altLang="el-GR" sz="1000" dirty="0">
              <a:cs typeface="Arial" charset="0"/>
            </a:endParaRPr>
          </a:p>
        </p:txBody>
      </p:sp>
      <p:cxnSp>
        <p:nvCxnSpPr>
          <p:cNvPr id="71" name="AutoShape 50"/>
          <p:cNvCxnSpPr>
            <a:cxnSpLocks noChangeShapeType="1"/>
            <a:stCxn id="36" idx="2"/>
            <a:endCxn id="26" idx="2"/>
          </p:cNvCxnSpPr>
          <p:nvPr/>
        </p:nvCxnSpPr>
        <p:spPr bwMode="auto">
          <a:xfrm rot="16200000" flipH="1">
            <a:off x="5020960" y="422552"/>
            <a:ext cx="91789" cy="6532681"/>
          </a:xfrm>
          <a:prstGeom prst="curvedConnector3">
            <a:avLst>
              <a:gd name="adj1" fmla="val 349049"/>
            </a:avLst>
          </a:prstGeom>
          <a:noFill/>
          <a:ln w="9525">
            <a:solidFill>
              <a:schemeClr val="tx1"/>
            </a:solidFill>
            <a:round/>
            <a:headEnd/>
            <a:tailEnd type="stealth" w="lg" len="lg"/>
          </a:ln>
        </p:spPr>
      </p:cxnSp>
      <p:sp>
        <p:nvSpPr>
          <p:cNvPr id="43" name="Text Box 13"/>
          <p:cNvSpPr txBox="1">
            <a:spLocks noChangeArrowheads="1"/>
          </p:cNvSpPr>
          <p:nvPr/>
        </p:nvSpPr>
        <p:spPr bwMode="auto">
          <a:xfrm>
            <a:off x="6342943" y="5148139"/>
            <a:ext cx="1049338" cy="24765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P39 measured</a:t>
            </a:r>
          </a:p>
        </p:txBody>
      </p:sp>
      <p:cxnSp>
        <p:nvCxnSpPr>
          <p:cNvPr id="135" name="Straight Arrow Connector 139"/>
          <p:cNvCxnSpPr>
            <a:cxnSpLocks noChangeShapeType="1"/>
            <a:stCxn id="43" idx="0"/>
            <a:endCxn id="49" idx="2"/>
          </p:cNvCxnSpPr>
          <p:nvPr/>
        </p:nvCxnSpPr>
        <p:spPr bwMode="auto">
          <a:xfrm flipV="1">
            <a:off x="6867612" y="1956902"/>
            <a:ext cx="307728" cy="3191237"/>
          </a:xfrm>
          <a:prstGeom prst="straightConnector1">
            <a:avLst/>
          </a:prstGeom>
          <a:noFill/>
          <a:ln w="44450" cmpd="dbl" algn="ctr">
            <a:solidFill>
              <a:srgbClr val="FF0000"/>
            </a:solidFill>
            <a:round/>
            <a:headEnd/>
            <a:tailEnd type="triangle" w="sm" len="lg"/>
          </a:ln>
        </p:spPr>
      </p:cxnSp>
      <p:sp>
        <p:nvSpPr>
          <p:cNvPr id="49" name="Text Box 36"/>
          <p:cNvSpPr txBox="1">
            <a:spLocks noChangeArrowheads="1"/>
          </p:cNvSpPr>
          <p:nvPr/>
        </p:nvSpPr>
        <p:spPr bwMode="auto">
          <a:xfrm>
            <a:off x="6682335" y="1556792"/>
            <a:ext cx="986009" cy="400110"/>
          </a:xfrm>
          <a:prstGeom prst="rect">
            <a:avLst/>
          </a:prstGeom>
          <a:solidFill>
            <a:srgbClr val="F0F4FE"/>
          </a:solidFill>
          <a:ln w="9525" algn="ctr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r>
              <a:rPr lang="en-US" altLang="el-GR" sz="1000" dirty="0">
                <a:cs typeface="Arial" charset="0"/>
              </a:rPr>
              <a:t>P140 assigned </a:t>
            </a:r>
            <a:endParaRPr lang="en-US" altLang="el-GR" sz="1000" dirty="0" smtClean="0">
              <a:cs typeface="Arial" charset="0"/>
            </a:endParaRPr>
          </a:p>
          <a:p>
            <a:r>
              <a:rPr lang="en-US" altLang="el-GR" sz="1000" dirty="0" smtClean="0">
                <a:cs typeface="Arial" charset="0"/>
              </a:rPr>
              <a:t>attribute </a:t>
            </a:r>
            <a:r>
              <a:rPr lang="en-US" altLang="el-GR" sz="1000" dirty="0">
                <a:cs typeface="Arial" charset="0"/>
              </a:rPr>
              <a:t>to</a:t>
            </a:r>
          </a:p>
        </p:txBody>
      </p:sp>
      <p:sp>
        <p:nvSpPr>
          <p:cNvPr id="141" name="Text Box 5"/>
          <p:cNvSpPr txBox="1">
            <a:spLocks noChangeAspect="1" noChangeArrowheads="1"/>
          </p:cNvSpPr>
          <p:nvPr/>
        </p:nvSpPr>
        <p:spPr bwMode="auto">
          <a:xfrm>
            <a:off x="7668344" y="6392361"/>
            <a:ext cx="795410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E70 Thing</a:t>
            </a:r>
            <a:endParaRPr lang="en-GB" altLang="el-GR" sz="1200" dirty="0"/>
          </a:p>
        </p:txBody>
      </p:sp>
      <p:sp>
        <p:nvSpPr>
          <p:cNvPr id="58" name="TextBox 57"/>
          <p:cNvSpPr txBox="1"/>
          <p:nvPr/>
        </p:nvSpPr>
        <p:spPr>
          <a:xfrm>
            <a:off x="1259632" y="116632"/>
            <a:ext cx="662835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dirty="0" smtClean="0"/>
              <a:t>New </a:t>
            </a:r>
            <a:r>
              <a:rPr lang="nb-NO" sz="3200" dirty="0" err="1" smtClean="0"/>
              <a:t>Exx</a:t>
            </a:r>
            <a:r>
              <a:rPr lang="nb-NO" sz="3200" dirty="0" smtClean="0"/>
              <a:t> </a:t>
            </a:r>
            <a:r>
              <a:rPr lang="nb-NO" sz="3200" dirty="0" err="1" smtClean="0"/>
              <a:t>Observable</a:t>
            </a:r>
            <a:r>
              <a:rPr lang="nb-NO" sz="3200" dirty="0" smtClean="0"/>
              <a:t> </a:t>
            </a:r>
            <a:r>
              <a:rPr lang="nb-NO" sz="3200" dirty="0" err="1" smtClean="0"/>
              <a:t>Entity</a:t>
            </a:r>
            <a:r>
              <a:rPr lang="nb-NO" sz="3200" dirty="0"/>
              <a:t> </a:t>
            </a:r>
            <a:r>
              <a:rPr lang="nb-NO" sz="3200" dirty="0" smtClean="0"/>
              <a:t>– CRM </a:t>
            </a:r>
            <a:r>
              <a:rPr lang="nb-NO" sz="3200" dirty="0" err="1" smtClean="0"/>
              <a:t>only</a:t>
            </a:r>
            <a:endParaRPr lang="nb-NO" sz="3200" dirty="0"/>
          </a:p>
        </p:txBody>
      </p:sp>
      <p:sp>
        <p:nvSpPr>
          <p:cNvPr id="62" name="Text Box 5"/>
          <p:cNvSpPr txBox="1">
            <a:spLocks noChangeAspect="1" noChangeArrowheads="1"/>
          </p:cNvSpPr>
          <p:nvPr/>
        </p:nvSpPr>
        <p:spPr bwMode="auto">
          <a:xfrm>
            <a:off x="7380312" y="5672281"/>
            <a:ext cx="139236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/>
              <a:t>E77 Persistent Item</a:t>
            </a:r>
            <a:endParaRPr lang="en-GB" altLang="el-GR" sz="1200" dirty="0"/>
          </a:p>
        </p:txBody>
      </p:sp>
      <p:cxnSp>
        <p:nvCxnSpPr>
          <p:cNvPr id="64" name="Straight Arrow Connector 76"/>
          <p:cNvCxnSpPr>
            <a:cxnSpLocks noChangeShapeType="1"/>
            <a:stCxn id="62" idx="0"/>
            <a:endCxn id="26" idx="2"/>
          </p:cNvCxnSpPr>
          <p:nvPr/>
        </p:nvCxnSpPr>
        <p:spPr bwMode="auto">
          <a:xfrm flipV="1">
            <a:off x="8076497" y="3734788"/>
            <a:ext cx="256698" cy="1937493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sp>
        <p:nvSpPr>
          <p:cNvPr id="68" name="Text Box 5"/>
          <p:cNvSpPr txBox="1">
            <a:spLocks noChangeAspect="1" noChangeArrowheads="1"/>
          </p:cNvSpPr>
          <p:nvPr/>
        </p:nvSpPr>
        <p:spPr bwMode="auto">
          <a:xfrm>
            <a:off x="7812360" y="5013176"/>
            <a:ext cx="1352679" cy="276999"/>
          </a:xfrm>
          <a:prstGeom prst="rect">
            <a:avLst/>
          </a:prstGeom>
          <a:gradFill rotWithShape="1">
            <a:gsLst>
              <a:gs pos="0">
                <a:srgbClr val="97C9F3"/>
              </a:gs>
              <a:gs pos="50000">
                <a:schemeClr val="bg1"/>
              </a:gs>
              <a:gs pos="100000">
                <a:srgbClr val="97C9F3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el-GR" sz="1200" dirty="0" smtClean="0"/>
              <a:t>E2 Temporal Entity</a:t>
            </a:r>
            <a:endParaRPr lang="en-GB" altLang="el-GR" sz="1200" dirty="0"/>
          </a:p>
        </p:txBody>
      </p:sp>
      <p:cxnSp>
        <p:nvCxnSpPr>
          <p:cNvPr id="69" name="Straight Arrow Connector 76"/>
          <p:cNvCxnSpPr>
            <a:cxnSpLocks noChangeShapeType="1"/>
            <a:stCxn id="68" idx="0"/>
            <a:endCxn id="26" idx="2"/>
          </p:cNvCxnSpPr>
          <p:nvPr/>
        </p:nvCxnSpPr>
        <p:spPr bwMode="auto">
          <a:xfrm flipH="1" flipV="1">
            <a:off x="8333195" y="3734788"/>
            <a:ext cx="155505" cy="1278388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  <p:cxnSp>
        <p:nvCxnSpPr>
          <p:cNvPr id="73" name="Straight Arrow Connector 76"/>
          <p:cNvCxnSpPr>
            <a:cxnSpLocks noChangeShapeType="1"/>
            <a:stCxn id="141" idx="0"/>
            <a:endCxn id="62" idx="2"/>
          </p:cNvCxnSpPr>
          <p:nvPr/>
        </p:nvCxnSpPr>
        <p:spPr bwMode="auto">
          <a:xfrm flipV="1">
            <a:off x="8066049" y="5949280"/>
            <a:ext cx="10448" cy="443081"/>
          </a:xfrm>
          <a:prstGeom prst="straightConnector1">
            <a:avLst/>
          </a:prstGeom>
          <a:noFill/>
          <a:ln w="44450" cmpd="dbl" algn="ctr">
            <a:solidFill>
              <a:schemeClr val="tx1"/>
            </a:solidFill>
            <a:round/>
            <a:headEnd/>
            <a:tailEnd type="triangle" w="sm" len="lg"/>
          </a:ln>
        </p:spPr>
      </p:cxnSp>
    </p:spTree>
    <p:extLst>
      <p:ext uri="{BB962C8B-B14F-4D97-AF65-F5344CB8AC3E}">
        <p14:creationId xmlns:p14="http://schemas.microsoft.com/office/powerpoint/2010/main" val="3438799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32859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Delete S4 Observable Entity from </a:t>
            </a:r>
            <a:r>
              <a:rPr lang="en-US" dirty="0" err="1" smtClean="0"/>
              <a:t>CRMSci</a:t>
            </a:r>
            <a:endParaRPr lang="en-US" dirty="0" smtClean="0"/>
          </a:p>
          <a:p>
            <a:r>
              <a:rPr lang="en-US" dirty="0" smtClean="0"/>
              <a:t>Introduce new </a:t>
            </a:r>
            <a:r>
              <a:rPr lang="en-US" dirty="0" err="1" smtClean="0"/>
              <a:t>Exx</a:t>
            </a:r>
            <a:r>
              <a:rPr lang="en-US" dirty="0" smtClean="0"/>
              <a:t> Observable Entity in CRM</a:t>
            </a:r>
          </a:p>
          <a:p>
            <a:pPr lvl="1"/>
            <a:r>
              <a:rPr lang="en-US" dirty="0" smtClean="0"/>
              <a:t>Subclass of E1 CRM Entity</a:t>
            </a:r>
          </a:p>
          <a:p>
            <a:pPr lvl="1"/>
            <a:r>
              <a:rPr lang="en-US" dirty="0" smtClean="0"/>
              <a:t>Superclass of E2 Temporal Entity, E77 Persistent Item</a:t>
            </a:r>
          </a:p>
          <a:p>
            <a:pPr lvl="1"/>
            <a:r>
              <a:rPr lang="en-US" dirty="0" smtClean="0"/>
              <a:t>New domain for P43  has dimension, was E70 Thing, should be </a:t>
            </a:r>
            <a:r>
              <a:rPr lang="en-US" dirty="0" err="1" smtClean="0"/>
              <a:t>Exx</a:t>
            </a:r>
            <a:r>
              <a:rPr lang="en-US" dirty="0" smtClean="0"/>
              <a:t> Observable Entity </a:t>
            </a:r>
          </a:p>
          <a:p>
            <a:r>
              <a:rPr lang="en-US" dirty="0" smtClean="0"/>
              <a:t>Delete S21 Measurement and O24 measured</a:t>
            </a:r>
          </a:p>
          <a:p>
            <a:pPr lvl="1"/>
            <a:r>
              <a:rPr lang="en-US" dirty="0" smtClean="0"/>
              <a:t>It is currently a subclass of S4 Observation and E16 Measurement </a:t>
            </a:r>
          </a:p>
          <a:p>
            <a:pPr lvl="1"/>
            <a:r>
              <a:rPr lang="en-US" dirty="0" smtClean="0"/>
              <a:t>With the new class </a:t>
            </a:r>
            <a:r>
              <a:rPr lang="en-US" dirty="0" err="1" smtClean="0"/>
              <a:t>Exx</a:t>
            </a:r>
            <a:r>
              <a:rPr lang="en-US" dirty="0" smtClean="0"/>
              <a:t> Observable Entity and the adjusted domain for P43 has dimensions, it little new in S21 Measurement compared with the superclass E16 Measurement</a:t>
            </a:r>
          </a:p>
          <a:p>
            <a:r>
              <a:rPr lang="en-US" dirty="0" smtClean="0"/>
              <a:t>Where to place E16 Measurement?</a:t>
            </a:r>
          </a:p>
          <a:p>
            <a:pPr lvl="1"/>
            <a:r>
              <a:rPr lang="en-US" dirty="0" smtClean="0"/>
              <a:t>A measurement is an observation, therefore E16 Measurement should be a subclass of S4 Observation in </a:t>
            </a:r>
            <a:r>
              <a:rPr lang="en-US" dirty="0" err="1" smtClean="0"/>
              <a:t>CRMSci</a:t>
            </a:r>
            <a:r>
              <a:rPr lang="en-US" dirty="0" smtClean="0"/>
              <a:t>.</a:t>
            </a:r>
          </a:p>
          <a:p>
            <a:r>
              <a:rPr lang="en-US" dirty="0" smtClean="0"/>
              <a:t>When </a:t>
            </a:r>
            <a:r>
              <a:rPr lang="en-US" dirty="0" err="1" smtClean="0"/>
              <a:t>CRMSci</a:t>
            </a:r>
            <a:r>
              <a:rPr lang="en-US" dirty="0" smtClean="0"/>
              <a:t> is generalized to CRM:</a:t>
            </a:r>
          </a:p>
          <a:p>
            <a:pPr lvl="1"/>
            <a:r>
              <a:rPr lang="en-US" dirty="0" smtClean="0"/>
              <a:t>instances of S4 Observation will be “ordinary” instances of E13 Attribute Assignment.</a:t>
            </a:r>
          </a:p>
          <a:p>
            <a:pPr lvl="1"/>
            <a:r>
              <a:rPr lang="en-US" altLang="el-GR" dirty="0">
                <a:cs typeface="Arial" charset="0"/>
              </a:rPr>
              <a:t>O16 observed </a:t>
            </a:r>
            <a:r>
              <a:rPr lang="en-US" altLang="el-GR" dirty="0" smtClean="0">
                <a:cs typeface="Arial" charset="0"/>
              </a:rPr>
              <a:t>value will be </a:t>
            </a:r>
            <a:r>
              <a:rPr lang="en-US" altLang="el-GR" dirty="0">
                <a:cs typeface="Arial" charset="0"/>
              </a:rPr>
              <a:t>P141 </a:t>
            </a:r>
            <a:r>
              <a:rPr lang="en-US" altLang="el-GR" dirty="0" smtClean="0">
                <a:cs typeface="Arial" charset="0"/>
              </a:rPr>
              <a:t>assigned</a:t>
            </a:r>
          </a:p>
          <a:p>
            <a:pPr lvl="1"/>
            <a:r>
              <a:rPr lang="en-US" altLang="el-GR" dirty="0">
                <a:cs typeface="Arial" charset="0"/>
              </a:rPr>
              <a:t>O8 </a:t>
            </a:r>
            <a:r>
              <a:rPr lang="en-US" altLang="el-GR" dirty="0" smtClean="0">
                <a:cs typeface="Arial" charset="0"/>
              </a:rPr>
              <a:t>observed P140 assigned attribute to</a:t>
            </a:r>
            <a:endParaRPr lang="en-US" altLang="el-GR" dirty="0">
              <a:cs typeface="Arial" charset="0"/>
            </a:endParaRPr>
          </a:p>
          <a:p>
            <a:pPr lvl="2"/>
            <a:endParaRPr lang="en-US" altLang="el-GR" dirty="0">
              <a:cs typeface="Arial" charset="0"/>
            </a:endParaRPr>
          </a:p>
          <a:p>
            <a:pPr lvl="2"/>
            <a:endParaRPr lang="en-US" altLang="el-GR" dirty="0">
              <a:cs typeface="Arial" charset="0"/>
            </a:endParaRPr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259632" y="116632"/>
            <a:ext cx="712207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sz="3200" dirty="0" smtClean="0"/>
              <a:t>New </a:t>
            </a:r>
            <a:r>
              <a:rPr lang="nb-NO" sz="3200" dirty="0" err="1" smtClean="0"/>
              <a:t>Exx</a:t>
            </a:r>
            <a:r>
              <a:rPr lang="nb-NO" sz="3200" dirty="0" smtClean="0"/>
              <a:t> </a:t>
            </a:r>
            <a:r>
              <a:rPr lang="nb-NO" sz="3200" dirty="0" err="1" smtClean="0"/>
              <a:t>Observable</a:t>
            </a:r>
            <a:r>
              <a:rPr lang="nb-NO" sz="3200" dirty="0" smtClean="0"/>
              <a:t> </a:t>
            </a:r>
            <a:r>
              <a:rPr lang="nb-NO" sz="3200" dirty="0" err="1" smtClean="0"/>
              <a:t>Entity</a:t>
            </a:r>
            <a:r>
              <a:rPr lang="nb-NO" sz="3200" dirty="0"/>
              <a:t> </a:t>
            </a:r>
            <a:r>
              <a:rPr lang="nb-NO" sz="3200" dirty="0" smtClean="0"/>
              <a:t>– Summing up</a:t>
            </a:r>
            <a:endParaRPr lang="nb-NO" sz="3200" dirty="0"/>
          </a:p>
        </p:txBody>
      </p:sp>
    </p:spTree>
    <p:extLst>
      <p:ext uri="{BB962C8B-B14F-4D97-AF65-F5344CB8AC3E}">
        <p14:creationId xmlns:p14="http://schemas.microsoft.com/office/powerpoint/2010/main" val="8531468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633</Words>
  <Application>Microsoft Office PowerPoint</Application>
  <PresentationFormat>On-screen Show (4:3)</PresentationFormat>
  <Paragraphs>190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Move S15 Observable Entity  to CRM?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Universitetet i Oslo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Move S15 Observable Entity  to CRM?</dc:title>
  <dc:creator>Christian-Emil Smith Ore</dc:creator>
  <cp:lastModifiedBy>Christian-Emil Smith Ore</cp:lastModifiedBy>
  <cp:revision>10</cp:revision>
  <dcterms:created xsi:type="dcterms:W3CDTF">2017-03-29T06:57:09Z</dcterms:created>
  <dcterms:modified xsi:type="dcterms:W3CDTF">2017-03-30T07:44:51Z</dcterms:modified>
</cp:coreProperties>
</file>