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6"/>
  </p:notesMasterIdLst>
  <p:handoutMasterIdLst>
    <p:handoutMasterId r:id="rId17"/>
  </p:handoutMasterIdLst>
  <p:sldIdLst>
    <p:sldId id="263" r:id="rId2"/>
    <p:sldId id="257" r:id="rId3"/>
    <p:sldId id="302" r:id="rId4"/>
    <p:sldId id="264" r:id="rId5"/>
    <p:sldId id="317" r:id="rId6"/>
    <p:sldId id="319" r:id="rId7"/>
    <p:sldId id="327" r:id="rId8"/>
    <p:sldId id="332" r:id="rId9"/>
    <p:sldId id="333" r:id="rId10"/>
    <p:sldId id="331" r:id="rId11"/>
    <p:sldId id="328" r:id="rId12"/>
    <p:sldId id="334" r:id="rId13"/>
    <p:sldId id="335" r:id="rId14"/>
    <p:sldId id="281" r:id="rId15"/>
  </p:sldIdLst>
  <p:sldSz cx="12192000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o Meghini" initials="CMM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606" autoAdjust="0"/>
    <p:restoredTop sz="72518" autoAdjust="0"/>
  </p:normalViewPr>
  <p:slideViewPr>
    <p:cSldViewPr>
      <p:cViewPr>
        <p:scale>
          <a:sx n="80" d="100"/>
          <a:sy n="80" d="100"/>
        </p:scale>
        <p:origin x="-450" y="-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18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7A11908-F42A-4734-8E43-28C7EA6DA1E1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F83588B-FA07-43E4-9666-AD456586BA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303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6F9D1B3-5DF5-48B3-B22A-CB4DBF064416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DF2C288-90BB-4369-BCE9-14756792F0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02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762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35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35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sz="1300" dirty="0">
              <a:ea typeface="ＭＳ Ｐゴシック" pitchFamily="34" charset="-128"/>
            </a:endParaRPr>
          </a:p>
          <a:p>
            <a:endParaRPr lang="en-US" altLang="it-IT" sz="1300" dirty="0">
              <a:ea typeface="ＭＳ Ｐゴシック" pitchFamily="34" charset="-128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35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sz="1300" dirty="0">
              <a:ea typeface="ＭＳ Ｐゴシック" pitchFamily="34" charset="-128"/>
            </a:endParaRPr>
          </a:p>
          <a:p>
            <a:endParaRPr lang="en-US" altLang="it-IT" sz="1300" dirty="0">
              <a:ea typeface="ＭＳ Ｐゴシック" pitchFamily="34" charset="-128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35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960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3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3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3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3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" indent="0">
              <a:buFont typeface="Arial" panose="020B0604020202020204" pitchFamily="34" charset="0"/>
              <a:buNone/>
            </a:pPr>
            <a:endParaRPr lang="en-US" altLang="it-IT" dirty="0" smtClean="0">
              <a:latin typeface="Calibri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35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sz="1300" dirty="0">
              <a:ea typeface="ＭＳ Ｐゴシック" pitchFamily="34" charset="-128"/>
            </a:endParaRPr>
          </a:p>
          <a:p>
            <a:endParaRPr lang="en-US" altLang="it-IT" sz="1300" dirty="0">
              <a:ea typeface="ＭＳ Ｐゴシック" pitchFamily="34" charset="-128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3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35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 sz="1300" dirty="0">
              <a:ea typeface="ＭＳ Ｐゴシック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2C288-90BB-4369-BCE9-14756792F0D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3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143672" y="6309320"/>
            <a:ext cx="1440160" cy="476250"/>
          </a:xfrm>
        </p:spPr>
        <p:txBody>
          <a:bodyPr/>
          <a:lstStyle>
            <a:extLst/>
          </a:lstStyle>
          <a:p>
            <a:r>
              <a:rPr lang="it-IT" smtClean="0"/>
              <a:t>3 dicembre 2014</a:t>
            </a:r>
            <a:endParaRPr lang="it-IT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807968" y="6309320"/>
            <a:ext cx="3860800" cy="476250"/>
          </a:xfrm>
        </p:spPr>
        <p:txBody>
          <a:bodyPr/>
          <a:lstStyle>
            <a:extLst/>
          </a:lstStyle>
          <a:p>
            <a:r>
              <a:rPr lang="it-IT" smtClean="0"/>
              <a:t>Valentina BARTALESI LENZI</a:t>
            </a:r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24592" y="6305550"/>
            <a:ext cx="381840" cy="476250"/>
          </a:xfrm>
        </p:spPr>
        <p:txBody>
          <a:bodyPr/>
          <a:lstStyle>
            <a:extLst/>
          </a:lstStyle>
          <a:p>
            <a:fld id="{DAC467BC-0723-47D3-85ED-73F911C2D05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3 dicembre 2014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Valentina BARTALESI LENZI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it-IT" smtClean="0"/>
              <a:t>Laboratorio di cultura digiale </a:t>
            </a:r>
            <a:fld id="{DAC467BC-0723-47D3-85ED-73F911C2D05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3 dicembre 2014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Valentina BARTALESI LENZI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it-IT" smtClean="0"/>
              <a:t>Laboratorio di cultura digiale </a:t>
            </a:r>
            <a:fld id="{DAC467BC-0723-47D3-85ED-73F911C2D05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3 dicembre 2014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Valentina BARTALESI LENZI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it-IT" smtClean="0"/>
              <a:t>Laboratorio di cultura digiale </a:t>
            </a:r>
            <a:fld id="{DAC467BC-0723-47D3-85ED-73F911C2D05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3 dicembre 2014</a:t>
            </a:r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Valentina BARTALESI LENZI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it-IT" smtClean="0"/>
              <a:t>Laboratorio di cultura digiale </a:t>
            </a:r>
            <a:fld id="{DAC467BC-0723-47D3-85ED-73F911C2D05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3 dicembre 2014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Valentina BARTALESI LENZI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it-IT" smtClean="0"/>
              <a:t>Laboratorio di cultura digiale </a:t>
            </a:r>
            <a:fld id="{DAC467BC-0723-47D3-85ED-73F911C2D05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3 dicembre 2014</a:t>
            </a:r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Valentina BARTALESI LENZI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it-IT" smtClean="0"/>
              <a:t>Laboratorio di cultura digiale </a:t>
            </a:r>
            <a:fld id="{DAC467BC-0723-47D3-85ED-73F911C2D05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3 dicembre 2014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Valentina BARTALESI LENZI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it-IT" smtClean="0"/>
              <a:t>Laboratorio di cultura digiale </a:t>
            </a:r>
            <a:fld id="{DAC467BC-0723-47D3-85ED-73F911C2D05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3 dicembre 2014</a:t>
            </a:r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Valentina BARTALESI LENZI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it-IT" smtClean="0"/>
              <a:t>Laboratorio di cultura digiale </a:t>
            </a:r>
            <a:fld id="{DAC467BC-0723-47D3-85ED-73F911C2D05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3 dicembre 2014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Valentina BARTALESI LENZI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it-IT" smtClean="0"/>
              <a:t>Laboratorio di cultura digiale </a:t>
            </a:r>
            <a:fld id="{DAC467BC-0723-47D3-85ED-73F911C2D052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it-IT" smtClean="0"/>
              <a:t>3 dicembre 2014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Valentina BARTALESI LENZI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it-IT" smtClean="0"/>
              <a:t>Laboratorio di cultura digiale </a:t>
            </a:r>
            <a:fld id="{DAC467BC-0723-47D3-85ED-73F911C2D05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it-IT" smtClean="0"/>
              <a:t>3 dicembre 2014</a:t>
            </a:r>
            <a:endParaRPr lang="it-IT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Valentina BARTALESI LENZI</a:t>
            </a:r>
            <a:endParaRPr lang="it-IT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Laboratorio di cultura digiale </a:t>
            </a:r>
            <a:fld id="{DAC467BC-0723-47D3-85ED-73F911C2D05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63552" y="2682477"/>
            <a:ext cx="9865096" cy="962547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/>
                <a:latin typeface="Calibri" panose="020F0502020204030204" pitchFamily="34" charset="0"/>
              </a:rPr>
              <a:t>A CRM-based Ontology for Narratives</a:t>
            </a:r>
            <a:endParaRPr lang="it-IT" sz="4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67BC-0723-47D3-85ED-73F911C2D052}" type="slidenum">
              <a:rPr lang="it-IT" smtClean="0"/>
              <a:pPr/>
              <a:t>1</a:t>
            </a:fld>
            <a:endParaRPr lang="it-IT" dirty="0"/>
          </a:p>
        </p:txBody>
      </p:sp>
      <p:pic>
        <p:nvPicPr>
          <p:cNvPr id="1027" name="Picture 3" descr="C:\Users\valentina\workspace\DanteSources\WebContent\images\logos\logo-isti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692696"/>
            <a:ext cx="2448272" cy="111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1667508" y="4005064"/>
            <a:ext cx="9865096" cy="9625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it-IT" sz="4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2711624" y="3861048"/>
            <a:ext cx="7992888" cy="576064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Carlo </a:t>
            </a:r>
            <a:r>
              <a:rPr lang="it-IT" dirty="0" err="1" smtClean="0"/>
              <a:t>Meghini</a:t>
            </a:r>
            <a:r>
              <a:rPr lang="it-IT" dirty="0" smtClean="0"/>
              <a:t>, Valentina </a:t>
            </a:r>
            <a:r>
              <a:rPr lang="it-IT" dirty="0" err="1" smtClean="0"/>
              <a:t>Bartalesi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6657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404664"/>
            <a:ext cx="9875520" cy="779346"/>
          </a:xfrm>
        </p:spPr>
        <p:txBody>
          <a:bodyPr>
            <a:normAutofit/>
          </a:bodyPr>
          <a:lstStyle/>
          <a:p>
            <a:r>
              <a:rPr lang="it-IT" dirty="0" err="1" smtClean="0"/>
              <a:t>Narration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31504" y="1196752"/>
            <a:ext cx="10441159" cy="518457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text written by the narrator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E73 </a:t>
            </a:r>
            <a:r>
              <a:rPr lang="en-US" sz="2400" dirty="0"/>
              <a:t>Information </a:t>
            </a:r>
            <a:r>
              <a:rPr lang="en-US" sz="2400" dirty="0" smtClean="0"/>
              <a:t>Object</a:t>
            </a:r>
            <a:endParaRPr lang="en-US" sz="2400" dirty="0"/>
          </a:p>
          <a:p>
            <a:r>
              <a:rPr lang="en-US" sz="2400" dirty="0"/>
              <a:t>C</a:t>
            </a:r>
            <a:r>
              <a:rPr lang="en-US" sz="2400" dirty="0" smtClean="0"/>
              <a:t>hapters</a:t>
            </a:r>
            <a:r>
              <a:rPr lang="en-US" sz="2400" dirty="0"/>
              <a:t>, </a:t>
            </a:r>
            <a:r>
              <a:rPr lang="en-US" sz="2400" dirty="0" smtClean="0"/>
              <a:t>paragraphs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en-US" sz="2400" dirty="0"/>
              <a:t>E73 Information Object</a:t>
            </a:r>
            <a:endParaRPr lang="en-US" sz="2400" dirty="0" smtClean="0"/>
          </a:p>
          <a:p>
            <a:r>
              <a:rPr lang="en-US" sz="2400" dirty="0" smtClean="0"/>
              <a:t>Fragment </a:t>
            </a:r>
            <a:r>
              <a:rPr lang="en-US" sz="2400" dirty="0" smtClean="0">
                <a:sym typeface="Wingdings" panose="05000000000000000000" pitchFamily="2" charset="2"/>
              </a:rPr>
              <a:t></a:t>
            </a:r>
            <a:r>
              <a:rPr lang="en-US" sz="2400" dirty="0" smtClean="0"/>
              <a:t>  </a:t>
            </a:r>
            <a:r>
              <a:rPr lang="en-US" sz="2400" dirty="0" err="1" smtClean="0"/>
              <a:t>ExpressionFragment</a:t>
            </a:r>
            <a:r>
              <a:rPr lang="en-US" sz="2400" dirty="0" smtClean="0"/>
              <a:t> of </a:t>
            </a:r>
            <a:r>
              <a:rPr lang="en-US" sz="2400" dirty="0" err="1" smtClean="0"/>
              <a:t>FRBRoo</a:t>
            </a:r>
            <a:endParaRPr lang="en-US" sz="2400" dirty="0" smtClean="0"/>
          </a:p>
          <a:p>
            <a:r>
              <a:rPr lang="en-US" sz="2400" dirty="0" smtClean="0"/>
              <a:t>Narrator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it-IT" sz="2400" dirty="0"/>
              <a:t>E21 </a:t>
            </a:r>
            <a:r>
              <a:rPr lang="it-IT" sz="2400" dirty="0" err="1" smtClean="0"/>
              <a:t>Person</a:t>
            </a:r>
            <a:endParaRPr lang="en-US" sz="2400" dirty="0" smtClean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67BC-0723-47D3-85ED-73F911C2D052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1027" name="Picture 3" descr="C:\Users\valentina\AppData\Roaming\Skype\valina1980\media_messaging\media_cache_v2\^BF3C911F63FF34DDEC5305FBBBCD540DFD36EC225EC37CA34D^pimgpsh_fullsize_dis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2527627"/>
            <a:ext cx="7104111" cy="433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404664"/>
            <a:ext cx="9875520" cy="779346"/>
          </a:xfrm>
        </p:spPr>
        <p:txBody>
          <a:bodyPr>
            <a:normAutofit/>
          </a:bodyPr>
          <a:lstStyle/>
          <a:p>
            <a:r>
              <a:rPr lang="it-IT" dirty="0" err="1" smtClean="0"/>
              <a:t>Provenance</a:t>
            </a:r>
            <a:r>
              <a:rPr lang="it-IT" dirty="0" smtClean="0"/>
              <a:t> 1/2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59496" y="1196752"/>
            <a:ext cx="10441159" cy="48965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represent the </a:t>
            </a:r>
            <a:r>
              <a:rPr lang="en-US" sz="2400" dirty="0"/>
              <a:t>inferential process of a narrator </a:t>
            </a:r>
            <a:r>
              <a:rPr lang="en-US" sz="2400" dirty="0" smtClean="0"/>
              <a:t>we </a:t>
            </a:r>
            <a:r>
              <a:rPr lang="en-US" sz="2400" dirty="0"/>
              <a:t>have </a:t>
            </a:r>
            <a:r>
              <a:rPr lang="en-US" sz="2400" dirty="0" smtClean="0"/>
              <a:t>used </a:t>
            </a:r>
            <a:r>
              <a:rPr lang="en-US" sz="2400" dirty="0" err="1" smtClean="0"/>
              <a:t>CRMinf</a:t>
            </a:r>
            <a:endParaRPr lang="en-US" sz="2400" dirty="0" smtClean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67BC-0723-47D3-85ED-73F911C2D052}" type="slidenum">
              <a:rPr lang="it-IT" smtClean="0"/>
              <a:pPr/>
              <a:t>11</a:t>
            </a:fld>
            <a:endParaRPr lang="it-IT" dirty="0"/>
          </a:p>
        </p:txBody>
      </p:sp>
      <p:pic>
        <p:nvPicPr>
          <p:cNvPr id="2050" name="Picture 2" descr="C:\Users\valentina\AppData\Roaming\Skype\valina1980\media_messaging\media_cache_v2\^E6FE5420E95D8284B2B332087AA4D9708794D852B73B422EBF^pimgpsh_fullsize_dis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556792"/>
            <a:ext cx="8022336" cy="50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9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404664"/>
            <a:ext cx="9875520" cy="779346"/>
          </a:xfrm>
        </p:spPr>
        <p:txBody>
          <a:bodyPr>
            <a:normAutofit/>
          </a:bodyPr>
          <a:lstStyle/>
          <a:p>
            <a:r>
              <a:rPr lang="it-IT" dirty="0" err="1" smtClean="0"/>
              <a:t>Provenance</a:t>
            </a:r>
            <a:r>
              <a:rPr lang="it-IT" dirty="0" smtClean="0"/>
              <a:t> 2/2</a:t>
            </a:r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67BC-0723-47D3-85ED-73F911C2D052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556792"/>
            <a:ext cx="8097959" cy="429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404664"/>
            <a:ext cx="9875520" cy="779346"/>
          </a:xfrm>
        </p:spPr>
        <p:txBody>
          <a:bodyPr>
            <a:normAutofit/>
          </a:bodyPr>
          <a:lstStyle/>
          <a:p>
            <a:r>
              <a:rPr lang="it-IT" dirty="0" smtClean="0"/>
              <a:t>Open </a:t>
            </a:r>
            <a:r>
              <a:rPr lang="it-IT" dirty="0" err="1" smtClean="0"/>
              <a:t>Problems</a:t>
            </a:r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67BC-0723-47D3-85ED-73F911C2D052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91545" y="1534166"/>
            <a:ext cx="98650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Role</a:t>
            </a:r>
            <a:r>
              <a:rPr lang="it-IT" sz="2400" dirty="0"/>
              <a:t> </a:t>
            </a:r>
            <a:r>
              <a:rPr lang="it-IT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The </a:t>
            </a:r>
            <a:r>
              <a:rPr lang="en-US" sz="2400" i="1" dirty="0"/>
              <a:t>P14.1 in the role of </a:t>
            </a:r>
            <a:r>
              <a:rPr lang="en-US" sz="2400" dirty="0"/>
              <a:t>property of the property  </a:t>
            </a:r>
            <a:r>
              <a:rPr lang="en-US" sz="2400" i="1" dirty="0"/>
              <a:t>P14 carried out by </a:t>
            </a:r>
            <a:r>
              <a:rPr lang="en-US" sz="2400" dirty="0"/>
              <a:t>allows to specify the nature of an </a:t>
            </a:r>
            <a:r>
              <a:rPr lang="en-US" sz="2400" dirty="0" smtClean="0"/>
              <a:t>actor’s </a:t>
            </a:r>
            <a:r>
              <a:rPr lang="en-US" sz="2400" dirty="0"/>
              <a:t>participation.</a:t>
            </a:r>
            <a:r>
              <a:rPr lang="it-IT" sz="2400" dirty="0"/>
              <a:t> 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would</a:t>
            </a:r>
            <a:r>
              <a:rPr lang="it-IT" sz="2400" dirty="0"/>
              <a:t> </a:t>
            </a:r>
            <a:r>
              <a:rPr lang="it-IT" sz="2400" dirty="0" err="1"/>
              <a:t>give</a:t>
            </a:r>
            <a:r>
              <a:rPr lang="it-IT" sz="2400" dirty="0"/>
              <a:t> a </a:t>
            </a:r>
            <a:r>
              <a:rPr lang="it-IT" sz="2400" dirty="0" err="1"/>
              <a:t>role</a:t>
            </a:r>
            <a:r>
              <a:rPr lang="it-IT" sz="2400" dirty="0"/>
              <a:t> </a:t>
            </a:r>
            <a:r>
              <a:rPr lang="it-IT" sz="2400" dirty="0" err="1"/>
              <a:t>also</a:t>
            </a:r>
            <a:r>
              <a:rPr lang="it-IT" sz="2400" dirty="0"/>
              <a:t> </a:t>
            </a:r>
            <a:r>
              <a:rPr lang="it-IT" sz="2400" dirty="0" smtClean="0"/>
              <a:t>to the </a:t>
            </a:r>
            <a:r>
              <a:rPr lang="it-IT" sz="2400" dirty="0" err="1"/>
              <a:t>persons</a:t>
            </a:r>
            <a:r>
              <a:rPr lang="it-IT" sz="2400" dirty="0"/>
              <a:t> </a:t>
            </a:r>
            <a:r>
              <a:rPr lang="it-IT" sz="2400" dirty="0" err="1"/>
              <a:t>who</a:t>
            </a:r>
            <a:r>
              <a:rPr lang="it-IT" sz="2400" dirty="0"/>
              <a:t> do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an </a:t>
            </a:r>
            <a:r>
              <a:rPr lang="it-IT" sz="2400" dirty="0" err="1"/>
              <a:t>active</a:t>
            </a:r>
            <a:r>
              <a:rPr lang="it-IT" sz="2400" dirty="0"/>
              <a:t> </a:t>
            </a:r>
            <a:r>
              <a:rPr lang="it-IT" sz="2400" dirty="0" err="1"/>
              <a:t>partecipation</a:t>
            </a:r>
            <a:r>
              <a:rPr lang="it-IT" sz="2400" dirty="0"/>
              <a:t> to the </a:t>
            </a:r>
            <a:r>
              <a:rPr lang="it-IT" sz="2400" dirty="0" err="1"/>
              <a:t>event</a:t>
            </a:r>
            <a:r>
              <a:rPr lang="it-IT" sz="2400" dirty="0"/>
              <a:t>  </a:t>
            </a:r>
            <a:r>
              <a:rPr lang="it-IT" sz="2400" dirty="0">
                <a:sym typeface="Wingdings" panose="05000000000000000000" pitchFamily="2" charset="2"/>
              </a:rPr>
              <a:t>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would</a:t>
            </a:r>
            <a:r>
              <a:rPr lang="it-IT" sz="2400" dirty="0"/>
              <a:t> propose to </a:t>
            </a:r>
            <a:r>
              <a:rPr lang="it-IT" sz="2400" dirty="0" err="1"/>
              <a:t>extend</a:t>
            </a:r>
            <a:r>
              <a:rPr lang="it-IT" sz="2400" dirty="0"/>
              <a:t> </a:t>
            </a:r>
            <a:r>
              <a:rPr lang="it-IT" sz="2400" dirty="0" smtClean="0"/>
              <a:t>the </a:t>
            </a:r>
            <a:r>
              <a:rPr lang="it-IT" sz="2400" dirty="0" err="1" smtClean="0"/>
              <a:t>property</a:t>
            </a:r>
            <a:r>
              <a:rPr lang="it-IT" sz="2400" dirty="0" smtClean="0"/>
              <a:t> </a:t>
            </a:r>
            <a:r>
              <a:rPr lang="it-IT" sz="2400" i="1" dirty="0" smtClean="0"/>
              <a:t>P 14.1</a:t>
            </a:r>
            <a:r>
              <a:rPr lang="it-IT" sz="2400" dirty="0" smtClean="0"/>
              <a:t> </a:t>
            </a:r>
            <a:r>
              <a:rPr lang="it-IT" sz="2400" dirty="0"/>
              <a:t>to </a:t>
            </a:r>
            <a:r>
              <a:rPr lang="it-IT" sz="2400" i="1" dirty="0"/>
              <a:t>P11 </a:t>
            </a:r>
            <a:r>
              <a:rPr lang="it-IT" sz="2400" i="1" dirty="0" err="1"/>
              <a:t>had</a:t>
            </a:r>
            <a:r>
              <a:rPr lang="it-IT" sz="2400" i="1" dirty="0"/>
              <a:t> </a:t>
            </a:r>
            <a:r>
              <a:rPr lang="it-IT" sz="2400" i="1" dirty="0" err="1"/>
              <a:t>participant</a:t>
            </a:r>
            <a:endParaRPr lang="it-IT" sz="2400" dirty="0"/>
          </a:p>
          <a:p>
            <a:endParaRPr lang="it-IT" sz="2400" dirty="0"/>
          </a:p>
          <a:p>
            <a:r>
              <a:rPr lang="it-IT" sz="2400" b="1" dirty="0" err="1"/>
              <a:t>Causality</a:t>
            </a:r>
            <a:r>
              <a:rPr lang="it-IT" sz="2400" b="1" dirty="0"/>
              <a:t> relation </a:t>
            </a:r>
            <a:r>
              <a:rPr lang="it-IT" sz="2400" dirty="0">
                <a:sym typeface="Wingdings" panose="05000000000000000000" pitchFamily="2" charset="2"/>
              </a:rPr>
              <a:t> </a:t>
            </a:r>
            <a:r>
              <a:rPr lang="it-IT" sz="2400" dirty="0" err="1">
                <a:sym typeface="Wingdings" panose="05000000000000000000" pitchFamily="2" charset="2"/>
              </a:rPr>
              <a:t>between</a:t>
            </a:r>
            <a:r>
              <a:rPr lang="it-IT" sz="2400" dirty="0">
                <a:sym typeface="Wingdings" panose="05000000000000000000" pitchFamily="2" charset="2"/>
              </a:rPr>
              <a:t> the </a:t>
            </a:r>
            <a:r>
              <a:rPr lang="it-IT" sz="2400" dirty="0" err="1">
                <a:sym typeface="Wingdings" panose="05000000000000000000" pitchFamily="2" charset="2"/>
              </a:rPr>
              <a:t>events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that</a:t>
            </a:r>
            <a:r>
              <a:rPr lang="it-IT" sz="2400" dirty="0">
                <a:sym typeface="Wingdings" panose="05000000000000000000" pitchFamily="2" charset="2"/>
              </a:rPr>
              <a:t> compose a </a:t>
            </a:r>
            <a:r>
              <a:rPr lang="it-IT" sz="2400" i="1" dirty="0">
                <a:sym typeface="Wingdings" panose="05000000000000000000" pitchFamily="2" charset="2"/>
              </a:rPr>
              <a:t>general</a:t>
            </a:r>
            <a:r>
              <a:rPr lang="it-IT" sz="2400" dirty="0">
                <a:sym typeface="Wingdings" panose="05000000000000000000" pitchFamily="2" charset="2"/>
              </a:rPr>
              <a:t> narrative, </a:t>
            </a:r>
            <a:r>
              <a:rPr lang="it-IT" sz="2400" dirty="0" err="1">
                <a:sym typeface="Wingdings" panose="05000000000000000000" pitchFamily="2" charset="2"/>
              </a:rPr>
              <a:t>it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is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very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difficult</a:t>
            </a:r>
            <a:r>
              <a:rPr lang="it-IT" sz="2400" dirty="0">
                <a:sym typeface="Wingdings" panose="05000000000000000000" pitchFamily="2" charset="2"/>
              </a:rPr>
              <a:t> to use the </a:t>
            </a:r>
            <a:r>
              <a:rPr lang="it-IT" sz="2400" dirty="0" err="1">
                <a:sym typeface="Wingdings" panose="05000000000000000000" pitchFamily="2" charset="2"/>
              </a:rPr>
              <a:t>property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i="1" dirty="0"/>
              <a:t>O13 </a:t>
            </a:r>
            <a:r>
              <a:rPr lang="it-IT" sz="2400" i="1" dirty="0" err="1"/>
              <a:t>triggers</a:t>
            </a:r>
            <a:r>
              <a:rPr lang="it-IT" sz="2400" i="1" dirty="0"/>
              <a:t> </a:t>
            </a:r>
            <a:r>
              <a:rPr lang="it-IT" sz="2400" dirty="0"/>
              <a:t>of </a:t>
            </a:r>
            <a:r>
              <a:rPr lang="it-IT" sz="2400" dirty="0" err="1"/>
              <a:t>CRMsci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that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defines</a:t>
            </a:r>
            <a:r>
              <a:rPr lang="it-IT" sz="2400" dirty="0">
                <a:sym typeface="Wingdings" panose="05000000000000000000" pitchFamily="2" charset="2"/>
              </a:rPr>
              <a:t> a </a:t>
            </a:r>
            <a:r>
              <a:rPr lang="it-IT" sz="2400" dirty="0" err="1">
                <a:sym typeface="Wingdings" panose="05000000000000000000" pitchFamily="2" charset="2"/>
              </a:rPr>
              <a:t>direct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causality</a:t>
            </a:r>
            <a:r>
              <a:rPr lang="it-IT" sz="2400" dirty="0">
                <a:sym typeface="Wingdings" panose="05000000000000000000" pitchFamily="2" charset="2"/>
              </a:rPr>
              <a:t> relation.  The </a:t>
            </a:r>
            <a:r>
              <a:rPr lang="it-IT" sz="2400" dirty="0" err="1">
                <a:sym typeface="Wingdings" panose="05000000000000000000" pitchFamily="2" charset="2"/>
              </a:rPr>
              <a:t>property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i="1" dirty="0"/>
              <a:t>P17 </a:t>
            </a:r>
            <a:r>
              <a:rPr lang="it-IT" sz="2400" i="1" dirty="0" err="1"/>
              <a:t>was</a:t>
            </a:r>
            <a:r>
              <a:rPr lang="it-IT" sz="2400" i="1" dirty="0"/>
              <a:t> </a:t>
            </a:r>
            <a:r>
              <a:rPr lang="it-IT" sz="2400" i="1" dirty="0" err="1"/>
              <a:t>motivated</a:t>
            </a:r>
            <a:r>
              <a:rPr lang="it-IT" sz="2400" i="1" dirty="0"/>
              <a:t> by</a:t>
            </a:r>
            <a:r>
              <a:rPr lang="it-IT" sz="2400" dirty="0"/>
              <a:t> </a:t>
            </a:r>
            <a:r>
              <a:rPr lang="it-IT" sz="2400" dirty="0">
                <a:sym typeface="Wingdings" panose="05000000000000000000" pitchFamily="2" charset="2"/>
              </a:rPr>
              <a:t>can be </a:t>
            </a:r>
            <a:r>
              <a:rPr lang="it-IT" sz="2400" dirty="0" err="1">
                <a:sym typeface="Wingdings" panose="05000000000000000000" pitchFamily="2" charset="2"/>
              </a:rPr>
              <a:t>used</a:t>
            </a:r>
            <a:r>
              <a:rPr lang="it-IT" sz="2400" dirty="0">
                <a:sym typeface="Wingdings" panose="05000000000000000000" pitchFamily="2" charset="2"/>
              </a:rPr>
              <a:t> for </a:t>
            </a:r>
            <a:r>
              <a:rPr lang="it-IT" sz="2400" dirty="0" err="1">
                <a:sym typeface="Wingdings" panose="05000000000000000000" pitchFamily="2" charset="2"/>
              </a:rPr>
              <a:t>actions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but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not</a:t>
            </a:r>
            <a:r>
              <a:rPr lang="it-IT" sz="2400" dirty="0">
                <a:sym typeface="Wingdings" panose="05000000000000000000" pitchFamily="2" charset="2"/>
              </a:rPr>
              <a:t> for </a:t>
            </a:r>
            <a:r>
              <a:rPr lang="it-IT" sz="2400" dirty="0" err="1">
                <a:sym typeface="Wingdings" panose="05000000000000000000" pitchFamily="2" charset="2"/>
              </a:rPr>
              <a:t>events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</a:p>
          <a:p>
            <a:r>
              <a:rPr lang="it-IT" sz="2400" dirty="0" err="1">
                <a:sym typeface="Wingdings" panose="05000000000000000000" pitchFamily="2" charset="2"/>
              </a:rPr>
              <a:t>We</a:t>
            </a:r>
            <a:r>
              <a:rPr lang="it-IT" sz="2400" dirty="0">
                <a:sym typeface="Wingdings" panose="05000000000000000000" pitchFamily="2" charset="2"/>
              </a:rPr>
              <a:t> are </a:t>
            </a:r>
            <a:r>
              <a:rPr lang="it-IT" sz="2400" dirty="0" err="1">
                <a:sym typeface="Wingdings" panose="05000000000000000000" pitchFamily="2" charset="2"/>
              </a:rPr>
              <a:t>evaluating</a:t>
            </a:r>
            <a:r>
              <a:rPr lang="it-IT" sz="2400" dirty="0">
                <a:sym typeface="Wingdings" panose="05000000000000000000" pitchFamily="2" charset="2"/>
              </a:rPr>
              <a:t> the </a:t>
            </a:r>
            <a:r>
              <a:rPr lang="it-IT" sz="2400" dirty="0" err="1">
                <a:sym typeface="Wingdings" panose="05000000000000000000" pitchFamily="2" charset="2"/>
              </a:rPr>
              <a:t>introduction</a:t>
            </a:r>
            <a:r>
              <a:rPr lang="it-IT" sz="2400" dirty="0">
                <a:sym typeface="Wingdings" panose="05000000000000000000" pitchFamily="2" charset="2"/>
              </a:rPr>
              <a:t> of a new </a:t>
            </a:r>
            <a:r>
              <a:rPr lang="it-IT" sz="2400" dirty="0" err="1">
                <a:sym typeface="Wingdings" panose="05000000000000000000" pitchFamily="2" charset="2"/>
              </a:rPr>
              <a:t>property</a:t>
            </a:r>
            <a:r>
              <a:rPr lang="it-IT" sz="2400" dirty="0">
                <a:sym typeface="Wingdings" panose="05000000000000000000" pitchFamily="2" charset="2"/>
              </a:rPr>
              <a:t> to </a:t>
            </a:r>
            <a:r>
              <a:rPr lang="it-IT" sz="2400" dirty="0" err="1">
                <a:sym typeface="Wingdings" panose="05000000000000000000" pitchFamily="2" charset="2"/>
              </a:rPr>
              <a:t>represent</a:t>
            </a:r>
            <a:r>
              <a:rPr lang="it-IT" sz="2400" dirty="0">
                <a:sym typeface="Wingdings" panose="05000000000000000000" pitchFamily="2" charset="2"/>
              </a:rPr>
              <a:t> a </a:t>
            </a:r>
            <a:r>
              <a:rPr lang="it-IT" sz="2400" dirty="0" err="1">
                <a:sym typeface="Wingdings" panose="05000000000000000000" pitchFamily="2" charset="2"/>
              </a:rPr>
              <a:t>causality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dependency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 smtClean="0">
                <a:sym typeface="Wingdings" panose="05000000000000000000" pitchFamily="2" charset="2"/>
              </a:rPr>
              <a:t>between</a:t>
            </a:r>
            <a:r>
              <a:rPr lang="it-IT" sz="2400" dirty="0" smtClean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events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when</a:t>
            </a:r>
            <a:r>
              <a:rPr lang="it-IT" sz="2400" dirty="0">
                <a:sym typeface="Wingdings" panose="05000000000000000000" pitchFamily="2" charset="2"/>
              </a:rPr>
              <a:t> the </a:t>
            </a:r>
            <a:r>
              <a:rPr lang="it-IT" sz="2400" dirty="0" err="1">
                <a:sym typeface="Wingdings" panose="05000000000000000000" pitchFamily="2" charset="2"/>
              </a:rPr>
              <a:t>event</a:t>
            </a:r>
            <a:r>
              <a:rPr lang="it-IT" sz="2400" dirty="0">
                <a:sym typeface="Wingdings" panose="05000000000000000000" pitchFamily="2" charset="2"/>
              </a:rPr>
              <a:t> X </a:t>
            </a:r>
            <a:r>
              <a:rPr lang="it-IT" sz="2400" dirty="0" err="1">
                <a:sym typeface="Wingdings" panose="05000000000000000000" pitchFamily="2" charset="2"/>
              </a:rPr>
              <a:t>is</a:t>
            </a:r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err="1">
                <a:sym typeface="Wingdings" panose="05000000000000000000" pitchFamily="2" charset="2"/>
              </a:rPr>
              <a:t>one</a:t>
            </a:r>
            <a:r>
              <a:rPr lang="it-IT" sz="2400" dirty="0">
                <a:sym typeface="Wingdings" panose="05000000000000000000" pitchFamily="2" charset="2"/>
              </a:rPr>
              <a:t> of the </a:t>
            </a:r>
            <a:r>
              <a:rPr lang="it-IT" sz="2400" dirty="0" err="1">
                <a:sym typeface="Wingdings" panose="05000000000000000000" pitchFamily="2" charset="2"/>
              </a:rPr>
              <a:t>causes</a:t>
            </a:r>
            <a:r>
              <a:rPr lang="it-IT" sz="2400" dirty="0">
                <a:sym typeface="Wingdings" panose="05000000000000000000" pitchFamily="2" charset="2"/>
              </a:rPr>
              <a:t> of the </a:t>
            </a:r>
            <a:r>
              <a:rPr lang="it-IT" sz="2400" dirty="0" err="1">
                <a:sym typeface="Wingdings" panose="05000000000000000000" pitchFamily="2" charset="2"/>
              </a:rPr>
              <a:t>event</a:t>
            </a:r>
            <a:r>
              <a:rPr lang="it-IT" sz="2400" dirty="0">
                <a:sym typeface="Wingdings" panose="05000000000000000000" pitchFamily="2" charset="2"/>
              </a:rPr>
              <a:t> Y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 err="1"/>
              <a:t>Which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the </a:t>
            </a:r>
            <a:r>
              <a:rPr lang="it-IT" sz="2400" b="1" dirty="0"/>
              <a:t>CRM </a:t>
            </a:r>
            <a:r>
              <a:rPr lang="it-IT" sz="2400" b="1" dirty="0" err="1"/>
              <a:t>class</a:t>
            </a:r>
            <a:r>
              <a:rPr lang="it-IT" sz="2400" b="1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can </a:t>
            </a:r>
            <a:r>
              <a:rPr lang="it-IT" sz="2400" dirty="0" err="1"/>
              <a:t>represent</a:t>
            </a:r>
            <a:r>
              <a:rPr lang="it-IT" sz="2400" dirty="0"/>
              <a:t> a </a:t>
            </a:r>
            <a:r>
              <a:rPr lang="it-IT" sz="2400" b="1" dirty="0"/>
              <a:t>narrative</a:t>
            </a:r>
            <a:r>
              <a:rPr lang="it-IT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34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ntina\Desktop\SeminarioCD\poesi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63" y="0"/>
            <a:ext cx="10848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4463479" y="476672"/>
            <a:ext cx="4536504" cy="1296144"/>
          </a:xfrm>
        </p:spPr>
        <p:txBody>
          <a:bodyPr>
            <a:noAutofit/>
          </a:bodyPr>
          <a:lstStyle/>
          <a:p>
            <a:r>
              <a:rPr lang="it-IT" sz="8000" i="1" dirty="0" err="1" smtClean="0"/>
              <a:t>Thank</a:t>
            </a:r>
            <a:r>
              <a:rPr lang="it-IT" sz="8000" i="1" dirty="0" smtClean="0"/>
              <a:t> </a:t>
            </a:r>
            <a:r>
              <a:rPr lang="it-IT" sz="8000" i="1" dirty="0" err="1" smtClean="0"/>
              <a:t>you</a:t>
            </a:r>
            <a:endParaRPr lang="it-IT" sz="8000" i="1" dirty="0" smtClean="0"/>
          </a:p>
          <a:p>
            <a:endParaRPr lang="it-IT" sz="8000" i="1" dirty="0" smtClean="0"/>
          </a:p>
          <a:p>
            <a:endParaRPr lang="it-IT" sz="8000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67BC-0723-47D3-85ED-73F911C2D052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54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19536" y="548680"/>
            <a:ext cx="9875520" cy="707338"/>
          </a:xfrm>
        </p:spPr>
        <p:txBody>
          <a:bodyPr>
            <a:noAutofit/>
          </a:bodyPr>
          <a:lstStyle/>
          <a:p>
            <a:pPr algn="ctr"/>
            <a:r>
              <a:rPr lang="it-IT" sz="5400" dirty="0"/>
              <a:t>The </a:t>
            </a:r>
            <a:r>
              <a:rPr lang="it-IT" sz="5400" dirty="0" err="1" smtClean="0"/>
              <a:t>Problem</a:t>
            </a:r>
            <a:endParaRPr lang="it-IT" sz="5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7487" y="2060848"/>
            <a:ext cx="10387749" cy="33123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2800" dirty="0"/>
              <a:t>T</a:t>
            </a:r>
            <a:r>
              <a:rPr lang="it-IT" sz="2800" dirty="0" smtClean="0"/>
              <a:t>he </a:t>
            </a:r>
            <a:r>
              <a:rPr lang="en-US" sz="2800" dirty="0" smtClean="0"/>
              <a:t>traditional</a:t>
            </a:r>
            <a:r>
              <a:rPr lang="it-IT" sz="2800" dirty="0" smtClean="0"/>
              <a:t> </a:t>
            </a:r>
            <a:r>
              <a:rPr lang="en-US" sz="2800" dirty="0" smtClean="0"/>
              <a:t>search </a:t>
            </a:r>
            <a:r>
              <a:rPr lang="en-US" sz="2800" dirty="0"/>
              <a:t>functionalities of </a:t>
            </a:r>
            <a:r>
              <a:rPr lang="en-US" sz="2800" dirty="0" smtClean="0"/>
              <a:t>Digital </a:t>
            </a:r>
            <a:r>
              <a:rPr lang="en-US" sz="2800" dirty="0"/>
              <a:t>L</a:t>
            </a:r>
            <a:r>
              <a:rPr lang="en-US" sz="2800" dirty="0" smtClean="0"/>
              <a:t>ibraries respond </a:t>
            </a:r>
            <a:r>
              <a:rPr lang="en-US" sz="2800" dirty="0"/>
              <a:t>to a </a:t>
            </a:r>
            <a:r>
              <a:rPr lang="en-US" sz="2800" dirty="0" smtClean="0"/>
              <a:t>web-like </a:t>
            </a:r>
            <a:r>
              <a:rPr lang="en-US" sz="2800" dirty="0"/>
              <a:t>query with a </a:t>
            </a:r>
            <a:r>
              <a:rPr lang="en-US" sz="2800" b="1" dirty="0" smtClean="0"/>
              <a:t>list </a:t>
            </a:r>
            <a:r>
              <a:rPr lang="en-US" sz="2800" b="1" dirty="0"/>
              <a:t>of digital objects </a:t>
            </a:r>
            <a:r>
              <a:rPr lang="en-US" sz="2800" dirty="0"/>
              <a:t>based only on the </a:t>
            </a:r>
            <a:r>
              <a:rPr lang="en-US" sz="2800" dirty="0" smtClean="0"/>
              <a:t>metadata descriptors</a:t>
            </a:r>
            <a:endParaRPr lang="en-US" sz="28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800" b="1" dirty="0"/>
              <a:t>No semantic </a:t>
            </a:r>
            <a:r>
              <a:rPr lang="en-US" sz="2800" b="1" dirty="0" smtClean="0"/>
              <a:t>relation </a:t>
            </a:r>
            <a:r>
              <a:rPr lang="en-US" sz="2800" dirty="0"/>
              <a:t>among the returned objects </a:t>
            </a:r>
            <a:r>
              <a:rPr lang="en-US" sz="2800" dirty="0" smtClean="0"/>
              <a:t>is usually </a:t>
            </a:r>
            <a:r>
              <a:rPr lang="en-US" sz="2800" dirty="0"/>
              <a:t>reported which can help the user </a:t>
            </a:r>
            <a:r>
              <a:rPr lang="en-US" sz="2800" dirty="0" smtClean="0"/>
              <a:t>obtaining </a:t>
            </a:r>
            <a:r>
              <a:rPr lang="en-US" sz="2800" dirty="0"/>
              <a:t>a more </a:t>
            </a:r>
            <a:r>
              <a:rPr lang="en-US" sz="2800" dirty="0" smtClean="0"/>
              <a:t>complete knowledge </a:t>
            </a:r>
            <a:r>
              <a:rPr lang="en-US" sz="2800" dirty="0"/>
              <a:t>on the subject of the search</a:t>
            </a:r>
          </a:p>
          <a:p>
            <a:endParaRPr lang="en-US" altLang="it-IT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it-IT" dirty="0" smtClean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it-IT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it-IT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it-IT" dirty="0">
              <a:latin typeface="Calibri" pitchFamily="34" charset="0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fld id="{DAC467BC-0723-47D3-85ED-73F911C2D052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23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19536" y="476672"/>
            <a:ext cx="9875520" cy="923362"/>
          </a:xfrm>
        </p:spPr>
        <p:txBody>
          <a:bodyPr>
            <a:normAutofit/>
          </a:bodyPr>
          <a:lstStyle/>
          <a:p>
            <a:pPr algn="ctr"/>
            <a:r>
              <a:rPr lang="it-IT" sz="5400" dirty="0" err="1" smtClean="0"/>
              <a:t>Our</a:t>
            </a:r>
            <a:r>
              <a:rPr lang="it-IT" sz="5400" dirty="0" smtClean="0"/>
              <a:t> Vision</a:t>
            </a:r>
            <a:endParaRPr lang="it-IT" sz="5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75519" y="1628800"/>
            <a:ext cx="10099717" cy="4680520"/>
          </a:xfrm>
        </p:spPr>
        <p:txBody>
          <a:bodyPr>
            <a:normAutofit lnSpcReduction="10000"/>
          </a:bodyPr>
          <a:lstStyle/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altLang="it-IT" sz="3200" dirty="0" smtClean="0">
                <a:latin typeface="Calibri" panose="020F0502020204030204" pitchFamily="34" charset="0"/>
                <a:ea typeface="ＭＳ Ｐゴシック" pitchFamily="34" charset="-128"/>
              </a:rPr>
              <a:t>We </a:t>
            </a:r>
            <a:r>
              <a:rPr lang="en-US" altLang="it-IT" sz="3200" dirty="0">
                <a:latin typeface="Calibri" panose="020F0502020204030204" pitchFamily="34" charset="0"/>
                <a:ea typeface="ＭＳ Ｐゴシック" pitchFamily="34" charset="-128"/>
              </a:rPr>
              <a:t>believe </a:t>
            </a:r>
            <a:r>
              <a:rPr lang="en-US" altLang="it-IT" sz="3200" dirty="0" smtClean="0">
                <a:latin typeface="Calibri" panose="020F0502020204030204" pitchFamily="34" charset="0"/>
                <a:ea typeface="ＭＳ Ｐゴシック" pitchFamily="34" charset="-128"/>
              </a:rPr>
              <a:t>that DLs </a:t>
            </a:r>
            <a:r>
              <a:rPr lang="en-US" altLang="it-IT" sz="3200" dirty="0">
                <a:latin typeface="Calibri" panose="020F0502020204030204" pitchFamily="34" charset="0"/>
                <a:ea typeface="ＭＳ Ｐゴシック" pitchFamily="34" charset="-128"/>
              </a:rPr>
              <a:t>should be able to </a:t>
            </a:r>
            <a:r>
              <a:rPr lang="en-US" altLang="it-IT" sz="3200" dirty="0" smtClean="0">
                <a:latin typeface="Calibri" panose="020F0502020204030204" pitchFamily="34" charset="0"/>
                <a:ea typeface="ＭＳ Ｐゴシック" pitchFamily="34" charset="-128"/>
              </a:rPr>
              <a:t>provide </a:t>
            </a:r>
            <a:r>
              <a:rPr lang="en-US" altLang="it-IT" sz="3200" b="1" dirty="0">
                <a:latin typeface="Calibri" panose="020F0502020204030204" pitchFamily="34" charset="0"/>
                <a:ea typeface="ＭＳ Ｐゴシック" pitchFamily="34" charset="-128"/>
              </a:rPr>
              <a:t>narratives</a:t>
            </a:r>
            <a:r>
              <a:rPr lang="en-US" altLang="it-IT" sz="3200" dirty="0">
                <a:latin typeface="Calibri" panose="020F0502020204030204" pitchFamily="34" charset="0"/>
                <a:ea typeface="ＭＳ Ｐゴシック" pitchFamily="34" charset="-128"/>
              </a:rPr>
              <a:t> to </a:t>
            </a:r>
            <a:r>
              <a:rPr lang="en-US" altLang="it-IT" sz="3200" dirty="0" smtClean="0">
                <a:latin typeface="Calibri" panose="020F0502020204030204" pitchFamily="34" charset="0"/>
                <a:ea typeface="ＭＳ Ｐゴシック" pitchFamily="34" charset="-128"/>
              </a:rPr>
              <a:t>their users instead of lists of objects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endParaRPr lang="en-US" altLang="it-IT" sz="3200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altLang="it-IT" sz="3200" b="1" dirty="0" smtClean="0">
                <a:latin typeface="Calibri" panose="020F0502020204030204" pitchFamily="34" charset="0"/>
                <a:ea typeface="ＭＳ Ｐゴシック" pitchFamily="34" charset="-128"/>
              </a:rPr>
              <a:t>Narratives are networks </a:t>
            </a:r>
            <a:r>
              <a:rPr lang="en-US" altLang="it-IT" sz="3200" b="1" dirty="0">
                <a:latin typeface="Calibri" panose="020F0502020204030204" pitchFamily="34" charset="0"/>
                <a:ea typeface="ＭＳ Ｐゴシック" pitchFamily="34" charset="-128"/>
              </a:rPr>
              <a:t>of events</a:t>
            </a:r>
            <a:r>
              <a:rPr lang="en-US" altLang="it-IT" sz="3200" dirty="0">
                <a:latin typeface="Calibri" panose="020F0502020204030204" pitchFamily="34" charset="0"/>
                <a:ea typeface="ＭＳ Ｐゴシック" pitchFamily="34" charset="-128"/>
              </a:rPr>
              <a:t> related to </a:t>
            </a:r>
            <a:r>
              <a:rPr lang="en-US" altLang="it-IT" sz="3200" dirty="0" smtClean="0">
                <a:latin typeface="Calibri" panose="020F0502020204030204" pitchFamily="34" charset="0"/>
                <a:ea typeface="ＭＳ Ｐゴシック" pitchFamily="34" charset="-128"/>
              </a:rPr>
              <a:t>each </a:t>
            </a:r>
            <a:r>
              <a:rPr lang="en-US" altLang="it-IT" sz="3200" dirty="0" smtClean="0">
                <a:latin typeface="Calibri" panose="020F0502020204030204" pitchFamily="34" charset="0"/>
                <a:ea typeface="ＭＳ Ｐゴシック" pitchFamily="34" charset="-128"/>
              </a:rPr>
              <a:t>other and </a:t>
            </a:r>
            <a:r>
              <a:rPr lang="en-US" altLang="it-IT" sz="3200" dirty="0">
                <a:latin typeface="Calibri" panose="020F0502020204030204" pitchFamily="34" charset="0"/>
                <a:ea typeface="ＭＳ Ｐゴシック" pitchFamily="34" charset="-128"/>
              </a:rPr>
              <a:t>to the DL resources by semantic </a:t>
            </a:r>
            <a:r>
              <a:rPr lang="en-US" altLang="it-IT" sz="3200" dirty="0" smtClean="0">
                <a:latin typeface="Calibri" panose="020F0502020204030204" pitchFamily="34" charset="0"/>
                <a:ea typeface="ＭＳ Ｐゴシック" pitchFamily="34" charset="-128"/>
              </a:rPr>
              <a:t>links 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endParaRPr lang="en-US" altLang="it-IT" sz="3200" dirty="0" smtClean="0">
              <a:latin typeface="Calibri" panose="020F0502020204030204" pitchFamily="34" charset="0"/>
              <a:ea typeface="ＭＳ Ｐゴシック" pitchFamily="34" charset="-128"/>
            </a:endParaRP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altLang="it-IT" sz="3200" dirty="0" smtClean="0">
                <a:latin typeface="Calibri" panose="020F0502020204030204" pitchFamily="34" charset="0"/>
                <a:ea typeface="ＭＳ Ｐゴシック" pitchFamily="34" charset="-128"/>
              </a:rPr>
              <a:t>Such information structure should allow DLs to provide more sophisticated information services to the users, going beyond the current state</a:t>
            </a:r>
            <a:endParaRPr lang="en-US" altLang="it-IT" dirty="0" smtClean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it-IT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it-IT" dirty="0" smtClean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it-IT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it-IT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it-IT" dirty="0">
              <a:latin typeface="Calibri" pitchFamily="34" charset="0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fld id="{DAC467BC-0723-47D3-85ED-73F911C2D052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24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260648"/>
            <a:ext cx="9875520" cy="85135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000" dirty="0" err="1" smtClean="0"/>
              <a:t>Narratives</a:t>
            </a:r>
            <a:endParaRPr lang="it-IT" sz="6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59496" y="1484784"/>
            <a:ext cx="10297145" cy="324036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>
              <a:latin typeface="Calibri" pitchFamily="34" charset="0"/>
            </a:endParaRPr>
          </a:p>
          <a:p>
            <a:r>
              <a:rPr lang="en-US" sz="3200" dirty="0"/>
              <a:t>In </a:t>
            </a:r>
            <a:r>
              <a:rPr lang="en-US" sz="3200" dirty="0" smtClean="0"/>
              <a:t>order to create an ontology for representing narratives, we reviewed </a:t>
            </a:r>
            <a:r>
              <a:rPr lang="en-US" sz="3200" dirty="0"/>
              <a:t>some </a:t>
            </a:r>
            <a:r>
              <a:rPr lang="en-US" sz="3200" dirty="0" smtClean="0"/>
              <a:t>fundamental notions from:</a:t>
            </a:r>
          </a:p>
          <a:p>
            <a:endParaRPr lang="en-US" sz="1100" dirty="0" smtClean="0"/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theory of </a:t>
            </a:r>
            <a:r>
              <a:rPr lang="en-US" sz="3200" b="1" dirty="0" smtClean="0"/>
              <a:t>narratology</a:t>
            </a:r>
            <a:endParaRPr lang="en-US" sz="3200" dirty="0"/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b="1" dirty="0" smtClean="0"/>
              <a:t>Event Calculus</a:t>
            </a:r>
            <a:endParaRPr lang="en-US" altLang="it-IT" sz="3200" dirty="0">
              <a:latin typeface="Calibri" pitchFamily="34" charset="0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67BC-0723-47D3-85ED-73F911C2D052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13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336362" y="4725146"/>
            <a:ext cx="360041" cy="15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47528" y="404664"/>
            <a:ext cx="9875520" cy="779346"/>
          </a:xfrm>
        </p:spPr>
        <p:txBody>
          <a:bodyPr>
            <a:normAutofit/>
          </a:bodyPr>
          <a:lstStyle/>
          <a:p>
            <a:r>
              <a:rPr lang="it-IT" dirty="0" err="1" smtClean="0"/>
              <a:t>Narratology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7487" y="1628800"/>
            <a:ext cx="10243733" cy="4320480"/>
          </a:xfrm>
        </p:spPr>
        <p:txBody>
          <a:bodyPr>
            <a:noAutofit/>
          </a:bodyPr>
          <a:lstStyle/>
          <a:p>
            <a:r>
              <a:rPr lang="it-IT" sz="3200" dirty="0"/>
              <a:t>Russian </a:t>
            </a:r>
            <a:r>
              <a:rPr lang="it-IT" sz="3200" dirty="0" err="1"/>
              <a:t>formalism</a:t>
            </a:r>
            <a:r>
              <a:rPr lang="it-IT" sz="3200" dirty="0"/>
              <a:t> </a:t>
            </a:r>
            <a:r>
              <a:rPr lang="it-IT" sz="3200" dirty="0" err="1"/>
              <a:t>distinguishes</a:t>
            </a:r>
            <a:r>
              <a:rPr lang="it-IT" sz="3200" dirty="0"/>
              <a:t> </a:t>
            </a:r>
            <a:r>
              <a:rPr lang="it-IT" sz="3200" dirty="0" err="1" smtClean="0"/>
              <a:t>between</a:t>
            </a:r>
            <a:r>
              <a:rPr lang="en-US" sz="3200" dirty="0" smtClean="0"/>
              <a:t>:</a:t>
            </a:r>
          </a:p>
          <a:p>
            <a:endParaRPr lang="en-US" sz="3200" dirty="0" smtClean="0"/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it-IT" sz="3200" b="1" dirty="0" smtClean="0"/>
              <a:t>Fabula</a:t>
            </a:r>
            <a:r>
              <a:rPr lang="it-IT" sz="3200" dirty="0" smtClean="0"/>
              <a:t> </a:t>
            </a:r>
            <a:r>
              <a:rPr lang="it-IT" sz="3200" dirty="0" err="1" smtClean="0"/>
              <a:t>that</a:t>
            </a:r>
            <a:r>
              <a:rPr lang="it-IT" sz="3200" dirty="0" smtClean="0"/>
              <a:t> </a:t>
            </a:r>
            <a:r>
              <a:rPr lang="it-IT" sz="3200" dirty="0" err="1" smtClean="0"/>
              <a:t>refers</a:t>
            </a:r>
            <a:r>
              <a:rPr lang="it-IT" sz="3200" dirty="0" smtClean="0"/>
              <a:t> </a:t>
            </a:r>
            <a:r>
              <a:rPr lang="en-US" sz="3200" dirty="0" smtClean="0"/>
              <a:t>to </a:t>
            </a:r>
            <a:r>
              <a:rPr lang="en-US" sz="3200" dirty="0"/>
              <a:t>the sequence of events of the narrative in </a:t>
            </a:r>
            <a:r>
              <a:rPr lang="en-US" sz="3200" dirty="0" smtClean="0"/>
              <a:t>chronological order</a:t>
            </a:r>
          </a:p>
          <a:p>
            <a:pPr marL="484632" indent="-457200">
              <a:buFont typeface="Arial" panose="020B0604020202020204" pitchFamily="34" charset="0"/>
              <a:buChar char="•"/>
            </a:pPr>
            <a:r>
              <a:rPr lang="en-US" sz="3200" b="1" dirty="0" smtClean="0"/>
              <a:t>Plot</a:t>
            </a:r>
            <a:r>
              <a:rPr lang="en-US" sz="3200" dirty="0" smtClean="0"/>
              <a:t> </a:t>
            </a:r>
            <a:r>
              <a:rPr lang="en-US" sz="3200" dirty="0"/>
              <a:t>is the way in which these </a:t>
            </a:r>
            <a:r>
              <a:rPr lang="en-US" sz="3200" dirty="0" smtClean="0"/>
              <a:t>events are </a:t>
            </a:r>
            <a:r>
              <a:rPr lang="en-US" sz="3200" dirty="0"/>
              <a:t>presented in a narrative</a:t>
            </a:r>
            <a:r>
              <a:rPr lang="en-US" altLang="it-IT" sz="3200" dirty="0" smtClean="0">
                <a:latin typeface="Calibri" pitchFamily="34" charset="0"/>
              </a:rPr>
              <a:t>  </a:t>
            </a:r>
            <a:endParaRPr lang="en-US" altLang="it-IT" sz="3200" dirty="0">
              <a:latin typeface="Calibri" pitchFamily="34" charset="0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67BC-0723-47D3-85ED-73F911C2D052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21" name="Rectangle 20"/>
          <p:cNvSpPr/>
          <p:nvPr/>
        </p:nvSpPr>
        <p:spPr>
          <a:xfrm>
            <a:off x="9336362" y="4725146"/>
            <a:ext cx="360041" cy="159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ctangle 3"/>
          <p:cNvSpPr/>
          <p:nvPr/>
        </p:nvSpPr>
        <p:spPr>
          <a:xfrm>
            <a:off x="9840416" y="4888477"/>
            <a:ext cx="576064" cy="98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8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03512" y="476672"/>
            <a:ext cx="9875520" cy="779346"/>
          </a:xfrm>
        </p:spPr>
        <p:txBody>
          <a:bodyPr>
            <a:normAutofit/>
          </a:bodyPr>
          <a:lstStyle/>
          <a:p>
            <a:r>
              <a:rPr lang="it-IT" dirty="0" err="1" smtClean="0"/>
              <a:t>Event</a:t>
            </a:r>
            <a:r>
              <a:rPr lang="it-IT" dirty="0" smtClean="0"/>
              <a:t> </a:t>
            </a:r>
            <a:r>
              <a:rPr lang="it-IT" dirty="0" err="1" smtClean="0"/>
              <a:t>Calculus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91544" y="1772816"/>
            <a:ext cx="9667669" cy="4896544"/>
          </a:xfrm>
        </p:spPr>
        <p:txBody>
          <a:bodyPr>
            <a:normAutofit/>
          </a:bodyPr>
          <a:lstStyle/>
          <a:p>
            <a:pPr marL="370332" indent="-3429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+mj-lt"/>
              </a:rPr>
              <a:t>Fluents</a:t>
            </a:r>
            <a:r>
              <a:rPr lang="en-US" sz="3200" dirty="0" smtClean="0">
                <a:latin typeface="+mj-lt"/>
              </a:rPr>
              <a:t> 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Actions </a:t>
            </a:r>
            <a:r>
              <a:rPr lang="en-US" sz="3200" dirty="0">
                <a:latin typeface="+mj-lt"/>
              </a:rPr>
              <a:t>or </a:t>
            </a:r>
            <a:r>
              <a:rPr lang="en-US" sz="3200" dirty="0" smtClean="0">
                <a:latin typeface="+mj-lt"/>
              </a:rPr>
              <a:t>Events 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Generalized events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+mj-lt"/>
              </a:rPr>
              <a:t>Narrative</a:t>
            </a:r>
            <a:endParaRPr lang="en-US" altLang="it-IT" sz="3200" dirty="0">
              <a:latin typeface="+mj-lt"/>
            </a:endParaRPr>
          </a:p>
          <a:p>
            <a:pPr>
              <a:spcBef>
                <a:spcPct val="0"/>
              </a:spcBef>
            </a:pPr>
            <a:endParaRPr lang="en-US" altLang="it-IT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it-IT" dirty="0">
              <a:latin typeface="Calibri" pitchFamily="34" charset="0"/>
            </a:endParaRPr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67BC-0723-47D3-85ED-73F911C2D052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47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404664"/>
            <a:ext cx="9875520" cy="779346"/>
          </a:xfrm>
        </p:spPr>
        <p:txBody>
          <a:bodyPr>
            <a:normAutofit/>
          </a:bodyPr>
          <a:lstStyle/>
          <a:p>
            <a:r>
              <a:rPr lang="it-IT" dirty="0" smtClean="0"/>
              <a:t>A CRM-</a:t>
            </a:r>
            <a:r>
              <a:rPr lang="it-IT" dirty="0" err="1" smtClean="0"/>
              <a:t>based</a:t>
            </a:r>
            <a:r>
              <a:rPr lang="it-IT" dirty="0" smtClean="0"/>
              <a:t> </a:t>
            </a:r>
            <a:r>
              <a:rPr lang="it-IT" dirty="0" err="1" smtClean="0"/>
              <a:t>Ontology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31504" y="1484784"/>
            <a:ext cx="10441159" cy="48965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Our ontology is </a:t>
            </a:r>
            <a:r>
              <a:rPr lang="en-US" sz="2800" dirty="0"/>
              <a:t>divided in </a:t>
            </a:r>
            <a:r>
              <a:rPr lang="en-US" sz="2800" dirty="0" smtClean="0"/>
              <a:t>two main </a:t>
            </a:r>
            <a:r>
              <a:rPr lang="en-US" sz="2800" dirty="0"/>
              <a:t>parts: </a:t>
            </a:r>
            <a:endParaRPr lang="en-US" sz="2800" dirty="0" smtClean="0"/>
          </a:p>
          <a:p>
            <a:pPr marL="541782" indent="-514350">
              <a:buFont typeface="+mj-lt"/>
              <a:buAutoNum type="arabicPeriod"/>
            </a:pPr>
            <a:r>
              <a:rPr lang="en-US" sz="2800" dirty="0"/>
              <a:t>The </a:t>
            </a:r>
            <a:r>
              <a:rPr lang="en-US" sz="2800" b="1" dirty="0" err="1"/>
              <a:t>fabula</a:t>
            </a:r>
            <a:r>
              <a:rPr lang="en-US" sz="2800" dirty="0"/>
              <a:t> contains the events (and actions</a:t>
            </a:r>
            <a:r>
              <a:rPr lang="en-US" sz="2800" dirty="0" smtClean="0"/>
              <a:t>), connected </a:t>
            </a:r>
            <a:r>
              <a:rPr lang="en-US" sz="2800" dirty="0"/>
              <a:t>by the properties representing </a:t>
            </a:r>
            <a:r>
              <a:rPr lang="en-US" sz="2800" dirty="0" smtClean="0"/>
              <a:t>the </a:t>
            </a:r>
            <a:r>
              <a:rPr lang="en-US" sz="2800" dirty="0" err="1" smtClean="0"/>
              <a:t>mereological</a:t>
            </a:r>
            <a:r>
              <a:rPr lang="en-US" sz="2800" dirty="0"/>
              <a:t>, temporal occurrence and </a:t>
            </a:r>
            <a:r>
              <a:rPr lang="en-US" sz="2800" dirty="0" smtClean="0"/>
              <a:t>causality </a:t>
            </a:r>
            <a:r>
              <a:rPr lang="it-IT" sz="2800" dirty="0" smtClean="0"/>
              <a:t>relations</a:t>
            </a:r>
            <a:endParaRPr lang="it-IT" sz="2800" dirty="0"/>
          </a:p>
          <a:p>
            <a:pPr marL="541782" indent="-514350">
              <a:buFont typeface="+mj-lt"/>
              <a:buAutoNum type="arabicPeriod"/>
            </a:pPr>
            <a:r>
              <a:rPr lang="en-US" sz="2800" dirty="0" smtClean="0"/>
              <a:t>The </a:t>
            </a:r>
            <a:r>
              <a:rPr lang="en-US" sz="2800" b="1" dirty="0"/>
              <a:t>narration</a:t>
            </a:r>
            <a:r>
              <a:rPr lang="en-US" sz="2800" dirty="0"/>
              <a:t> contains a text, along with </a:t>
            </a:r>
            <a:r>
              <a:rPr lang="en-US" sz="2800" dirty="0" smtClean="0"/>
              <a:t>its </a:t>
            </a:r>
            <a:r>
              <a:rPr lang="it-IT" sz="2800" dirty="0" err="1" smtClean="0"/>
              <a:t>structure</a:t>
            </a:r>
            <a:r>
              <a:rPr lang="it-IT" sz="2800" dirty="0" smtClean="0"/>
              <a:t> </a:t>
            </a:r>
            <a:r>
              <a:rPr lang="it-IT" sz="2800" dirty="0"/>
              <a:t>and </a:t>
            </a:r>
            <a:r>
              <a:rPr lang="it-IT" sz="2800" dirty="0" smtClean="0"/>
              <a:t>narrator </a:t>
            </a:r>
            <a:endParaRPr lang="it-IT" sz="2800" dirty="0" smtClean="0"/>
          </a:p>
          <a:p>
            <a:r>
              <a:rPr lang="it-IT" sz="2800" dirty="0" smtClean="0"/>
              <a:t>In </a:t>
            </a:r>
            <a:r>
              <a:rPr lang="it-IT" sz="2800" dirty="0" err="1" smtClean="0"/>
              <a:t>addition</a:t>
            </a:r>
            <a:r>
              <a:rPr lang="it-IT" sz="2800" dirty="0" smtClean="0"/>
              <a:t>, </a:t>
            </a:r>
            <a:r>
              <a:rPr lang="it-IT" sz="2800" dirty="0" err="1" smtClean="0"/>
              <a:t>we</a:t>
            </a:r>
            <a:r>
              <a:rPr lang="it-IT" sz="2800" dirty="0" smtClean="0"/>
              <a:t> </a:t>
            </a:r>
            <a:r>
              <a:rPr lang="it-IT" sz="2800" dirty="0" err="1" smtClean="0"/>
              <a:t>added</a:t>
            </a:r>
            <a:r>
              <a:rPr lang="it-IT" sz="2800" dirty="0" smtClean="0"/>
              <a:t> t</a:t>
            </a:r>
            <a:r>
              <a:rPr lang="en-US" sz="2800" dirty="0" smtClean="0"/>
              <a:t>he </a:t>
            </a:r>
            <a:r>
              <a:rPr lang="en-US" sz="2800" b="1" dirty="0" smtClean="0"/>
              <a:t>provenance</a:t>
            </a:r>
            <a:r>
              <a:rPr lang="en-US" sz="2800" dirty="0"/>
              <a:t> </a:t>
            </a:r>
            <a:r>
              <a:rPr lang="en-US" sz="2800" dirty="0" smtClean="0"/>
              <a:t>that</a:t>
            </a:r>
            <a:r>
              <a:rPr lang="en-US" sz="2800" dirty="0" smtClean="0"/>
              <a:t> </a:t>
            </a:r>
            <a:r>
              <a:rPr lang="en-US" sz="2800" dirty="0"/>
              <a:t>contains the inferential </a:t>
            </a:r>
            <a:r>
              <a:rPr lang="en-US" sz="2800" dirty="0" smtClean="0"/>
              <a:t>process of </a:t>
            </a:r>
            <a:r>
              <a:rPr lang="en-US" sz="2800" dirty="0"/>
              <a:t>the narrator </a:t>
            </a:r>
            <a:r>
              <a:rPr lang="en-US" sz="2800" dirty="0" smtClean="0"/>
              <a:t>who composes </a:t>
            </a:r>
            <a:r>
              <a:rPr lang="en-US" sz="2800" dirty="0"/>
              <a:t>a narrative </a:t>
            </a:r>
            <a:r>
              <a:rPr lang="en-US" sz="2800" dirty="0" smtClean="0"/>
              <a:t>from primary </a:t>
            </a:r>
            <a:r>
              <a:rPr lang="en-US" sz="2800" dirty="0"/>
              <a:t>sources whose contents are </a:t>
            </a:r>
            <a:r>
              <a:rPr lang="en-US" sz="2800" dirty="0" smtClean="0"/>
              <a:t>propositions about </a:t>
            </a:r>
            <a:r>
              <a:rPr lang="en-US" sz="2800" dirty="0"/>
              <a:t>the events in the </a:t>
            </a:r>
            <a:r>
              <a:rPr lang="en-US" sz="2800" dirty="0" err="1" smtClean="0"/>
              <a:t>fabula</a:t>
            </a:r>
            <a:endParaRPr lang="it-IT" sz="2800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67BC-0723-47D3-85ED-73F911C2D052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617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6456040" y="1772816"/>
            <a:ext cx="5256584" cy="432048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487488" y="1772816"/>
            <a:ext cx="4896544" cy="4320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404664"/>
            <a:ext cx="9875520" cy="779346"/>
          </a:xfrm>
        </p:spPr>
        <p:txBody>
          <a:bodyPr>
            <a:normAutofit/>
          </a:bodyPr>
          <a:lstStyle/>
          <a:p>
            <a:r>
              <a:rPr lang="it-IT" dirty="0" smtClean="0"/>
              <a:t>Fabula 1/2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9271" y="1916832"/>
            <a:ext cx="4824535" cy="4248472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CLASSES </a:t>
            </a:r>
          </a:p>
          <a:p>
            <a:endParaRPr lang="it-IT" sz="1100" b="1" dirty="0" smtClean="0"/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Event</a:t>
            </a:r>
            <a:r>
              <a:rPr lang="it-IT" sz="2400" dirty="0" smtClean="0"/>
              <a:t> </a:t>
            </a:r>
            <a:r>
              <a:rPr lang="it-IT" sz="2400" dirty="0">
                <a:sym typeface="Wingdings" panose="05000000000000000000" pitchFamily="2" charset="2"/>
              </a:rPr>
              <a:t> </a:t>
            </a:r>
            <a:r>
              <a:rPr lang="it-IT" sz="2400" i="1" dirty="0"/>
              <a:t>E5 </a:t>
            </a:r>
            <a:r>
              <a:rPr lang="it-IT" sz="2400" i="1" dirty="0" err="1"/>
              <a:t>Event</a:t>
            </a:r>
            <a:endParaRPr lang="it-IT" sz="2400" i="1" dirty="0"/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it-IT" sz="2400" dirty="0"/>
              <a:t>Action </a:t>
            </a:r>
            <a:r>
              <a:rPr lang="it-IT" sz="2400" dirty="0">
                <a:sym typeface="Wingdings" panose="05000000000000000000" pitchFamily="2" charset="2"/>
              </a:rPr>
              <a:t> </a:t>
            </a:r>
            <a:r>
              <a:rPr lang="it-IT" sz="2400" i="1" dirty="0"/>
              <a:t>E7 Activity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US" sz="2400" dirty="0"/>
              <a:t>Time interval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i="1" dirty="0"/>
              <a:t>E52 </a:t>
            </a:r>
            <a:r>
              <a:rPr lang="en-US" sz="2400" i="1" dirty="0" smtClean="0"/>
              <a:t>Time-Span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Place</a:t>
            </a:r>
            <a:r>
              <a:rPr lang="it-IT" sz="2400" dirty="0"/>
              <a:t> </a:t>
            </a:r>
            <a:r>
              <a:rPr lang="it-IT" sz="2400" dirty="0">
                <a:sym typeface="Wingdings" panose="05000000000000000000" pitchFamily="2" charset="2"/>
              </a:rPr>
              <a:t> </a:t>
            </a:r>
            <a:r>
              <a:rPr lang="it-IT" sz="2400" i="1" dirty="0"/>
              <a:t>E53 </a:t>
            </a:r>
            <a:r>
              <a:rPr lang="it-IT" sz="2400" i="1" dirty="0" err="1" smtClean="0"/>
              <a:t>Place</a:t>
            </a:r>
            <a:endParaRPr lang="en-US" sz="2400" i="1" dirty="0"/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US" sz="2400" dirty="0"/>
              <a:t>Person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it-IT" sz="2400" i="1" dirty="0"/>
              <a:t>E39 </a:t>
            </a:r>
            <a:r>
              <a:rPr lang="it-IT" sz="2400" i="1" dirty="0" err="1"/>
              <a:t>Actor</a:t>
            </a:r>
            <a:endParaRPr lang="it-IT" sz="2400" i="1" dirty="0"/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Object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it-IT" sz="2400" i="1" dirty="0"/>
              <a:t>E77 </a:t>
            </a:r>
            <a:r>
              <a:rPr lang="it-IT" sz="2400" i="1" dirty="0" err="1"/>
              <a:t>Persistent</a:t>
            </a:r>
            <a:r>
              <a:rPr lang="it-IT" sz="2400" i="1" dirty="0"/>
              <a:t> Item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Concept</a:t>
            </a:r>
            <a:r>
              <a:rPr lang="it-IT" sz="2400" dirty="0"/>
              <a:t> </a:t>
            </a:r>
            <a:r>
              <a:rPr lang="it-IT" sz="2400" dirty="0">
                <a:sym typeface="Wingdings" panose="05000000000000000000" pitchFamily="2" charset="2"/>
              </a:rPr>
              <a:t> </a:t>
            </a:r>
            <a:r>
              <a:rPr lang="it-IT" sz="2400" i="1" dirty="0"/>
              <a:t>E89 </a:t>
            </a:r>
            <a:r>
              <a:rPr lang="it-IT" sz="2400" i="1" dirty="0" err="1"/>
              <a:t>Propositional</a:t>
            </a:r>
            <a:r>
              <a:rPr lang="it-IT" sz="2400" i="1" dirty="0"/>
              <a:t> </a:t>
            </a:r>
            <a:r>
              <a:rPr lang="it-IT" sz="2400" i="1" dirty="0" smtClean="0"/>
              <a:t>Object</a:t>
            </a:r>
            <a:endParaRPr lang="it-IT" sz="2400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67BC-0723-47D3-85ED-73F911C2D052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6528048" y="1875596"/>
            <a:ext cx="51845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PROPERTIES</a:t>
            </a:r>
          </a:p>
          <a:p>
            <a:endParaRPr lang="en-US" sz="2400" b="1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M</a:t>
            </a:r>
            <a:r>
              <a:rPr lang="en-US" sz="24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ereological</a:t>
            </a:r>
            <a:r>
              <a:rPr lang="en-US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relation </a:t>
            </a:r>
            <a:r>
              <a:rPr lang="en-US" sz="2400" dirty="0">
                <a:solidFill>
                  <a:schemeClr val="tx2">
                    <a:shade val="30000"/>
                    <a:satMod val="1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4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P9 consists of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Event </a:t>
            </a:r>
            <a:r>
              <a:rPr lang="en-US" sz="2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occurrence </a:t>
            </a:r>
            <a:r>
              <a:rPr lang="en-US" sz="2400" dirty="0">
                <a:solidFill>
                  <a:schemeClr val="tx2">
                    <a:shade val="30000"/>
                    <a:satMod val="1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4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P4 has </a:t>
            </a:r>
            <a:r>
              <a:rPr lang="en-US" sz="2400" i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time-span</a:t>
            </a:r>
            <a:r>
              <a:rPr lang="en-US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. If the period </a:t>
            </a:r>
            <a:r>
              <a:rPr lang="en-US" sz="2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of occurrence of an event </a:t>
            </a:r>
            <a:r>
              <a:rPr lang="en-US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is not known </a:t>
            </a:r>
            <a:r>
              <a:rPr lang="en-US" sz="2400" dirty="0" smtClean="0">
                <a:solidFill>
                  <a:schemeClr val="tx2">
                    <a:shade val="30000"/>
                    <a:satMod val="150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from </a:t>
            </a:r>
            <a:r>
              <a:rPr lang="en-US" sz="24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P114  to </a:t>
            </a:r>
            <a:r>
              <a:rPr lang="en-US" sz="2400" i="1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P120</a:t>
            </a:r>
            <a:endParaRPr lang="en-US" sz="2400" i="1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Causality </a:t>
            </a:r>
            <a:r>
              <a:rPr lang="en-US" sz="24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relation </a:t>
            </a:r>
            <a:r>
              <a:rPr lang="en-US" sz="2400" dirty="0" smtClean="0">
                <a:solidFill>
                  <a:schemeClr val="tx2">
                    <a:shade val="30000"/>
                    <a:satMod val="150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O13 triggers </a:t>
            </a:r>
            <a:r>
              <a:rPr lang="en-US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of </a:t>
            </a:r>
            <a:r>
              <a:rPr lang="en-US" sz="2400" dirty="0" err="1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CRMSci</a:t>
            </a:r>
            <a:r>
              <a:rPr lang="en-US" sz="2400" dirty="0" smtClean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???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668476"/>
            <a:ext cx="9217024" cy="463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75520" y="404664"/>
            <a:ext cx="9875520" cy="779346"/>
          </a:xfrm>
        </p:spPr>
        <p:txBody>
          <a:bodyPr>
            <a:normAutofit/>
          </a:bodyPr>
          <a:lstStyle/>
          <a:p>
            <a:r>
              <a:rPr lang="it-IT" dirty="0" smtClean="0"/>
              <a:t>Fabula 2/2</a:t>
            </a:r>
            <a:endParaRPr lang="it-IT" dirty="0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467BC-0723-47D3-85ED-73F911C2D052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519936" y="3964500"/>
            <a:ext cx="1872208" cy="324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2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55123</TotalTime>
  <Words>562</Words>
  <Application>Microsoft Office PowerPoint</Application>
  <PresentationFormat>Personalizzato</PresentationFormat>
  <Paragraphs>101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Solstice</vt:lpstr>
      <vt:lpstr>A CRM-based Ontology for Narratives</vt:lpstr>
      <vt:lpstr>The Problem</vt:lpstr>
      <vt:lpstr>Our Vision</vt:lpstr>
      <vt:lpstr>Narratives</vt:lpstr>
      <vt:lpstr>Narratology</vt:lpstr>
      <vt:lpstr>Event Calculus</vt:lpstr>
      <vt:lpstr>A CRM-based Ontology</vt:lpstr>
      <vt:lpstr>Fabula 1/2</vt:lpstr>
      <vt:lpstr>Fabula 2/2</vt:lpstr>
      <vt:lpstr>Narration</vt:lpstr>
      <vt:lpstr>Provenance 1/2</vt:lpstr>
      <vt:lpstr>Provenance 2/2</vt:lpstr>
      <vt:lpstr>Open Problems</vt:lpstr>
      <vt:lpstr>Presentazione standard di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.</dc:creator>
  <cp:lastModifiedBy>valentina</cp:lastModifiedBy>
  <cp:revision>822</cp:revision>
  <cp:lastPrinted>2016-02-23T20:29:00Z</cp:lastPrinted>
  <dcterms:created xsi:type="dcterms:W3CDTF">2014-09-23T15:32:27Z</dcterms:created>
  <dcterms:modified xsi:type="dcterms:W3CDTF">2016-02-25T14:42:24Z</dcterms:modified>
</cp:coreProperties>
</file>