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3" roundtripDataSignature="AMtx7mghOTuhSUqaMjYBkVytgdcBaXM49w=="/>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1" name="Eleni Tsoulouha"/>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customschemas.google.com/relationships/presentationmetadata" Target="metadata"/><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3-10-11T08:33:00.401">
    <p:pos x="528" y="1150"/>
    <p:text>update the scope note accordingly in the next version</p:text>
    <p:extLst>
      <p:ext uri="{C676402C-5697-4E1C-873F-D02D1690AC5C}">
        <p15:threadingInfo timeZoneBias="0"/>
      </p:ext>
      <p:ext uri="http://customooxmlschemas.google.com/">
        <go:slidesCustomData xmlns:go="http://customooxmlschemas.google.com/" commentPostId="AAAA66bQK9I"/>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9"/>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9"/>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8"/>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9"/>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9"/>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1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3" name="Shape 23"/>
        <p:cNvGrpSpPr/>
        <p:nvPr/>
      </p:nvGrpSpPr>
      <p:grpSpPr>
        <a:xfrm>
          <a:off x="0" y="0"/>
          <a:ext cx="0" cy="0"/>
          <a:chOff x="0" y="0"/>
          <a:chExt cx="0" cy="0"/>
        </a:xfrm>
      </p:grpSpPr>
      <p:sp>
        <p:nvSpPr>
          <p:cNvPr id="24" name="Google Shape;24;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12"/>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12"/>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13"/>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13"/>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14"/>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4"/>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14"/>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14"/>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14"/>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6"/>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6"/>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6"/>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7"/>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7"/>
          <p:cNvSpPr/>
          <p:nvPr>
            <p:ph idx="2" type="pic"/>
          </p:nvPr>
        </p:nvSpPr>
        <p:spPr>
          <a:xfrm>
            <a:off x="5183188" y="987425"/>
            <a:ext cx="6172200" cy="4873625"/>
          </a:xfrm>
          <a:prstGeom prst="rect">
            <a:avLst/>
          </a:prstGeom>
          <a:noFill/>
          <a:ln>
            <a:noFill/>
          </a:ln>
        </p:spPr>
      </p:sp>
      <p:sp>
        <p:nvSpPr>
          <p:cNvPr id="64" name="Google Shape;64;p17"/>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E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comments" Target="../comments/commen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lang="es-ES"/>
              <a:t>P156 &amp; P7 as inverse shortcuts</a:t>
            </a:r>
            <a:endParaRPr/>
          </a:p>
        </p:txBody>
      </p:sp>
      <p:sp>
        <p:nvSpPr>
          <p:cNvPr id="85" name="Google Shape;85;p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t/>
            </a:r>
            <a:endParaRPr/>
          </a:p>
          <a:p>
            <a:pPr indent="0" lvl="0" marL="0" rtl="0" algn="ctr">
              <a:lnSpc>
                <a:spcPct val="90000"/>
              </a:lnSpc>
              <a:spcBef>
                <a:spcPts val="1000"/>
              </a:spcBef>
              <a:spcAft>
                <a:spcPts val="0"/>
              </a:spcAft>
              <a:buClr>
                <a:schemeClr val="dk1"/>
              </a:buClr>
              <a:buSzPts val="2400"/>
              <a:buNone/>
            </a:pPr>
            <a:r>
              <a:t/>
            </a:r>
            <a:endParaRPr/>
          </a:p>
          <a:p>
            <a:pPr indent="0" lvl="0" marL="0" rtl="0" algn="ctr">
              <a:lnSpc>
                <a:spcPct val="90000"/>
              </a:lnSpc>
              <a:spcBef>
                <a:spcPts val="1000"/>
              </a:spcBef>
              <a:spcAft>
                <a:spcPts val="0"/>
              </a:spcAft>
              <a:buClr>
                <a:schemeClr val="dk1"/>
              </a:buClr>
              <a:buSzPts val="2400"/>
              <a:buNone/>
            </a:pPr>
            <a:r>
              <a:rPr lang="es-ES"/>
              <a:t>C-E Ore, 10.10.2023</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s-ES"/>
              <a:t>P7 as inverse shortcut</a:t>
            </a:r>
            <a:br>
              <a:rPr lang="es-ES"/>
            </a:br>
            <a:endParaRPr/>
          </a:p>
        </p:txBody>
      </p:sp>
      <p:sp>
        <p:nvSpPr>
          <p:cNvPr id="91" name="Google Shape;91;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s-ES"/>
              <a:t>From the scope note:</a:t>
            </a:r>
            <a:endParaRPr/>
          </a:p>
          <a:p>
            <a:pPr indent="-228600" lvl="1" marL="685800" rtl="0" algn="l">
              <a:lnSpc>
                <a:spcPct val="90000"/>
              </a:lnSpc>
              <a:spcBef>
                <a:spcPts val="500"/>
              </a:spcBef>
              <a:spcAft>
                <a:spcPts val="0"/>
              </a:spcAft>
              <a:buClr>
                <a:schemeClr val="dk1"/>
              </a:buClr>
              <a:buSzPts val="2400"/>
              <a:buChar char="•"/>
            </a:pPr>
            <a:r>
              <a:rPr lang="es-ES"/>
              <a:t>By the definition of P161 has spatial projection, an instance of E4 Period takes place on all its spatial projections to respective reference systems, that is, instances of E53 Place. Therefore, this property implies the more fully developed path from E4 Period through P161 has spatial projection, E53 Place, P89 falls within to E53 Place, where the intermediate place is also defined in the same geometric system. Both places are defined in the same geometric reference system. The relation between an instance </a:t>
            </a:r>
            <a:endParaRPr/>
          </a:p>
          <a:p>
            <a:pPr indent="-228600" lvl="0" marL="228600" rtl="0" algn="l">
              <a:lnSpc>
                <a:spcPct val="90000"/>
              </a:lnSpc>
              <a:spcBef>
                <a:spcPts val="1000"/>
              </a:spcBef>
              <a:spcAft>
                <a:spcPts val="0"/>
              </a:spcAft>
              <a:buClr>
                <a:schemeClr val="dk1"/>
              </a:buClr>
              <a:buSzPts val="2800"/>
              <a:buChar char="•"/>
            </a:pPr>
            <a:r>
              <a:rPr lang="es-ES"/>
              <a:t>FOL:</a:t>
            </a:r>
            <a:endParaRPr/>
          </a:p>
          <a:p>
            <a:pPr indent="-228600" lvl="1" marL="685800" rtl="0" algn="l">
              <a:lnSpc>
                <a:spcPct val="90000"/>
              </a:lnSpc>
              <a:spcBef>
                <a:spcPts val="500"/>
              </a:spcBef>
              <a:spcAft>
                <a:spcPts val="0"/>
              </a:spcAft>
              <a:buClr>
                <a:schemeClr val="dk1"/>
              </a:buClr>
              <a:buSzPts val="2400"/>
              <a:buChar char="•"/>
            </a:pPr>
            <a:r>
              <a:rPr lang="es-ES" sz="2400"/>
              <a:t>P7(x,y) ⇒ (∃z,u) [E53(z) ∧ E18(u) ∧ P157(y,u) ∧ P157(z,u) ∧ P161(x,z) ∧ P89(z,y) ]</a:t>
            </a:r>
            <a:endParaRPr/>
          </a:p>
          <a:p>
            <a:pPr indent="-76200" lvl="1" marL="685800" rtl="0" algn="l">
              <a:lnSpc>
                <a:spcPct val="90000"/>
              </a:lnSpc>
              <a:spcBef>
                <a:spcPts val="500"/>
              </a:spcBef>
              <a:spcAft>
                <a:spcPts val="0"/>
              </a:spcAft>
              <a:buClr>
                <a:schemeClr val="dk1"/>
              </a:buClr>
              <a:buSzPts val="2400"/>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3"/>
          <p:cNvSpPr txBox="1"/>
          <p:nvPr/>
        </p:nvSpPr>
        <p:spPr>
          <a:xfrm>
            <a:off x="577970" y="666484"/>
            <a:ext cx="10972800" cy="1088696"/>
          </a:xfrm>
          <a:prstGeom prst="rect">
            <a:avLst/>
          </a:prstGeom>
          <a:noFill/>
          <a:ln>
            <a:noFill/>
          </a:ln>
        </p:spPr>
        <p:txBody>
          <a:bodyPr anchorCtr="0" anchor="t" bIns="45700" lIns="91425" spcFirstLastPara="1" rIns="91425" wrap="square" tIns="45700">
            <a:spAutoFit/>
          </a:bodyPr>
          <a:lstStyle/>
          <a:p>
            <a:pPr indent="0" lvl="0" marL="0" marR="0" rtl="0" algn="l">
              <a:lnSpc>
                <a:spcPct val="107000"/>
              </a:lnSpc>
              <a:spcBef>
                <a:spcPts val="0"/>
              </a:spcBef>
              <a:spcAft>
                <a:spcPts val="0"/>
              </a:spcAft>
              <a:buNone/>
            </a:pPr>
            <a:r>
              <a:rPr b="0" i="0" lang="es-ES" sz="2800" u="none" cap="none" strike="noStrike">
                <a:solidFill>
                  <a:schemeClr val="accent1"/>
                </a:solidFill>
                <a:latin typeface="Calibri"/>
                <a:ea typeface="Calibri"/>
                <a:cs typeface="Calibri"/>
                <a:sym typeface="Calibri"/>
              </a:rPr>
              <a:t>P7 took place at (witnessed)</a:t>
            </a:r>
            <a:endParaRPr/>
          </a:p>
          <a:p>
            <a:pPr indent="0" lvl="0" marL="0" marR="0" rtl="0" algn="l">
              <a:lnSpc>
                <a:spcPct val="107000"/>
              </a:lnSpc>
              <a:spcBef>
                <a:spcPts val="200"/>
              </a:spcBef>
              <a:spcAft>
                <a:spcPts val="0"/>
              </a:spcAft>
              <a:buNone/>
            </a:pPr>
            <a:r>
              <a:rPr b="0" i="0" lang="es-ES" sz="1600" u="none" cap="none" strike="noStrike">
                <a:solidFill>
                  <a:schemeClr val="dk1"/>
                </a:solidFill>
                <a:latin typeface="Calibri"/>
                <a:ea typeface="Calibri"/>
                <a:cs typeface="Calibri"/>
                <a:sym typeface="Calibri"/>
              </a:rPr>
              <a:t>P7(x,y) ⇒ (∃z,u) [E53(z) ∧ E18(u) ∧ P157i(y,z)) ∧ P157i(u,z) ∧ P161(x,z) ∧ P89(z,y) ]</a:t>
            </a:r>
            <a:endParaRPr b="0" i="0" sz="16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97" name="Google Shape;97;p3"/>
          <p:cNvSpPr txBox="1"/>
          <p:nvPr/>
        </p:nvSpPr>
        <p:spPr>
          <a:xfrm>
            <a:off x="6980951" y="3702461"/>
            <a:ext cx="2455757"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s-ES" sz="1400" u="none" cap="none" strike="noStrike">
                <a:solidFill>
                  <a:schemeClr val="dk1"/>
                </a:solidFill>
                <a:latin typeface="Calibri"/>
                <a:ea typeface="Calibri"/>
                <a:cs typeface="Calibri"/>
                <a:sym typeface="Calibri"/>
              </a:rPr>
              <a:t>P157i provides reference space for)</a:t>
            </a:r>
            <a:endParaRPr/>
          </a:p>
        </p:txBody>
      </p:sp>
      <p:sp>
        <p:nvSpPr>
          <p:cNvPr id="98" name="Google Shape;98;p3"/>
          <p:cNvSpPr txBox="1"/>
          <p:nvPr/>
        </p:nvSpPr>
        <p:spPr>
          <a:xfrm>
            <a:off x="9744383" y="3712351"/>
            <a:ext cx="1869647" cy="307777"/>
          </a:xfrm>
          <a:prstGeom prst="rect">
            <a:avLst/>
          </a:prstGeom>
          <a:noFill/>
          <a:ln cap="flat" cmpd="sng" w="9525">
            <a:solidFill>
              <a:schemeClr val="accen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s-ES" sz="1400">
                <a:solidFill>
                  <a:schemeClr val="dk1"/>
                </a:solidFill>
                <a:latin typeface="Calibri"/>
                <a:ea typeface="Calibri"/>
                <a:cs typeface="Calibri"/>
                <a:sym typeface="Calibri"/>
              </a:rPr>
              <a:t>E18 Physical Thing : u </a:t>
            </a:r>
            <a:endParaRPr/>
          </a:p>
        </p:txBody>
      </p:sp>
      <p:sp>
        <p:nvSpPr>
          <p:cNvPr id="99" name="Google Shape;99;p3"/>
          <p:cNvSpPr txBox="1"/>
          <p:nvPr/>
        </p:nvSpPr>
        <p:spPr>
          <a:xfrm>
            <a:off x="577970" y="3056040"/>
            <a:ext cx="1884938" cy="307777"/>
          </a:xfrm>
          <a:prstGeom prst="rect">
            <a:avLst/>
          </a:prstGeom>
          <a:noFill/>
          <a:ln cap="flat" cmpd="sng" w="9525">
            <a:solidFill>
              <a:schemeClr val="accen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s-ES" sz="1400">
                <a:solidFill>
                  <a:schemeClr val="dk1"/>
                </a:solidFill>
                <a:latin typeface="Calibri"/>
                <a:ea typeface="Calibri"/>
                <a:cs typeface="Calibri"/>
                <a:sym typeface="Calibri"/>
              </a:rPr>
              <a:t>E4 Period: x</a:t>
            </a:r>
            <a:endParaRPr/>
          </a:p>
        </p:txBody>
      </p:sp>
      <p:cxnSp>
        <p:nvCxnSpPr>
          <p:cNvPr id="100" name="Google Shape;100;p3"/>
          <p:cNvCxnSpPr>
            <a:stCxn id="98" idx="1"/>
            <a:endCxn id="101" idx="3"/>
          </p:cNvCxnSpPr>
          <p:nvPr/>
        </p:nvCxnSpPr>
        <p:spPr>
          <a:xfrm rot="10800000">
            <a:off x="6406883" y="3227539"/>
            <a:ext cx="3337500" cy="638700"/>
          </a:xfrm>
          <a:prstGeom prst="straightConnector1">
            <a:avLst/>
          </a:prstGeom>
          <a:noFill/>
          <a:ln cap="flat" cmpd="sng" w="9525">
            <a:solidFill>
              <a:schemeClr val="accent1"/>
            </a:solidFill>
            <a:prstDash val="solid"/>
            <a:miter lim="800000"/>
            <a:headEnd len="sm" w="sm" type="none"/>
            <a:tailEnd len="med" w="med" type="triangle"/>
          </a:ln>
        </p:spPr>
      </p:cxnSp>
      <p:cxnSp>
        <p:nvCxnSpPr>
          <p:cNvPr id="102" name="Google Shape;102;p3"/>
          <p:cNvCxnSpPr>
            <a:stCxn id="99" idx="3"/>
            <a:endCxn id="101" idx="1"/>
          </p:cNvCxnSpPr>
          <p:nvPr/>
        </p:nvCxnSpPr>
        <p:spPr>
          <a:xfrm>
            <a:off x="2462908" y="3209929"/>
            <a:ext cx="2404500" cy="17400"/>
          </a:xfrm>
          <a:prstGeom prst="straightConnector1">
            <a:avLst/>
          </a:prstGeom>
          <a:noFill/>
          <a:ln cap="flat" cmpd="sng" w="9525">
            <a:solidFill>
              <a:schemeClr val="accent1"/>
            </a:solidFill>
            <a:prstDash val="solid"/>
            <a:miter lim="800000"/>
            <a:headEnd len="sm" w="sm" type="none"/>
            <a:tailEnd len="med" w="med" type="triangle"/>
          </a:ln>
        </p:spPr>
      </p:cxnSp>
      <p:sp>
        <p:nvSpPr>
          <p:cNvPr id="103" name="Google Shape;103;p3"/>
          <p:cNvSpPr txBox="1"/>
          <p:nvPr/>
        </p:nvSpPr>
        <p:spPr>
          <a:xfrm>
            <a:off x="4694761" y="4703293"/>
            <a:ext cx="1884938" cy="307777"/>
          </a:xfrm>
          <a:prstGeom prst="rect">
            <a:avLst/>
          </a:prstGeom>
          <a:noFill/>
          <a:ln cap="flat" cmpd="sng" w="9525">
            <a:solidFill>
              <a:schemeClr val="accen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s-ES" sz="1400">
                <a:solidFill>
                  <a:schemeClr val="dk1"/>
                </a:solidFill>
                <a:latin typeface="Calibri"/>
                <a:ea typeface="Calibri"/>
                <a:cs typeface="Calibri"/>
                <a:sym typeface="Calibri"/>
              </a:rPr>
              <a:t>E53 Place: y</a:t>
            </a:r>
            <a:endParaRPr/>
          </a:p>
        </p:txBody>
      </p:sp>
      <p:cxnSp>
        <p:nvCxnSpPr>
          <p:cNvPr id="104" name="Google Shape;104;p3"/>
          <p:cNvCxnSpPr>
            <a:stCxn id="98" idx="1"/>
            <a:endCxn id="103" idx="3"/>
          </p:cNvCxnSpPr>
          <p:nvPr/>
        </p:nvCxnSpPr>
        <p:spPr>
          <a:xfrm flipH="1">
            <a:off x="6579683" y="3866240"/>
            <a:ext cx="3164700" cy="990900"/>
          </a:xfrm>
          <a:prstGeom prst="straightConnector1">
            <a:avLst/>
          </a:prstGeom>
          <a:noFill/>
          <a:ln cap="flat" cmpd="sng" w="9525">
            <a:solidFill>
              <a:schemeClr val="accent1"/>
            </a:solidFill>
            <a:prstDash val="solid"/>
            <a:miter lim="800000"/>
            <a:headEnd len="sm" w="sm" type="none"/>
            <a:tailEnd len="med" w="med" type="triangle"/>
          </a:ln>
        </p:spPr>
      </p:cxnSp>
      <p:sp>
        <p:nvSpPr>
          <p:cNvPr id="105" name="Google Shape;105;p3"/>
          <p:cNvSpPr txBox="1"/>
          <p:nvPr/>
        </p:nvSpPr>
        <p:spPr>
          <a:xfrm>
            <a:off x="689982" y="5342021"/>
            <a:ext cx="9868750" cy="1285993"/>
          </a:xfrm>
          <a:prstGeom prst="rect">
            <a:avLst/>
          </a:prstGeom>
          <a:noFill/>
          <a:ln>
            <a:noFill/>
          </a:ln>
        </p:spPr>
        <p:txBody>
          <a:bodyPr anchorCtr="0" anchor="t" bIns="45700" lIns="91425" spcFirstLastPara="1" rIns="91425" wrap="square" tIns="45700">
            <a:spAutoFit/>
          </a:bodyPr>
          <a:lstStyle/>
          <a:p>
            <a:pPr indent="0" lvl="0" marL="0" marR="0" rtl="0" algn="l">
              <a:lnSpc>
                <a:spcPct val="107000"/>
              </a:lnSpc>
              <a:spcBef>
                <a:spcPts val="0"/>
              </a:spcBef>
              <a:spcAft>
                <a:spcPts val="0"/>
              </a:spcAft>
              <a:buNone/>
            </a:pPr>
            <a:r>
              <a:rPr lang="es-ES" sz="1400">
                <a:solidFill>
                  <a:schemeClr val="dk1"/>
                </a:solidFill>
                <a:latin typeface="Calibri"/>
                <a:ea typeface="Calibri"/>
                <a:cs typeface="Calibri"/>
                <a:sym typeface="Calibri"/>
              </a:rPr>
              <a:t>The property P7 took place at (witnessed) is inverse shortcut of the fully-articulated path from E7 Period, P161 </a:t>
            </a:r>
            <a:r>
              <a:rPr i="1" lang="es-ES" sz="1400">
                <a:solidFill>
                  <a:schemeClr val="dk1"/>
                </a:solidFill>
                <a:latin typeface="Calibri"/>
                <a:ea typeface="Calibri"/>
                <a:cs typeface="Calibri"/>
                <a:sym typeface="Calibri"/>
              </a:rPr>
              <a:t>has spatial projection, </a:t>
            </a:r>
            <a:r>
              <a:rPr lang="es-ES" sz="1400">
                <a:solidFill>
                  <a:schemeClr val="dk1"/>
                </a:solidFill>
                <a:latin typeface="Calibri"/>
                <a:ea typeface="Calibri"/>
                <a:cs typeface="Calibri"/>
                <a:sym typeface="Calibri"/>
              </a:rPr>
              <a:t>E53 Place, P89 </a:t>
            </a:r>
            <a:r>
              <a:rPr i="1" lang="es-ES" sz="1400">
                <a:solidFill>
                  <a:schemeClr val="dk1"/>
                </a:solidFill>
                <a:latin typeface="Calibri"/>
                <a:ea typeface="Calibri"/>
                <a:cs typeface="Calibri"/>
                <a:sym typeface="Calibri"/>
              </a:rPr>
              <a:t>falls within </a:t>
            </a:r>
            <a:r>
              <a:rPr lang="es-ES" sz="1400">
                <a:solidFill>
                  <a:schemeClr val="dk1"/>
                </a:solidFill>
                <a:latin typeface="Calibri"/>
                <a:ea typeface="Calibri"/>
                <a:cs typeface="Calibri"/>
                <a:sym typeface="Calibri"/>
              </a:rPr>
              <a:t>to E53 Place under the condition that the two instances of E53 Place in in the path have the same reference space</a:t>
            </a:r>
            <a:endParaRPr/>
          </a:p>
          <a:p>
            <a:pPr indent="0" lvl="0" marL="0" marR="0" rtl="0" algn="l">
              <a:lnSpc>
                <a:spcPct val="107000"/>
              </a:lnSpc>
              <a:spcBef>
                <a:spcPts val="200"/>
              </a:spcBef>
              <a:spcAft>
                <a:spcPts val="0"/>
              </a:spcAft>
              <a:buNone/>
            </a:pPr>
            <a:r>
              <a:t/>
            </a:r>
            <a:endParaRPr sz="1400">
              <a:solidFill>
                <a:schemeClr val="dk1"/>
              </a:solidFill>
              <a:latin typeface="Calibri"/>
              <a:ea typeface="Calibri"/>
              <a:cs typeface="Calibri"/>
              <a:sym typeface="Calibri"/>
            </a:endParaRPr>
          </a:p>
          <a:p>
            <a:pPr indent="0" lvl="0" marL="0" marR="0" rtl="0" algn="l">
              <a:lnSpc>
                <a:spcPct val="107000"/>
              </a:lnSpc>
              <a:spcBef>
                <a:spcPts val="200"/>
              </a:spcBef>
              <a:spcAft>
                <a:spcPts val="0"/>
              </a:spcAft>
              <a:buNone/>
            </a:pPr>
            <a:r>
              <a:rPr lang="es-ES" sz="1400">
                <a:solidFill>
                  <a:schemeClr val="dk1"/>
                </a:solidFill>
                <a:latin typeface="Calibri"/>
                <a:ea typeface="Calibri"/>
                <a:cs typeface="Calibri"/>
                <a:sym typeface="Calibri"/>
              </a:rPr>
              <a:t>Comment: Is a place uniquely defined by its reference space?</a:t>
            </a:r>
            <a:endParaRPr/>
          </a:p>
        </p:txBody>
      </p:sp>
      <p:sp>
        <p:nvSpPr>
          <p:cNvPr id="101" name="Google Shape;101;p3"/>
          <p:cNvSpPr txBox="1"/>
          <p:nvPr/>
        </p:nvSpPr>
        <p:spPr>
          <a:xfrm>
            <a:off x="4867436" y="3073532"/>
            <a:ext cx="1539588" cy="307777"/>
          </a:xfrm>
          <a:prstGeom prst="rect">
            <a:avLst/>
          </a:prstGeom>
          <a:noFill/>
          <a:ln cap="flat" cmpd="sng" w="9525">
            <a:solidFill>
              <a:schemeClr val="accen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s-ES" sz="1400">
                <a:solidFill>
                  <a:schemeClr val="dk1"/>
                </a:solidFill>
                <a:latin typeface="Calibri"/>
                <a:ea typeface="Calibri"/>
                <a:cs typeface="Calibri"/>
                <a:sym typeface="Calibri"/>
              </a:rPr>
              <a:t>E53 Place: z </a:t>
            </a:r>
            <a:endParaRPr/>
          </a:p>
        </p:txBody>
      </p:sp>
      <p:sp>
        <p:nvSpPr>
          <p:cNvPr id="106" name="Google Shape;106;p3"/>
          <p:cNvSpPr txBox="1"/>
          <p:nvPr/>
        </p:nvSpPr>
        <p:spPr>
          <a:xfrm>
            <a:off x="2635583" y="2875951"/>
            <a:ext cx="2290358"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s-ES" sz="1400">
                <a:solidFill>
                  <a:schemeClr val="dk1"/>
                </a:solidFill>
                <a:latin typeface="Calibri"/>
                <a:ea typeface="Calibri"/>
                <a:cs typeface="Calibri"/>
                <a:sym typeface="Calibri"/>
              </a:rPr>
              <a:t>P161 has spatial projection</a:t>
            </a:r>
            <a:endParaRPr/>
          </a:p>
        </p:txBody>
      </p:sp>
      <p:cxnSp>
        <p:nvCxnSpPr>
          <p:cNvPr id="107" name="Google Shape;107;p3"/>
          <p:cNvCxnSpPr>
            <a:stCxn id="101" idx="2"/>
            <a:endCxn id="103" idx="0"/>
          </p:cNvCxnSpPr>
          <p:nvPr/>
        </p:nvCxnSpPr>
        <p:spPr>
          <a:xfrm>
            <a:off x="5637230" y="3381309"/>
            <a:ext cx="0" cy="1322100"/>
          </a:xfrm>
          <a:prstGeom prst="straightConnector1">
            <a:avLst/>
          </a:prstGeom>
          <a:noFill/>
          <a:ln cap="flat" cmpd="sng" w="9525">
            <a:solidFill>
              <a:schemeClr val="accent1"/>
            </a:solidFill>
            <a:prstDash val="solid"/>
            <a:miter lim="800000"/>
            <a:headEnd len="sm" w="sm" type="none"/>
            <a:tailEnd len="med" w="med" type="triangle"/>
          </a:ln>
        </p:spPr>
      </p:cxnSp>
      <p:sp>
        <p:nvSpPr>
          <p:cNvPr id="108" name="Google Shape;108;p3"/>
          <p:cNvSpPr txBox="1"/>
          <p:nvPr/>
        </p:nvSpPr>
        <p:spPr>
          <a:xfrm>
            <a:off x="4607184" y="3918642"/>
            <a:ext cx="2700228"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s-ES" sz="1400">
                <a:solidFill>
                  <a:schemeClr val="dk1"/>
                </a:solidFill>
                <a:latin typeface="Calibri"/>
                <a:ea typeface="Calibri"/>
                <a:cs typeface="Calibri"/>
                <a:sym typeface="Calibri"/>
              </a:rPr>
              <a:t>P89 falls within (contains)</a:t>
            </a:r>
            <a:endParaRPr/>
          </a:p>
        </p:txBody>
      </p:sp>
      <p:sp>
        <p:nvSpPr>
          <p:cNvPr id="109" name="Google Shape;109;p3"/>
          <p:cNvSpPr txBox="1"/>
          <p:nvPr/>
        </p:nvSpPr>
        <p:spPr>
          <a:xfrm>
            <a:off x="577969" y="2098130"/>
            <a:ext cx="7867291"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s-ES" sz="1400">
                <a:solidFill>
                  <a:schemeClr val="dk1"/>
                </a:solidFill>
                <a:latin typeface="Calibri"/>
                <a:ea typeface="Calibri"/>
                <a:cs typeface="Calibri"/>
                <a:sym typeface="Calibri"/>
              </a:rPr>
              <a:t>If a period took place at a given place, then there exist a place z and a physical thing u such that  </a:t>
            </a:r>
            <a:endParaRPr/>
          </a:p>
        </p:txBody>
      </p:sp>
      <p:cxnSp>
        <p:nvCxnSpPr>
          <p:cNvPr id="110" name="Google Shape;110;p3"/>
          <p:cNvCxnSpPr>
            <a:stCxn id="99" idx="2"/>
            <a:endCxn id="103" idx="1"/>
          </p:cNvCxnSpPr>
          <p:nvPr/>
        </p:nvCxnSpPr>
        <p:spPr>
          <a:xfrm>
            <a:off x="1520439" y="3363817"/>
            <a:ext cx="3174300" cy="1493400"/>
          </a:xfrm>
          <a:prstGeom prst="straightConnector1">
            <a:avLst/>
          </a:prstGeom>
          <a:noFill/>
          <a:ln cap="flat" cmpd="sng" w="9525">
            <a:solidFill>
              <a:schemeClr val="accent1"/>
            </a:solidFill>
            <a:prstDash val="dash"/>
            <a:miter lim="800000"/>
            <a:headEnd len="sm" w="sm" type="none"/>
            <a:tailEnd len="med" w="med" type="triangle"/>
          </a:ln>
        </p:spPr>
      </p:cxnSp>
      <p:cxnSp>
        <p:nvCxnSpPr>
          <p:cNvPr id="111" name="Google Shape;111;p3"/>
          <p:cNvCxnSpPr>
            <a:stCxn id="112" idx="0"/>
          </p:cNvCxnSpPr>
          <p:nvPr/>
        </p:nvCxnSpPr>
        <p:spPr>
          <a:xfrm flipH="1" rot="10800000">
            <a:off x="1387768" y="4031521"/>
            <a:ext cx="1440300" cy="321300"/>
          </a:xfrm>
          <a:prstGeom prst="straightConnector1">
            <a:avLst/>
          </a:prstGeom>
          <a:noFill/>
          <a:ln cap="flat" cmpd="sng" w="12700">
            <a:solidFill>
              <a:srgbClr val="AEABAB"/>
            </a:solidFill>
            <a:prstDash val="solid"/>
            <a:miter lim="800000"/>
            <a:headEnd len="sm" w="sm" type="none"/>
            <a:tailEnd len="med" w="med" type="triangle"/>
          </a:ln>
        </p:spPr>
      </p:cxnSp>
      <p:sp>
        <p:nvSpPr>
          <p:cNvPr id="112" name="Google Shape;112;p3"/>
          <p:cNvSpPr txBox="1"/>
          <p:nvPr/>
        </p:nvSpPr>
        <p:spPr>
          <a:xfrm>
            <a:off x="306077" y="4352821"/>
            <a:ext cx="2163382"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s-ES" sz="1400">
                <a:solidFill>
                  <a:schemeClr val="dk1"/>
                </a:solidFill>
                <a:latin typeface="Calibri"/>
                <a:ea typeface="Calibri"/>
                <a:cs typeface="Calibri"/>
                <a:sym typeface="Calibri"/>
              </a:rPr>
              <a:t>P7 took place at implies the rest of the diagram</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4"/>
          <p:cNvSpPr txBox="1"/>
          <p:nvPr/>
        </p:nvSpPr>
        <p:spPr>
          <a:xfrm>
            <a:off x="577970" y="666484"/>
            <a:ext cx="10972800" cy="1281120"/>
          </a:xfrm>
          <a:prstGeom prst="rect">
            <a:avLst/>
          </a:prstGeom>
          <a:noFill/>
          <a:ln>
            <a:noFill/>
          </a:ln>
        </p:spPr>
        <p:txBody>
          <a:bodyPr anchorCtr="0" anchor="t" bIns="45700" lIns="91425" spcFirstLastPara="1" rIns="91425" wrap="square" tIns="45700">
            <a:spAutoFit/>
          </a:bodyPr>
          <a:lstStyle/>
          <a:p>
            <a:pPr indent="0" lvl="0" marL="0" marR="0" rtl="0" algn="l">
              <a:lnSpc>
                <a:spcPct val="107000"/>
              </a:lnSpc>
              <a:spcBef>
                <a:spcPts val="0"/>
              </a:spcBef>
              <a:spcAft>
                <a:spcPts val="0"/>
              </a:spcAft>
              <a:buNone/>
            </a:pPr>
            <a:r>
              <a:rPr lang="es-ES" sz="2800">
                <a:solidFill>
                  <a:schemeClr val="accent1"/>
                </a:solidFill>
                <a:latin typeface="Calibri"/>
                <a:ea typeface="Calibri"/>
                <a:cs typeface="Calibri"/>
                <a:sym typeface="Calibri"/>
              </a:rPr>
              <a:t>P7 took place at (witnessed)</a:t>
            </a:r>
            <a:endParaRPr/>
          </a:p>
          <a:p>
            <a:pPr indent="0" lvl="0" marL="0" marR="0" rtl="0" algn="l">
              <a:lnSpc>
                <a:spcPct val="107000"/>
              </a:lnSpc>
              <a:spcBef>
                <a:spcPts val="200"/>
              </a:spcBef>
              <a:spcAft>
                <a:spcPts val="0"/>
              </a:spcAft>
              <a:buNone/>
            </a:pPr>
            <a:r>
              <a:rPr lang="es-ES" sz="1400">
                <a:solidFill>
                  <a:schemeClr val="dk1"/>
                </a:solidFill>
                <a:latin typeface="Calibri"/>
                <a:ea typeface="Calibri"/>
                <a:cs typeface="Calibri"/>
                <a:sym typeface="Calibri"/>
              </a:rPr>
              <a:t>P7(x,y) ⇒ (∃z,u) [E53(z) ∧ E18(u) ∧ P157i(y,z)) ∧ P157i(u,z) ∧ P161(x,z) ∧ P89(z,y) ]</a:t>
            </a:r>
            <a:endParaRPr sz="1400">
              <a:solidFill>
                <a:schemeClr val="dk1"/>
              </a:solidFill>
              <a:latin typeface="Calibri"/>
              <a:ea typeface="Calibri"/>
              <a:cs typeface="Calibri"/>
              <a:sym typeface="Calibri"/>
            </a:endParaRPr>
          </a:p>
          <a:p>
            <a:pPr indent="0" lvl="0" marL="0" marR="0" rtl="0" algn="l">
              <a:lnSpc>
                <a:spcPct val="107000"/>
              </a:lnSpc>
              <a:spcBef>
                <a:spcPts val="200"/>
              </a:spcBef>
              <a:spcAft>
                <a:spcPts val="0"/>
              </a:spcAft>
              <a:buNone/>
            </a:pPr>
            <a:r>
              <a:t/>
            </a:r>
            <a:endParaRPr sz="1400">
              <a:solidFill>
                <a:schemeClr val="dk1"/>
              </a:solidFill>
              <a:latin typeface="Calibri"/>
              <a:ea typeface="Calibri"/>
              <a:cs typeface="Calibri"/>
              <a:sym typeface="Calibri"/>
            </a:endParaRPr>
          </a:p>
          <a:p>
            <a:pPr indent="0" lvl="0" marL="0" marR="0" rtl="0" algn="just">
              <a:spcBef>
                <a:spcPts val="0"/>
              </a:spcBef>
              <a:spcAft>
                <a:spcPts val="0"/>
              </a:spcAft>
              <a:buNone/>
            </a:pPr>
            <a:r>
              <a:rPr lang="es-ES" sz="1400">
                <a:solidFill>
                  <a:schemeClr val="dk1"/>
                </a:solidFill>
                <a:latin typeface="Calibri"/>
                <a:ea typeface="Calibri"/>
                <a:cs typeface="Calibri"/>
                <a:sym typeface="Calibri"/>
              </a:rPr>
              <a:t>(∃u) [E4(x) ∧ P157(x,u) ∧ E18(u) ∧ E53(y) ∧ P157(y,u) ∧ E53(z) ∧ P157(z,u) ∧ E53(v) ∧ P157(v,u) ∧ P7(x,y) ∧ P161(x,z) ∧ P89(z,v) ∧ P89(v,y) ] ⇒ P7(x,v)]</a:t>
            </a:r>
            <a:endParaRPr sz="1400">
              <a:solidFill>
                <a:schemeClr val="dk1"/>
              </a:solidFill>
              <a:latin typeface="Calibri"/>
              <a:ea typeface="Calibri"/>
              <a:cs typeface="Calibri"/>
              <a:sym typeface="Calibri"/>
            </a:endParaRPr>
          </a:p>
        </p:txBody>
      </p:sp>
      <p:sp>
        <p:nvSpPr>
          <p:cNvPr id="118" name="Google Shape;118;p4"/>
          <p:cNvSpPr txBox="1"/>
          <p:nvPr/>
        </p:nvSpPr>
        <p:spPr>
          <a:xfrm>
            <a:off x="7249695" y="2933736"/>
            <a:ext cx="1415683" cy="73866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s-ES" sz="1400">
                <a:solidFill>
                  <a:schemeClr val="dk1"/>
                </a:solidFill>
                <a:latin typeface="Calibri"/>
                <a:ea typeface="Calibri"/>
                <a:cs typeface="Calibri"/>
                <a:sym typeface="Calibri"/>
              </a:rPr>
              <a:t>P157i provides reference space for)</a:t>
            </a:r>
            <a:endParaRPr/>
          </a:p>
        </p:txBody>
      </p:sp>
      <p:sp>
        <p:nvSpPr>
          <p:cNvPr id="119" name="Google Shape;119;p4"/>
          <p:cNvSpPr txBox="1"/>
          <p:nvPr/>
        </p:nvSpPr>
        <p:spPr>
          <a:xfrm>
            <a:off x="8405024" y="2226636"/>
            <a:ext cx="1869647" cy="307777"/>
          </a:xfrm>
          <a:prstGeom prst="rect">
            <a:avLst/>
          </a:prstGeom>
          <a:noFill/>
          <a:ln cap="flat" cmpd="sng" w="9525">
            <a:solidFill>
              <a:schemeClr val="accen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s-ES" sz="1400">
                <a:solidFill>
                  <a:schemeClr val="dk1"/>
                </a:solidFill>
                <a:latin typeface="Calibri"/>
                <a:ea typeface="Calibri"/>
                <a:cs typeface="Calibri"/>
                <a:sym typeface="Calibri"/>
              </a:rPr>
              <a:t>E18 Physical Thing : u </a:t>
            </a:r>
            <a:endParaRPr/>
          </a:p>
        </p:txBody>
      </p:sp>
      <p:sp>
        <p:nvSpPr>
          <p:cNvPr id="120" name="Google Shape;120;p4"/>
          <p:cNvSpPr txBox="1"/>
          <p:nvPr/>
        </p:nvSpPr>
        <p:spPr>
          <a:xfrm>
            <a:off x="617628" y="3121223"/>
            <a:ext cx="1884938" cy="307777"/>
          </a:xfrm>
          <a:prstGeom prst="rect">
            <a:avLst/>
          </a:prstGeom>
          <a:noFill/>
          <a:ln cap="flat" cmpd="sng" w="9525">
            <a:solidFill>
              <a:schemeClr val="accen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s-ES" sz="1400">
                <a:solidFill>
                  <a:schemeClr val="dk1"/>
                </a:solidFill>
                <a:latin typeface="Calibri"/>
                <a:ea typeface="Calibri"/>
                <a:cs typeface="Calibri"/>
                <a:sym typeface="Calibri"/>
              </a:rPr>
              <a:t>E4 Period: x</a:t>
            </a:r>
            <a:endParaRPr/>
          </a:p>
        </p:txBody>
      </p:sp>
      <p:cxnSp>
        <p:nvCxnSpPr>
          <p:cNvPr id="121" name="Google Shape;121;p4"/>
          <p:cNvCxnSpPr>
            <a:stCxn id="119" idx="1"/>
            <a:endCxn id="122" idx="3"/>
          </p:cNvCxnSpPr>
          <p:nvPr/>
        </p:nvCxnSpPr>
        <p:spPr>
          <a:xfrm flipH="1">
            <a:off x="6749024" y="2380525"/>
            <a:ext cx="1656000" cy="1208100"/>
          </a:xfrm>
          <a:prstGeom prst="straightConnector1">
            <a:avLst/>
          </a:prstGeom>
          <a:noFill/>
          <a:ln cap="flat" cmpd="sng" w="9525">
            <a:solidFill>
              <a:schemeClr val="accent1"/>
            </a:solidFill>
            <a:prstDash val="solid"/>
            <a:miter lim="800000"/>
            <a:headEnd len="sm" w="sm" type="none"/>
            <a:tailEnd len="med" w="med" type="triangle"/>
          </a:ln>
        </p:spPr>
      </p:cxnSp>
      <p:sp>
        <p:nvSpPr>
          <p:cNvPr id="123" name="Google Shape;123;p4"/>
          <p:cNvSpPr txBox="1"/>
          <p:nvPr/>
        </p:nvSpPr>
        <p:spPr>
          <a:xfrm>
            <a:off x="5209500" y="5882934"/>
            <a:ext cx="1539588" cy="307777"/>
          </a:xfrm>
          <a:prstGeom prst="rect">
            <a:avLst/>
          </a:prstGeom>
          <a:noFill/>
          <a:ln cap="flat" cmpd="sng" w="9525">
            <a:solidFill>
              <a:schemeClr val="accen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s-ES" sz="1400">
                <a:solidFill>
                  <a:schemeClr val="dk1"/>
                </a:solidFill>
                <a:latin typeface="Calibri"/>
                <a:ea typeface="Calibri"/>
                <a:cs typeface="Calibri"/>
                <a:sym typeface="Calibri"/>
              </a:rPr>
              <a:t>E53 Place: y</a:t>
            </a:r>
            <a:endParaRPr/>
          </a:p>
        </p:txBody>
      </p:sp>
      <p:cxnSp>
        <p:nvCxnSpPr>
          <p:cNvPr id="124" name="Google Shape;124;p4"/>
          <p:cNvCxnSpPr>
            <a:stCxn id="119" idx="1"/>
            <a:endCxn id="123" idx="3"/>
          </p:cNvCxnSpPr>
          <p:nvPr/>
        </p:nvCxnSpPr>
        <p:spPr>
          <a:xfrm flipH="1">
            <a:off x="6749024" y="2380524"/>
            <a:ext cx="1656000" cy="3656400"/>
          </a:xfrm>
          <a:prstGeom prst="straightConnector1">
            <a:avLst/>
          </a:prstGeom>
          <a:noFill/>
          <a:ln cap="flat" cmpd="sng" w="9525">
            <a:solidFill>
              <a:schemeClr val="accent1"/>
            </a:solidFill>
            <a:prstDash val="solid"/>
            <a:miter lim="800000"/>
            <a:headEnd len="sm" w="sm" type="none"/>
            <a:tailEnd len="med" w="med" type="triangle"/>
          </a:ln>
        </p:spPr>
      </p:cxnSp>
      <p:sp>
        <p:nvSpPr>
          <p:cNvPr id="122" name="Google Shape;122;p4"/>
          <p:cNvSpPr txBox="1"/>
          <p:nvPr/>
        </p:nvSpPr>
        <p:spPr>
          <a:xfrm>
            <a:off x="5209500" y="3434810"/>
            <a:ext cx="1539588" cy="307777"/>
          </a:xfrm>
          <a:prstGeom prst="rect">
            <a:avLst/>
          </a:prstGeom>
          <a:noFill/>
          <a:ln cap="flat" cmpd="sng" w="9525">
            <a:solidFill>
              <a:schemeClr val="accen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s-ES" sz="1400">
                <a:solidFill>
                  <a:schemeClr val="dk1"/>
                </a:solidFill>
                <a:latin typeface="Calibri"/>
                <a:ea typeface="Calibri"/>
                <a:cs typeface="Calibri"/>
                <a:sym typeface="Calibri"/>
              </a:rPr>
              <a:t>E53 Place: z </a:t>
            </a:r>
            <a:endParaRPr/>
          </a:p>
        </p:txBody>
      </p:sp>
      <p:cxnSp>
        <p:nvCxnSpPr>
          <p:cNvPr id="125" name="Google Shape;125;p4"/>
          <p:cNvCxnSpPr>
            <a:stCxn id="126" idx="2"/>
            <a:endCxn id="123" idx="0"/>
          </p:cNvCxnSpPr>
          <p:nvPr/>
        </p:nvCxnSpPr>
        <p:spPr>
          <a:xfrm flipH="1">
            <a:off x="5979201" y="4821168"/>
            <a:ext cx="13200" cy="1061700"/>
          </a:xfrm>
          <a:prstGeom prst="straightConnector1">
            <a:avLst/>
          </a:prstGeom>
          <a:noFill/>
          <a:ln cap="flat" cmpd="sng" w="9525">
            <a:solidFill>
              <a:schemeClr val="accent1"/>
            </a:solidFill>
            <a:prstDash val="solid"/>
            <a:miter lim="800000"/>
            <a:headEnd len="sm" w="sm" type="none"/>
            <a:tailEnd len="med" w="med" type="triangle"/>
          </a:ln>
        </p:spPr>
      </p:cxnSp>
      <p:sp>
        <p:nvSpPr>
          <p:cNvPr id="127" name="Google Shape;127;p4"/>
          <p:cNvSpPr txBox="1"/>
          <p:nvPr/>
        </p:nvSpPr>
        <p:spPr>
          <a:xfrm>
            <a:off x="5222607" y="5230539"/>
            <a:ext cx="1539588"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s-ES" sz="1400">
                <a:solidFill>
                  <a:schemeClr val="dk1"/>
                </a:solidFill>
                <a:latin typeface="Calibri"/>
                <a:ea typeface="Calibri"/>
                <a:cs typeface="Calibri"/>
                <a:sym typeface="Calibri"/>
              </a:rPr>
              <a:t>P89 falls within</a:t>
            </a:r>
            <a:endParaRPr sz="1400">
              <a:solidFill>
                <a:schemeClr val="dk1"/>
              </a:solidFill>
              <a:latin typeface="Calibri"/>
              <a:ea typeface="Calibri"/>
              <a:cs typeface="Calibri"/>
              <a:sym typeface="Calibri"/>
            </a:endParaRPr>
          </a:p>
        </p:txBody>
      </p:sp>
      <p:sp>
        <p:nvSpPr>
          <p:cNvPr id="126" name="Google Shape;126;p4"/>
          <p:cNvSpPr txBox="1"/>
          <p:nvPr/>
        </p:nvSpPr>
        <p:spPr>
          <a:xfrm>
            <a:off x="5222607" y="4513391"/>
            <a:ext cx="1539588" cy="307777"/>
          </a:xfrm>
          <a:prstGeom prst="rect">
            <a:avLst/>
          </a:prstGeom>
          <a:noFill/>
          <a:ln cap="flat" cmpd="sng" w="9525">
            <a:solidFill>
              <a:schemeClr val="accen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s-ES" sz="1400">
                <a:solidFill>
                  <a:schemeClr val="dk1"/>
                </a:solidFill>
                <a:latin typeface="Calibri"/>
                <a:ea typeface="Calibri"/>
                <a:cs typeface="Calibri"/>
                <a:sym typeface="Calibri"/>
              </a:rPr>
              <a:t>E53 Place: v </a:t>
            </a:r>
            <a:endParaRPr/>
          </a:p>
        </p:txBody>
      </p:sp>
      <p:cxnSp>
        <p:nvCxnSpPr>
          <p:cNvPr id="128" name="Google Shape;128;p4"/>
          <p:cNvCxnSpPr>
            <a:stCxn id="119" idx="1"/>
            <a:endCxn id="120" idx="3"/>
          </p:cNvCxnSpPr>
          <p:nvPr/>
        </p:nvCxnSpPr>
        <p:spPr>
          <a:xfrm flipH="1">
            <a:off x="2502524" y="2380525"/>
            <a:ext cx="5902500" cy="894600"/>
          </a:xfrm>
          <a:prstGeom prst="straightConnector1">
            <a:avLst/>
          </a:prstGeom>
          <a:noFill/>
          <a:ln cap="flat" cmpd="sng" w="9525">
            <a:solidFill>
              <a:schemeClr val="accent1"/>
            </a:solidFill>
            <a:prstDash val="solid"/>
            <a:miter lim="800000"/>
            <a:headEnd len="sm" w="sm" type="none"/>
            <a:tailEnd len="med" w="med" type="triangle"/>
          </a:ln>
        </p:spPr>
      </p:cxnSp>
      <p:cxnSp>
        <p:nvCxnSpPr>
          <p:cNvPr id="129" name="Google Shape;129;p4"/>
          <p:cNvCxnSpPr>
            <a:stCxn id="119" idx="1"/>
            <a:endCxn id="126" idx="3"/>
          </p:cNvCxnSpPr>
          <p:nvPr/>
        </p:nvCxnSpPr>
        <p:spPr>
          <a:xfrm flipH="1">
            <a:off x="6762224" y="2380524"/>
            <a:ext cx="1642800" cy="2286900"/>
          </a:xfrm>
          <a:prstGeom prst="straightConnector1">
            <a:avLst/>
          </a:prstGeom>
          <a:noFill/>
          <a:ln cap="flat" cmpd="sng" w="9525">
            <a:solidFill>
              <a:schemeClr val="accent1"/>
            </a:solidFill>
            <a:prstDash val="solid"/>
            <a:miter lim="800000"/>
            <a:headEnd len="sm" w="sm" type="none"/>
            <a:tailEnd len="med" w="med" type="triangle"/>
          </a:ln>
        </p:spPr>
      </p:cxnSp>
      <p:sp>
        <p:nvSpPr>
          <p:cNvPr id="130" name="Google Shape;130;p4"/>
          <p:cNvSpPr txBox="1"/>
          <p:nvPr/>
        </p:nvSpPr>
        <p:spPr>
          <a:xfrm>
            <a:off x="3650889" y="5202944"/>
            <a:ext cx="1395553"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s-ES" sz="1400">
                <a:solidFill>
                  <a:schemeClr val="dk1"/>
                </a:solidFill>
                <a:latin typeface="Calibri"/>
                <a:ea typeface="Calibri"/>
                <a:cs typeface="Calibri"/>
                <a:sym typeface="Calibri"/>
              </a:rPr>
              <a:t>P7 took place at</a:t>
            </a:r>
            <a:endParaRPr/>
          </a:p>
        </p:txBody>
      </p:sp>
      <p:cxnSp>
        <p:nvCxnSpPr>
          <p:cNvPr id="131" name="Google Shape;131;p4"/>
          <p:cNvCxnSpPr>
            <a:stCxn id="120" idx="3"/>
            <a:endCxn id="123" idx="1"/>
          </p:cNvCxnSpPr>
          <p:nvPr/>
        </p:nvCxnSpPr>
        <p:spPr>
          <a:xfrm>
            <a:off x="2502566" y="3275112"/>
            <a:ext cx="2706900" cy="2761800"/>
          </a:xfrm>
          <a:prstGeom prst="straightConnector1">
            <a:avLst/>
          </a:prstGeom>
          <a:noFill/>
          <a:ln cap="flat" cmpd="sng" w="9525">
            <a:solidFill>
              <a:schemeClr val="accent1"/>
            </a:solidFill>
            <a:prstDash val="solid"/>
            <a:miter lim="800000"/>
            <a:headEnd len="sm" w="sm" type="none"/>
            <a:tailEnd len="med" w="med" type="triangle"/>
          </a:ln>
        </p:spPr>
      </p:cxnSp>
      <p:cxnSp>
        <p:nvCxnSpPr>
          <p:cNvPr id="132" name="Google Shape;132;p4"/>
          <p:cNvCxnSpPr>
            <a:stCxn id="120" idx="3"/>
            <a:endCxn id="122" idx="1"/>
          </p:cNvCxnSpPr>
          <p:nvPr/>
        </p:nvCxnSpPr>
        <p:spPr>
          <a:xfrm>
            <a:off x="2502566" y="3275112"/>
            <a:ext cx="2706900" cy="313500"/>
          </a:xfrm>
          <a:prstGeom prst="straightConnector1">
            <a:avLst/>
          </a:prstGeom>
          <a:noFill/>
          <a:ln cap="flat" cmpd="sng" w="9525">
            <a:solidFill>
              <a:schemeClr val="accent1"/>
            </a:solidFill>
            <a:prstDash val="solid"/>
            <a:miter lim="800000"/>
            <a:headEnd len="sm" w="sm" type="none"/>
            <a:tailEnd len="med" w="med" type="triangle"/>
          </a:ln>
        </p:spPr>
      </p:cxnSp>
      <p:sp>
        <p:nvSpPr>
          <p:cNvPr id="133" name="Google Shape;133;p4"/>
          <p:cNvSpPr txBox="1"/>
          <p:nvPr/>
        </p:nvSpPr>
        <p:spPr>
          <a:xfrm>
            <a:off x="3523709" y="3244897"/>
            <a:ext cx="1519392"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s-ES" sz="1400">
                <a:solidFill>
                  <a:schemeClr val="dk1"/>
                </a:solidFill>
                <a:latin typeface="Calibri"/>
                <a:ea typeface="Calibri"/>
                <a:cs typeface="Calibri"/>
                <a:sym typeface="Calibri"/>
              </a:rPr>
              <a:t>P161 has spatial</a:t>
            </a:r>
            <a:endParaRPr/>
          </a:p>
          <a:p>
            <a:pPr indent="0" lvl="0" marL="0" marR="0" rtl="0" algn="l">
              <a:spcBef>
                <a:spcPts val="0"/>
              </a:spcBef>
              <a:spcAft>
                <a:spcPts val="0"/>
              </a:spcAft>
              <a:buNone/>
            </a:pPr>
            <a:r>
              <a:rPr lang="es-ES" sz="1400">
                <a:solidFill>
                  <a:schemeClr val="dk1"/>
                </a:solidFill>
                <a:latin typeface="Calibri"/>
                <a:ea typeface="Calibri"/>
                <a:cs typeface="Calibri"/>
                <a:sym typeface="Calibri"/>
              </a:rPr>
              <a:t>projection</a:t>
            </a:r>
            <a:endParaRPr/>
          </a:p>
        </p:txBody>
      </p:sp>
      <p:cxnSp>
        <p:nvCxnSpPr>
          <p:cNvPr id="134" name="Google Shape;134;p4"/>
          <p:cNvCxnSpPr>
            <a:stCxn id="122" idx="2"/>
            <a:endCxn id="126" idx="0"/>
          </p:cNvCxnSpPr>
          <p:nvPr/>
        </p:nvCxnSpPr>
        <p:spPr>
          <a:xfrm>
            <a:off x="5979294" y="3742587"/>
            <a:ext cx="13200" cy="770700"/>
          </a:xfrm>
          <a:prstGeom prst="straightConnector1">
            <a:avLst/>
          </a:prstGeom>
          <a:noFill/>
          <a:ln cap="flat" cmpd="sng" w="9525">
            <a:solidFill>
              <a:schemeClr val="accent1"/>
            </a:solidFill>
            <a:prstDash val="solid"/>
            <a:miter lim="800000"/>
            <a:headEnd len="sm" w="sm" type="none"/>
            <a:tailEnd len="med" w="med" type="triangle"/>
          </a:ln>
        </p:spPr>
      </p:cxnSp>
      <p:sp>
        <p:nvSpPr>
          <p:cNvPr id="135" name="Google Shape;135;p4"/>
          <p:cNvSpPr txBox="1"/>
          <p:nvPr/>
        </p:nvSpPr>
        <p:spPr>
          <a:xfrm>
            <a:off x="5311715" y="3879661"/>
            <a:ext cx="1539588"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s-ES" sz="1400">
                <a:solidFill>
                  <a:schemeClr val="dk1"/>
                </a:solidFill>
                <a:latin typeface="Calibri"/>
                <a:ea typeface="Calibri"/>
                <a:cs typeface="Calibri"/>
                <a:sym typeface="Calibri"/>
              </a:rPr>
              <a:t>P89 falls within</a:t>
            </a:r>
            <a:endParaRPr sz="1400">
              <a:solidFill>
                <a:schemeClr val="dk1"/>
              </a:solidFill>
              <a:latin typeface="Calibri"/>
              <a:ea typeface="Calibri"/>
              <a:cs typeface="Calibri"/>
              <a:sym typeface="Calibri"/>
            </a:endParaRPr>
          </a:p>
        </p:txBody>
      </p:sp>
      <p:cxnSp>
        <p:nvCxnSpPr>
          <p:cNvPr id="136" name="Google Shape;136;p4"/>
          <p:cNvCxnSpPr>
            <a:stCxn id="120" idx="3"/>
            <a:endCxn id="126" idx="1"/>
          </p:cNvCxnSpPr>
          <p:nvPr/>
        </p:nvCxnSpPr>
        <p:spPr>
          <a:xfrm>
            <a:off x="2502566" y="3275112"/>
            <a:ext cx="2720100" cy="1392300"/>
          </a:xfrm>
          <a:prstGeom prst="straightConnector1">
            <a:avLst/>
          </a:prstGeom>
          <a:noFill/>
          <a:ln cap="flat" cmpd="sng" w="9525">
            <a:solidFill>
              <a:srgbClr val="AEABAB"/>
            </a:solidFill>
            <a:prstDash val="dash"/>
            <a:miter lim="800000"/>
            <a:headEnd len="sm" w="sm" type="none"/>
            <a:tailEnd len="med" w="med" type="triangle"/>
          </a:ln>
        </p:spPr>
      </p:cxnSp>
      <p:cxnSp>
        <p:nvCxnSpPr>
          <p:cNvPr id="137" name="Google Shape;137;p4"/>
          <p:cNvCxnSpPr/>
          <p:nvPr/>
        </p:nvCxnSpPr>
        <p:spPr>
          <a:xfrm flipH="1" rot="10800000">
            <a:off x="1659671" y="4063370"/>
            <a:ext cx="2322835" cy="973178"/>
          </a:xfrm>
          <a:prstGeom prst="straightConnector1">
            <a:avLst/>
          </a:prstGeom>
          <a:noFill/>
          <a:ln cap="flat" cmpd="sng" w="12700">
            <a:solidFill>
              <a:srgbClr val="AEABAB"/>
            </a:solidFill>
            <a:prstDash val="solid"/>
            <a:miter lim="800000"/>
            <a:headEnd len="sm" w="sm" type="none"/>
            <a:tailEnd len="med" w="med" type="triangle"/>
          </a:ln>
        </p:spPr>
      </p:cxnSp>
      <p:sp>
        <p:nvSpPr>
          <p:cNvPr id="138" name="Google Shape;138;p4"/>
          <p:cNvSpPr txBox="1"/>
          <p:nvPr/>
        </p:nvSpPr>
        <p:spPr>
          <a:xfrm>
            <a:off x="910383" y="5193230"/>
            <a:ext cx="1884937" cy="138499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s-ES" sz="1400">
                <a:solidFill>
                  <a:schemeClr val="dk1"/>
                </a:solidFill>
                <a:latin typeface="Calibri"/>
                <a:ea typeface="Calibri"/>
                <a:cs typeface="Calibri"/>
                <a:sym typeface="Calibri"/>
              </a:rPr>
              <a:t>P7 took place at </a:t>
            </a:r>
            <a:endParaRPr/>
          </a:p>
          <a:p>
            <a:pPr indent="0" lvl="0" marL="0" marR="0" rtl="0" algn="l">
              <a:spcBef>
                <a:spcPts val="0"/>
              </a:spcBef>
              <a:spcAft>
                <a:spcPts val="0"/>
              </a:spcAft>
              <a:buNone/>
            </a:pPr>
            <a:r>
              <a:rPr lang="es-ES" sz="1400">
                <a:solidFill>
                  <a:schemeClr val="dk1"/>
                </a:solidFill>
                <a:latin typeface="Calibri"/>
                <a:ea typeface="Calibri"/>
                <a:cs typeface="Calibri"/>
                <a:sym typeface="Calibri"/>
              </a:rPr>
              <a:t>is implied by the the rest of the (blue) diagram</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es-ES" sz="1400">
                <a:solidFill>
                  <a:schemeClr val="dk1"/>
                </a:solidFill>
                <a:latin typeface="Calibri"/>
                <a:ea typeface="Calibri"/>
                <a:cs typeface="Calibri"/>
                <a:sym typeface="Calibri"/>
              </a:rPr>
              <a:t>It is not a shortcut</a:t>
            </a:r>
            <a:endParaRPr sz="1400">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s-ES"/>
              <a:t>P156 as inverse shortcut</a:t>
            </a:r>
            <a:endParaRPr/>
          </a:p>
        </p:txBody>
      </p:sp>
      <p:sp>
        <p:nvSpPr>
          <p:cNvPr id="144" name="Google Shape;144;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s-ES"/>
              <a:t>From the scope note:</a:t>
            </a:r>
            <a:endParaRPr/>
          </a:p>
          <a:p>
            <a:pPr indent="-228600" lvl="1" marL="685800" rtl="0" algn="l">
              <a:lnSpc>
                <a:spcPct val="90000"/>
              </a:lnSpc>
              <a:spcBef>
                <a:spcPts val="500"/>
              </a:spcBef>
              <a:spcAft>
                <a:spcPts val="0"/>
              </a:spcAft>
              <a:buClr>
                <a:schemeClr val="dk1"/>
              </a:buClr>
              <a:buSzPts val="2400"/>
              <a:buChar char="•"/>
            </a:pPr>
            <a:r>
              <a:rPr lang="es-ES"/>
              <a:t>This property </a:t>
            </a:r>
            <a:r>
              <a:rPr lang="es-ES">
                <a:solidFill>
                  <a:srgbClr val="0000FF"/>
                </a:solidFill>
                <a:extLst>
                  <a:ext uri="http://customooxmlschemas.google.com/">
                    <go:slidesCustomData xmlns:go="http://customooxmlschemas.google.com/" textRoundtripDataId="0"/>
                  </a:ext>
                </a:extLst>
              </a:rPr>
              <a:t>is </a:t>
            </a:r>
            <a:r>
              <a:rPr lang="es-ES">
                <a:solidFill>
                  <a:srgbClr val="0000FF"/>
                </a:solidFill>
                <a:extLst>
                  <a:ext uri="http://customooxmlschemas.google.com/">
                    <go:slidesCustomData xmlns:go="http://customooxmlschemas.google.com/" textRoundtripDataId="1"/>
                  </a:ext>
                </a:extLst>
              </a:rPr>
              <a:t>equivalent</a:t>
            </a:r>
            <a:r>
              <a:rPr lang="es-ES">
                <a:solidFill>
                  <a:srgbClr val="0000FF"/>
                </a:solidFill>
                <a:extLst>
                  <a:ext uri="http://customooxmlschemas.google.com/">
                    <go:slidesCustomData xmlns:go="http://customooxmlschemas.google.com/" textRoundtripDataId="2"/>
                  </a:ext>
                </a:extLst>
              </a:rPr>
              <a:t> to</a:t>
            </a:r>
            <a:r>
              <a:rPr lang="es-ES"/>
              <a:t> the fully developed path from E18 Physical Thing through P196 defines, E92 Spacetime Volume, P161 has spatial projection to E53 Place. However, in contrast to P156 occupies, the property P161 has spatial projection does not constrain the reference space of the referred instance of E53 Place</a:t>
            </a:r>
            <a:endParaRPr/>
          </a:p>
          <a:p>
            <a:pPr indent="-228600" lvl="0" marL="228600" rtl="0" algn="l">
              <a:lnSpc>
                <a:spcPct val="90000"/>
              </a:lnSpc>
              <a:spcBef>
                <a:spcPts val="1000"/>
              </a:spcBef>
              <a:spcAft>
                <a:spcPts val="0"/>
              </a:spcAft>
              <a:buClr>
                <a:schemeClr val="dk1"/>
              </a:buClr>
              <a:buSzPts val="2800"/>
              <a:buChar char="•"/>
            </a:pPr>
            <a:r>
              <a:rPr lang="es-ES"/>
              <a:t>FOL:</a:t>
            </a:r>
            <a:endParaRPr/>
          </a:p>
          <a:p>
            <a:pPr indent="-228600" lvl="1" marL="685800" rtl="0" algn="l">
              <a:lnSpc>
                <a:spcPct val="90000"/>
              </a:lnSpc>
              <a:spcBef>
                <a:spcPts val="500"/>
              </a:spcBef>
              <a:spcAft>
                <a:spcPts val="0"/>
              </a:spcAft>
              <a:buClr>
                <a:schemeClr val="dk1"/>
              </a:buClr>
              <a:buSzPts val="2400"/>
              <a:buChar char="•"/>
            </a:pPr>
            <a:r>
              <a:rPr lang="es-ES"/>
              <a:t>P156(x,y) ⇔ (∃z) [E18(x) ∧ E53(y) ∧ P196(x,z) ∧ P161(z,y) ∧ P157(y,x)]</a:t>
            </a:r>
            <a:endParaRPr/>
          </a:p>
          <a:p>
            <a:pPr indent="0" lvl="1" marL="457200" rtl="0" algn="l">
              <a:lnSpc>
                <a:spcPct val="90000"/>
              </a:lnSpc>
              <a:spcBef>
                <a:spcPts val="500"/>
              </a:spcBef>
              <a:spcAft>
                <a:spcPts val="0"/>
              </a:spcAft>
              <a:buClr>
                <a:schemeClr val="dk1"/>
              </a:buClr>
              <a:buSzPts val="24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6"/>
          <p:cNvSpPr txBox="1"/>
          <p:nvPr/>
        </p:nvSpPr>
        <p:spPr>
          <a:xfrm>
            <a:off x="577970" y="666484"/>
            <a:ext cx="10972800" cy="1088696"/>
          </a:xfrm>
          <a:prstGeom prst="rect">
            <a:avLst/>
          </a:prstGeom>
          <a:noFill/>
          <a:ln>
            <a:noFill/>
          </a:ln>
        </p:spPr>
        <p:txBody>
          <a:bodyPr anchorCtr="0" anchor="t" bIns="45700" lIns="91425" spcFirstLastPara="1" rIns="91425" wrap="square" tIns="45700">
            <a:spAutoFit/>
          </a:bodyPr>
          <a:lstStyle/>
          <a:p>
            <a:pPr indent="0" lvl="0" marL="0" marR="0" rtl="0" algn="l">
              <a:lnSpc>
                <a:spcPct val="107000"/>
              </a:lnSpc>
              <a:spcBef>
                <a:spcPts val="0"/>
              </a:spcBef>
              <a:spcAft>
                <a:spcPts val="0"/>
              </a:spcAft>
              <a:buNone/>
            </a:pPr>
            <a:r>
              <a:rPr lang="es-ES" sz="2800">
                <a:solidFill>
                  <a:schemeClr val="accent1"/>
                </a:solidFill>
                <a:latin typeface="Calibri"/>
                <a:ea typeface="Calibri"/>
                <a:cs typeface="Calibri"/>
                <a:sym typeface="Calibri"/>
              </a:rPr>
              <a:t>P156 occupies (is occupied by)</a:t>
            </a:r>
            <a:endParaRPr/>
          </a:p>
          <a:p>
            <a:pPr indent="0" lvl="0" marL="0" marR="0" rtl="0" algn="l">
              <a:lnSpc>
                <a:spcPct val="107000"/>
              </a:lnSpc>
              <a:spcBef>
                <a:spcPts val="200"/>
              </a:spcBef>
              <a:spcAft>
                <a:spcPts val="0"/>
              </a:spcAft>
              <a:buNone/>
            </a:pPr>
            <a:r>
              <a:rPr lang="es-ES" sz="1600">
                <a:solidFill>
                  <a:schemeClr val="dk1"/>
                </a:solidFill>
                <a:latin typeface="Calibri"/>
                <a:ea typeface="Calibri"/>
                <a:cs typeface="Calibri"/>
                <a:sym typeface="Calibri"/>
              </a:rPr>
              <a:t>P156(x,y) ⇔ (∃z) [E18(x) ∧ E53(y) ∧ P196(x,z) ∧ P161(z,y) ∧ P157(y,x)]</a:t>
            </a:r>
            <a:endParaRPr/>
          </a:p>
          <a:p>
            <a:pPr indent="0" lvl="0" marL="0" marR="0" rtl="0" algn="just">
              <a:spcBef>
                <a:spcPts val="0"/>
              </a:spcBef>
              <a:spcAft>
                <a:spcPts val="0"/>
              </a:spcAft>
              <a:buNone/>
            </a:pPr>
            <a:r>
              <a:t/>
            </a:r>
            <a:endParaRPr sz="1600">
              <a:solidFill>
                <a:schemeClr val="dk1"/>
              </a:solidFill>
              <a:latin typeface="Calibri"/>
              <a:ea typeface="Calibri"/>
              <a:cs typeface="Calibri"/>
              <a:sym typeface="Calibri"/>
            </a:endParaRPr>
          </a:p>
        </p:txBody>
      </p:sp>
      <p:sp>
        <p:nvSpPr>
          <p:cNvPr id="150" name="Google Shape;150;p6"/>
          <p:cNvSpPr txBox="1"/>
          <p:nvPr/>
        </p:nvSpPr>
        <p:spPr>
          <a:xfrm>
            <a:off x="6229766" y="4055071"/>
            <a:ext cx="2455757"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s-ES" sz="1400">
                <a:solidFill>
                  <a:schemeClr val="dk1"/>
                </a:solidFill>
                <a:latin typeface="Calibri"/>
                <a:ea typeface="Calibri"/>
                <a:cs typeface="Calibri"/>
                <a:sym typeface="Calibri"/>
              </a:rPr>
              <a:t>P157 is at rest relative to </a:t>
            </a:r>
            <a:endParaRPr sz="1400">
              <a:solidFill>
                <a:schemeClr val="dk1"/>
              </a:solidFill>
              <a:latin typeface="Calibri"/>
              <a:ea typeface="Calibri"/>
              <a:cs typeface="Calibri"/>
              <a:sym typeface="Calibri"/>
            </a:endParaRPr>
          </a:p>
        </p:txBody>
      </p:sp>
      <p:sp>
        <p:nvSpPr>
          <p:cNvPr id="151" name="Google Shape;151;p6"/>
          <p:cNvSpPr txBox="1"/>
          <p:nvPr/>
        </p:nvSpPr>
        <p:spPr>
          <a:xfrm>
            <a:off x="577970" y="3056040"/>
            <a:ext cx="1884938" cy="307777"/>
          </a:xfrm>
          <a:prstGeom prst="rect">
            <a:avLst/>
          </a:prstGeom>
          <a:noFill/>
          <a:ln cap="flat" cmpd="sng" w="9525">
            <a:solidFill>
              <a:schemeClr val="accen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s-ES" sz="1400">
                <a:solidFill>
                  <a:schemeClr val="dk1"/>
                </a:solidFill>
                <a:latin typeface="Calibri"/>
                <a:ea typeface="Calibri"/>
                <a:cs typeface="Calibri"/>
                <a:sym typeface="Calibri"/>
              </a:rPr>
              <a:t>E18 Physical Thing: x</a:t>
            </a:r>
            <a:endParaRPr/>
          </a:p>
        </p:txBody>
      </p:sp>
      <p:cxnSp>
        <p:nvCxnSpPr>
          <p:cNvPr id="152" name="Google Shape;152;p6"/>
          <p:cNvCxnSpPr>
            <a:stCxn id="151" idx="3"/>
            <a:endCxn id="153" idx="0"/>
          </p:cNvCxnSpPr>
          <p:nvPr/>
        </p:nvCxnSpPr>
        <p:spPr>
          <a:xfrm>
            <a:off x="2462908" y="3209929"/>
            <a:ext cx="1850400" cy="861900"/>
          </a:xfrm>
          <a:prstGeom prst="straightConnector1">
            <a:avLst/>
          </a:prstGeom>
          <a:noFill/>
          <a:ln cap="flat" cmpd="sng" w="9525">
            <a:solidFill>
              <a:schemeClr val="accent1"/>
            </a:solidFill>
            <a:prstDash val="solid"/>
            <a:miter lim="800000"/>
            <a:headEnd len="sm" w="sm" type="none"/>
            <a:tailEnd len="med" w="med" type="triangle"/>
          </a:ln>
        </p:spPr>
      </p:cxnSp>
      <p:sp>
        <p:nvSpPr>
          <p:cNvPr id="154" name="Google Shape;154;p6"/>
          <p:cNvSpPr txBox="1"/>
          <p:nvPr/>
        </p:nvSpPr>
        <p:spPr>
          <a:xfrm>
            <a:off x="3573623" y="5277488"/>
            <a:ext cx="1884938" cy="307777"/>
          </a:xfrm>
          <a:prstGeom prst="rect">
            <a:avLst/>
          </a:prstGeom>
          <a:noFill/>
          <a:ln cap="flat" cmpd="sng" w="9525">
            <a:solidFill>
              <a:schemeClr val="accen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s-ES" sz="1400">
                <a:solidFill>
                  <a:schemeClr val="dk1"/>
                </a:solidFill>
                <a:latin typeface="Calibri"/>
                <a:ea typeface="Calibri"/>
                <a:cs typeface="Calibri"/>
                <a:sym typeface="Calibri"/>
              </a:rPr>
              <a:t>E53 Place: y</a:t>
            </a:r>
            <a:endParaRPr/>
          </a:p>
        </p:txBody>
      </p:sp>
      <p:sp>
        <p:nvSpPr>
          <p:cNvPr id="153" name="Google Shape;153;p6"/>
          <p:cNvSpPr txBox="1"/>
          <p:nvPr/>
        </p:nvSpPr>
        <p:spPr>
          <a:xfrm>
            <a:off x="3168203" y="4071892"/>
            <a:ext cx="2290358" cy="307777"/>
          </a:xfrm>
          <a:prstGeom prst="rect">
            <a:avLst/>
          </a:prstGeom>
          <a:noFill/>
          <a:ln cap="flat" cmpd="sng" w="9525">
            <a:solidFill>
              <a:schemeClr val="accen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s-ES" sz="1400">
                <a:solidFill>
                  <a:schemeClr val="dk1"/>
                </a:solidFill>
                <a:latin typeface="Calibri"/>
                <a:ea typeface="Calibri"/>
                <a:cs typeface="Calibri"/>
                <a:sym typeface="Calibri"/>
              </a:rPr>
              <a:t>E92 Spacetime Volume: z </a:t>
            </a:r>
            <a:endParaRPr/>
          </a:p>
        </p:txBody>
      </p:sp>
      <p:sp>
        <p:nvSpPr>
          <p:cNvPr id="155" name="Google Shape;155;p6"/>
          <p:cNvSpPr txBox="1"/>
          <p:nvPr/>
        </p:nvSpPr>
        <p:spPr>
          <a:xfrm>
            <a:off x="2458757" y="3456338"/>
            <a:ext cx="2290358"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s-ES" sz="1400">
                <a:solidFill>
                  <a:schemeClr val="dk1"/>
                </a:solidFill>
                <a:latin typeface="Calibri"/>
                <a:ea typeface="Calibri"/>
                <a:cs typeface="Calibri"/>
                <a:sym typeface="Calibri"/>
              </a:rPr>
              <a:t>P196 defines (is defined by)</a:t>
            </a:r>
            <a:endParaRPr sz="1400">
              <a:solidFill>
                <a:schemeClr val="dk1"/>
              </a:solidFill>
              <a:latin typeface="Calibri"/>
              <a:ea typeface="Calibri"/>
              <a:cs typeface="Calibri"/>
              <a:sym typeface="Calibri"/>
            </a:endParaRPr>
          </a:p>
        </p:txBody>
      </p:sp>
      <p:cxnSp>
        <p:nvCxnSpPr>
          <p:cNvPr id="156" name="Google Shape;156;p6"/>
          <p:cNvCxnSpPr>
            <a:stCxn id="153" idx="2"/>
            <a:endCxn id="154" idx="0"/>
          </p:cNvCxnSpPr>
          <p:nvPr/>
        </p:nvCxnSpPr>
        <p:spPr>
          <a:xfrm>
            <a:off x="4313382" y="4379669"/>
            <a:ext cx="202800" cy="897900"/>
          </a:xfrm>
          <a:prstGeom prst="straightConnector1">
            <a:avLst/>
          </a:prstGeom>
          <a:noFill/>
          <a:ln cap="flat" cmpd="sng" w="9525">
            <a:solidFill>
              <a:schemeClr val="accent1"/>
            </a:solidFill>
            <a:prstDash val="solid"/>
            <a:miter lim="800000"/>
            <a:headEnd len="sm" w="sm" type="none"/>
            <a:tailEnd len="med" w="med" type="triangle"/>
          </a:ln>
        </p:spPr>
      </p:cxnSp>
      <p:sp>
        <p:nvSpPr>
          <p:cNvPr id="157" name="Google Shape;157;p6"/>
          <p:cNvSpPr txBox="1"/>
          <p:nvPr/>
        </p:nvSpPr>
        <p:spPr>
          <a:xfrm>
            <a:off x="3696404" y="4551485"/>
            <a:ext cx="2700228"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s-ES" sz="1400">
                <a:solidFill>
                  <a:schemeClr val="dk1"/>
                </a:solidFill>
                <a:latin typeface="Calibri"/>
                <a:ea typeface="Calibri"/>
                <a:cs typeface="Calibri"/>
                <a:sym typeface="Calibri"/>
              </a:rPr>
              <a:t>P161 has spatial projection </a:t>
            </a:r>
            <a:endParaRPr/>
          </a:p>
        </p:txBody>
      </p:sp>
      <p:sp>
        <p:nvSpPr>
          <p:cNvPr id="158" name="Google Shape;158;p6"/>
          <p:cNvSpPr txBox="1"/>
          <p:nvPr/>
        </p:nvSpPr>
        <p:spPr>
          <a:xfrm>
            <a:off x="577969" y="2098130"/>
            <a:ext cx="7867291"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s-ES" sz="1400">
                <a:solidFill>
                  <a:schemeClr val="dk1"/>
                </a:solidFill>
                <a:latin typeface="Calibri"/>
                <a:ea typeface="Calibri"/>
                <a:cs typeface="Calibri"/>
                <a:sym typeface="Calibri"/>
              </a:rPr>
              <a:t>If  a physical thing occupies a place, then there exists a spacetime volume such that   </a:t>
            </a:r>
            <a:endParaRPr/>
          </a:p>
        </p:txBody>
      </p:sp>
      <p:cxnSp>
        <p:nvCxnSpPr>
          <p:cNvPr id="159" name="Google Shape;159;p6"/>
          <p:cNvCxnSpPr>
            <a:stCxn id="151" idx="2"/>
            <a:endCxn id="154" idx="1"/>
          </p:cNvCxnSpPr>
          <p:nvPr/>
        </p:nvCxnSpPr>
        <p:spPr>
          <a:xfrm>
            <a:off x="1520439" y="3363817"/>
            <a:ext cx="2053200" cy="2067600"/>
          </a:xfrm>
          <a:prstGeom prst="straightConnector1">
            <a:avLst/>
          </a:prstGeom>
          <a:noFill/>
          <a:ln cap="flat" cmpd="sng" w="9525">
            <a:solidFill>
              <a:schemeClr val="accent1"/>
            </a:solidFill>
            <a:prstDash val="dash"/>
            <a:miter lim="800000"/>
            <a:headEnd len="sm" w="sm" type="none"/>
            <a:tailEnd len="med" w="med" type="triangle"/>
          </a:ln>
        </p:spPr>
      </p:cxnSp>
      <p:cxnSp>
        <p:nvCxnSpPr>
          <p:cNvPr id="160" name="Google Shape;160;p6"/>
          <p:cNvCxnSpPr/>
          <p:nvPr/>
        </p:nvCxnSpPr>
        <p:spPr>
          <a:xfrm flipH="1" rot="10800000">
            <a:off x="630816" y="4020323"/>
            <a:ext cx="1440399" cy="321378"/>
          </a:xfrm>
          <a:prstGeom prst="straightConnector1">
            <a:avLst/>
          </a:prstGeom>
          <a:noFill/>
          <a:ln cap="flat" cmpd="sng" w="12700">
            <a:solidFill>
              <a:srgbClr val="AEABAB"/>
            </a:solidFill>
            <a:prstDash val="solid"/>
            <a:miter lim="800000"/>
            <a:headEnd len="sm" w="sm" type="none"/>
            <a:tailEnd len="med" w="med" type="triangle"/>
          </a:ln>
        </p:spPr>
      </p:cxnSp>
      <p:sp>
        <p:nvSpPr>
          <p:cNvPr id="161" name="Google Shape;161;p6"/>
          <p:cNvSpPr txBox="1"/>
          <p:nvPr/>
        </p:nvSpPr>
        <p:spPr>
          <a:xfrm>
            <a:off x="306077" y="4352821"/>
            <a:ext cx="2163382"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s-ES" sz="1400">
                <a:solidFill>
                  <a:schemeClr val="dk1"/>
                </a:solidFill>
                <a:latin typeface="Calibri"/>
                <a:ea typeface="Calibri"/>
                <a:cs typeface="Calibri"/>
                <a:sym typeface="Calibri"/>
              </a:rPr>
              <a:t>P156 occupies implies the rest of the diagram?</a:t>
            </a:r>
            <a:endParaRPr/>
          </a:p>
        </p:txBody>
      </p:sp>
      <p:sp>
        <p:nvSpPr>
          <p:cNvPr id="162" name="Google Shape;162;p6"/>
          <p:cNvSpPr txBox="1"/>
          <p:nvPr/>
        </p:nvSpPr>
        <p:spPr>
          <a:xfrm>
            <a:off x="1211412" y="6191516"/>
            <a:ext cx="609600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s-ES" sz="1800">
                <a:solidFill>
                  <a:schemeClr val="dk1"/>
                </a:solidFill>
                <a:latin typeface="Calibri"/>
                <a:ea typeface="Calibri"/>
                <a:cs typeface="Calibri"/>
                <a:sym typeface="Calibri"/>
              </a:rPr>
              <a:t>P156 is not a shortcut, P157 may be?</a:t>
            </a:r>
            <a:endParaRPr sz="1800">
              <a:solidFill>
                <a:schemeClr val="dk1"/>
              </a:solidFill>
              <a:latin typeface="Calibri"/>
              <a:ea typeface="Calibri"/>
              <a:cs typeface="Calibri"/>
              <a:sym typeface="Calibri"/>
            </a:endParaRPr>
          </a:p>
        </p:txBody>
      </p:sp>
      <p:cxnSp>
        <p:nvCxnSpPr>
          <p:cNvPr id="163" name="Google Shape;163;p6"/>
          <p:cNvCxnSpPr>
            <a:stCxn id="151" idx="0"/>
            <a:endCxn id="154" idx="3"/>
          </p:cNvCxnSpPr>
          <p:nvPr/>
        </p:nvCxnSpPr>
        <p:spPr>
          <a:xfrm flipH="1" rot="-5400000">
            <a:off x="2301789" y="2274690"/>
            <a:ext cx="2375400" cy="3938100"/>
          </a:xfrm>
          <a:prstGeom prst="curvedConnector4">
            <a:avLst>
              <a:gd fmla="val -9624" name="adj1"/>
              <a:gd fmla="val 131734" name="adj2"/>
            </a:avLst>
          </a:prstGeom>
          <a:noFill/>
          <a:ln cap="flat" cmpd="sng" w="9525">
            <a:solidFill>
              <a:schemeClr val="accent1"/>
            </a:solidFill>
            <a:prstDash val="solid"/>
            <a:miter lim="800000"/>
            <a:headEnd len="sm" w="sm" type="none"/>
            <a:tailEnd len="med" w="med" type="triangle"/>
          </a:ln>
        </p:spPr>
      </p:cxn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2023-08-29T10:07:42Z</dcterms:created>
  <dc:creator>Christian-Emil Smith Ore</dc:creator>
</cp:coreProperties>
</file>