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jpg" ContentType="image/jpeg"/>
  <Default Extension="rels" ContentType="application/vnd.openxmlformats-package.relationships+xml"/>
  <Default Extension="tif" ContentType="image/tiff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84" r:id="rId3"/>
    <p:sldId id="258" r:id="rId4"/>
    <p:sldId id="260" r:id="rId5"/>
    <p:sldId id="313" r:id="rId6"/>
    <p:sldId id="314" r:id="rId7"/>
    <p:sldId id="259" r:id="rId8"/>
    <p:sldId id="261" r:id="rId9"/>
    <p:sldId id="262" r:id="rId10"/>
    <p:sldId id="263" r:id="rId11"/>
    <p:sldId id="317" r:id="rId12"/>
    <p:sldId id="267" r:id="rId13"/>
    <p:sldId id="305" r:id="rId14"/>
    <p:sldId id="306" r:id="rId15"/>
    <p:sldId id="315" r:id="rId16"/>
    <p:sldId id="308" r:id="rId17"/>
    <p:sldId id="309" r:id="rId18"/>
    <p:sldId id="312" r:id="rId19"/>
    <p:sldId id="307" r:id="rId20"/>
    <p:sldId id="310" r:id="rId21"/>
    <p:sldId id="300" r:id="rId22"/>
    <p:sldId id="278" r:id="rId2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6"/>
    <p:restoredTop sz="67178" autoAdjust="0"/>
  </p:normalViewPr>
  <p:slideViewPr>
    <p:cSldViewPr>
      <p:cViewPr varScale="1">
        <p:scale>
          <a:sx n="73" d="100"/>
          <a:sy n="73" d="100"/>
        </p:scale>
        <p:origin x="242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E876DC-F542-45D6-B109-DDACACCC87B6}" type="doc">
      <dgm:prSet loTypeId="urn:microsoft.com/office/officeart/2005/8/layout/funnel1" loCatId="process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9E6A63FC-B5F5-4C29-8AC2-A5F3C2CB7122}">
      <dgm:prSet phldrT="[Text]" custT="1"/>
      <dgm:spPr/>
      <dgm:t>
        <a:bodyPr/>
        <a:lstStyle/>
        <a:p>
          <a:r>
            <a:rPr lang="de-DE" sz="1300" dirty="0" smtClean="0"/>
            <a:t>Large </a:t>
          </a:r>
          <a:r>
            <a:rPr lang="de-DE" sz="1300" dirty="0" err="1" smtClean="0"/>
            <a:t>amount</a:t>
          </a:r>
          <a:r>
            <a:rPr lang="de-DE" sz="1300" dirty="0" smtClean="0"/>
            <a:t> of </a:t>
          </a:r>
          <a:r>
            <a:rPr lang="de-DE" sz="1300" dirty="0" err="1" smtClean="0"/>
            <a:t>data</a:t>
          </a:r>
          <a:endParaRPr lang="de-DE" sz="1300" dirty="0" smtClean="0"/>
        </a:p>
      </dgm:t>
    </dgm:pt>
    <dgm:pt modelId="{CCD9109C-698E-4E65-936C-958202979635}" type="parTrans" cxnId="{CD44B1ED-EB9F-4580-A4F0-E575B22E8795}">
      <dgm:prSet/>
      <dgm:spPr/>
      <dgm:t>
        <a:bodyPr/>
        <a:lstStyle/>
        <a:p>
          <a:endParaRPr lang="de-DE"/>
        </a:p>
      </dgm:t>
    </dgm:pt>
    <dgm:pt modelId="{07DA4430-8F13-450A-8991-4043497E7B8B}" type="sibTrans" cxnId="{CD44B1ED-EB9F-4580-A4F0-E575B22E8795}">
      <dgm:prSet/>
      <dgm:spPr/>
      <dgm:t>
        <a:bodyPr/>
        <a:lstStyle/>
        <a:p>
          <a:endParaRPr lang="de-DE"/>
        </a:p>
      </dgm:t>
    </dgm:pt>
    <dgm:pt modelId="{EA6A987E-8AA5-41F2-9581-EBA44D9FFC00}">
      <dgm:prSet phldrT="[Text]" custT="1"/>
      <dgm:spPr/>
      <dgm:t>
        <a:bodyPr/>
        <a:lstStyle/>
        <a:p>
          <a:r>
            <a:rPr lang="de-DE" sz="1300" dirty="0" smtClean="0"/>
            <a:t>Technological </a:t>
          </a:r>
          <a:r>
            <a:rPr lang="de-DE" sz="1300" dirty="0" err="1" smtClean="0"/>
            <a:t>challenges</a:t>
          </a:r>
          <a:endParaRPr lang="de-DE" sz="1300" dirty="0"/>
        </a:p>
      </dgm:t>
    </dgm:pt>
    <dgm:pt modelId="{445930B3-091D-42C9-936A-38CD4054C87B}" type="parTrans" cxnId="{993D8A80-40C4-421B-BA2A-2B89BB69FEA4}">
      <dgm:prSet/>
      <dgm:spPr/>
      <dgm:t>
        <a:bodyPr/>
        <a:lstStyle/>
        <a:p>
          <a:endParaRPr lang="en-US"/>
        </a:p>
      </dgm:t>
    </dgm:pt>
    <dgm:pt modelId="{254245DF-25D6-48D1-8B01-2697481B91D8}" type="sibTrans" cxnId="{993D8A80-40C4-421B-BA2A-2B89BB69FEA4}">
      <dgm:prSet/>
      <dgm:spPr/>
      <dgm:t>
        <a:bodyPr/>
        <a:lstStyle/>
        <a:p>
          <a:endParaRPr lang="en-US"/>
        </a:p>
      </dgm:t>
    </dgm:pt>
    <dgm:pt modelId="{BFC6B2D7-4FBF-41D9-B35B-8229599FBD87}">
      <dgm:prSet phldrT="[Text]" custT="1"/>
      <dgm:spPr/>
      <dgm:t>
        <a:bodyPr/>
        <a:lstStyle/>
        <a:p>
          <a:r>
            <a:rPr lang="de-DE" sz="1300" dirty="0" smtClean="0"/>
            <a:t>Data </a:t>
          </a:r>
          <a:r>
            <a:rPr lang="de-DE" sz="1300" dirty="0" err="1" smtClean="0"/>
            <a:t>modelling</a:t>
          </a:r>
          <a:endParaRPr lang="de-DE" sz="1300" dirty="0"/>
        </a:p>
      </dgm:t>
    </dgm:pt>
    <dgm:pt modelId="{0767095A-F21F-401B-88AE-2CA9EF3D933B}" type="parTrans" cxnId="{80A6F1FB-7F2A-4B1F-A99F-5381A70C7AC3}">
      <dgm:prSet/>
      <dgm:spPr/>
      <dgm:t>
        <a:bodyPr/>
        <a:lstStyle/>
        <a:p>
          <a:endParaRPr lang="en-US"/>
        </a:p>
      </dgm:t>
    </dgm:pt>
    <dgm:pt modelId="{58815028-CE45-4DE2-9330-7F07066845D5}" type="sibTrans" cxnId="{80A6F1FB-7F2A-4B1F-A99F-5381A70C7AC3}">
      <dgm:prSet/>
      <dgm:spPr/>
      <dgm:t>
        <a:bodyPr/>
        <a:lstStyle/>
        <a:p>
          <a:endParaRPr lang="en-US"/>
        </a:p>
      </dgm:t>
    </dgm:pt>
    <dgm:pt modelId="{A78E6D52-74AE-45EF-B13A-9ECA8D018A8F}">
      <dgm:prSet phldrT="[Text]" custT="1"/>
      <dgm:spPr/>
      <dgm:t>
        <a:bodyPr/>
        <a:lstStyle/>
        <a:p>
          <a:r>
            <a:rPr lang="de-DE" sz="2000" b="1" cap="none" spc="0" dirty="0" err="1" smtClean="0">
              <a:ln w="12700">
                <a:prstDash val="solid"/>
              </a:ln>
              <a:effectLst/>
            </a:rPr>
            <a:t>Homogeneous</a:t>
          </a:r>
          <a:r>
            <a:rPr lang="de-DE" sz="2000" b="1" cap="none" spc="0" dirty="0" smtClean="0">
              <a:ln w="12700">
                <a:prstDash val="solid"/>
              </a:ln>
              <a:effectLst/>
            </a:rPr>
            <a:t> </a:t>
          </a:r>
          <a:r>
            <a:rPr lang="de-DE" sz="2000" b="1" cap="none" spc="0" dirty="0" err="1" smtClean="0">
              <a:ln w="12700">
                <a:prstDash val="solid"/>
              </a:ln>
              <a:effectLst/>
            </a:rPr>
            <a:t>documentation</a:t>
          </a:r>
          <a:endParaRPr lang="de-DE" sz="2000" b="1" cap="none" spc="0" dirty="0">
            <a:ln w="12700">
              <a:prstDash val="solid"/>
            </a:ln>
            <a:effectLst/>
          </a:endParaRPr>
        </a:p>
      </dgm:t>
    </dgm:pt>
    <dgm:pt modelId="{14F4688A-5820-47BA-8B38-F2DF4DA8F433}" type="sibTrans" cxnId="{E5384FF2-EFBE-45E3-B88C-57EB68ADD59D}">
      <dgm:prSet/>
      <dgm:spPr/>
      <dgm:t>
        <a:bodyPr/>
        <a:lstStyle/>
        <a:p>
          <a:endParaRPr lang="de-DE"/>
        </a:p>
      </dgm:t>
    </dgm:pt>
    <dgm:pt modelId="{4878386C-BDD3-435C-A957-2A9562E60CBC}" type="parTrans" cxnId="{E5384FF2-EFBE-45E3-B88C-57EB68ADD59D}">
      <dgm:prSet/>
      <dgm:spPr/>
      <dgm:t>
        <a:bodyPr/>
        <a:lstStyle/>
        <a:p>
          <a:endParaRPr lang="de-DE"/>
        </a:p>
      </dgm:t>
    </dgm:pt>
    <dgm:pt modelId="{CE6F6FE3-36CB-4FEE-8B6B-D4DFCB2025A0}" type="pres">
      <dgm:prSet presAssocID="{D0E876DC-F542-45D6-B109-DDACACCC87B6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745E81A8-FECB-420C-9925-6A5945A7A9DB}" type="pres">
      <dgm:prSet presAssocID="{D0E876DC-F542-45D6-B109-DDACACCC87B6}" presName="ellipse" presStyleLbl="trBgShp" presStyleIdx="0" presStyleCnt="1"/>
      <dgm:spPr/>
    </dgm:pt>
    <dgm:pt modelId="{9C306CB9-C06D-42EA-B49A-9C97567F0FD0}" type="pres">
      <dgm:prSet presAssocID="{D0E876DC-F542-45D6-B109-DDACACCC87B6}" presName="arrow1" presStyleLbl="fgShp" presStyleIdx="0" presStyleCnt="1"/>
      <dgm:spPr/>
    </dgm:pt>
    <dgm:pt modelId="{944C6D83-4DEE-4312-8C3C-072CD673F1C2}" type="pres">
      <dgm:prSet presAssocID="{D0E876DC-F542-45D6-B109-DDACACCC87B6}" presName="rectangle" presStyleLbl="revTx" presStyleIdx="0" presStyleCnt="1" custScaleX="122142" custScaleY="155711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E1E40FB-BA34-41A9-8590-FF2037E0C7BE}" type="pres">
      <dgm:prSet presAssocID="{EA6A987E-8AA5-41F2-9581-EBA44D9FFC00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6B0FE9-E5ED-4C91-AE12-4EAC3CFDA9E3}" type="pres">
      <dgm:prSet presAssocID="{BFC6B2D7-4FBF-41D9-B35B-8229599FBD87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202905-DA80-44DD-B142-5C4C301DD6ED}" type="pres">
      <dgm:prSet presAssocID="{A78E6D52-74AE-45EF-B13A-9ECA8D018A8F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B5F414-6BA4-4257-876E-B22BFA9DDE05}" type="pres">
      <dgm:prSet presAssocID="{D0E876DC-F542-45D6-B109-DDACACCC87B6}" presName="funnel" presStyleLbl="trAlignAcc1" presStyleIdx="0" presStyleCnt="1"/>
      <dgm:spPr/>
      <dgm:t>
        <a:bodyPr/>
        <a:lstStyle/>
        <a:p>
          <a:endParaRPr lang="en-GB"/>
        </a:p>
      </dgm:t>
    </dgm:pt>
  </dgm:ptLst>
  <dgm:cxnLst>
    <dgm:cxn modelId="{80A6F1FB-7F2A-4B1F-A99F-5381A70C7AC3}" srcId="{D0E876DC-F542-45D6-B109-DDACACCC87B6}" destId="{BFC6B2D7-4FBF-41D9-B35B-8229599FBD87}" srcOrd="2" destOrd="0" parTransId="{0767095A-F21F-401B-88AE-2CA9EF3D933B}" sibTransId="{58815028-CE45-4DE2-9330-7F07066845D5}"/>
    <dgm:cxn modelId="{CD44B1ED-EB9F-4580-A4F0-E575B22E8795}" srcId="{D0E876DC-F542-45D6-B109-DDACACCC87B6}" destId="{9E6A63FC-B5F5-4C29-8AC2-A5F3C2CB7122}" srcOrd="0" destOrd="0" parTransId="{CCD9109C-698E-4E65-936C-958202979635}" sibTransId="{07DA4430-8F13-450A-8991-4043497E7B8B}"/>
    <dgm:cxn modelId="{8165D88A-74C1-4968-8830-11A2DCA8E1E5}" type="presOf" srcId="{EA6A987E-8AA5-41F2-9581-EBA44D9FFC00}" destId="{6C6B0FE9-E5ED-4C91-AE12-4EAC3CFDA9E3}" srcOrd="0" destOrd="0" presId="urn:microsoft.com/office/officeart/2005/8/layout/funnel1"/>
    <dgm:cxn modelId="{E5384FF2-EFBE-45E3-B88C-57EB68ADD59D}" srcId="{D0E876DC-F542-45D6-B109-DDACACCC87B6}" destId="{A78E6D52-74AE-45EF-B13A-9ECA8D018A8F}" srcOrd="3" destOrd="0" parTransId="{4878386C-BDD3-435C-A957-2A9562E60CBC}" sibTransId="{14F4688A-5820-47BA-8B38-F2DF4DA8F433}"/>
    <dgm:cxn modelId="{993D8A80-40C4-421B-BA2A-2B89BB69FEA4}" srcId="{D0E876DC-F542-45D6-B109-DDACACCC87B6}" destId="{EA6A987E-8AA5-41F2-9581-EBA44D9FFC00}" srcOrd="1" destOrd="0" parTransId="{445930B3-091D-42C9-936A-38CD4054C87B}" sibTransId="{254245DF-25D6-48D1-8B01-2697481B91D8}"/>
    <dgm:cxn modelId="{CEC41A2F-AF6E-43DA-8874-DC839674137E}" type="presOf" srcId="{BFC6B2D7-4FBF-41D9-B35B-8229599FBD87}" destId="{1E1E40FB-BA34-41A9-8590-FF2037E0C7BE}" srcOrd="0" destOrd="0" presId="urn:microsoft.com/office/officeart/2005/8/layout/funnel1"/>
    <dgm:cxn modelId="{9234DAE3-FBEC-4475-BF26-139DBE722B69}" type="presOf" srcId="{D0E876DC-F542-45D6-B109-DDACACCC87B6}" destId="{CE6F6FE3-36CB-4FEE-8B6B-D4DFCB2025A0}" srcOrd="0" destOrd="0" presId="urn:microsoft.com/office/officeart/2005/8/layout/funnel1"/>
    <dgm:cxn modelId="{33C895A1-109D-47D1-BC70-598A0C9DF98A}" type="presOf" srcId="{9E6A63FC-B5F5-4C29-8AC2-A5F3C2CB7122}" destId="{10202905-DA80-44DD-B142-5C4C301DD6ED}" srcOrd="0" destOrd="0" presId="urn:microsoft.com/office/officeart/2005/8/layout/funnel1"/>
    <dgm:cxn modelId="{34ABDA51-1AEA-4AA9-A39E-37C0003EACCC}" type="presOf" srcId="{A78E6D52-74AE-45EF-B13A-9ECA8D018A8F}" destId="{944C6D83-4DEE-4312-8C3C-072CD673F1C2}" srcOrd="0" destOrd="0" presId="urn:microsoft.com/office/officeart/2005/8/layout/funnel1"/>
    <dgm:cxn modelId="{DC91C86F-A44D-4094-882B-5041E68184D9}" type="presParOf" srcId="{CE6F6FE3-36CB-4FEE-8B6B-D4DFCB2025A0}" destId="{745E81A8-FECB-420C-9925-6A5945A7A9DB}" srcOrd="0" destOrd="0" presId="urn:microsoft.com/office/officeart/2005/8/layout/funnel1"/>
    <dgm:cxn modelId="{EF5E8622-BB6A-4AE0-BE2A-E7A2A9C05AD4}" type="presParOf" srcId="{CE6F6FE3-36CB-4FEE-8B6B-D4DFCB2025A0}" destId="{9C306CB9-C06D-42EA-B49A-9C97567F0FD0}" srcOrd="1" destOrd="0" presId="urn:microsoft.com/office/officeart/2005/8/layout/funnel1"/>
    <dgm:cxn modelId="{8E0931F9-C8E1-4295-A4CF-31DE9901FA39}" type="presParOf" srcId="{CE6F6FE3-36CB-4FEE-8B6B-D4DFCB2025A0}" destId="{944C6D83-4DEE-4312-8C3C-072CD673F1C2}" srcOrd="2" destOrd="0" presId="urn:microsoft.com/office/officeart/2005/8/layout/funnel1"/>
    <dgm:cxn modelId="{DCAC5D14-F050-4372-9914-C5DBD3F118C1}" type="presParOf" srcId="{CE6F6FE3-36CB-4FEE-8B6B-D4DFCB2025A0}" destId="{1E1E40FB-BA34-41A9-8590-FF2037E0C7BE}" srcOrd="3" destOrd="0" presId="urn:microsoft.com/office/officeart/2005/8/layout/funnel1"/>
    <dgm:cxn modelId="{2DE4FC29-6824-421F-9B6E-C433D8308734}" type="presParOf" srcId="{CE6F6FE3-36CB-4FEE-8B6B-D4DFCB2025A0}" destId="{6C6B0FE9-E5ED-4C91-AE12-4EAC3CFDA9E3}" srcOrd="4" destOrd="0" presId="urn:microsoft.com/office/officeart/2005/8/layout/funnel1"/>
    <dgm:cxn modelId="{6F03DBEB-7F1E-4448-980F-45F73D67EF35}" type="presParOf" srcId="{CE6F6FE3-36CB-4FEE-8B6B-D4DFCB2025A0}" destId="{10202905-DA80-44DD-B142-5C4C301DD6ED}" srcOrd="5" destOrd="0" presId="urn:microsoft.com/office/officeart/2005/8/layout/funnel1"/>
    <dgm:cxn modelId="{89C2ABEA-1972-45A0-8A41-A2637881605E}" type="presParOf" srcId="{CE6F6FE3-36CB-4FEE-8B6B-D4DFCB2025A0}" destId="{58B5F414-6BA4-4257-876E-B22BFA9DDE05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5E81A8-FECB-420C-9925-6A5945A7A9DB}">
      <dsp:nvSpPr>
        <dsp:cNvPr id="0" name=""/>
        <dsp:cNvSpPr/>
      </dsp:nvSpPr>
      <dsp:spPr>
        <a:xfrm>
          <a:off x="1689357" y="70924"/>
          <a:ext cx="3940815" cy="1368593"/>
        </a:xfrm>
        <a:prstGeom prst="ellipse">
          <a:avLst/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306CB9-C06D-42EA-B49A-9C97567F0FD0}">
      <dsp:nvSpPr>
        <dsp:cNvPr id="0" name=""/>
        <dsp:cNvSpPr/>
      </dsp:nvSpPr>
      <dsp:spPr>
        <a:xfrm>
          <a:off x="3284012" y="3422145"/>
          <a:ext cx="763723" cy="488783"/>
        </a:xfrm>
        <a:prstGeom prst="downArrow">
          <a:avLst/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44C6D83-4DEE-4312-8C3C-072CD673F1C2}">
      <dsp:nvSpPr>
        <dsp:cNvPr id="0" name=""/>
        <dsp:cNvSpPr/>
      </dsp:nvSpPr>
      <dsp:spPr>
        <a:xfrm>
          <a:off x="1427088" y="3557884"/>
          <a:ext cx="4477572" cy="14270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b="1" kern="1200" cap="none" spc="0" dirty="0" err="1" smtClean="0">
              <a:ln w="12700">
                <a:prstDash val="solid"/>
              </a:ln>
              <a:effectLst/>
            </a:rPr>
            <a:t>Homogeneous</a:t>
          </a:r>
          <a:r>
            <a:rPr lang="de-DE" sz="2000" b="1" kern="1200" cap="none" spc="0" dirty="0" smtClean="0">
              <a:ln w="12700">
                <a:prstDash val="solid"/>
              </a:ln>
              <a:effectLst/>
            </a:rPr>
            <a:t> </a:t>
          </a:r>
          <a:r>
            <a:rPr lang="de-DE" sz="2000" b="1" kern="1200" cap="none" spc="0" dirty="0" err="1" smtClean="0">
              <a:ln w="12700">
                <a:prstDash val="solid"/>
              </a:ln>
              <a:effectLst/>
            </a:rPr>
            <a:t>documentation</a:t>
          </a:r>
          <a:endParaRPr lang="de-DE" sz="2000" b="1" kern="1200" cap="none" spc="0" dirty="0">
            <a:ln w="12700">
              <a:prstDash val="solid"/>
            </a:ln>
            <a:effectLst/>
          </a:endParaRPr>
        </a:p>
      </dsp:txBody>
      <dsp:txXfrm>
        <a:off x="1427088" y="3557884"/>
        <a:ext cx="4477572" cy="1427042"/>
      </dsp:txXfrm>
    </dsp:sp>
    <dsp:sp modelId="{1E1E40FB-BA34-41A9-8590-FF2037E0C7BE}">
      <dsp:nvSpPr>
        <dsp:cNvPr id="0" name=""/>
        <dsp:cNvSpPr/>
      </dsp:nvSpPr>
      <dsp:spPr>
        <a:xfrm>
          <a:off x="3122103" y="1545217"/>
          <a:ext cx="1374703" cy="1374703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300" kern="1200" dirty="0" smtClean="0"/>
            <a:t>Data </a:t>
          </a:r>
          <a:r>
            <a:rPr lang="de-DE" sz="1300" kern="1200" dirty="0" err="1" smtClean="0"/>
            <a:t>modelling</a:t>
          </a:r>
          <a:endParaRPr lang="de-DE" sz="1300" kern="1200" dirty="0"/>
        </a:p>
      </dsp:txBody>
      <dsp:txXfrm>
        <a:off x="3323424" y="1746538"/>
        <a:ext cx="972061" cy="972061"/>
      </dsp:txXfrm>
    </dsp:sp>
    <dsp:sp modelId="{6C6B0FE9-E5ED-4C91-AE12-4EAC3CFDA9E3}">
      <dsp:nvSpPr>
        <dsp:cNvPr id="0" name=""/>
        <dsp:cNvSpPr/>
      </dsp:nvSpPr>
      <dsp:spPr>
        <a:xfrm>
          <a:off x="2138426" y="513884"/>
          <a:ext cx="1374703" cy="1374703"/>
        </a:xfrm>
        <a:prstGeom prst="ellipse">
          <a:avLst/>
        </a:prstGeom>
        <a:gradFill rotWithShape="0">
          <a:gsLst>
            <a:gs pos="0">
              <a:schemeClr val="accent3">
                <a:hueOff val="5625133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3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3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300" kern="1200" dirty="0" smtClean="0"/>
            <a:t>Technological </a:t>
          </a:r>
          <a:r>
            <a:rPr lang="de-DE" sz="1300" kern="1200" dirty="0" err="1" smtClean="0"/>
            <a:t>challenges</a:t>
          </a:r>
          <a:endParaRPr lang="de-DE" sz="1300" kern="1200" dirty="0"/>
        </a:p>
      </dsp:txBody>
      <dsp:txXfrm>
        <a:off x="2339747" y="715205"/>
        <a:ext cx="972061" cy="972061"/>
      </dsp:txXfrm>
    </dsp:sp>
    <dsp:sp modelId="{10202905-DA80-44DD-B142-5C4C301DD6ED}">
      <dsp:nvSpPr>
        <dsp:cNvPr id="0" name=""/>
        <dsp:cNvSpPr/>
      </dsp:nvSpPr>
      <dsp:spPr>
        <a:xfrm>
          <a:off x="3543678" y="181511"/>
          <a:ext cx="1374703" cy="1374703"/>
        </a:xfrm>
        <a:prstGeom prst="ellipse">
          <a:avLst/>
        </a:prstGeom>
        <a:gradFill rotWithShape="0">
          <a:gsLst>
            <a:gs pos="0">
              <a:schemeClr val="accent3">
                <a:hueOff val="11250266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6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6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300" kern="1200" dirty="0" smtClean="0"/>
            <a:t>Large </a:t>
          </a:r>
          <a:r>
            <a:rPr lang="de-DE" sz="1300" kern="1200" dirty="0" err="1" smtClean="0"/>
            <a:t>amount</a:t>
          </a:r>
          <a:r>
            <a:rPr lang="de-DE" sz="1300" kern="1200" dirty="0" smtClean="0"/>
            <a:t> of </a:t>
          </a:r>
          <a:r>
            <a:rPr lang="de-DE" sz="1300" kern="1200" dirty="0" err="1" smtClean="0"/>
            <a:t>data</a:t>
          </a:r>
          <a:endParaRPr lang="de-DE" sz="1300" kern="1200" dirty="0" smtClean="0"/>
        </a:p>
      </dsp:txBody>
      <dsp:txXfrm>
        <a:off x="3744999" y="382832"/>
        <a:ext cx="972061" cy="972061"/>
      </dsp:txXfrm>
    </dsp:sp>
    <dsp:sp modelId="{58B5F414-6BA4-4257-876E-B22BFA9DDE05}">
      <dsp:nvSpPr>
        <dsp:cNvPr id="0" name=""/>
        <dsp:cNvSpPr/>
      </dsp:nvSpPr>
      <dsp:spPr>
        <a:xfrm>
          <a:off x="1527447" y="-97094"/>
          <a:ext cx="4276853" cy="3421483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A3D2B4-1663-4E43-914C-0788AD9152A0}" type="datetimeFigureOut">
              <a:rPr lang="en-US" smtClean="0"/>
              <a:t>12/7/16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94230-3B88-4C82-8EEB-30271F431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407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P4D</a:t>
            </a:r>
            <a:r>
              <a:rPr lang="en-US" baseline="0" dirty="0" smtClean="0"/>
              <a:t>  is a project that started in February 2015 </a:t>
            </a:r>
          </a:p>
          <a:p>
            <a:r>
              <a:rPr lang="en-US" baseline="0" dirty="0" smtClean="0"/>
              <a:t>Its main aim is the long-term preservation of the resources from the Austrian excavations at tell el </a:t>
            </a:r>
            <a:r>
              <a:rPr lang="en-US" baseline="0" dirty="0" err="1" smtClean="0"/>
              <a:t>daba</a:t>
            </a:r>
            <a:r>
              <a:rPr lang="en-US" baseline="0" dirty="0" smtClean="0"/>
              <a:t> in Egypt</a:t>
            </a:r>
          </a:p>
          <a:p>
            <a:r>
              <a:rPr lang="en-US" baseline="0" dirty="0" smtClean="0"/>
              <a:t>The project will run for five years</a:t>
            </a:r>
          </a:p>
          <a:p>
            <a:r>
              <a:rPr lang="en-US" baseline="0" dirty="0" smtClean="0"/>
              <a:t>Carried out by the Institute for Oriental and European Archaeology and the Austrian Center f Digit Humanities, both Austrian Academy of sciences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With many other cooperation partners for other project parts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94230-3B88-4C82-8EEB-30271F4316D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637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 a few words</a:t>
            </a:r>
            <a:r>
              <a:rPr lang="en-US" baseline="0" dirty="0" smtClean="0"/>
              <a:t> on the excavations</a:t>
            </a:r>
          </a:p>
          <a:p>
            <a:endParaRPr lang="en-US" baseline="0" dirty="0" smtClean="0"/>
          </a:p>
          <a:p>
            <a:r>
              <a:rPr lang="en-US" baseline="0" dirty="0" smtClean="0"/>
              <a:t>Tell el </a:t>
            </a:r>
            <a:r>
              <a:rPr lang="en-US" baseline="0" dirty="0" err="1" smtClean="0"/>
              <a:t>Daba</a:t>
            </a:r>
            <a:r>
              <a:rPr lang="en-US" baseline="0" dirty="0" smtClean="0"/>
              <a:t> is an </a:t>
            </a:r>
            <a:r>
              <a:rPr lang="en-US" baseline="0" dirty="0" err="1" smtClean="0"/>
              <a:t>archaeologyical</a:t>
            </a:r>
            <a:r>
              <a:rPr lang="en-US" baseline="0" dirty="0" smtClean="0"/>
              <a:t> site in the eastern Nile delta in Egypt</a:t>
            </a:r>
          </a:p>
          <a:p>
            <a:r>
              <a:rPr lang="en-US" baseline="0" dirty="0" smtClean="0"/>
              <a:t>It dates to the early second millennium BC, Bronze Age</a:t>
            </a:r>
          </a:p>
          <a:p>
            <a:r>
              <a:rPr lang="en-US" baseline="0" dirty="0" smtClean="0"/>
              <a:t>It is associated with many historical places, for example </a:t>
            </a:r>
            <a:r>
              <a:rPr lang="en-US" baseline="0" dirty="0" err="1" smtClean="0"/>
              <a:t>Avaris</a:t>
            </a:r>
            <a:r>
              <a:rPr lang="en-US" baseline="0" dirty="0" smtClean="0"/>
              <a:t> </a:t>
            </a:r>
          </a:p>
          <a:p>
            <a:r>
              <a:rPr lang="en-US" dirty="0" smtClean="0"/>
              <a:t>Wealthy society with many residential buildings, tombs temples</a:t>
            </a:r>
            <a:r>
              <a:rPr lang="en-US" baseline="0" dirty="0" smtClean="0"/>
              <a:t> and palaces </a:t>
            </a:r>
          </a:p>
          <a:p>
            <a:r>
              <a:rPr lang="en-US" baseline="0" dirty="0" smtClean="0"/>
              <a:t>With contacts to the eastern </a:t>
            </a:r>
            <a:r>
              <a:rPr lang="en-US" baseline="0" dirty="0" err="1" smtClean="0"/>
              <a:t>Medieterranean</a:t>
            </a:r>
            <a:endParaRPr lang="en-US" baseline="0" dirty="0" smtClean="0"/>
          </a:p>
          <a:p>
            <a:r>
              <a:rPr lang="en-US" baseline="0" dirty="0" smtClean="0"/>
              <a:t>And famously to the Minoan culture – here you can see a wall painting that from Tell el </a:t>
            </a:r>
            <a:r>
              <a:rPr lang="en-US" baseline="0" dirty="0" err="1" smtClean="0"/>
              <a:t>Daba</a:t>
            </a:r>
            <a:r>
              <a:rPr lang="en-US" baseline="0" dirty="0" smtClean="0"/>
              <a:t> and there are nearly identical wall paintings have been found on Crete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94230-3B88-4C82-8EEB-30271F4316D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072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Excavations at Tell el </a:t>
            </a:r>
            <a:r>
              <a:rPr lang="en-US" dirty="0" err="1" smtClean="0"/>
              <a:t>Daba</a:t>
            </a:r>
            <a:r>
              <a:rPr lang="en-US" dirty="0" smtClean="0"/>
              <a:t> have</a:t>
            </a:r>
            <a:r>
              <a:rPr lang="en-US" baseline="0" dirty="0" smtClean="0"/>
              <a:t> been carried out by the Austrian Archaeologist Manfred </a:t>
            </a:r>
            <a:r>
              <a:rPr lang="en-US" baseline="0" dirty="0" err="1" smtClean="0"/>
              <a:t>Bietak</a:t>
            </a:r>
            <a:r>
              <a:rPr lang="en-US" baseline="0" dirty="0" smtClean="0"/>
              <a:t> since 1966</a:t>
            </a:r>
          </a:p>
          <a:p>
            <a:r>
              <a:rPr lang="en-US" baseline="0" dirty="0" smtClean="0"/>
              <a:t>88 fieldwork campaigns have been carried out resulting in a large quantity of documentation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94230-3B88-4C82-8EEB-30271F4316D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479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That includes around …</a:t>
            </a:r>
          </a:p>
          <a:p>
            <a:endParaRPr lang="en-US" dirty="0" smtClean="0"/>
          </a:p>
          <a:p>
            <a:r>
              <a:rPr lang="en-US" dirty="0" err="1" smtClean="0"/>
              <a:t>Exxcavation</a:t>
            </a:r>
            <a:r>
              <a:rPr lang="en-US" dirty="0" smtClean="0"/>
              <a:t> protocols: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94230-3B88-4C82-8EEB-30271F4316D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484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 smtClean="0"/>
              <a:t>Large </a:t>
            </a:r>
            <a:r>
              <a:rPr lang="de-DE" dirty="0" err="1" smtClean="0"/>
              <a:t>amount</a:t>
            </a:r>
            <a:r>
              <a:rPr lang="de-DE" dirty="0" smtClean="0"/>
              <a:t> of </a:t>
            </a:r>
            <a:r>
              <a:rPr lang="de-DE" dirty="0" err="1" smtClean="0"/>
              <a:t>data</a:t>
            </a:r>
            <a:r>
              <a:rPr lang="de-DE" dirty="0" smtClean="0"/>
              <a:t> – </a:t>
            </a:r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organise</a:t>
            </a:r>
            <a:r>
              <a:rPr lang="de-DE" dirty="0" smtClean="0"/>
              <a:t> </a:t>
            </a:r>
            <a:r>
              <a:rPr lang="de-DE" dirty="0" err="1" smtClean="0"/>
              <a:t>digitization</a:t>
            </a:r>
            <a:r>
              <a:rPr lang="de-DE" dirty="0" smtClean="0"/>
              <a:t>,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select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prioritize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digitise</a:t>
            </a:r>
            <a:r>
              <a:rPr lang="de-DE" baseline="0" dirty="0" smtClean="0"/>
              <a:t> </a:t>
            </a:r>
            <a:endParaRPr lang="de-DE" dirty="0" smtClean="0"/>
          </a:p>
          <a:p>
            <a:pPr marL="171450" indent="-171450">
              <a:buFontTx/>
              <a:buChar char="-"/>
            </a:pPr>
            <a:r>
              <a:rPr lang="de-DE" dirty="0" smtClean="0"/>
              <a:t>Technological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challenges</a:t>
            </a:r>
            <a:r>
              <a:rPr lang="de-DE" baseline="0" dirty="0" smtClean="0"/>
              <a:t>: Long-term </a:t>
            </a:r>
            <a:r>
              <a:rPr lang="de-DE" baseline="0" dirty="0" err="1" smtClean="0"/>
              <a:t>preservation</a:t>
            </a:r>
            <a:r>
              <a:rPr lang="de-DE" baseline="0" dirty="0" smtClean="0"/>
              <a:t> + </a:t>
            </a:r>
            <a:r>
              <a:rPr lang="de-DE" baseline="0" dirty="0" err="1" smtClean="0"/>
              <a:t>implementation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entry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storage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retrieval</a:t>
            </a:r>
            <a:r>
              <a:rPr lang="de-DE" baseline="0" dirty="0" smtClean="0"/>
              <a:t>)</a:t>
            </a:r>
          </a:p>
          <a:p>
            <a:pPr marL="171450" indent="-171450">
              <a:buFontTx/>
              <a:buChar char="-"/>
            </a:pPr>
            <a:r>
              <a:rPr lang="de-DE" baseline="0" dirty="0" smtClean="0"/>
              <a:t>Data </a:t>
            </a:r>
            <a:r>
              <a:rPr lang="de-DE" baseline="0" dirty="0" err="1" smtClean="0"/>
              <a:t>modelling</a:t>
            </a:r>
            <a:r>
              <a:rPr lang="de-DE" baseline="0" dirty="0" smtClean="0"/>
              <a:t>: </a:t>
            </a:r>
            <a:r>
              <a:rPr lang="de-DE" baseline="0" dirty="0" err="1" smtClean="0"/>
              <a:t>how</a:t>
            </a:r>
            <a:r>
              <a:rPr lang="de-DE" baseline="0" dirty="0" smtClean="0"/>
              <a:t> do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different </a:t>
            </a:r>
            <a:r>
              <a:rPr lang="de-DE" baseline="0" dirty="0" err="1" smtClean="0"/>
              <a:t>types</a:t>
            </a:r>
            <a:r>
              <a:rPr lang="de-DE" baseline="0" dirty="0" smtClean="0"/>
              <a:t> of </a:t>
            </a:r>
            <a:r>
              <a:rPr lang="de-DE" baseline="0" dirty="0" err="1" smtClean="0"/>
              <a:t>resources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relate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each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other</a:t>
            </a:r>
            <a:endParaRPr lang="de-DE" dirty="0" smtClean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94230-3B88-4C82-8EEB-30271F4316D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37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07.12.16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07.12.16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07.12.16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07.12.16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07.12.16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07.12.16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07.12.16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07.12.16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07.12.16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07.12.16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07.12.16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t>07.12.16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4" Type="http://schemas.openxmlformats.org/officeDocument/2006/relationships/image" Target="../media/image31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7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799" y="1916832"/>
            <a:ext cx="7772400" cy="1470025"/>
          </a:xfrm>
        </p:spPr>
        <p:txBody>
          <a:bodyPr>
            <a:noAutofit/>
          </a:bodyPr>
          <a:lstStyle/>
          <a:p>
            <a:r>
              <a:rPr lang="en-US" sz="3600" b="1" dirty="0"/>
              <a:t>Developing an archaeological data archive at the Austrian Academy of Sciences: the ‘A puzzle in 4D</a:t>
            </a:r>
            <a:r>
              <a:rPr lang="en-US" sz="3600" b="1" dirty="0" smtClean="0"/>
              <a:t>’ project</a:t>
            </a:r>
            <a:endParaRPr lang="en-GB" sz="3600" b="1" dirty="0"/>
          </a:p>
        </p:txBody>
      </p:sp>
      <p:sp>
        <p:nvSpPr>
          <p:cNvPr id="7" name="Rectangle 6"/>
          <p:cNvSpPr/>
          <p:nvPr/>
        </p:nvSpPr>
        <p:spPr>
          <a:xfrm>
            <a:off x="978770" y="3933056"/>
            <a:ext cx="69847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dirty="0"/>
              <a:t>Edeltraud </a:t>
            </a:r>
            <a:r>
              <a:rPr lang="de-DE" sz="2000" dirty="0" smtClean="0"/>
              <a:t>Aspöck</a:t>
            </a:r>
            <a:r>
              <a:rPr lang="de-DE" sz="2000" dirty="0"/>
              <a:t>, Gerald </a:t>
            </a:r>
            <a:r>
              <a:rPr lang="de-DE" sz="2000" dirty="0" smtClean="0"/>
              <a:t>Hiebel, </a:t>
            </a:r>
            <a:r>
              <a:rPr lang="de-DE" sz="2000" dirty="0"/>
              <a:t>Matej </a:t>
            </a:r>
            <a:r>
              <a:rPr lang="sk-SK" sz="2000" dirty="0"/>
              <a:t>Ď</a:t>
            </a:r>
            <a:r>
              <a:rPr lang="de-DE" sz="2000" dirty="0" err="1"/>
              <a:t>ur</a:t>
            </a:r>
            <a:r>
              <a:rPr lang="sk-SK" sz="2000" dirty="0"/>
              <a:t>č</a:t>
            </a:r>
            <a:r>
              <a:rPr lang="de-DE" sz="2000" dirty="0" smtClean="0"/>
              <a:t>o</a:t>
            </a:r>
            <a:endParaRPr lang="en-US" sz="2000" dirty="0"/>
          </a:p>
        </p:txBody>
      </p:sp>
      <p:pic>
        <p:nvPicPr>
          <p:cNvPr id="8" name="Picture 2" descr="Z:\A puzzle in 4D\Presentations\logos_template\OREA D rg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194391"/>
            <a:ext cx="2978151" cy="45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864" y="5194391"/>
            <a:ext cx="640409" cy="555274"/>
          </a:xfrm>
          <a:prstGeom prst="rect">
            <a:avLst/>
          </a:prstGeom>
        </p:spPr>
      </p:pic>
      <p:pic>
        <p:nvPicPr>
          <p:cNvPr id="10" name="Inhaltsplatzhalt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880" y="5158038"/>
            <a:ext cx="2635424" cy="533173"/>
          </a:xfrm>
          <a:prstGeom prst="rect">
            <a:avLst/>
          </a:prstGeom>
        </p:spPr>
      </p:pic>
      <p:sp>
        <p:nvSpPr>
          <p:cNvPr id="2" name="AutoShape 2" descr="Image result for ACDH ÖAW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ACDH ÖAW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194391"/>
            <a:ext cx="1119956" cy="486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561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355976" y="404664"/>
            <a:ext cx="5904656" cy="5667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2800" b="1" dirty="0" smtClean="0"/>
              <a:t>DIGITAL resources</a:t>
            </a:r>
            <a:endParaRPr lang="en-GB" sz="2800" b="1" dirty="0"/>
          </a:p>
        </p:txBody>
      </p:sp>
      <p:sp>
        <p:nvSpPr>
          <p:cNvPr id="3" name="Inhaltsplatzhalter 3"/>
          <p:cNvSpPr txBox="1">
            <a:spLocks/>
          </p:cNvSpPr>
          <p:nvPr/>
        </p:nvSpPr>
        <p:spPr>
          <a:xfrm>
            <a:off x="467544" y="1052736"/>
            <a:ext cx="8208912" cy="626364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de-DE" sz="2000" b="1" dirty="0" err="1" smtClean="0">
                <a:ln w="0"/>
              </a:rPr>
              <a:t>Photos</a:t>
            </a:r>
            <a:endParaRPr lang="de-DE" sz="1600" b="1" dirty="0" smtClean="0">
              <a:ln w="0"/>
            </a:endParaRPr>
          </a:p>
          <a:p>
            <a:r>
              <a:rPr lang="en-US" sz="1600" dirty="0" smtClean="0"/>
              <a:t>Photos: field- and finds-photos, since 2007</a:t>
            </a:r>
          </a:p>
          <a:p>
            <a:pPr marL="0" indent="0">
              <a:buFont typeface="Arial" pitchFamily="34" charset="0"/>
              <a:buNone/>
            </a:pPr>
            <a:r>
              <a:rPr lang="de-DE" sz="2000" b="1" dirty="0" err="1" smtClean="0"/>
              <a:t>Drawings</a:t>
            </a:r>
            <a:endParaRPr lang="de-DE" sz="1600" b="1" dirty="0" smtClean="0"/>
          </a:p>
          <a:p>
            <a:r>
              <a:rPr lang="en-US" sz="1600" dirty="0" smtClean="0"/>
              <a:t>AutoCAD Plans: </a:t>
            </a:r>
            <a:r>
              <a:rPr lang="de-DE" sz="1600" dirty="0" err="1" smtClean="0"/>
              <a:t>fieldplans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some</a:t>
            </a:r>
            <a:r>
              <a:rPr lang="de-DE" sz="1600" dirty="0" smtClean="0"/>
              <a:t> </a:t>
            </a:r>
            <a:r>
              <a:rPr lang="de-DE" sz="1600" dirty="0" err="1" smtClean="0"/>
              <a:t>areas</a:t>
            </a:r>
            <a:r>
              <a:rPr lang="de-DE" sz="1600" dirty="0" smtClean="0"/>
              <a:t> </a:t>
            </a:r>
            <a:r>
              <a:rPr lang="de-DE" sz="1600" dirty="0" err="1" smtClean="0"/>
              <a:t>digitized</a:t>
            </a:r>
            <a:endParaRPr lang="de-DE" sz="1600" dirty="0" smtClean="0"/>
          </a:p>
          <a:p>
            <a:r>
              <a:rPr lang="en-US" sz="1600" dirty="0" smtClean="0"/>
              <a:t>Scans of finds drawings, since 2011 complete, before only occasionally</a:t>
            </a:r>
          </a:p>
          <a:p>
            <a:pPr marL="0" indent="0">
              <a:buFont typeface="Arial" pitchFamily="34" charset="0"/>
              <a:buNone/>
            </a:pPr>
            <a:r>
              <a:rPr lang="de-DE" sz="2000" b="1" dirty="0" err="1" smtClean="0"/>
              <a:t>Written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documentation</a:t>
            </a:r>
            <a:endParaRPr lang="de-DE" sz="2000" b="1" dirty="0" smtClean="0"/>
          </a:p>
          <a:p>
            <a:r>
              <a:rPr lang="de-DE" sz="1600" dirty="0" smtClean="0"/>
              <a:t>TED </a:t>
            </a:r>
            <a:r>
              <a:rPr lang="de-DE" sz="1600" dirty="0" err="1" smtClean="0"/>
              <a:t>Documentation</a:t>
            </a:r>
            <a:r>
              <a:rPr lang="de-DE" sz="1600" dirty="0" smtClean="0"/>
              <a:t> </a:t>
            </a:r>
            <a:r>
              <a:rPr lang="de-DE" sz="1600" dirty="0" err="1" smtClean="0"/>
              <a:t>access</a:t>
            </a:r>
            <a:r>
              <a:rPr lang="de-DE" sz="1600" dirty="0" smtClean="0"/>
              <a:t> </a:t>
            </a:r>
            <a:r>
              <a:rPr lang="de-DE" sz="1600" dirty="0" err="1" smtClean="0"/>
              <a:t>database</a:t>
            </a:r>
            <a:r>
              <a:rPr lang="de-DE" sz="1600" dirty="0" smtClean="0"/>
              <a:t>, </a:t>
            </a:r>
            <a:r>
              <a:rPr lang="de-DE" sz="1600" dirty="0" err="1" smtClean="0"/>
              <a:t>since</a:t>
            </a:r>
            <a:r>
              <a:rPr lang="de-DE" sz="1600" dirty="0" smtClean="0"/>
              <a:t> 2007 (</a:t>
            </a:r>
            <a:r>
              <a:rPr lang="de-DE" sz="1600" dirty="0" err="1" smtClean="0"/>
              <a:t>protocol</a:t>
            </a:r>
            <a:r>
              <a:rPr lang="de-DE" sz="1600" dirty="0" smtClean="0"/>
              <a:t>-, </a:t>
            </a:r>
            <a:r>
              <a:rPr lang="de-DE" sz="1600" dirty="0" err="1" smtClean="0"/>
              <a:t>locus</a:t>
            </a:r>
            <a:r>
              <a:rPr lang="de-DE" sz="1600" dirty="0" smtClean="0"/>
              <a:t>- &amp;wall </a:t>
            </a:r>
            <a:r>
              <a:rPr lang="de-DE" sz="1600" dirty="0" err="1" smtClean="0"/>
              <a:t>lists</a:t>
            </a:r>
            <a:r>
              <a:rPr lang="de-DE" sz="1600" dirty="0" smtClean="0"/>
              <a:t>)</a:t>
            </a:r>
            <a:endParaRPr lang="en-US" sz="1600" dirty="0" smtClean="0"/>
          </a:p>
          <a:p>
            <a:r>
              <a:rPr lang="en-US" sz="1600" dirty="0" smtClean="0"/>
              <a:t>Scans of inventories of Pottery and small finds (complete)</a:t>
            </a:r>
            <a:endParaRPr lang="de-DE" sz="1600" dirty="0" smtClean="0"/>
          </a:p>
          <a:p>
            <a:pPr marL="0" indent="0">
              <a:buFont typeface="Arial" pitchFamily="34" charset="0"/>
              <a:buNone/>
            </a:pPr>
            <a:r>
              <a:rPr lang="de-DE" sz="2000" b="1" dirty="0" smtClean="0"/>
              <a:t>Other</a:t>
            </a:r>
            <a:endParaRPr lang="de-DE" sz="1600" b="1" dirty="0" smtClean="0"/>
          </a:p>
          <a:p>
            <a:r>
              <a:rPr lang="en-US" sz="1600" dirty="0" smtClean="0"/>
              <a:t>Databases: wall painting fragments, stone tools, human remains, animal bones, botanic remains, seals</a:t>
            </a:r>
          </a:p>
          <a:p>
            <a:r>
              <a:rPr lang="de-DE" sz="1600" dirty="0" err="1" smtClean="0"/>
              <a:t>Spreadsheets</a:t>
            </a:r>
            <a:r>
              <a:rPr lang="de-DE" sz="1600" dirty="0" smtClean="0"/>
              <a:t>: C14 </a:t>
            </a:r>
            <a:r>
              <a:rPr lang="de-DE" sz="1600" dirty="0" err="1" smtClean="0"/>
              <a:t>measurements</a:t>
            </a:r>
            <a:endParaRPr lang="en-US" sz="1600" dirty="0" smtClean="0"/>
          </a:p>
          <a:p>
            <a:r>
              <a:rPr lang="en-US" sz="1600" dirty="0" smtClean="0"/>
              <a:t>Geophysical surveys (geo-magnetic and geo-physics)</a:t>
            </a:r>
            <a:endParaRPr lang="de-DE" sz="1600" dirty="0" smtClean="0"/>
          </a:p>
          <a:p>
            <a:r>
              <a:rPr lang="en-US" sz="1600" dirty="0" smtClean="0"/>
              <a:t>GPS-plans</a:t>
            </a:r>
            <a:endParaRPr lang="de-DE" sz="1600" dirty="0" smtClean="0"/>
          </a:p>
          <a:p>
            <a:r>
              <a:rPr lang="en-US" sz="1600" dirty="0" smtClean="0"/>
              <a:t>Various maps</a:t>
            </a:r>
          </a:p>
          <a:p>
            <a:r>
              <a:rPr lang="de-DE" sz="1600" dirty="0" smtClean="0"/>
              <a:t>Illustrator </a:t>
            </a:r>
            <a:r>
              <a:rPr lang="de-DE" sz="1600" dirty="0" err="1" smtClean="0"/>
              <a:t>files</a:t>
            </a:r>
            <a:r>
              <a:rPr lang="de-DE" sz="1600" dirty="0" smtClean="0"/>
              <a:t>: </a:t>
            </a:r>
            <a:r>
              <a:rPr lang="de-DE" sz="1600" dirty="0" err="1" smtClean="0"/>
              <a:t>reconstruction</a:t>
            </a:r>
            <a:r>
              <a:rPr lang="de-DE" sz="1600" dirty="0" smtClean="0"/>
              <a:t> </a:t>
            </a:r>
            <a:r>
              <a:rPr lang="de-DE" sz="1600" dirty="0" err="1" smtClean="0"/>
              <a:t>drawings</a:t>
            </a:r>
            <a:endParaRPr lang="de-DE" sz="1600" dirty="0" smtClean="0"/>
          </a:p>
          <a:p>
            <a:endParaRPr lang="de-DE" sz="1600" dirty="0" smtClean="0"/>
          </a:p>
          <a:p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93707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355976" y="332656"/>
            <a:ext cx="5904656" cy="5667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2800" b="1" dirty="0"/>
              <a:t>DIGITAL resources</a:t>
            </a:r>
            <a:endParaRPr lang="en-GB" sz="2800" b="1" dirty="0"/>
          </a:p>
        </p:txBody>
      </p:sp>
      <p:pic>
        <p:nvPicPr>
          <p:cNvPr id="3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351" y="1072277"/>
            <a:ext cx="8280921" cy="3942682"/>
          </a:xfrm>
          <a:prstGeom prst="rect">
            <a:avLst/>
          </a:prstGeom>
        </p:spPr>
      </p:pic>
      <p:sp>
        <p:nvSpPr>
          <p:cNvPr id="4" name="Textfeld 5"/>
          <p:cNvSpPr txBox="1"/>
          <p:nvPr/>
        </p:nvSpPr>
        <p:spPr>
          <a:xfrm>
            <a:off x="223344" y="4672197"/>
            <a:ext cx="1933575" cy="33855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sz="1600" dirty="0" smtClean="0"/>
              <a:t>Database</a:t>
            </a:r>
            <a:endParaRPr lang="de-DE" sz="1600" dirty="0"/>
          </a:p>
        </p:txBody>
      </p:sp>
      <p:pic>
        <p:nvPicPr>
          <p:cNvPr id="5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405" y="1052736"/>
            <a:ext cx="4427628" cy="3962224"/>
          </a:xfrm>
          <a:prstGeom prst="rect">
            <a:avLst/>
          </a:prstGeom>
        </p:spPr>
      </p:pic>
      <p:sp>
        <p:nvSpPr>
          <p:cNvPr id="6" name="Textfeld 7"/>
          <p:cNvSpPr txBox="1"/>
          <p:nvPr/>
        </p:nvSpPr>
        <p:spPr>
          <a:xfrm>
            <a:off x="2029906" y="4670598"/>
            <a:ext cx="1933575" cy="33855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sz="1600" dirty="0" err="1" smtClean="0"/>
              <a:t>Photos</a:t>
            </a:r>
            <a:endParaRPr lang="de-DE" sz="1600" dirty="0"/>
          </a:p>
        </p:txBody>
      </p:sp>
      <p:pic>
        <p:nvPicPr>
          <p:cNvPr id="7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488" y="1005618"/>
            <a:ext cx="4540784" cy="4047311"/>
          </a:xfrm>
          <a:prstGeom prst="rect">
            <a:avLst/>
          </a:prstGeom>
        </p:spPr>
      </p:pic>
      <p:sp>
        <p:nvSpPr>
          <p:cNvPr id="8" name="Textfeld 9"/>
          <p:cNvSpPr txBox="1"/>
          <p:nvPr/>
        </p:nvSpPr>
        <p:spPr>
          <a:xfrm>
            <a:off x="4004983" y="4670598"/>
            <a:ext cx="1933575" cy="33855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sz="1600" dirty="0" smtClean="0"/>
              <a:t>Plans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80745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modernmarketingtoday.com/wp-content/uploads/2014/11/sales-and-marketing2-700x4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93096"/>
            <a:ext cx="3197079" cy="195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788024" y="404664"/>
            <a:ext cx="6120680" cy="5667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2800" b="1" dirty="0" err="1" smtClean="0"/>
              <a:t>Challenges</a:t>
            </a:r>
            <a:endParaRPr lang="en-GB" sz="2400" b="1" dirty="0"/>
          </a:p>
        </p:txBody>
      </p:sp>
      <p:graphicFrame>
        <p:nvGraphicFramePr>
          <p:cNvPr id="5" name="Diagramm 1"/>
          <p:cNvGraphicFramePr/>
          <p:nvPr>
            <p:extLst>
              <p:ext uri="{D42A27DB-BD31-4B8C-83A1-F6EECF244321}">
                <p14:modId xmlns:p14="http://schemas.microsoft.com/office/powerpoint/2010/main" val="1323351981"/>
              </p:ext>
            </p:extLst>
          </p:nvPr>
        </p:nvGraphicFramePr>
        <p:xfrm>
          <a:off x="899592" y="1196752"/>
          <a:ext cx="7331749" cy="4887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048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986" y="1988840"/>
            <a:ext cx="8204032" cy="3746644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6444208" y="318111"/>
            <a:ext cx="2520280" cy="5667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3200" dirty="0" smtClean="0"/>
              <a:t>Data </a:t>
            </a:r>
            <a:r>
              <a:rPr lang="de-AT" sz="3200" dirty="0" err="1" smtClean="0"/>
              <a:t>model</a:t>
            </a:r>
            <a:endParaRPr lang="en-GB" sz="32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69558" y="980728"/>
            <a:ext cx="8434889" cy="10081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400" b="1" dirty="0" smtClean="0"/>
              <a:t>CIDOC CRM &amp; </a:t>
            </a:r>
            <a:r>
              <a:rPr lang="de-DE" sz="2400" b="1" dirty="0" err="1" smtClean="0"/>
              <a:t>Extensions</a:t>
            </a:r>
            <a:endParaRPr lang="de-DE" sz="2400" b="1" dirty="0" smtClean="0"/>
          </a:p>
          <a:p>
            <a:pPr marL="0" indent="0">
              <a:buNone/>
            </a:pPr>
            <a:r>
              <a:rPr lang="de-DE" sz="2400" dirty="0" err="1" smtClean="0"/>
              <a:t>Excavation</a:t>
            </a:r>
            <a:r>
              <a:rPr lang="de-DE" sz="2400" dirty="0" smtClean="0"/>
              <a:t> obj. – </a:t>
            </a:r>
            <a:r>
              <a:rPr lang="de-DE" sz="2400" dirty="0" err="1" smtClean="0"/>
              <a:t>archaeological</a:t>
            </a:r>
            <a:r>
              <a:rPr lang="de-DE" sz="2400" dirty="0" smtClean="0"/>
              <a:t> obj.</a:t>
            </a:r>
            <a:endParaRPr lang="de-DE" sz="2400" dirty="0"/>
          </a:p>
        </p:txBody>
      </p:sp>
      <p:sp>
        <p:nvSpPr>
          <p:cNvPr id="11" name="Rectangle 10"/>
          <p:cNvSpPr/>
          <p:nvPr/>
        </p:nvSpPr>
        <p:spPr>
          <a:xfrm>
            <a:off x="467544" y="2204864"/>
            <a:ext cx="16561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 smtClean="0"/>
              <a:t>CRMscience</a:t>
            </a:r>
            <a:r>
              <a:rPr lang="de-DE" dirty="0" smtClean="0"/>
              <a:t> &amp; </a:t>
            </a:r>
            <a:r>
              <a:rPr lang="de-DE" dirty="0" err="1"/>
              <a:t>CRMarchaeo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553744" y="4581128"/>
            <a:ext cx="1008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mtClean="0"/>
              <a:t>CRMdig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88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995936" y="318111"/>
            <a:ext cx="4968552" cy="5667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200" dirty="0"/>
          </a:p>
        </p:txBody>
      </p:sp>
      <p:sp>
        <p:nvSpPr>
          <p:cNvPr id="3" name="Inhaltsplatzhalter 2"/>
          <p:cNvSpPr txBox="1">
            <a:spLocks/>
          </p:cNvSpPr>
          <p:nvPr/>
        </p:nvSpPr>
        <p:spPr>
          <a:xfrm>
            <a:off x="323528" y="1196752"/>
            <a:ext cx="8496944" cy="468052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/>
              <a:t>What questions do we want to answer with our Metadata</a:t>
            </a:r>
          </a:p>
          <a:p>
            <a:pPr lvl="1"/>
            <a:r>
              <a:rPr lang="en-US" sz="1800" dirty="0" smtClean="0"/>
              <a:t>All documents for an </a:t>
            </a:r>
            <a:r>
              <a:rPr lang="en-US" sz="1800" b="1" dirty="0" smtClean="0"/>
              <a:t>excavation object </a:t>
            </a:r>
            <a:r>
              <a:rPr lang="en-US" sz="1800" dirty="0" smtClean="0"/>
              <a:t>(e.g. Site TD ,Area F/1, </a:t>
            </a:r>
            <a:r>
              <a:rPr lang="de-DE" sz="1800" dirty="0" smtClean="0"/>
              <a:t>SQUARE </a:t>
            </a:r>
            <a:r>
              <a:rPr lang="en-US" sz="1800" dirty="0" smtClean="0"/>
              <a:t>j/21, </a:t>
            </a:r>
            <a:r>
              <a:rPr lang="en-US" sz="1800" dirty="0" err="1" smtClean="0"/>
              <a:t>Planum</a:t>
            </a:r>
            <a:r>
              <a:rPr lang="en-US" sz="1800" dirty="0" smtClean="0"/>
              <a:t> 3)</a:t>
            </a:r>
          </a:p>
          <a:p>
            <a:pPr lvl="1"/>
            <a:r>
              <a:rPr lang="en-US" sz="1800" dirty="0" smtClean="0"/>
              <a:t>All documents for an </a:t>
            </a:r>
            <a:r>
              <a:rPr lang="en-US" sz="1800" b="1" dirty="0" smtClean="0"/>
              <a:t>archaeological object type (</a:t>
            </a:r>
            <a:r>
              <a:rPr lang="en-US" sz="1800" dirty="0" smtClean="0"/>
              <a:t>e.g. grave, wall , vase, </a:t>
            </a:r>
            <a:r>
              <a:rPr lang="is-IS" sz="1800" dirty="0" smtClean="0"/>
              <a:t>….)</a:t>
            </a:r>
            <a:endParaRPr lang="en-US" sz="1800" dirty="0" smtClean="0"/>
          </a:p>
          <a:p>
            <a:pPr lvl="1"/>
            <a:r>
              <a:rPr lang="en-US" sz="1800" dirty="0" smtClean="0"/>
              <a:t>All documents for an </a:t>
            </a:r>
            <a:r>
              <a:rPr lang="en-US" sz="1800" b="1" dirty="0" smtClean="0"/>
              <a:t>archaeological object </a:t>
            </a:r>
            <a:r>
              <a:rPr lang="en-US" sz="1800" dirty="0" smtClean="0"/>
              <a:t>(e.g. grave 5 and walls in Site TD - Area F/1 - </a:t>
            </a:r>
            <a:r>
              <a:rPr lang="de-DE" sz="1800" dirty="0" smtClean="0"/>
              <a:t>SQUARE </a:t>
            </a:r>
            <a:r>
              <a:rPr lang="en-US" sz="1800" dirty="0" smtClean="0"/>
              <a:t>j/21 - </a:t>
            </a:r>
            <a:r>
              <a:rPr lang="en-US" sz="1800" dirty="0" err="1" smtClean="0"/>
              <a:t>Planum</a:t>
            </a:r>
            <a:r>
              <a:rPr lang="en-US" sz="1800" dirty="0" smtClean="0"/>
              <a:t> 3)</a:t>
            </a:r>
          </a:p>
          <a:p>
            <a:pPr lvl="1"/>
            <a:r>
              <a:rPr lang="en-US" sz="1800" dirty="0" smtClean="0"/>
              <a:t>All </a:t>
            </a:r>
            <a:r>
              <a:rPr lang="en-US" sz="1800" b="1" dirty="0"/>
              <a:t>archaeological </a:t>
            </a:r>
            <a:r>
              <a:rPr lang="en-US" sz="1800" b="1" dirty="0" smtClean="0"/>
              <a:t>objects </a:t>
            </a:r>
            <a:r>
              <a:rPr lang="en-US" sz="1800" b="1" dirty="0" smtClean="0"/>
              <a:t>of a specific </a:t>
            </a:r>
            <a:r>
              <a:rPr lang="en-US" sz="1800" b="1" dirty="0" smtClean="0"/>
              <a:t>type in an area</a:t>
            </a:r>
            <a:endParaRPr lang="en-US" sz="1800" dirty="0" smtClean="0"/>
          </a:p>
          <a:p>
            <a:r>
              <a:rPr lang="en-US" sz="1800" b="1" dirty="0" smtClean="0"/>
              <a:t>How to create identifiers for (</a:t>
            </a:r>
            <a:r>
              <a:rPr lang="is-IS" sz="1800" b="1" dirty="0" smtClean="0"/>
              <a:t>... </a:t>
            </a:r>
            <a:r>
              <a:rPr lang="en-US" sz="1800" b="1" dirty="0" smtClean="0"/>
              <a:t>in what context is a name unique) :</a:t>
            </a:r>
          </a:p>
          <a:p>
            <a:pPr lvl="1"/>
            <a:r>
              <a:rPr lang="en-US" sz="1800" dirty="0" smtClean="0"/>
              <a:t>Documents</a:t>
            </a:r>
          </a:p>
          <a:p>
            <a:pPr lvl="1"/>
            <a:r>
              <a:rPr lang="en-US" sz="1800" dirty="0" smtClean="0"/>
              <a:t>Archaeological objects</a:t>
            </a:r>
          </a:p>
          <a:p>
            <a:pPr lvl="1"/>
            <a:r>
              <a:rPr lang="en-US" sz="1800" dirty="0" smtClean="0"/>
              <a:t>Excavation objects</a:t>
            </a:r>
          </a:p>
          <a:p>
            <a:pPr lvl="1"/>
            <a:r>
              <a:rPr lang="en-US" sz="1800" dirty="0" smtClean="0"/>
              <a:t>Physical storage</a:t>
            </a:r>
          </a:p>
          <a:p>
            <a:pPr lvl="1"/>
            <a:r>
              <a:rPr lang="en-US" sz="1800" dirty="0" smtClean="0"/>
              <a:t>Files</a:t>
            </a:r>
          </a:p>
          <a:p>
            <a:r>
              <a:rPr lang="en-US" sz="1800" b="1" dirty="0" smtClean="0"/>
              <a:t>How do documents, excavation objects and archaeological objects relate</a:t>
            </a:r>
          </a:p>
          <a:p>
            <a:pPr lvl="1"/>
            <a:r>
              <a:rPr lang="en-US" sz="1800" dirty="0" smtClean="0"/>
              <a:t>“Grave2” </a:t>
            </a:r>
            <a:r>
              <a:rPr lang="en-US" sz="1800" b="1" dirty="0" smtClean="0"/>
              <a:t>in</a:t>
            </a:r>
            <a:r>
              <a:rPr lang="en-US" sz="1800" dirty="0" smtClean="0"/>
              <a:t> “Site TD - Area F/1 - </a:t>
            </a:r>
            <a:r>
              <a:rPr lang="de-DE" sz="1800" dirty="0" smtClean="0"/>
              <a:t>Square </a:t>
            </a:r>
            <a:r>
              <a:rPr lang="en-US" sz="1800" dirty="0" smtClean="0"/>
              <a:t>j/21 - </a:t>
            </a:r>
            <a:r>
              <a:rPr lang="en-US" sz="1800" dirty="0" err="1" smtClean="0"/>
              <a:t>Planum</a:t>
            </a:r>
            <a:r>
              <a:rPr lang="en-US" sz="1800" dirty="0" smtClean="0"/>
              <a:t> 3” </a:t>
            </a:r>
            <a:r>
              <a:rPr lang="en-US" sz="1800" b="1" dirty="0" smtClean="0"/>
              <a:t>and</a:t>
            </a:r>
            <a:r>
              <a:rPr lang="en-US" sz="1800" dirty="0" smtClean="0"/>
              <a:t> “</a:t>
            </a:r>
            <a:r>
              <a:rPr lang="en-US" sz="1800" dirty="0" err="1" smtClean="0"/>
              <a:t>Planum</a:t>
            </a:r>
            <a:r>
              <a:rPr lang="en-US" sz="1800" dirty="0" smtClean="0"/>
              <a:t> 4”</a:t>
            </a:r>
          </a:p>
          <a:p>
            <a:pPr lvl="1"/>
            <a:r>
              <a:rPr lang="en-US" sz="1800" dirty="0" err="1" smtClean="0"/>
              <a:t>Planum</a:t>
            </a:r>
            <a:r>
              <a:rPr lang="en-US" sz="1800" dirty="0" smtClean="0"/>
              <a:t> drawing “FZ 3771” </a:t>
            </a:r>
            <a:r>
              <a:rPr lang="en-US" sz="1800" b="1" dirty="0" smtClean="0"/>
              <a:t>shows</a:t>
            </a:r>
            <a:r>
              <a:rPr lang="en-US" sz="1800" dirty="0" smtClean="0"/>
              <a:t> “Site TD - Area F/1 - </a:t>
            </a:r>
            <a:r>
              <a:rPr lang="de-DE" sz="1800" dirty="0"/>
              <a:t>Square </a:t>
            </a:r>
            <a:r>
              <a:rPr lang="en-US" sz="1800" dirty="0" smtClean="0"/>
              <a:t>j/21 - </a:t>
            </a:r>
            <a:r>
              <a:rPr lang="en-US" sz="1800" dirty="0" err="1" smtClean="0"/>
              <a:t>Planum</a:t>
            </a:r>
            <a:r>
              <a:rPr lang="en-US" sz="1800" dirty="0" smtClean="0"/>
              <a:t> 3” 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422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50"/>
          <a:stretch/>
        </p:blipFill>
        <p:spPr>
          <a:xfrm>
            <a:off x="467544" y="980727"/>
            <a:ext cx="8244403" cy="4369861"/>
          </a:xfrm>
          <a:prstGeom prst="rect">
            <a:avLst/>
          </a:prstGeom>
        </p:spPr>
      </p:pic>
      <p:graphicFrame>
        <p:nvGraphicFramePr>
          <p:cNvPr id="3" name="Inhaltsplatzhalter 8"/>
          <p:cNvGraphicFramePr>
            <a:graphicFrameLocks/>
          </p:cNvGraphicFramePr>
          <p:nvPr>
            <p:extLst/>
          </p:nvPr>
        </p:nvGraphicFramePr>
        <p:xfrm>
          <a:off x="557531" y="4077072"/>
          <a:ext cx="8187990" cy="7876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1460"/>
                <a:gridCol w="852502"/>
                <a:gridCol w="683984"/>
                <a:gridCol w="643233"/>
                <a:gridCol w="873216"/>
                <a:gridCol w="569490"/>
                <a:gridCol w="818516"/>
                <a:gridCol w="614595"/>
                <a:gridCol w="541117"/>
                <a:gridCol w="518868"/>
                <a:gridCol w="759319"/>
                <a:gridCol w="341690"/>
              </a:tblGrid>
              <a:tr h="31507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Filename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Scan_Titel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Scan_Date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Creator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Equipment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Resolution_dpi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Dokument_ID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Mappe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Dokumententyp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DT_Abk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Dokumenten_Detailtyp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DDT_Abk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47261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TD_H-I_e26_Planum1__TD_FZ_3771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TD_H-I_e26_Planum1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15.04.2016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Natalie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Monschein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EPSON expression 10000XL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TD_FZ_3771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I_e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/26 Pl. Det. Prof.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Feldzeichnung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FZ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Planum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</a:t>
                      </a: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graphicFrame>
        <p:nvGraphicFramePr>
          <p:cNvPr id="4" name="Inhaltsplatzhalter 8"/>
          <p:cNvGraphicFramePr>
            <a:graphicFrameLocks/>
          </p:cNvGraphicFramePr>
          <p:nvPr>
            <p:extLst/>
          </p:nvPr>
        </p:nvGraphicFramePr>
        <p:xfrm>
          <a:off x="534692" y="4909063"/>
          <a:ext cx="8177255" cy="7876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1438"/>
                <a:gridCol w="681438"/>
                <a:gridCol w="681438"/>
                <a:gridCol w="681438"/>
                <a:gridCol w="681438"/>
                <a:gridCol w="681438"/>
                <a:gridCol w="681438"/>
                <a:gridCol w="681438"/>
                <a:gridCol w="681438"/>
                <a:gridCol w="681438"/>
                <a:gridCol w="589675"/>
                <a:gridCol w="773200"/>
              </a:tblGrid>
              <a:tr h="47261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Inventar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Inventar_Sig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Datum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Jahr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Saison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Monat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Zeichner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Zeichner Monogramm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Copyright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Maßstab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Typ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Fundstelle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315079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3771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25.04.2001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April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Dieta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Svoboda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ÖAI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1:50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Millimeterpapier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TD</a:t>
                      </a: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graphicFrame>
        <p:nvGraphicFramePr>
          <p:cNvPr id="5" name="Inhaltsplatzhalter 8"/>
          <p:cNvGraphicFramePr>
            <a:graphicFrameLocks/>
          </p:cNvGraphicFramePr>
          <p:nvPr>
            <p:extLst/>
          </p:nvPr>
        </p:nvGraphicFramePr>
        <p:xfrm>
          <a:off x="534692" y="5741054"/>
          <a:ext cx="8148333" cy="624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5030"/>
                <a:gridCol w="703810"/>
                <a:gridCol w="446076"/>
                <a:gridCol w="465903"/>
                <a:gridCol w="505553"/>
                <a:gridCol w="495641"/>
                <a:gridCol w="1705005"/>
                <a:gridCol w="1039042"/>
                <a:gridCol w="1022825"/>
                <a:gridCol w="703810"/>
                <a:gridCol w="495638"/>
              </a:tblGrid>
              <a:tr h="31507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Areal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Planquadrat_Schnitt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Planum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Locus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Profilrichtung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Stratum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Grabungs_objekte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ID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Arch_objekte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ID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Feldbeobachtung_Aufarbeitung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Blattvermerk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Scanvermerk</a:t>
                      </a:r>
                    </a:p>
                  </a:txBody>
                  <a:tcPr marL="0" marR="0" marT="0" marB="0" anchor="b"/>
                </a:tc>
              </a:tr>
              <a:tr h="30955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H-I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e26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TD_H-I_e26_Planum1_2001F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Feldbeobachtung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6" name="Rechteck 14"/>
          <p:cNvSpPr/>
          <p:nvPr/>
        </p:nvSpPr>
        <p:spPr>
          <a:xfrm>
            <a:off x="3706970" y="5733256"/>
            <a:ext cx="1728193" cy="33446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200" dirty="0" err="1" smtClean="0"/>
              <a:t>Excavation</a:t>
            </a:r>
            <a:r>
              <a:rPr lang="de-DE" sz="1200" dirty="0" smtClean="0"/>
              <a:t> </a:t>
            </a:r>
            <a:r>
              <a:rPr lang="de-DE" sz="1200" dirty="0" err="1" smtClean="0"/>
              <a:t>obj</a:t>
            </a:r>
            <a:r>
              <a:rPr lang="de-DE" sz="1200" dirty="0" smtClean="0"/>
              <a:t> ID</a:t>
            </a:r>
            <a:endParaRPr lang="en-US" sz="1200" dirty="0"/>
          </a:p>
        </p:txBody>
      </p:sp>
      <p:sp>
        <p:nvSpPr>
          <p:cNvPr id="7" name="Rechteck 11"/>
          <p:cNvSpPr/>
          <p:nvPr/>
        </p:nvSpPr>
        <p:spPr>
          <a:xfrm>
            <a:off x="5148064" y="4077072"/>
            <a:ext cx="864096" cy="78769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12"/>
          <p:cNvSpPr/>
          <p:nvPr/>
        </p:nvSpPr>
        <p:spPr>
          <a:xfrm>
            <a:off x="1498497" y="4077072"/>
            <a:ext cx="841256" cy="80984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hteck 13"/>
          <p:cNvSpPr/>
          <p:nvPr/>
        </p:nvSpPr>
        <p:spPr>
          <a:xfrm>
            <a:off x="534691" y="4077072"/>
            <a:ext cx="940965" cy="80984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463480" y="351186"/>
            <a:ext cx="4680520" cy="5667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2800" b="1" dirty="0" smtClean="0"/>
              <a:t>Test </a:t>
            </a:r>
            <a:r>
              <a:rPr lang="de-AT" sz="2800" b="1" dirty="0" err="1" smtClean="0"/>
              <a:t>data</a:t>
            </a:r>
            <a:r>
              <a:rPr lang="de-AT" sz="2800" b="1" dirty="0"/>
              <a:t> </a:t>
            </a:r>
            <a:r>
              <a:rPr lang="de-AT" sz="2800" b="1" dirty="0" smtClean="0"/>
              <a:t>– </a:t>
            </a:r>
            <a:r>
              <a:rPr lang="de-AT" sz="2800" b="1" dirty="0" err="1" smtClean="0"/>
              <a:t>field</a:t>
            </a:r>
            <a:r>
              <a:rPr lang="de-AT" sz="2800" b="1" dirty="0" smtClean="0"/>
              <a:t> </a:t>
            </a:r>
            <a:r>
              <a:rPr lang="de-AT" sz="2800" b="1" dirty="0" err="1" smtClean="0"/>
              <a:t>drawing</a:t>
            </a:r>
            <a:endParaRPr lang="en-GB" sz="2800" b="1" dirty="0"/>
          </a:p>
        </p:txBody>
      </p:sp>
      <p:sp>
        <p:nvSpPr>
          <p:cNvPr id="11" name="Rechteck 11"/>
          <p:cNvSpPr/>
          <p:nvPr/>
        </p:nvSpPr>
        <p:spPr>
          <a:xfrm>
            <a:off x="3706970" y="5733256"/>
            <a:ext cx="1728193" cy="64807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14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 txBox="1">
            <a:spLocks/>
          </p:cNvSpPr>
          <p:nvPr/>
        </p:nvSpPr>
        <p:spPr>
          <a:xfrm>
            <a:off x="322796" y="1481206"/>
            <a:ext cx="6552728" cy="65165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4150" indent="-184150"/>
            <a:r>
              <a:rPr lang="en-US" sz="1800" dirty="0" smtClean="0"/>
              <a:t>Excel with macros to allow 1:n relations</a:t>
            </a:r>
          </a:p>
          <a:p>
            <a:pPr marL="184150" indent="-184150"/>
            <a:r>
              <a:rPr lang="en-US" sz="1800" dirty="0"/>
              <a:t>data </a:t>
            </a:r>
            <a:r>
              <a:rPr lang="en-US" sz="1800" dirty="0" smtClean="0"/>
              <a:t>validation for controlled vocabularies (Identifiers &amp; Terms)</a:t>
            </a:r>
            <a:endParaRPr lang="en-US" sz="18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347864" y="318111"/>
            <a:ext cx="5616624" cy="5667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200" dirty="0"/>
          </a:p>
        </p:txBody>
      </p:sp>
      <p:sp>
        <p:nvSpPr>
          <p:cNvPr id="5" name="Rectangle 4"/>
          <p:cNvSpPr/>
          <p:nvPr/>
        </p:nvSpPr>
        <p:spPr>
          <a:xfrm>
            <a:off x="1115616" y="984315"/>
            <a:ext cx="47620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0850" indent="-450850"/>
            <a:r>
              <a:rPr lang="en-US" sz="2800" b="1" dirty="0" smtClean="0"/>
              <a:t>Metadata</a:t>
            </a:r>
            <a:r>
              <a:rPr lang="en-US" dirty="0" smtClean="0"/>
              <a:t> </a:t>
            </a:r>
            <a:r>
              <a:rPr lang="en-US" sz="2800" b="1" dirty="0" smtClean="0"/>
              <a:t>entry </a:t>
            </a:r>
            <a:r>
              <a:rPr lang="en-US" sz="2800" b="1" smtClean="0"/>
              <a:t>- expert users  </a:t>
            </a:r>
            <a:endParaRPr lang="en-US" sz="2800" b="1" dirty="0" smtClean="0"/>
          </a:p>
        </p:txBody>
      </p:sp>
      <p:sp>
        <p:nvSpPr>
          <p:cNvPr id="8" name="Rectangle 7"/>
          <p:cNvSpPr/>
          <p:nvPr/>
        </p:nvSpPr>
        <p:spPr>
          <a:xfrm>
            <a:off x="354578" y="2300918"/>
            <a:ext cx="58333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850" indent="-450850"/>
            <a:r>
              <a:rPr lang="en-US" sz="2400" b="1" dirty="0"/>
              <a:t>Physical </a:t>
            </a:r>
            <a:r>
              <a:rPr lang="en-US" sz="2400" b="1" dirty="0" smtClean="0"/>
              <a:t>Documentation - </a:t>
            </a:r>
            <a:r>
              <a:rPr lang="de-DE" sz="2400" b="1" dirty="0" smtClean="0">
                <a:ln w="0"/>
              </a:rPr>
              <a:t>Field </a:t>
            </a:r>
            <a:r>
              <a:rPr lang="de-DE" sz="2400" b="1" dirty="0" err="1" smtClean="0">
                <a:ln w="0"/>
              </a:rPr>
              <a:t>Drawings</a:t>
            </a:r>
            <a:endParaRPr lang="en-US" sz="24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2576" r="28184"/>
          <a:stretch/>
        </p:blipFill>
        <p:spPr>
          <a:xfrm>
            <a:off x="430196" y="2896178"/>
            <a:ext cx="5682143" cy="1299150"/>
          </a:xfrm>
          <a:prstGeom prst="rect">
            <a:avLst/>
          </a:prstGeom>
        </p:spPr>
      </p:pic>
      <p:pic>
        <p:nvPicPr>
          <p:cNvPr id="14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959597"/>
            <a:ext cx="2328630" cy="17759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4168258"/>
            <a:ext cx="5718274" cy="238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39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347864" y="318111"/>
            <a:ext cx="5616624" cy="5667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200" dirty="0"/>
          </a:p>
        </p:txBody>
      </p:sp>
      <p:sp>
        <p:nvSpPr>
          <p:cNvPr id="5" name="Rectangle 4"/>
          <p:cNvSpPr/>
          <p:nvPr/>
        </p:nvSpPr>
        <p:spPr>
          <a:xfrm>
            <a:off x="517991" y="1092381"/>
            <a:ext cx="8568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850" indent="-450850"/>
            <a:r>
              <a:rPr lang="en-US" sz="2800" b="1" dirty="0" smtClean="0"/>
              <a:t>Metadata</a:t>
            </a:r>
            <a:r>
              <a:rPr lang="en-US" dirty="0" smtClean="0"/>
              <a:t> </a:t>
            </a:r>
            <a:r>
              <a:rPr lang="en-US" sz="2800" b="1" smtClean="0"/>
              <a:t>entry  </a:t>
            </a:r>
            <a:endParaRPr lang="en-US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516237" y="1588225"/>
            <a:ext cx="654890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0850" indent="-450850"/>
            <a:r>
              <a:rPr lang="en-US" sz="2400" b="1" dirty="0"/>
              <a:t>Identifiers, hierarchies, terms  and relations </a:t>
            </a:r>
            <a:endParaRPr lang="en-US" sz="2400" b="1" dirty="0" smtClean="0"/>
          </a:p>
          <a:p>
            <a:pPr marL="450850" indent="-450850"/>
            <a:r>
              <a:rPr lang="en-US" sz="2400" b="1" dirty="0" smtClean="0"/>
              <a:t>for </a:t>
            </a:r>
            <a:r>
              <a:rPr lang="en-US" sz="2400" b="1" dirty="0"/>
              <a:t>Excavation Objects and Archaeological </a:t>
            </a:r>
            <a:r>
              <a:rPr lang="en-US" sz="2400" b="1" dirty="0" smtClean="0"/>
              <a:t>Objects</a:t>
            </a:r>
            <a:endParaRPr lang="en-US" sz="2400" b="1" dirty="0"/>
          </a:p>
          <a:p>
            <a:pPr marL="450850" indent="-450850"/>
            <a:endParaRPr lang="en-US" sz="24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237" y="4035862"/>
            <a:ext cx="5511800" cy="127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4221088"/>
            <a:ext cx="3050034" cy="21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7027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1420"/>
            <a:ext cx="8959850" cy="407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608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" y="1517650"/>
            <a:ext cx="8191500" cy="3822700"/>
          </a:xfrm>
          <a:prstGeom prst="rect">
            <a:avLst/>
          </a:prstGeom>
        </p:spPr>
      </p:pic>
      <p:sp>
        <p:nvSpPr>
          <p:cNvPr id="2" name="Inhaltsplatzhalter 2"/>
          <p:cNvSpPr txBox="1">
            <a:spLocks/>
          </p:cNvSpPr>
          <p:nvPr/>
        </p:nvSpPr>
        <p:spPr>
          <a:xfrm>
            <a:off x="539552" y="5408886"/>
            <a:ext cx="7848872" cy="72008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0850" indent="-450850">
              <a:buNone/>
            </a:pPr>
            <a:r>
              <a:rPr lang="en-US" sz="1800" b="1" dirty="0" smtClean="0"/>
              <a:t>Independent </a:t>
            </a:r>
            <a:r>
              <a:rPr lang="en-US" sz="1800" b="1" dirty="0"/>
              <a:t>system </a:t>
            </a:r>
            <a:r>
              <a:rPr lang="en-US" sz="1800" b="1" dirty="0" smtClean="0"/>
              <a:t>components (ideally open source) – </a:t>
            </a:r>
          </a:p>
          <a:p>
            <a:pPr marL="450850" indent="-450850">
              <a:buNone/>
            </a:pPr>
            <a:r>
              <a:rPr lang="en-US" sz="1800" b="1" dirty="0" smtClean="0"/>
              <a:t>open interfaces between components – more important than </a:t>
            </a:r>
            <a:r>
              <a:rPr lang="en-US" sz="1800" b="1" dirty="0"/>
              <a:t>open source !!!! </a:t>
            </a:r>
            <a:endParaRPr lang="en-US" sz="1800" b="1" dirty="0" smtClean="0"/>
          </a:p>
          <a:p>
            <a:endParaRPr lang="de-AT" sz="18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339264" y="260648"/>
            <a:ext cx="5616624" cy="5667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3200" dirty="0" smtClean="0"/>
              <a:t>System </a:t>
            </a:r>
            <a:r>
              <a:rPr lang="de-AT" sz="3200" dirty="0" err="1" smtClean="0"/>
              <a:t>architecture</a:t>
            </a:r>
            <a:endParaRPr lang="de-AT" sz="3200" dirty="0" smtClean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539552" y="1052736"/>
            <a:ext cx="2880320" cy="52612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smtClean="0"/>
              <a:t>System architecture</a:t>
            </a:r>
            <a:endParaRPr lang="en-US" sz="2400" b="1" dirty="0" smtClean="0"/>
          </a:p>
        </p:txBody>
      </p:sp>
      <p:sp>
        <p:nvSpPr>
          <p:cNvPr id="8" name="Rectangle 7"/>
          <p:cNvSpPr/>
          <p:nvPr/>
        </p:nvSpPr>
        <p:spPr>
          <a:xfrm>
            <a:off x="1115616" y="1842057"/>
            <a:ext cx="6653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0850" indent="-450850"/>
            <a:r>
              <a:rPr lang="en-US" b="1" dirty="0" smtClean="0"/>
              <a:t>Excel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4355976" y="1623787"/>
            <a:ext cx="1277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0850" indent="-450850"/>
            <a:r>
              <a:rPr lang="en-US" b="1" dirty="0"/>
              <a:t>Triple Store</a:t>
            </a:r>
          </a:p>
        </p:txBody>
      </p:sp>
      <p:sp>
        <p:nvSpPr>
          <p:cNvPr id="10" name="Rectangle 9"/>
          <p:cNvSpPr/>
          <p:nvPr/>
        </p:nvSpPr>
        <p:spPr>
          <a:xfrm>
            <a:off x="7308304" y="1254455"/>
            <a:ext cx="6222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???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>
            <a:off x="6548454" y="3699515"/>
            <a:ext cx="1348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0850" indent="-450850"/>
            <a:r>
              <a:rPr lang="en-US" b="1" dirty="0" smtClean="0"/>
              <a:t>Fedora </a:t>
            </a:r>
            <a:r>
              <a:rPr lang="en-US" b="1" dirty="0" smtClean="0"/>
              <a:t>4.0 ?</a:t>
            </a:r>
            <a:endParaRPr lang="en-US" b="1" dirty="0"/>
          </a:p>
        </p:txBody>
      </p:sp>
      <p:sp>
        <p:nvSpPr>
          <p:cNvPr id="13" name="Rectangle 12"/>
          <p:cNvSpPr/>
          <p:nvPr/>
        </p:nvSpPr>
        <p:spPr>
          <a:xfrm>
            <a:off x="782961" y="4971018"/>
            <a:ext cx="14232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0850" indent="-450850"/>
            <a:r>
              <a:rPr lang="en-US" b="1" dirty="0" smtClean="0"/>
              <a:t>Excel &amp; SKOS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35707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ußboden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646464"/>
              </a:clrFrom>
              <a:clrTo>
                <a:srgbClr val="646464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WatercolorSponge trans="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8193" y="4396240"/>
            <a:ext cx="5745563" cy="155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830300" y="396291"/>
            <a:ext cx="3384376" cy="5667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2800" b="1" dirty="0" smtClean="0"/>
              <a:t>Project &amp; </a:t>
            </a:r>
            <a:r>
              <a:rPr lang="de-AT" sz="2800" b="1" dirty="0" err="1" smtClean="0"/>
              <a:t>Aims</a:t>
            </a:r>
            <a:endParaRPr lang="en-GB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526565" y="1977746"/>
            <a:ext cx="6984776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de-DE" sz="2000" b="1" dirty="0" smtClean="0"/>
              <a:t>Digital </a:t>
            </a:r>
            <a:r>
              <a:rPr lang="de-DE" sz="2000" b="1" dirty="0"/>
              <a:t>long-term preservation of </a:t>
            </a:r>
            <a:r>
              <a:rPr lang="de-DE" sz="2000" b="1" dirty="0" err="1" smtClean="0"/>
              <a:t>ressources</a:t>
            </a:r>
            <a:r>
              <a:rPr lang="de-DE" sz="2000" b="1" dirty="0" smtClean="0"/>
              <a:t> from</a:t>
            </a:r>
            <a:r>
              <a:rPr lang="de-DE" sz="2000" b="1" dirty="0"/>
              <a:t> </a:t>
            </a:r>
            <a:r>
              <a:rPr lang="de-DE" sz="2000" b="1" dirty="0" smtClean="0"/>
              <a:t>Austrian excavations at </a:t>
            </a:r>
            <a:r>
              <a:rPr lang="de-DE" sz="2000" b="1" dirty="0"/>
              <a:t>Tell </a:t>
            </a:r>
            <a:r>
              <a:rPr lang="de-DE" sz="2000" b="1" dirty="0" smtClean="0"/>
              <a:t>el Daba (Egypt)</a:t>
            </a:r>
            <a:endParaRPr lang="de-DE" sz="2000" b="1" dirty="0"/>
          </a:p>
        </p:txBody>
      </p:sp>
      <p:sp>
        <p:nvSpPr>
          <p:cNvPr id="6" name="Rechteck 6"/>
          <p:cNvSpPr/>
          <p:nvPr/>
        </p:nvSpPr>
        <p:spPr>
          <a:xfrm>
            <a:off x="467544" y="692696"/>
            <a:ext cx="820891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2400" dirty="0"/>
          </a:p>
          <a:p>
            <a:r>
              <a:rPr lang="de-DE" sz="2800" b="1" dirty="0" smtClean="0"/>
              <a:t>A puzzle in 4D: </a:t>
            </a:r>
          </a:p>
          <a:p>
            <a:r>
              <a:rPr lang="en-US" sz="2000" b="1" dirty="0" smtClean="0"/>
              <a:t>digital </a:t>
            </a:r>
            <a:r>
              <a:rPr lang="en-US" sz="2000" b="1" dirty="0"/>
              <a:t>p</a:t>
            </a:r>
            <a:r>
              <a:rPr lang="en-US" sz="2000" b="1" dirty="0" smtClean="0"/>
              <a:t>reservation and reconstruction of an Egyptian </a:t>
            </a:r>
            <a:r>
              <a:rPr lang="en-US" sz="2000" b="1" dirty="0"/>
              <a:t>p</a:t>
            </a:r>
            <a:r>
              <a:rPr lang="en-US" sz="2000" b="1" dirty="0" smtClean="0"/>
              <a:t>alace</a:t>
            </a:r>
          </a:p>
          <a:p>
            <a:endParaRPr lang="en-US" sz="2000" b="1" dirty="0" smtClean="0"/>
          </a:p>
        </p:txBody>
      </p:sp>
      <p:sp>
        <p:nvSpPr>
          <p:cNvPr id="3" name="Rectangle 2"/>
          <p:cNvSpPr/>
          <p:nvPr/>
        </p:nvSpPr>
        <p:spPr>
          <a:xfrm>
            <a:off x="526565" y="4365104"/>
            <a:ext cx="57883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err="1"/>
              <a:t>Cooperations</a:t>
            </a:r>
            <a:r>
              <a:rPr lang="en-GB" sz="1600" dirty="0"/>
              <a:t> with: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 smtClean="0"/>
              <a:t>Ludwig </a:t>
            </a:r>
            <a:r>
              <a:rPr lang="de-DE" sz="1600" dirty="0"/>
              <a:t>Boltzmann Institute ArchPro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/>
              <a:t>Chicago University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/>
              <a:t>Österreichisches Archäologisches Institut, Grabung Tell el Dab‘a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Archaeology Data Service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/>
              <a:t>PIN Scri - Polo Universitario "Città di Prato"</a:t>
            </a:r>
            <a:endParaRPr lang="de-DE" sz="1600" dirty="0"/>
          </a:p>
        </p:txBody>
      </p:sp>
      <p:sp>
        <p:nvSpPr>
          <p:cNvPr id="7" name="Rectangle 6"/>
          <p:cNvSpPr/>
          <p:nvPr/>
        </p:nvSpPr>
        <p:spPr>
          <a:xfrm>
            <a:off x="506983" y="2663046"/>
            <a:ext cx="70155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Funding: </a:t>
            </a:r>
            <a:r>
              <a:rPr lang="en-GB" sz="1600" dirty="0" smtClean="0"/>
              <a:t>Austrian </a:t>
            </a:r>
            <a:r>
              <a:rPr lang="en-US" sz="1600" dirty="0" smtClean="0"/>
              <a:t>Academy </a:t>
            </a:r>
            <a:r>
              <a:rPr lang="en-US" sz="1600" dirty="0"/>
              <a:t>of Sciences digital long-term preservation </a:t>
            </a:r>
            <a:r>
              <a:rPr lang="en-US" sz="1600" dirty="0" smtClean="0"/>
              <a:t>program (</a:t>
            </a:r>
            <a:r>
              <a:rPr lang="en-US" sz="1600" dirty="0"/>
              <a:t>ÖAW/ACDH Digital Humanities) </a:t>
            </a:r>
            <a:r>
              <a:rPr lang="en-US" sz="1600" dirty="0" smtClean="0"/>
              <a:t>&amp; ARIADNE (FP7-313193)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F</a:t>
            </a:r>
            <a:r>
              <a:rPr lang="en-GB" sz="1600" dirty="0" err="1" smtClean="0"/>
              <a:t>ebruary</a:t>
            </a:r>
            <a:r>
              <a:rPr lang="en-GB" sz="1600" dirty="0" smtClean="0"/>
              <a:t> </a:t>
            </a:r>
            <a:r>
              <a:rPr lang="en-GB" sz="1600" dirty="0"/>
              <a:t>2015 – January </a:t>
            </a:r>
            <a:r>
              <a:rPr lang="en-GB" sz="1600" dirty="0" smtClean="0"/>
              <a:t>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OREA </a:t>
            </a:r>
            <a:r>
              <a:rPr lang="en-GB" sz="1600" dirty="0"/>
              <a:t>&amp; ACDH (Austrian Academy of Sciences</a:t>
            </a:r>
            <a:r>
              <a:rPr lang="en-GB" sz="16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C</a:t>
            </a:r>
            <a:r>
              <a:rPr lang="en-GB" sz="1600" b="1" dirty="0" smtClean="0"/>
              <a:t>ase study to develop archaeology data archive at the Austrian Academy of Sciences</a:t>
            </a:r>
          </a:p>
        </p:txBody>
      </p:sp>
    </p:spTree>
    <p:extLst>
      <p:ext uri="{BB962C8B-B14F-4D97-AF65-F5344CB8AC3E}">
        <p14:creationId xmlns:p14="http://schemas.microsoft.com/office/powerpoint/2010/main" val="203361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1317136"/>
            <a:ext cx="4499703" cy="508583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347864" y="318111"/>
            <a:ext cx="5616624" cy="5667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smtClean="0"/>
              <a:t>RDF creation</a:t>
            </a:r>
            <a:endParaRPr lang="en-GB" sz="3200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611560" y="1743843"/>
            <a:ext cx="6552728" cy="374441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3350" indent="-133350"/>
            <a:r>
              <a:rPr lang="en-US" sz="1800" dirty="0" smtClean="0"/>
              <a:t>Transform Excel to RDF </a:t>
            </a:r>
          </a:p>
          <a:p>
            <a:pPr marL="0" indent="0">
              <a:buNone/>
            </a:pPr>
            <a:r>
              <a:rPr lang="en-US" sz="1800" dirty="0" smtClean="0"/>
              <a:t>CIDOC CRM &amp; Extensions</a:t>
            </a:r>
          </a:p>
          <a:p>
            <a:pPr marL="133350" indent="-133350"/>
            <a:endParaRPr lang="en-US" sz="1800" dirty="0" smtClean="0"/>
          </a:p>
          <a:p>
            <a:pPr marL="0" indent="0">
              <a:buNone/>
            </a:pPr>
            <a:r>
              <a:rPr lang="en-US" sz="2400" b="1" dirty="0" smtClean="0"/>
              <a:t>Integrate data for different sources</a:t>
            </a:r>
          </a:p>
          <a:p>
            <a:pPr marL="133350" indent="-133350"/>
            <a:endParaRPr lang="en-US" sz="1800" dirty="0" smtClean="0"/>
          </a:p>
          <a:p>
            <a:pPr marL="133350" indent="-133350"/>
            <a:r>
              <a:rPr lang="en-US" sz="1800" dirty="0" smtClean="0"/>
              <a:t>Field Drawings</a:t>
            </a:r>
          </a:p>
          <a:p>
            <a:pPr marL="133350" indent="-133350"/>
            <a:r>
              <a:rPr lang="en-US" sz="1800" dirty="0" err="1" smtClean="0"/>
              <a:t>Fotos</a:t>
            </a:r>
            <a:endParaRPr lang="en-US" sz="1800" dirty="0" smtClean="0"/>
          </a:p>
          <a:p>
            <a:pPr marL="133350" indent="-133350"/>
            <a:r>
              <a:rPr lang="is-IS" sz="1800" dirty="0" smtClean="0"/>
              <a:t>…....</a:t>
            </a:r>
            <a:endParaRPr lang="en-US" sz="1800" dirty="0" smtClean="0"/>
          </a:p>
          <a:p>
            <a:pPr marL="133350" indent="-133350"/>
            <a:r>
              <a:rPr lang="en-US" sz="1800" dirty="0" smtClean="0"/>
              <a:t>Controlled Vocabularies</a:t>
            </a:r>
          </a:p>
          <a:p>
            <a:pPr marL="133350" indent="-133350"/>
            <a:r>
              <a:rPr lang="en-US" sz="1800" dirty="0" smtClean="0"/>
              <a:t>Archiving System (file locations)</a:t>
            </a:r>
          </a:p>
          <a:p>
            <a:endParaRPr lang="de-AT" sz="1800" dirty="0"/>
          </a:p>
        </p:txBody>
      </p:sp>
      <p:sp>
        <p:nvSpPr>
          <p:cNvPr id="7" name="Rectangle 6"/>
          <p:cNvSpPr/>
          <p:nvPr/>
        </p:nvSpPr>
        <p:spPr>
          <a:xfrm>
            <a:off x="539552" y="1052736"/>
            <a:ext cx="77980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0850" indent="-450850"/>
            <a:r>
              <a:rPr lang="en-US" sz="2800" b="1" dirty="0" smtClean="0"/>
              <a:t>Metadata</a:t>
            </a:r>
            <a:r>
              <a:rPr lang="en-US" dirty="0" smtClean="0"/>
              <a:t> </a:t>
            </a:r>
            <a:r>
              <a:rPr lang="en-US" sz="2800" b="1" dirty="0"/>
              <a:t>storage </a:t>
            </a:r>
            <a:r>
              <a:rPr lang="en-US" sz="2800" b="1" dirty="0" smtClean="0"/>
              <a:t>system – how to get the data in ?</a:t>
            </a:r>
            <a:endParaRPr lang="en-US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4287435" y="1710147"/>
            <a:ext cx="2016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3350" indent="-133350"/>
            <a:r>
              <a:rPr lang="en-US" dirty="0" smtClean="0"/>
              <a:t>e.g. </a:t>
            </a:r>
          </a:p>
          <a:p>
            <a:pPr marL="133350" indent="-133350"/>
            <a:r>
              <a:rPr lang="en-US" dirty="0" smtClean="0"/>
              <a:t>Karma </a:t>
            </a:r>
            <a:r>
              <a:rPr lang="en-US" dirty="0"/>
              <a:t>tool </a:t>
            </a:r>
          </a:p>
        </p:txBody>
      </p:sp>
      <p:sp>
        <p:nvSpPr>
          <p:cNvPr id="9" name="Rectangle 8"/>
          <p:cNvSpPr/>
          <p:nvPr/>
        </p:nvSpPr>
        <p:spPr>
          <a:xfrm>
            <a:off x="7052624" y="1559177"/>
            <a:ext cx="5253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3350" indent="-133350"/>
            <a:r>
              <a:rPr lang="en-US" smtClean="0"/>
              <a:t>File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901621" y="2568082"/>
            <a:ext cx="17380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3350" indent="-133350"/>
            <a:r>
              <a:rPr lang="en-US" smtClean="0"/>
              <a:t>Field Drawing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031756" y="3719925"/>
            <a:ext cx="30208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3350" indent="-133350"/>
            <a:r>
              <a:rPr lang="en-US" smtClean="0"/>
              <a:t>Archaeological object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827215" y="3719925"/>
            <a:ext cx="30208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3350" indent="-133350"/>
            <a:r>
              <a:rPr lang="en-US" dirty="0" smtClean="0"/>
              <a:t>Excavation object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9333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491880" y="404664"/>
            <a:ext cx="5256584" cy="5667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b="1" dirty="0"/>
              <a:t>Metadata </a:t>
            </a:r>
            <a:r>
              <a:rPr lang="en-US" sz="2800" b="1" dirty="0" smtClean="0"/>
              <a:t>querying</a:t>
            </a:r>
            <a:endParaRPr lang="en-GB" sz="2800" b="1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611560" y="1196752"/>
            <a:ext cx="7920880" cy="489654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Simple querying to</a:t>
            </a:r>
          </a:p>
          <a:p>
            <a:r>
              <a:rPr lang="en-US" sz="1600" dirty="0" smtClean="0"/>
              <a:t>test data model </a:t>
            </a:r>
          </a:p>
          <a:p>
            <a:r>
              <a:rPr lang="en-US" sz="1600" dirty="0"/>
              <a:t>t</a:t>
            </a:r>
            <a:r>
              <a:rPr lang="en-US" sz="1600" dirty="0" smtClean="0"/>
              <a:t>est triple store implementation </a:t>
            </a:r>
          </a:p>
          <a:p>
            <a:r>
              <a:rPr lang="en-US" sz="1600" dirty="0" smtClean="0"/>
              <a:t>make quality control</a:t>
            </a:r>
          </a:p>
          <a:p>
            <a:pPr marL="0" indent="0">
              <a:buNone/>
            </a:pPr>
            <a:r>
              <a:rPr lang="en-US" sz="1600" dirty="0"/>
              <a:t>Queries like:</a:t>
            </a:r>
          </a:p>
          <a:p>
            <a:pPr marL="450850" lvl="1" indent="-268288"/>
            <a:r>
              <a:rPr lang="en-US" sz="1600" dirty="0"/>
              <a:t>All documents for an </a:t>
            </a:r>
            <a:r>
              <a:rPr lang="en-US" sz="1600" b="1" dirty="0"/>
              <a:t>excavation areas </a:t>
            </a:r>
            <a:r>
              <a:rPr lang="en-US" sz="1600" dirty="0"/>
              <a:t>(e.g. Site </a:t>
            </a:r>
            <a:r>
              <a:rPr lang="en-US" sz="1600" dirty="0" smtClean="0"/>
              <a:t>TD, Area </a:t>
            </a:r>
            <a:r>
              <a:rPr lang="en-US" sz="1600" dirty="0"/>
              <a:t>F/1, </a:t>
            </a:r>
            <a:r>
              <a:rPr lang="de-DE" sz="1600" dirty="0"/>
              <a:t>SQUARE </a:t>
            </a:r>
            <a:r>
              <a:rPr lang="en-US" sz="1600" dirty="0"/>
              <a:t>j/21)</a:t>
            </a:r>
          </a:p>
          <a:p>
            <a:pPr marL="450850" lvl="1" indent="-268288"/>
            <a:r>
              <a:rPr lang="en-US" sz="1600" dirty="0"/>
              <a:t>All documents for an </a:t>
            </a:r>
            <a:r>
              <a:rPr lang="en-US" sz="1600" b="1" dirty="0"/>
              <a:t>archaeological feature/find type </a:t>
            </a:r>
            <a:r>
              <a:rPr lang="en-US" sz="1600" dirty="0"/>
              <a:t>(e.g. grave, </a:t>
            </a:r>
            <a:r>
              <a:rPr lang="en-US" sz="1600" dirty="0" smtClean="0"/>
              <a:t>wall, </a:t>
            </a:r>
            <a:r>
              <a:rPr lang="en-US" sz="1600" dirty="0"/>
              <a:t>vase</a:t>
            </a:r>
            <a:r>
              <a:rPr lang="en-US" sz="1600" dirty="0" smtClean="0"/>
              <a:t>,</a:t>
            </a:r>
            <a:r>
              <a:rPr lang="is-IS" sz="1600" dirty="0" smtClean="0"/>
              <a:t>...)</a:t>
            </a:r>
            <a:endParaRPr lang="en-US" sz="1600" dirty="0"/>
          </a:p>
          <a:p>
            <a:pPr marL="450850" lvl="1" indent="-268288"/>
            <a:r>
              <a:rPr lang="en-US" sz="1600" dirty="0"/>
              <a:t>All documents for an </a:t>
            </a:r>
            <a:r>
              <a:rPr lang="en-US" sz="1600" b="1" dirty="0"/>
              <a:t>archaeological feature/find </a:t>
            </a:r>
            <a:r>
              <a:rPr lang="en-US" sz="1600" dirty="0"/>
              <a:t>(e.g. grave 5 and walls in Site TD - Area F/1 - </a:t>
            </a:r>
            <a:r>
              <a:rPr lang="de-DE" sz="1600" dirty="0"/>
              <a:t>SQUARE </a:t>
            </a:r>
            <a:r>
              <a:rPr lang="en-US" sz="1600" dirty="0"/>
              <a:t>j/21 - </a:t>
            </a:r>
            <a:r>
              <a:rPr lang="en-US" sz="1600" dirty="0" err="1"/>
              <a:t>Planum</a:t>
            </a:r>
            <a:r>
              <a:rPr lang="en-US" sz="1600" dirty="0"/>
              <a:t> 3)</a:t>
            </a: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sz="2000" b="1" dirty="0" smtClean="0"/>
              <a:t>Possible workflows</a:t>
            </a:r>
            <a:endParaRPr lang="en-US" sz="2000" b="1" dirty="0"/>
          </a:p>
          <a:p>
            <a:pPr marL="0" indent="0">
              <a:buNone/>
            </a:pPr>
            <a:r>
              <a:rPr lang="de-AT" sz="1600" dirty="0" smtClean="0"/>
              <a:t>a) </a:t>
            </a:r>
            <a:r>
              <a:rPr lang="de-AT" sz="1600" dirty="0" err="1" smtClean="0"/>
              <a:t>Denormalize</a:t>
            </a:r>
            <a:r>
              <a:rPr lang="de-AT" sz="1600" dirty="0" smtClean="0"/>
              <a:t> </a:t>
            </a:r>
            <a:r>
              <a:rPr lang="de-AT" sz="1600" dirty="0" err="1" smtClean="0"/>
              <a:t>data</a:t>
            </a:r>
            <a:r>
              <a:rPr lang="de-AT" sz="1600" dirty="0" smtClean="0"/>
              <a:t> </a:t>
            </a:r>
            <a:r>
              <a:rPr lang="de-AT" sz="1600" dirty="0" err="1" smtClean="0"/>
              <a:t>from</a:t>
            </a:r>
            <a:r>
              <a:rPr lang="de-AT" sz="1600" dirty="0" smtClean="0"/>
              <a:t> Triple Store </a:t>
            </a:r>
            <a:r>
              <a:rPr lang="de-AT" sz="1600" dirty="0" err="1" smtClean="0"/>
              <a:t>through</a:t>
            </a:r>
            <a:r>
              <a:rPr lang="de-AT" sz="1600" dirty="0" smtClean="0"/>
              <a:t> SPARQL Query -&gt; </a:t>
            </a:r>
            <a:r>
              <a:rPr lang="de-AT" sz="1600" dirty="0" err="1" smtClean="0"/>
              <a:t>import</a:t>
            </a:r>
            <a:r>
              <a:rPr lang="de-AT" sz="1600" dirty="0" smtClean="0"/>
              <a:t> </a:t>
            </a:r>
            <a:r>
              <a:rPr lang="de-AT" sz="1600" dirty="0" err="1" smtClean="0"/>
              <a:t>to</a:t>
            </a:r>
            <a:r>
              <a:rPr lang="de-AT" sz="1600" dirty="0" smtClean="0"/>
              <a:t> Excel </a:t>
            </a:r>
          </a:p>
          <a:p>
            <a:pPr marL="0" indent="0">
              <a:buNone/>
            </a:pPr>
            <a:r>
              <a:rPr lang="de-AT" sz="1600" dirty="0" smtClean="0"/>
              <a:t>        -&gt; </a:t>
            </a:r>
            <a:r>
              <a:rPr lang="de-AT" sz="1600" dirty="0" err="1" smtClean="0"/>
              <a:t>Use</a:t>
            </a:r>
            <a:r>
              <a:rPr lang="de-AT" sz="1600" dirty="0" smtClean="0"/>
              <a:t> Excel </a:t>
            </a:r>
            <a:r>
              <a:rPr lang="de-AT" sz="1600" dirty="0" err="1" smtClean="0"/>
              <a:t>filter</a:t>
            </a:r>
            <a:r>
              <a:rPr lang="de-AT" sz="1600" dirty="0" smtClean="0"/>
              <a:t> </a:t>
            </a:r>
            <a:r>
              <a:rPr lang="de-AT" sz="1600" dirty="0" err="1" smtClean="0"/>
              <a:t>functions</a:t>
            </a:r>
            <a:r>
              <a:rPr lang="de-AT" sz="1600" dirty="0" smtClean="0"/>
              <a:t> </a:t>
            </a:r>
            <a:r>
              <a:rPr lang="de-AT" sz="1600" dirty="0" err="1" smtClean="0"/>
              <a:t>for</a:t>
            </a:r>
            <a:r>
              <a:rPr lang="de-AT" sz="1600" dirty="0" smtClean="0"/>
              <a:t> </a:t>
            </a:r>
            <a:r>
              <a:rPr lang="de-AT" sz="1600" dirty="0" err="1" smtClean="0"/>
              <a:t>the</a:t>
            </a:r>
            <a:r>
              <a:rPr lang="de-AT" sz="1600" dirty="0" smtClean="0"/>
              <a:t> </a:t>
            </a:r>
            <a:r>
              <a:rPr lang="de-AT" sz="1600" dirty="0" err="1" smtClean="0"/>
              <a:t>queries</a:t>
            </a:r>
            <a:endParaRPr lang="de-AT" sz="1600" dirty="0" smtClean="0"/>
          </a:p>
          <a:p>
            <a:pPr marL="0" indent="0">
              <a:buNone/>
            </a:pPr>
            <a:r>
              <a:rPr lang="de-AT" sz="1600" dirty="0" smtClean="0"/>
              <a:t>b) Query </a:t>
            </a:r>
            <a:r>
              <a:rPr lang="de-AT" sz="1600" dirty="0" err="1" smtClean="0"/>
              <a:t>directly</a:t>
            </a:r>
            <a:r>
              <a:rPr lang="de-AT" sz="1600" dirty="0" smtClean="0"/>
              <a:t> in Triple Store via SPARQL (</a:t>
            </a:r>
            <a:r>
              <a:rPr lang="de-AT" sz="1600" dirty="0" err="1" smtClean="0"/>
              <a:t>with</a:t>
            </a:r>
            <a:r>
              <a:rPr lang="de-AT" sz="1600" dirty="0" smtClean="0"/>
              <a:t> </a:t>
            </a:r>
            <a:r>
              <a:rPr lang="de-AT" sz="1600" dirty="0" err="1" smtClean="0"/>
              <a:t>predefined</a:t>
            </a:r>
            <a:r>
              <a:rPr lang="de-AT" sz="1600" dirty="0" smtClean="0"/>
              <a:t> </a:t>
            </a:r>
            <a:r>
              <a:rPr lang="de-AT" sz="1600" dirty="0" err="1" smtClean="0"/>
              <a:t>queries</a:t>
            </a:r>
            <a:r>
              <a:rPr lang="de-AT" sz="1600" dirty="0" smtClean="0"/>
              <a:t>)</a:t>
            </a:r>
            <a:br>
              <a:rPr lang="de-AT" sz="1600" dirty="0" smtClean="0"/>
            </a:br>
            <a:r>
              <a:rPr lang="de-AT" sz="1600" dirty="0" smtClean="0"/>
              <a:t>c) Simple web </a:t>
            </a:r>
            <a:r>
              <a:rPr lang="de-AT" sz="1600" dirty="0" err="1" smtClean="0"/>
              <a:t>application</a:t>
            </a:r>
            <a:r>
              <a:rPr lang="de-AT" sz="1600" dirty="0" smtClean="0"/>
              <a:t> </a:t>
            </a:r>
            <a:r>
              <a:rPr lang="de-AT" sz="1600" dirty="0" err="1" smtClean="0"/>
              <a:t>allowing</a:t>
            </a:r>
            <a:r>
              <a:rPr lang="de-AT" sz="1600" dirty="0" smtClean="0"/>
              <a:t> </a:t>
            </a:r>
            <a:r>
              <a:rPr lang="de-AT" sz="1600" dirty="0" err="1" smtClean="0"/>
              <a:t>browsing</a:t>
            </a:r>
            <a:r>
              <a:rPr lang="de-AT" sz="1600" dirty="0" smtClean="0"/>
              <a:t> </a:t>
            </a:r>
            <a:r>
              <a:rPr lang="de-AT" sz="1600" dirty="0" err="1" smtClean="0"/>
              <a:t>and</a:t>
            </a:r>
            <a:r>
              <a:rPr lang="de-AT" sz="1600" dirty="0" smtClean="0"/>
              <a:t> </a:t>
            </a:r>
            <a:r>
              <a:rPr lang="de-AT" sz="1600" dirty="0" err="1" smtClean="0"/>
              <a:t>search</a:t>
            </a:r>
            <a:r>
              <a:rPr lang="de-AT" sz="1600" dirty="0" smtClean="0"/>
              <a:t> </a:t>
            </a:r>
            <a:br>
              <a:rPr lang="de-AT" sz="1600" dirty="0" smtClean="0"/>
            </a:br>
            <a:r>
              <a:rPr lang="de-AT" sz="1600" dirty="0" smtClean="0"/>
              <a:t>    </a:t>
            </a:r>
            <a:r>
              <a:rPr lang="de-AT" sz="1600" dirty="0" err="1" smtClean="0"/>
              <a:t>working</a:t>
            </a:r>
            <a:r>
              <a:rPr lang="de-AT" sz="1600" dirty="0" smtClean="0"/>
              <a:t> on a </a:t>
            </a:r>
            <a:r>
              <a:rPr lang="de-AT" sz="1600" dirty="0" err="1" smtClean="0"/>
              <a:t>snapshot</a:t>
            </a:r>
            <a:r>
              <a:rPr lang="de-AT" sz="1600" dirty="0" smtClean="0"/>
              <a:t> </a:t>
            </a:r>
            <a:r>
              <a:rPr lang="de-AT" sz="1600" dirty="0" err="1" smtClean="0"/>
              <a:t>of</a:t>
            </a:r>
            <a:r>
              <a:rPr lang="de-AT" sz="1600" dirty="0" smtClean="0"/>
              <a:t> </a:t>
            </a:r>
            <a:r>
              <a:rPr lang="de-AT" sz="1600" dirty="0" err="1" smtClean="0"/>
              <a:t>the</a:t>
            </a:r>
            <a:r>
              <a:rPr lang="de-AT" sz="1600" dirty="0" smtClean="0"/>
              <a:t> </a:t>
            </a:r>
            <a:r>
              <a:rPr lang="de-AT" sz="1600" dirty="0" err="1" smtClean="0"/>
              <a:t>data</a:t>
            </a:r>
            <a:r>
              <a:rPr lang="de-AT" sz="1600" dirty="0" smtClean="0"/>
              <a:t> </a:t>
            </a:r>
            <a:r>
              <a:rPr lang="de-AT" sz="1600" dirty="0" err="1" smtClean="0"/>
              <a:t>from</a:t>
            </a:r>
            <a:r>
              <a:rPr lang="de-AT" sz="1600" dirty="0" smtClean="0"/>
              <a:t> </a:t>
            </a:r>
            <a:r>
              <a:rPr lang="de-AT" sz="1600" dirty="0" err="1" smtClean="0"/>
              <a:t>triple</a:t>
            </a:r>
            <a:r>
              <a:rPr lang="de-AT" sz="1600" dirty="0" smtClean="0"/>
              <a:t> </a:t>
            </a:r>
            <a:r>
              <a:rPr lang="de-AT" sz="1600" dirty="0" err="1" smtClean="0"/>
              <a:t>store</a:t>
            </a:r>
            <a:endParaRPr lang="de-AT" sz="1600" dirty="0"/>
          </a:p>
        </p:txBody>
      </p:sp>
    </p:spTree>
    <p:extLst>
      <p:ext uri="{BB962C8B-B14F-4D97-AF65-F5344CB8AC3E}">
        <p14:creationId xmlns:p14="http://schemas.microsoft.com/office/powerpoint/2010/main" val="147707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07704" y="1772816"/>
            <a:ext cx="4968552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2800" b="1" dirty="0" err="1" smtClean="0"/>
              <a:t>Thank</a:t>
            </a:r>
            <a:r>
              <a:rPr lang="de-AT" sz="2800" b="1" dirty="0" smtClean="0"/>
              <a:t> </a:t>
            </a:r>
            <a:r>
              <a:rPr lang="de-AT" sz="2800" b="1" dirty="0" err="1" smtClean="0"/>
              <a:t>you</a:t>
            </a:r>
            <a:r>
              <a:rPr lang="de-AT" sz="2800" b="1" dirty="0" smtClean="0"/>
              <a:t> </a:t>
            </a:r>
            <a:r>
              <a:rPr lang="de-AT" sz="2800" b="1" dirty="0" err="1" smtClean="0"/>
              <a:t>for</a:t>
            </a:r>
            <a:r>
              <a:rPr lang="de-AT" sz="2800" b="1" dirty="0" smtClean="0"/>
              <a:t> </a:t>
            </a:r>
            <a:r>
              <a:rPr lang="de-AT" sz="2800" b="1" dirty="0" err="1" smtClean="0"/>
              <a:t>your</a:t>
            </a:r>
            <a:r>
              <a:rPr lang="de-AT" sz="2800" b="1" dirty="0" smtClean="0"/>
              <a:t> </a:t>
            </a:r>
            <a:r>
              <a:rPr lang="de-AT" sz="2800" b="1" dirty="0" err="1" smtClean="0"/>
              <a:t>attention</a:t>
            </a:r>
            <a:r>
              <a:rPr lang="de-AT" sz="2800" b="1" dirty="0" smtClean="0"/>
              <a:t>!</a:t>
            </a:r>
            <a:endParaRPr lang="en-GB" sz="2800" b="1" dirty="0"/>
          </a:p>
        </p:txBody>
      </p:sp>
      <p:pic>
        <p:nvPicPr>
          <p:cNvPr id="3" name="Picture 2" descr="http://www.socialbench.com/images/advice-im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304" y="3717032"/>
            <a:ext cx="4536504" cy="185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95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981" y="2419522"/>
            <a:ext cx="2818438" cy="179697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97196" y="2192255"/>
            <a:ext cx="3312368" cy="7805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796136" y="349119"/>
            <a:ext cx="3168352" cy="566738"/>
          </a:xfrm>
        </p:spPr>
        <p:txBody>
          <a:bodyPr>
            <a:noAutofit/>
          </a:bodyPr>
          <a:lstStyle/>
          <a:p>
            <a:r>
              <a:rPr lang="de-AT" sz="2800" b="1" dirty="0" smtClean="0"/>
              <a:t>Tell </a:t>
            </a:r>
            <a:r>
              <a:rPr lang="de-AT" sz="2800" b="1" dirty="0" err="1" smtClean="0"/>
              <a:t>el</a:t>
            </a:r>
            <a:r>
              <a:rPr lang="de-AT" sz="2800" b="1" dirty="0" smtClean="0"/>
              <a:t> </a:t>
            </a:r>
            <a:r>
              <a:rPr lang="de-AT" sz="2800" b="1" dirty="0" err="1" smtClean="0"/>
              <a:t>Daba</a:t>
            </a:r>
            <a:r>
              <a:rPr lang="de-AT" sz="2800" b="1" dirty="0" smtClean="0"/>
              <a:t> (TED)</a:t>
            </a:r>
            <a:endParaRPr lang="en-GB" sz="2800" b="1" dirty="0"/>
          </a:p>
        </p:txBody>
      </p:sp>
      <p:sp>
        <p:nvSpPr>
          <p:cNvPr id="8" name="Textfeld 4"/>
          <p:cNvSpPr txBox="1"/>
          <p:nvPr/>
        </p:nvSpPr>
        <p:spPr>
          <a:xfrm>
            <a:off x="395536" y="884072"/>
            <a:ext cx="47086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12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– 18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Dynasty (early second </a:t>
            </a:r>
            <a:r>
              <a:rPr lang="en-US" sz="1600" dirty="0" err="1" smtClean="0"/>
              <a:t>millenium</a:t>
            </a:r>
            <a:r>
              <a:rPr lang="en-US" sz="1600" dirty="0" smtClean="0"/>
              <a:t> BC)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Wealthy society with contacts </a:t>
            </a:r>
            <a:r>
              <a:rPr lang="en-US" sz="1600" dirty="0"/>
              <a:t>to </a:t>
            </a:r>
            <a:r>
              <a:rPr lang="en-US" sz="1600" dirty="0" smtClean="0"/>
              <a:t>eastern Mediterranean and Minoan culture</a:t>
            </a:r>
          </a:p>
          <a:p>
            <a:endParaRPr lang="en-US" sz="1200" dirty="0"/>
          </a:p>
        </p:txBody>
      </p:sp>
      <p:sp>
        <p:nvSpPr>
          <p:cNvPr id="12" name="Rechteck 5"/>
          <p:cNvSpPr/>
          <p:nvPr/>
        </p:nvSpPr>
        <p:spPr>
          <a:xfrm>
            <a:off x="4644008" y="6166085"/>
            <a:ext cx="34390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/>
              <a:t>TED wall painting depicting bull leapers</a:t>
            </a:r>
            <a:endParaRPr lang="en-US" sz="1600" dirty="0"/>
          </a:p>
        </p:txBody>
      </p:sp>
      <p:pic>
        <p:nvPicPr>
          <p:cNvPr id="11" name="Grafik 7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9"/>
          <a:stretch/>
        </p:blipFill>
        <p:spPr>
          <a:xfrm>
            <a:off x="1763688" y="4216498"/>
            <a:ext cx="6201684" cy="1999387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592" y="990337"/>
            <a:ext cx="1515216" cy="1354705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33" y="2132856"/>
            <a:ext cx="3111594" cy="192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50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69" y="2404843"/>
            <a:ext cx="3657206" cy="19894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339733" y="341982"/>
            <a:ext cx="3168352" cy="566738"/>
          </a:xfrm>
        </p:spPr>
        <p:txBody>
          <a:bodyPr>
            <a:noAutofit/>
          </a:bodyPr>
          <a:lstStyle/>
          <a:p>
            <a:r>
              <a:rPr lang="de-AT" sz="2800" b="1" dirty="0" err="1" smtClean="0"/>
              <a:t>Excavation</a:t>
            </a:r>
            <a:endParaRPr lang="en-GB" sz="2800" b="1" dirty="0"/>
          </a:p>
        </p:txBody>
      </p:sp>
      <p:sp>
        <p:nvSpPr>
          <p:cNvPr id="8" name="Textfeld 4"/>
          <p:cNvSpPr txBox="1"/>
          <p:nvPr/>
        </p:nvSpPr>
        <p:spPr>
          <a:xfrm>
            <a:off x="395536" y="1052736"/>
            <a:ext cx="44644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AT" sz="1600" dirty="0" smtClean="0"/>
              <a:t>Since 1966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AT" sz="1600" dirty="0" smtClean="0"/>
              <a:t>8 </a:t>
            </a:r>
            <a:r>
              <a:rPr lang="de-AT" sz="1600" dirty="0" err="1" smtClean="0"/>
              <a:t>excavation</a:t>
            </a:r>
            <a:r>
              <a:rPr lang="de-AT" sz="1600" dirty="0" smtClean="0"/>
              <a:t> </a:t>
            </a:r>
            <a:r>
              <a:rPr lang="de-AT" sz="1600" dirty="0" err="1" smtClean="0"/>
              <a:t>areas</a:t>
            </a:r>
            <a:endParaRPr lang="de-AT" sz="16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AT" sz="1600" dirty="0" smtClean="0"/>
              <a:t>88 </a:t>
            </a:r>
            <a:r>
              <a:rPr lang="de-AT" sz="1600" dirty="0" err="1" smtClean="0"/>
              <a:t>fieldwork</a:t>
            </a:r>
            <a:r>
              <a:rPr lang="de-AT" sz="1600" dirty="0" smtClean="0"/>
              <a:t> </a:t>
            </a:r>
            <a:r>
              <a:rPr lang="de-AT" sz="1600" dirty="0" err="1" smtClean="0"/>
              <a:t>campaigns</a:t>
            </a:r>
            <a:endParaRPr lang="en-US" sz="1600" dirty="0" smtClean="0"/>
          </a:p>
          <a:p>
            <a:endParaRPr lang="en-US" sz="1200" dirty="0"/>
          </a:p>
        </p:txBody>
      </p:sp>
      <p:pic>
        <p:nvPicPr>
          <p:cNvPr id="13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797" y="3861048"/>
            <a:ext cx="4145248" cy="275648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348" y="908720"/>
            <a:ext cx="4453392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60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7376" y="1628800"/>
            <a:ext cx="4038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2000" b="1" dirty="0" smtClean="0"/>
              <a:t>Planquadrate - </a:t>
            </a:r>
            <a:r>
              <a:rPr lang="de-AT" sz="2000" b="1" dirty="0" err="1" smtClean="0"/>
              <a:t>squares</a:t>
            </a:r>
            <a:endParaRPr lang="en-GB" sz="20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35488" y="289511"/>
            <a:ext cx="4608512" cy="5667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2800" b="1" dirty="0" err="1" smtClean="0"/>
              <a:t>Excavation</a:t>
            </a:r>
            <a:r>
              <a:rPr lang="de-AT" sz="2800" b="1" dirty="0" smtClean="0"/>
              <a:t> </a:t>
            </a:r>
            <a:r>
              <a:rPr lang="de-AT" sz="2800" b="1" dirty="0" err="1" smtClean="0"/>
              <a:t>methodology</a:t>
            </a:r>
            <a:endParaRPr lang="en-GB" sz="2800" b="1" dirty="0"/>
          </a:p>
        </p:txBody>
      </p:sp>
      <p:pic>
        <p:nvPicPr>
          <p:cNvPr id="11" name="Picture 1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" y="2132856"/>
            <a:ext cx="3811980" cy="3811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" r="-1"/>
          <a:stretch/>
        </p:blipFill>
        <p:spPr bwMode="auto">
          <a:xfrm>
            <a:off x="4355976" y="2054392"/>
            <a:ext cx="3705283" cy="3890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fi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191" y="1066176"/>
            <a:ext cx="2972193" cy="197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8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4535488" y="332656"/>
            <a:ext cx="4608512" cy="5667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2800" b="1" dirty="0" err="1" smtClean="0"/>
              <a:t>Chronology</a:t>
            </a:r>
            <a:r>
              <a:rPr lang="de-AT" sz="2800" b="1" dirty="0" smtClean="0"/>
              <a:t>/</a:t>
            </a:r>
            <a:r>
              <a:rPr lang="de-AT" sz="2800" b="1" dirty="0" err="1" smtClean="0"/>
              <a:t>Stratigraphy</a:t>
            </a:r>
            <a:endParaRPr lang="en-GB" sz="2800" b="1" dirty="0"/>
          </a:p>
        </p:txBody>
      </p:sp>
      <p:sp>
        <p:nvSpPr>
          <p:cNvPr id="9" name="Textplatzhalter 3"/>
          <p:cNvSpPr txBox="1">
            <a:spLocks/>
          </p:cNvSpPr>
          <p:nvPr/>
        </p:nvSpPr>
        <p:spPr>
          <a:xfrm>
            <a:off x="234001" y="1052735"/>
            <a:ext cx="3185872" cy="511256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dirty="0" err="1" smtClean="0">
                <a:solidFill>
                  <a:srgbClr val="FF0000"/>
                </a:solidFill>
              </a:rPr>
              <a:t>Stratum</a:t>
            </a:r>
            <a:r>
              <a:rPr lang="de-DE" sz="1600" dirty="0" smtClean="0">
                <a:solidFill>
                  <a:srgbClr val="FF0000"/>
                </a:solidFill>
              </a:rPr>
              <a:t> a/1: </a:t>
            </a:r>
            <a:r>
              <a:rPr lang="de-DE" sz="1600" dirty="0" err="1" smtClean="0"/>
              <a:t>graves</a:t>
            </a:r>
            <a:endParaRPr lang="de-DE" sz="1600" dirty="0" smtClean="0"/>
          </a:p>
          <a:p>
            <a:r>
              <a:rPr lang="de-DE" sz="1600" dirty="0" err="1" smtClean="0">
                <a:solidFill>
                  <a:srgbClr val="FF0000"/>
                </a:solidFill>
              </a:rPr>
              <a:t>Stratum</a:t>
            </a:r>
            <a:r>
              <a:rPr lang="de-DE" sz="1600" dirty="0" smtClean="0">
                <a:solidFill>
                  <a:srgbClr val="FF0000"/>
                </a:solidFill>
              </a:rPr>
              <a:t> a/2: </a:t>
            </a:r>
            <a:r>
              <a:rPr lang="de-DE" sz="1600" dirty="0" smtClean="0"/>
              <a:t>temple </a:t>
            </a:r>
            <a:r>
              <a:rPr lang="de-DE" sz="1600" dirty="0" err="1" smtClean="0"/>
              <a:t>with</a:t>
            </a:r>
            <a:r>
              <a:rPr lang="de-DE" sz="1600" dirty="0" smtClean="0"/>
              <a:t> </a:t>
            </a:r>
            <a:r>
              <a:rPr lang="de-DE" sz="1600" dirty="0" err="1" smtClean="0"/>
              <a:t>offering</a:t>
            </a:r>
            <a:r>
              <a:rPr lang="de-DE" sz="1600" dirty="0" smtClean="0"/>
              <a:t> </a:t>
            </a:r>
            <a:r>
              <a:rPr lang="de-DE" sz="1600" dirty="0" err="1" smtClean="0"/>
              <a:t>pits</a:t>
            </a:r>
            <a:r>
              <a:rPr lang="de-DE" sz="1600" dirty="0" smtClean="0"/>
              <a:t> (V. Müller 2008), </a:t>
            </a:r>
            <a:r>
              <a:rPr lang="de-DE" sz="1600" dirty="0" err="1" smtClean="0"/>
              <a:t>graves</a:t>
            </a:r>
            <a:endParaRPr lang="de-DE" sz="1600" dirty="0" smtClean="0"/>
          </a:p>
          <a:p>
            <a:r>
              <a:rPr lang="de-DE" sz="1600" dirty="0" err="1" smtClean="0">
                <a:solidFill>
                  <a:srgbClr val="FF0000"/>
                </a:solidFill>
              </a:rPr>
              <a:t>Stratum</a:t>
            </a:r>
            <a:r>
              <a:rPr lang="de-DE" sz="1600" dirty="0" smtClean="0">
                <a:solidFill>
                  <a:srgbClr val="FF0000"/>
                </a:solidFill>
              </a:rPr>
              <a:t> b/1: </a:t>
            </a:r>
            <a:r>
              <a:rPr lang="de-DE" sz="1600" dirty="0" err="1" smtClean="0"/>
              <a:t>settlement</a:t>
            </a:r>
            <a:r>
              <a:rPr lang="de-DE" sz="1600" dirty="0" smtClean="0"/>
              <a:t> </a:t>
            </a:r>
            <a:r>
              <a:rPr lang="de-DE" sz="1600" dirty="0" err="1" smtClean="0"/>
              <a:t>with</a:t>
            </a:r>
            <a:r>
              <a:rPr lang="de-DE" sz="1600" dirty="0" smtClean="0"/>
              <a:t> large </a:t>
            </a:r>
            <a:r>
              <a:rPr lang="de-DE" sz="1600" dirty="0" err="1" smtClean="0"/>
              <a:t>villae</a:t>
            </a:r>
            <a:r>
              <a:rPr lang="de-DE" sz="1600" dirty="0" smtClean="0"/>
              <a:t>, </a:t>
            </a:r>
            <a:r>
              <a:rPr lang="de-DE" sz="1600" dirty="0" err="1" smtClean="0"/>
              <a:t>cemeteries</a:t>
            </a:r>
            <a:endParaRPr lang="de-DE" sz="1600" dirty="0" smtClean="0"/>
          </a:p>
          <a:p>
            <a:r>
              <a:rPr lang="de-DE" sz="1600" dirty="0" err="1" smtClean="0">
                <a:solidFill>
                  <a:srgbClr val="FF0000"/>
                </a:solidFill>
              </a:rPr>
              <a:t>Stratum</a:t>
            </a:r>
            <a:r>
              <a:rPr lang="de-DE" sz="1600" dirty="0" smtClean="0">
                <a:solidFill>
                  <a:srgbClr val="FF0000"/>
                </a:solidFill>
              </a:rPr>
              <a:t> b/2: </a:t>
            </a:r>
            <a:r>
              <a:rPr lang="de-DE" sz="1600" dirty="0" err="1" smtClean="0"/>
              <a:t>villae</a:t>
            </a:r>
            <a:r>
              <a:rPr lang="de-DE" sz="1600" dirty="0" smtClean="0"/>
              <a:t>, </a:t>
            </a:r>
            <a:r>
              <a:rPr lang="de-DE" sz="1600" dirty="0" err="1" smtClean="0"/>
              <a:t>with</a:t>
            </a:r>
            <a:r>
              <a:rPr lang="de-DE" sz="1600" dirty="0" smtClean="0"/>
              <a:t> </a:t>
            </a:r>
            <a:r>
              <a:rPr lang="de-DE" sz="1600" dirty="0" err="1" smtClean="0"/>
              <a:t>houses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dead</a:t>
            </a:r>
            <a:r>
              <a:rPr lang="de-DE" sz="1600" dirty="0"/>
              <a:t>;</a:t>
            </a:r>
            <a:r>
              <a:rPr lang="de-DE" sz="1600" dirty="0" smtClean="0"/>
              <a:t> </a:t>
            </a:r>
            <a:r>
              <a:rPr lang="de-DE" sz="1600" dirty="0" err="1" smtClean="0"/>
              <a:t>Alleyways</a:t>
            </a:r>
            <a:r>
              <a:rPr lang="de-DE" sz="1600" dirty="0" smtClean="0"/>
              <a:t> </a:t>
            </a:r>
          </a:p>
          <a:p>
            <a:r>
              <a:rPr lang="de-DE" sz="1600" dirty="0" err="1" smtClean="0">
                <a:solidFill>
                  <a:srgbClr val="FF0000"/>
                </a:solidFill>
              </a:rPr>
              <a:t>Stratum</a:t>
            </a:r>
            <a:r>
              <a:rPr lang="de-DE" sz="1600" dirty="0" smtClean="0">
                <a:solidFill>
                  <a:srgbClr val="FF0000"/>
                </a:solidFill>
              </a:rPr>
              <a:t> b/3: </a:t>
            </a:r>
            <a:r>
              <a:rPr lang="de-DE" sz="1600" dirty="0" err="1" smtClean="0"/>
              <a:t>villae</a:t>
            </a:r>
            <a:r>
              <a:rPr lang="de-DE" sz="1600" dirty="0" smtClean="0"/>
              <a:t> </a:t>
            </a:r>
            <a:r>
              <a:rPr lang="de-DE" sz="1600" dirty="0" err="1" smtClean="0"/>
              <a:t>Egyptean</a:t>
            </a:r>
            <a:r>
              <a:rPr lang="de-DE" sz="1600" dirty="0" smtClean="0"/>
              <a:t> style; Graves &amp; </a:t>
            </a:r>
            <a:r>
              <a:rPr lang="de-DE" sz="1600" dirty="0" err="1" smtClean="0"/>
              <a:t>cemeteries</a:t>
            </a:r>
            <a:r>
              <a:rPr lang="de-DE" sz="1600" dirty="0" smtClean="0"/>
              <a:t> </a:t>
            </a:r>
          </a:p>
          <a:p>
            <a:r>
              <a:rPr lang="de-DE" sz="1600" dirty="0" err="1" smtClean="0">
                <a:solidFill>
                  <a:srgbClr val="FF0000"/>
                </a:solidFill>
              </a:rPr>
              <a:t>Stratum</a:t>
            </a:r>
            <a:r>
              <a:rPr lang="de-DE" sz="1600" dirty="0" smtClean="0">
                <a:solidFill>
                  <a:srgbClr val="FF0000"/>
                </a:solidFill>
              </a:rPr>
              <a:t> c: </a:t>
            </a:r>
            <a:r>
              <a:rPr lang="de-DE" sz="1600" dirty="0" smtClean="0"/>
              <a:t>Squatter, </a:t>
            </a:r>
            <a:r>
              <a:rPr lang="de-DE" sz="1600" dirty="0" err="1" smtClean="0"/>
              <a:t>mass</a:t>
            </a:r>
            <a:r>
              <a:rPr lang="de-DE" sz="1600" dirty="0" smtClean="0"/>
              <a:t> </a:t>
            </a:r>
            <a:r>
              <a:rPr lang="de-DE" sz="1600" dirty="0" err="1" smtClean="0"/>
              <a:t>graves</a:t>
            </a:r>
            <a:endParaRPr lang="de-DE" sz="1600" dirty="0" smtClean="0"/>
          </a:p>
          <a:p>
            <a:r>
              <a:rPr lang="de-DE" sz="1600" dirty="0" err="1" smtClean="0">
                <a:solidFill>
                  <a:srgbClr val="FF0000"/>
                </a:solidFill>
              </a:rPr>
              <a:t>Stratum</a:t>
            </a:r>
            <a:r>
              <a:rPr lang="de-DE" sz="1600" dirty="0" smtClean="0">
                <a:solidFill>
                  <a:srgbClr val="FF0000"/>
                </a:solidFill>
              </a:rPr>
              <a:t> d/1: </a:t>
            </a:r>
            <a:r>
              <a:rPr lang="de-DE" sz="1600" dirty="0" err="1" smtClean="0"/>
              <a:t>palace</a:t>
            </a:r>
            <a:r>
              <a:rPr lang="de-DE" sz="1600" dirty="0" smtClean="0"/>
              <a:t> (=Villa) 2 </a:t>
            </a:r>
            <a:r>
              <a:rPr lang="de-DE" sz="1600" dirty="0" err="1" smtClean="0"/>
              <a:t>phases</a:t>
            </a:r>
            <a:r>
              <a:rPr lang="de-DE" sz="1600" dirty="0"/>
              <a:t>;</a:t>
            </a:r>
            <a:r>
              <a:rPr lang="de-DE" sz="1600" dirty="0" smtClean="0"/>
              <a:t> Wall </a:t>
            </a:r>
            <a:r>
              <a:rPr lang="de-DE" sz="1600" dirty="0" err="1" smtClean="0"/>
              <a:t>painting</a:t>
            </a:r>
            <a:r>
              <a:rPr lang="de-DE" sz="1600" dirty="0" smtClean="0"/>
              <a:t> </a:t>
            </a:r>
            <a:r>
              <a:rPr lang="de-DE" sz="1600" dirty="0" err="1" smtClean="0"/>
              <a:t>fragments</a:t>
            </a:r>
            <a:r>
              <a:rPr lang="de-DE" sz="1600" dirty="0"/>
              <a:t>;</a:t>
            </a:r>
            <a:r>
              <a:rPr lang="de-DE" sz="1600" dirty="0" smtClean="0"/>
              <a:t> 2. </a:t>
            </a:r>
            <a:r>
              <a:rPr lang="de-DE" sz="1600" dirty="0" err="1" smtClean="0"/>
              <a:t>gardens</a:t>
            </a:r>
            <a:r>
              <a:rPr lang="de-DE" sz="1600" dirty="0"/>
              <a:t>;</a:t>
            </a:r>
            <a:r>
              <a:rPr lang="de-DE" sz="1600" dirty="0" smtClean="0"/>
              <a:t> Large </a:t>
            </a:r>
            <a:r>
              <a:rPr lang="de-DE" sz="1600" dirty="0" err="1" smtClean="0"/>
              <a:t>cemetery</a:t>
            </a:r>
            <a:r>
              <a:rPr lang="de-DE" sz="1600" dirty="0" smtClean="0"/>
              <a:t> (</a:t>
            </a:r>
            <a:r>
              <a:rPr lang="de-DE" sz="1600" dirty="0" err="1" smtClean="0"/>
              <a:t>Schiestl</a:t>
            </a:r>
            <a:r>
              <a:rPr lang="de-DE" sz="1600" dirty="0" smtClean="0"/>
              <a:t> 2009)</a:t>
            </a:r>
          </a:p>
          <a:p>
            <a:r>
              <a:rPr lang="de-DE" sz="1600" dirty="0" err="1" smtClean="0">
                <a:solidFill>
                  <a:srgbClr val="FF0000"/>
                </a:solidFill>
              </a:rPr>
              <a:t>Stratum</a:t>
            </a:r>
            <a:r>
              <a:rPr lang="de-DE" sz="1600" dirty="0" smtClean="0">
                <a:solidFill>
                  <a:srgbClr val="FF0000"/>
                </a:solidFill>
              </a:rPr>
              <a:t> d/2: </a:t>
            </a:r>
            <a:r>
              <a:rPr lang="de-DE" sz="1600" dirty="0" err="1" smtClean="0"/>
              <a:t>Syrian</a:t>
            </a:r>
            <a:r>
              <a:rPr lang="de-DE" sz="1600" dirty="0" smtClean="0"/>
              <a:t>-style </a:t>
            </a:r>
            <a:r>
              <a:rPr lang="de-DE" sz="1600" dirty="0" err="1" smtClean="0"/>
              <a:t>house</a:t>
            </a:r>
            <a:r>
              <a:rPr lang="de-DE" sz="1600" dirty="0" smtClean="0"/>
              <a:t>: </a:t>
            </a:r>
            <a:r>
              <a:rPr lang="de-DE" sz="1600" dirty="0" err="1" smtClean="0"/>
              <a:t>oldest</a:t>
            </a:r>
            <a:r>
              <a:rPr lang="de-DE" sz="1600" dirty="0" smtClean="0"/>
              <a:t> </a:t>
            </a:r>
            <a:r>
              <a:rPr lang="de-DE" sz="1600" dirty="0" err="1" smtClean="0"/>
              <a:t>building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first</a:t>
            </a:r>
            <a:r>
              <a:rPr lang="de-DE" sz="1600" dirty="0" smtClean="0"/>
              <a:t> </a:t>
            </a:r>
            <a:r>
              <a:rPr lang="de-DE" sz="1600" dirty="0" err="1" smtClean="0"/>
              <a:t>settlers</a:t>
            </a:r>
            <a:endParaRPr lang="de-DE" sz="1600" dirty="0" smtClean="0"/>
          </a:p>
          <a:p>
            <a:r>
              <a:rPr lang="de-DE" sz="1600" dirty="0" err="1" smtClean="0">
                <a:solidFill>
                  <a:srgbClr val="FF0000"/>
                </a:solidFill>
              </a:rPr>
              <a:t>Stratum</a:t>
            </a:r>
            <a:r>
              <a:rPr lang="de-DE" sz="1600" dirty="0" smtClean="0">
                <a:solidFill>
                  <a:srgbClr val="FF0000"/>
                </a:solidFill>
              </a:rPr>
              <a:t> e: </a:t>
            </a:r>
            <a:r>
              <a:rPr lang="de-DE" sz="1600" dirty="0" err="1" smtClean="0"/>
              <a:t>settlement</a:t>
            </a:r>
            <a:r>
              <a:rPr lang="de-DE" sz="1600" dirty="0" smtClean="0"/>
              <a:t> </a:t>
            </a:r>
            <a:r>
              <a:rPr lang="de-DE" sz="1600" dirty="0" err="1" smtClean="0"/>
              <a:t>for</a:t>
            </a:r>
            <a:r>
              <a:rPr lang="de-DE" sz="1600" dirty="0" smtClean="0"/>
              <a:t> </a:t>
            </a:r>
            <a:r>
              <a:rPr lang="de-DE" sz="1600" dirty="0" err="1" smtClean="0"/>
              <a:t>workers</a:t>
            </a:r>
            <a:r>
              <a:rPr lang="de-DE" sz="1600" dirty="0" smtClean="0"/>
              <a:t> (Czerny 1999)</a:t>
            </a:r>
          </a:p>
        </p:txBody>
      </p:sp>
      <p:grpSp>
        <p:nvGrpSpPr>
          <p:cNvPr id="10" name="Gruppieren 6"/>
          <p:cNvGrpSpPr/>
          <p:nvPr/>
        </p:nvGrpSpPr>
        <p:grpSpPr>
          <a:xfrm>
            <a:off x="3563888" y="1052735"/>
            <a:ext cx="5143593" cy="5328593"/>
            <a:chOff x="5650769" y="-37814"/>
            <a:chExt cx="6346619" cy="6501114"/>
          </a:xfrm>
        </p:grpSpPr>
        <p:pic>
          <p:nvPicPr>
            <p:cNvPr id="14" name="Grafik 4" descr="Allgemeine Stratigraphie alle Areale-2001.jp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94"/>
            <a:stretch/>
          </p:blipFill>
          <p:spPr>
            <a:xfrm>
              <a:off x="5650769" y="-37814"/>
              <a:ext cx="6346619" cy="6501114"/>
            </a:xfrm>
            <a:prstGeom prst="rect">
              <a:avLst/>
            </a:prstGeom>
          </p:spPr>
        </p:pic>
        <p:sp>
          <p:nvSpPr>
            <p:cNvPr id="15" name="Rechteck 5"/>
            <p:cNvSpPr/>
            <p:nvPr/>
          </p:nvSpPr>
          <p:spPr>
            <a:xfrm>
              <a:off x="8233771" y="2264760"/>
              <a:ext cx="718671" cy="292105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2723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cdn.grid.fotosearch.com/CSP/CSP993/k142917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676" y="4249666"/>
            <a:ext cx="2587271" cy="198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707904" y="349692"/>
            <a:ext cx="5904656" cy="5667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2800" b="1" dirty="0" smtClean="0"/>
              <a:t>ANALOGUE </a:t>
            </a:r>
            <a:r>
              <a:rPr lang="de-AT" sz="2800" b="1" dirty="0" err="1" smtClean="0"/>
              <a:t>documentation</a:t>
            </a:r>
            <a:endParaRPr lang="en-GB" sz="2800" b="1" dirty="0"/>
          </a:p>
        </p:txBody>
      </p:sp>
      <p:sp>
        <p:nvSpPr>
          <p:cNvPr id="5" name="Inhaltsplatzhalter 3"/>
          <p:cNvSpPr txBox="1">
            <a:spLocks/>
          </p:cNvSpPr>
          <p:nvPr/>
        </p:nvSpPr>
        <p:spPr>
          <a:xfrm>
            <a:off x="395536" y="1124744"/>
            <a:ext cx="6984776" cy="4483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2000" b="1" dirty="0" err="1" smtClean="0">
                <a:ln w="0"/>
                <a:solidFill>
                  <a:schemeClr val="tx1"/>
                </a:solidFill>
              </a:rPr>
              <a:t>Photos</a:t>
            </a:r>
            <a:endParaRPr lang="de-DE" sz="1600" b="1" dirty="0" smtClean="0">
              <a:ln w="0"/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15 000 photos</a:t>
            </a:r>
            <a:endParaRPr lang="de-DE" sz="160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200 000 photo negatives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of which 1/3 are 6x6 negatives</a:t>
            </a:r>
            <a:endParaRPr lang="de-DE" sz="160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45 000 slides</a:t>
            </a:r>
          </a:p>
          <a:p>
            <a:pPr algn="l"/>
            <a:r>
              <a:rPr lang="de-DE" sz="2000" b="1" dirty="0" err="1" smtClean="0">
                <a:ln w="0"/>
                <a:solidFill>
                  <a:schemeClr val="tx1"/>
                </a:solidFill>
              </a:rPr>
              <a:t>Drawings</a:t>
            </a:r>
            <a:endParaRPr lang="de-DE" sz="2000" b="1" dirty="0" smtClean="0">
              <a:ln w="0"/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find drawings: 15 200 pencil on cardboard  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+ 8000 ink on cardboard</a:t>
            </a:r>
            <a:endParaRPr lang="de-DE" sz="1600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35 000 field drawings (</a:t>
            </a:r>
            <a:r>
              <a:rPr lang="en-US" sz="1600" dirty="0" err="1" smtClean="0">
                <a:solidFill>
                  <a:schemeClr val="tx1"/>
                </a:solidFill>
              </a:rPr>
              <a:t>plana</a:t>
            </a:r>
            <a:r>
              <a:rPr lang="en-US" sz="1600" dirty="0" smtClean="0">
                <a:solidFill>
                  <a:schemeClr val="tx1"/>
                </a:solidFill>
              </a:rPr>
              <a:t>, sections, details): </a:t>
            </a:r>
            <a:r>
              <a:rPr lang="en-US" sz="1600" dirty="0" err="1" smtClean="0">
                <a:solidFill>
                  <a:schemeClr val="tx1"/>
                </a:solidFill>
              </a:rPr>
              <a:t>colour</a:t>
            </a:r>
            <a:r>
              <a:rPr lang="en-US" sz="1600" dirty="0" smtClean="0">
                <a:solidFill>
                  <a:schemeClr val="tx1"/>
                </a:solidFill>
              </a:rPr>
              <a:t> pencils on millimeter paper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4500 plans, nearly all DIN A2 or A1: ink on tracing paper</a:t>
            </a:r>
          </a:p>
          <a:p>
            <a:pPr algn="l"/>
            <a:r>
              <a:rPr lang="de-DE" sz="2000" b="1" dirty="0" err="1" smtClean="0">
                <a:solidFill>
                  <a:schemeClr val="tx1"/>
                </a:solidFill>
              </a:rPr>
              <a:t>Written</a:t>
            </a:r>
            <a:r>
              <a:rPr lang="de-DE" sz="2000" b="1" dirty="0" smtClean="0">
                <a:solidFill>
                  <a:schemeClr val="tx1"/>
                </a:solidFill>
              </a:rPr>
              <a:t> </a:t>
            </a:r>
            <a:r>
              <a:rPr lang="de-DE" sz="2000" b="1" dirty="0" err="1" smtClean="0">
                <a:solidFill>
                  <a:schemeClr val="tx1"/>
                </a:solidFill>
              </a:rPr>
              <a:t>documentation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5 folders of excavation protocols - 300 pages each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1600" dirty="0" smtClean="0">
                <a:solidFill>
                  <a:schemeClr val="tx1"/>
                </a:solidFill>
              </a:rPr>
              <a:t>Lists, find </a:t>
            </a:r>
            <a:r>
              <a:rPr lang="de-DE" sz="1600" dirty="0" err="1" smtClean="0">
                <a:solidFill>
                  <a:schemeClr val="tx1"/>
                </a:solidFill>
              </a:rPr>
              <a:t>cards</a:t>
            </a:r>
            <a:r>
              <a:rPr lang="de-DE" sz="1600" dirty="0" smtClean="0">
                <a:solidFill>
                  <a:schemeClr val="tx1"/>
                </a:solidFill>
              </a:rPr>
              <a:t>, etc.</a:t>
            </a:r>
          </a:p>
          <a:p>
            <a:pPr algn="l">
              <a:buFont typeface="Arial" pitchFamily="34" charset="0"/>
              <a:buChar char="•"/>
            </a:pPr>
            <a:endParaRPr lang="de-DE" sz="1800" dirty="0" smtClean="0"/>
          </a:p>
          <a:p>
            <a:pPr algn="l"/>
            <a:endParaRPr lang="de-DE" sz="2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5" r="3324" b="28856"/>
          <a:stretch/>
        </p:blipFill>
        <p:spPr>
          <a:xfrm>
            <a:off x="3951677" y="1268760"/>
            <a:ext cx="4734734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9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067944" y="332656"/>
            <a:ext cx="5904656" cy="5667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2800" b="1" dirty="0"/>
              <a:t>ANALOGUE </a:t>
            </a:r>
            <a:r>
              <a:rPr lang="de-AT" sz="2800" b="1" dirty="0" err="1"/>
              <a:t>resources</a:t>
            </a:r>
            <a:endParaRPr lang="en-GB" sz="2800" b="1" dirty="0"/>
          </a:p>
        </p:txBody>
      </p:sp>
      <p:pic>
        <p:nvPicPr>
          <p:cNvPr id="5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99395"/>
            <a:ext cx="8639912" cy="296165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144" y="899393"/>
            <a:ext cx="6945279" cy="5296777"/>
          </a:xfrm>
          <a:prstGeom prst="rect">
            <a:avLst/>
          </a:prstGeom>
        </p:spPr>
      </p:pic>
      <p:pic>
        <p:nvPicPr>
          <p:cNvPr id="7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7" y="899392"/>
            <a:ext cx="6262862" cy="4582884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37869" y="3811259"/>
            <a:ext cx="1690777" cy="33855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sz="1600" dirty="0" smtClean="0"/>
              <a:t>Profile </a:t>
            </a:r>
            <a:r>
              <a:rPr lang="de-DE" sz="1600" dirty="0" err="1" smtClean="0"/>
              <a:t>drawing</a:t>
            </a:r>
            <a:endParaRPr lang="de-DE" sz="1600" dirty="0"/>
          </a:p>
        </p:txBody>
      </p:sp>
      <p:sp>
        <p:nvSpPr>
          <p:cNvPr id="9" name="Textfeld 8"/>
          <p:cNvSpPr txBox="1"/>
          <p:nvPr/>
        </p:nvSpPr>
        <p:spPr>
          <a:xfrm>
            <a:off x="619882" y="4333108"/>
            <a:ext cx="1933575" cy="33855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sz="1600" dirty="0" err="1" smtClean="0"/>
              <a:t>Ground</a:t>
            </a:r>
            <a:r>
              <a:rPr lang="de-DE" sz="1600" dirty="0" smtClean="0"/>
              <a:t> plan </a:t>
            </a:r>
            <a:r>
              <a:rPr lang="de-DE" sz="1600" dirty="0" err="1" smtClean="0"/>
              <a:t>drawing</a:t>
            </a:r>
            <a:endParaRPr lang="de-DE" sz="1600" dirty="0"/>
          </a:p>
        </p:txBody>
      </p:sp>
      <p:sp>
        <p:nvSpPr>
          <p:cNvPr id="10" name="Textfeld 11"/>
          <p:cNvSpPr txBox="1"/>
          <p:nvPr/>
        </p:nvSpPr>
        <p:spPr>
          <a:xfrm>
            <a:off x="1401816" y="4860612"/>
            <a:ext cx="1933575" cy="33855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sz="1600" dirty="0" smtClean="0"/>
              <a:t>Find </a:t>
            </a:r>
            <a:r>
              <a:rPr lang="de-DE" sz="1600" dirty="0" err="1" smtClean="0"/>
              <a:t>drawing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36747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067944" y="392516"/>
            <a:ext cx="5904656" cy="5667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2800" b="1" dirty="0"/>
              <a:t>ANALOGUE </a:t>
            </a:r>
            <a:r>
              <a:rPr lang="de-AT" sz="2800" b="1" dirty="0" err="1"/>
              <a:t>resources</a:t>
            </a:r>
            <a:endParaRPr lang="en-GB" sz="2800" b="1" dirty="0"/>
          </a:p>
        </p:txBody>
      </p:sp>
      <p:pic>
        <p:nvPicPr>
          <p:cNvPr id="3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99394"/>
            <a:ext cx="3437792" cy="4924824"/>
          </a:xfrm>
          <a:prstGeom prst="rect">
            <a:avLst/>
          </a:prstGeom>
        </p:spPr>
      </p:pic>
      <p:sp>
        <p:nvSpPr>
          <p:cNvPr id="4" name="Textfeld 11"/>
          <p:cNvSpPr txBox="1"/>
          <p:nvPr/>
        </p:nvSpPr>
        <p:spPr>
          <a:xfrm>
            <a:off x="180954" y="5507138"/>
            <a:ext cx="1690777" cy="33855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sz="1600" dirty="0" smtClean="0"/>
              <a:t>Protocol</a:t>
            </a:r>
            <a:endParaRPr lang="de-DE" sz="1600" dirty="0"/>
          </a:p>
        </p:txBody>
      </p:sp>
      <p:pic>
        <p:nvPicPr>
          <p:cNvPr id="5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554" y="980728"/>
            <a:ext cx="3459193" cy="4929386"/>
          </a:xfrm>
          <a:prstGeom prst="rect">
            <a:avLst/>
          </a:prstGeom>
        </p:spPr>
      </p:pic>
      <p:sp>
        <p:nvSpPr>
          <p:cNvPr id="6" name="Textfeld 13"/>
          <p:cNvSpPr txBox="1"/>
          <p:nvPr/>
        </p:nvSpPr>
        <p:spPr>
          <a:xfrm>
            <a:off x="1917553" y="5501641"/>
            <a:ext cx="1614032" cy="33855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sz="1600" dirty="0" err="1" smtClean="0"/>
              <a:t>Locus</a:t>
            </a:r>
            <a:r>
              <a:rPr lang="de-DE" sz="1600" dirty="0" smtClean="0"/>
              <a:t> </a:t>
            </a:r>
            <a:r>
              <a:rPr lang="de-DE" sz="1600" dirty="0" err="1" smtClean="0"/>
              <a:t>lists</a:t>
            </a:r>
            <a:endParaRPr lang="de-DE" sz="1600" dirty="0"/>
          </a:p>
        </p:txBody>
      </p:sp>
      <p:pic>
        <p:nvPicPr>
          <p:cNvPr id="7" name="Grafik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8850" y="1916832"/>
            <a:ext cx="5363201" cy="3950334"/>
          </a:xfrm>
          <a:prstGeom prst="rect">
            <a:avLst/>
          </a:prstGeom>
        </p:spPr>
      </p:pic>
      <p:sp>
        <p:nvSpPr>
          <p:cNvPr id="8" name="Textfeld 15"/>
          <p:cNvSpPr txBox="1"/>
          <p:nvPr/>
        </p:nvSpPr>
        <p:spPr>
          <a:xfrm>
            <a:off x="3576091" y="5501641"/>
            <a:ext cx="1675403" cy="33855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sz="1600" dirty="0" err="1" smtClean="0"/>
              <a:t>Inventories</a:t>
            </a:r>
            <a:endParaRPr lang="de-DE" sz="1600" dirty="0"/>
          </a:p>
        </p:txBody>
      </p:sp>
      <p:pic>
        <p:nvPicPr>
          <p:cNvPr id="9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794" y="3356992"/>
            <a:ext cx="3648016" cy="2507329"/>
          </a:xfrm>
          <a:prstGeom prst="rect">
            <a:avLst/>
          </a:prstGeom>
        </p:spPr>
      </p:pic>
      <p:sp>
        <p:nvSpPr>
          <p:cNvPr id="10" name="Textfeld 16"/>
          <p:cNvSpPr txBox="1"/>
          <p:nvPr/>
        </p:nvSpPr>
        <p:spPr>
          <a:xfrm>
            <a:off x="5296794" y="5506831"/>
            <a:ext cx="1794951" cy="33855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sz="1600" dirty="0" err="1" smtClean="0"/>
              <a:t>Ceramics</a:t>
            </a:r>
            <a:r>
              <a:rPr lang="de-DE" sz="1600" dirty="0" smtClean="0"/>
              <a:t> </a:t>
            </a:r>
            <a:r>
              <a:rPr lang="de-DE" sz="1600" dirty="0" err="1" smtClean="0"/>
              <a:t>inventory</a:t>
            </a:r>
            <a:endParaRPr lang="de-DE" sz="1600" dirty="0"/>
          </a:p>
        </p:txBody>
      </p:sp>
      <p:pic>
        <p:nvPicPr>
          <p:cNvPr id="11" name="Grafik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09" y="2704375"/>
            <a:ext cx="3687945" cy="2497920"/>
          </a:xfrm>
          <a:prstGeom prst="rect">
            <a:avLst/>
          </a:prstGeom>
        </p:spPr>
      </p:pic>
      <p:sp>
        <p:nvSpPr>
          <p:cNvPr id="12" name="Textfeld 19"/>
          <p:cNvSpPr txBox="1"/>
          <p:nvPr/>
        </p:nvSpPr>
        <p:spPr>
          <a:xfrm>
            <a:off x="1047007" y="4840233"/>
            <a:ext cx="1740791" cy="33855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sz="1600" dirty="0" err="1" smtClean="0"/>
              <a:t>Convolute</a:t>
            </a:r>
            <a:r>
              <a:rPr lang="de-DE" sz="1600" dirty="0" smtClean="0"/>
              <a:t> </a:t>
            </a:r>
            <a:r>
              <a:rPr lang="de-DE" sz="1600" dirty="0" err="1" smtClean="0"/>
              <a:t>card</a:t>
            </a:r>
            <a:endParaRPr lang="de-DE" sz="1600" dirty="0"/>
          </a:p>
        </p:txBody>
      </p:sp>
      <p:pic>
        <p:nvPicPr>
          <p:cNvPr id="13" name="Grafik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152" y="2666559"/>
            <a:ext cx="3480216" cy="2516251"/>
          </a:xfrm>
          <a:prstGeom prst="rect">
            <a:avLst/>
          </a:prstGeom>
        </p:spPr>
      </p:pic>
      <p:sp>
        <p:nvSpPr>
          <p:cNvPr id="14" name="Textfeld 20"/>
          <p:cNvSpPr txBox="1"/>
          <p:nvPr/>
        </p:nvSpPr>
        <p:spPr>
          <a:xfrm>
            <a:off x="4251646" y="4820745"/>
            <a:ext cx="1794951" cy="33855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sz="1600" dirty="0" smtClean="0"/>
              <a:t>Find </a:t>
            </a:r>
            <a:r>
              <a:rPr lang="de-DE" sz="1600" dirty="0" err="1" smtClean="0"/>
              <a:t>card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75841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0" grpId="0" animBg="1"/>
      <p:bldP spid="12" grpId="0" animBg="1"/>
      <p:bldP spid="14" grpId="0" animBg="1"/>
    </p:bld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1197</Words>
  <Application>Microsoft Macintosh PowerPoint</Application>
  <PresentationFormat>On-screen Show (4:3)</PresentationFormat>
  <Paragraphs>245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Calibri</vt:lpstr>
      <vt:lpstr>Wingdings</vt:lpstr>
      <vt:lpstr>Arial</vt:lpstr>
      <vt:lpstr>Larissa-Design</vt:lpstr>
      <vt:lpstr>Developing an archaeological data archive at the Austrian Academy of Sciences: the ‘A puzzle in 4D’ project</vt:lpstr>
      <vt:lpstr>PowerPoint Presentation</vt:lpstr>
      <vt:lpstr>Tell el Daba (TED)</vt:lpstr>
      <vt:lpstr>Excavation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Ostmann, Felix</dc:creator>
  <cp:lastModifiedBy>Microsoft Office User</cp:lastModifiedBy>
  <cp:revision>110</cp:revision>
  <dcterms:created xsi:type="dcterms:W3CDTF">2015-09-29T11:20:48Z</dcterms:created>
  <dcterms:modified xsi:type="dcterms:W3CDTF">2016-12-07T21:39:17Z</dcterms:modified>
</cp:coreProperties>
</file>