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8" r:id="rId2"/>
    <p:sldId id="333" r:id="rId3"/>
    <p:sldId id="315" r:id="rId4"/>
    <p:sldId id="269" r:id="rId5"/>
    <p:sldId id="297" r:id="rId6"/>
    <p:sldId id="334" r:id="rId7"/>
    <p:sldId id="335" r:id="rId8"/>
    <p:sldId id="336" r:id="rId9"/>
    <p:sldId id="341" r:id="rId10"/>
    <p:sldId id="340" r:id="rId11"/>
    <p:sldId id="342" r:id="rId12"/>
    <p:sldId id="343" r:id="rId13"/>
    <p:sldId id="289" r:id="rId14"/>
    <p:sldId id="318" r:id="rId15"/>
    <p:sldId id="327" r:id="rId16"/>
    <p:sldId id="293" r:id="rId17"/>
    <p:sldId id="286" r:id="rId18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CDED"/>
    <a:srgbClr val="000000"/>
    <a:srgbClr val="FF0066"/>
    <a:srgbClr val="97B713"/>
    <a:srgbClr val="23A74B"/>
    <a:srgbClr val="333300"/>
    <a:srgbClr val="2A7944"/>
    <a:srgbClr val="FDFDFD"/>
    <a:srgbClr val="88CE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5" autoAdjust="0"/>
    <p:restoredTop sz="97513" autoAdjust="0"/>
  </p:normalViewPr>
  <p:slideViewPr>
    <p:cSldViewPr snapToGrid="0">
      <p:cViewPr>
        <p:scale>
          <a:sx n="77" d="100"/>
          <a:sy n="77" d="100"/>
        </p:scale>
        <p:origin x="-1818" y="-7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2970" y="-9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1BEB9-0747-44D3-8065-2F99DC1EC7BB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53EEF8-5305-46E4-860C-FC9D9D027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82641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13A57-5968-4341-8B99-88D23B1115DA}" type="datetimeFigureOut">
              <a:rPr lang="el-GR" smtClean="0"/>
              <a:t>15/5/2015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2EAC85-885F-45C1-85F8-E12EC267303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200660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2EAC85-885F-45C1-85F8-E12EC2673035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6837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solution we envisage </a:t>
            </a:r>
          </a:p>
          <a:p>
            <a:r>
              <a:rPr lang="en-US" dirty="0" smtClean="0"/>
              <a:t>Middleware contains, directory</a:t>
            </a:r>
            <a:r>
              <a:rPr lang="en-US" baseline="0" dirty="0" smtClean="0"/>
              <a:t> services, metadata extractor, mapping services, query manager (application logic  interfaces java/ c#/ servlets..)</a:t>
            </a:r>
          </a:p>
          <a:p>
            <a:r>
              <a:rPr lang="en-US" baseline="0" dirty="0" smtClean="0"/>
              <a:t>Linked metadata contains, interconnected metadata following an integration schema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EAC85-885F-45C1-85F8-E12EC2673035}" type="slidenum">
              <a:rPr lang="el-GR" smtClean="0"/>
              <a:t>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0654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/>
            <a:r>
              <a:rPr lang="en-GB" sz="1400" b="1" dirty="0" smtClean="0"/>
              <a:t>monotonic</a:t>
            </a:r>
            <a:r>
              <a:rPr lang="en-GB" sz="1400" dirty="0" smtClean="0"/>
              <a:t> in the sense of Domain Theory:</a:t>
            </a:r>
            <a:r>
              <a:rPr lang="en-GB" sz="1400" baseline="0" dirty="0" smtClean="0"/>
              <a:t> t</a:t>
            </a:r>
            <a:r>
              <a:rPr lang="en-GB" sz="1400" dirty="0" smtClean="0"/>
              <a:t>hat is, the existing SSIS’ constructs and the deductions made from them should remain valid and well-formed, even as new constructs are added to the SSIS.</a:t>
            </a:r>
            <a:endParaRPr lang="en-US" altLang="el-GR" sz="1400" dirty="0" smtClean="0"/>
          </a:p>
          <a:p>
            <a:pPr marL="0" lvl="1"/>
            <a:endParaRPr lang="en-US" altLang="el-GR" sz="1400" i="1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34D33-A116-4A4F-B614-96C7EE57C9FE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93992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Following this</a:t>
            </a:r>
            <a:r>
              <a:rPr lang="en-US" baseline="0" dirty="0" smtClean="0"/>
              <a:t> ontology we are able to answer the following queries discussed with LEGO</a:t>
            </a: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2EAC85-885F-45C1-85F8-E12EC2673035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66411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 of </a:t>
            </a:r>
            <a:r>
              <a:rPr lang="en-US" dirty="0" err="1" smtClean="0"/>
              <a:t>complexitry</a:t>
            </a:r>
            <a:r>
              <a:rPr lang="en-US" dirty="0" smtClean="0"/>
              <a:t> we can manage</a:t>
            </a: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2EAC85-885F-45C1-85F8-E12EC2673035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62762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2EAC85-885F-45C1-85F8-E12EC2673035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8480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EAC85-885F-45C1-85F8-E12EC2673035}" type="slidenum">
              <a:rPr lang="el-GR" smtClean="0"/>
              <a:t>16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86611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683468" y="5674061"/>
            <a:ext cx="1158031" cy="313932"/>
          </a:xfrm>
        </p:spPr>
        <p:txBody>
          <a:bodyPr wrap="none">
            <a:noAutofit/>
          </a:bodyPr>
          <a:lstStyle>
            <a:lvl1pPr marL="0" indent="0">
              <a:buNone/>
              <a:defRPr sz="1600">
                <a:latin typeface="Abel" panose="02000506030000020004" pitchFamily="2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0" y="1930400"/>
            <a:ext cx="9144000" cy="34036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08000" y="623455"/>
            <a:ext cx="2455952" cy="11637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63953" y="3292731"/>
            <a:ext cx="3216093" cy="656655"/>
          </a:xfrm>
          <a:solidFill>
            <a:schemeClr val="bg1"/>
          </a:solidFill>
        </p:spPr>
        <p:txBody>
          <a:bodyPr wrap="none" tIns="46800" rIns="90000" bIns="0" anchor="ctr" anchorCtr="0">
            <a:spAutoFit/>
          </a:bodyPr>
          <a:lstStyle>
            <a:lvl1pPr algn="ctr">
              <a:defRPr sz="4400" cap="all" baseline="0">
                <a:latin typeface="Abel" panose="02000506030000020004" pitchFamily="2" charset="0"/>
              </a:defRPr>
            </a:lvl1pPr>
          </a:lstStyle>
          <a:p>
            <a:r>
              <a:rPr lang="en-US" dirty="0" smtClean="0"/>
              <a:t>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16324" y="4136873"/>
            <a:ext cx="1111351" cy="379656"/>
          </a:xfrm>
          <a:solidFill>
            <a:schemeClr val="bg1"/>
          </a:solidFill>
        </p:spPr>
        <p:txBody>
          <a:bodyPr wrap="none" tIns="46800" rIns="90000" bIns="0" anchor="t" anchorCtr="0">
            <a:spAutoFit/>
          </a:bodyPr>
          <a:lstStyle>
            <a:lvl1pPr marL="0" indent="0" algn="ctr">
              <a:buNone/>
              <a:defRPr lang="en-US" sz="2400" kern="1200" dirty="0" smtClean="0">
                <a:solidFill>
                  <a:srgbClr val="2A7944"/>
                </a:solidFill>
                <a:latin typeface="Abel" panose="02000506030000020004" pitchFamily="2" charset="0"/>
                <a:ea typeface="+mn-ea"/>
                <a:cs typeface="+mn-cs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Subtitle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/>
          <a:srcRect l="2773" t="3750" r="3198" b="3907"/>
          <a:stretch/>
        </p:blipFill>
        <p:spPr>
          <a:xfrm>
            <a:off x="6567970" y="5674722"/>
            <a:ext cx="939800" cy="62230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71019" y="5610221"/>
            <a:ext cx="1022202" cy="802618"/>
          </a:xfrm>
          <a:prstGeom prst="rect">
            <a:avLst/>
          </a:prstGeom>
        </p:spPr>
      </p:pic>
      <p:sp>
        <p:nvSpPr>
          <p:cNvPr id="22" name="Text Placeholder 14"/>
          <p:cNvSpPr>
            <a:spLocks noGrp="1"/>
          </p:cNvSpPr>
          <p:nvPr>
            <p:ph type="body" sz="quarter" idx="17" hasCustomPrompt="1"/>
          </p:nvPr>
        </p:nvSpPr>
        <p:spPr>
          <a:xfrm>
            <a:off x="683468" y="6094707"/>
            <a:ext cx="1158031" cy="313932"/>
          </a:xfrm>
        </p:spPr>
        <p:txBody>
          <a:bodyPr wrap="none">
            <a:noAutofit/>
          </a:bodyPr>
          <a:lstStyle>
            <a:lvl1pPr marL="0" indent="0">
              <a:buNone/>
              <a:defRPr sz="1600">
                <a:latin typeface="Abel" panose="02000506030000020004" pitchFamily="2" charset="0"/>
              </a:defRPr>
            </a:lvl1pPr>
          </a:lstStyle>
          <a:p>
            <a:pPr lvl="0"/>
            <a:r>
              <a:rPr lang="en-US" dirty="0" smtClean="0"/>
              <a:t>Partner</a:t>
            </a:r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469" y="542873"/>
            <a:ext cx="2146125" cy="95360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601692" y="1449277"/>
            <a:ext cx="1524776" cy="369332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dirty="0" smtClean="0">
                <a:latin typeface="Abel" panose="02000506030000020004" pitchFamily="2" charset="0"/>
              </a:rPr>
              <a:t>idea-garden.org</a:t>
            </a:r>
          </a:p>
        </p:txBody>
      </p:sp>
    </p:spTree>
    <p:extLst>
      <p:ext uri="{BB962C8B-B14F-4D97-AF65-F5344CB8AC3E}">
        <p14:creationId xmlns:p14="http://schemas.microsoft.com/office/powerpoint/2010/main" val="1365856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"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0" y="441811"/>
            <a:ext cx="9144000" cy="514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908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2"/>
          <p:cNvSpPr>
            <a:spLocks noGrp="1"/>
          </p:cNvSpPr>
          <p:nvPr>
            <p:ph type="pic" sz="quarter" idx="19"/>
          </p:nvPr>
        </p:nvSpPr>
        <p:spPr>
          <a:xfrm>
            <a:off x="0" y="1930400"/>
            <a:ext cx="9144000" cy="34036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695681" y="1001250"/>
            <a:ext cx="2912977" cy="682101"/>
          </a:xfrm>
          <a:noFill/>
        </p:spPr>
        <p:txBody>
          <a:bodyPr wrap="square" tIns="72000" bIns="0">
            <a:spAutoFit/>
          </a:bodyPr>
          <a:lstStyle>
            <a:lvl1pPr marL="0" indent="0" algn="r">
              <a:buNone/>
              <a:defRPr sz="4400" cap="all" baseline="0">
                <a:solidFill>
                  <a:srgbClr val="2A7944"/>
                </a:solidFill>
                <a:latin typeface="Abel" panose="02000506030000020004" pitchFamily="2" charset="0"/>
              </a:defRPr>
            </a:lvl1pPr>
          </a:lstStyle>
          <a:p>
            <a:pPr lvl="0"/>
            <a:r>
              <a:rPr lang="de-AT" dirty="0" smtClean="0"/>
              <a:t>QUESTIONS?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/>
          <a:srcRect l="2773" t="3750" r="3198" b="3907"/>
          <a:stretch/>
        </p:blipFill>
        <p:spPr>
          <a:xfrm>
            <a:off x="6567970" y="5674722"/>
            <a:ext cx="939800" cy="62230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71019" y="5610221"/>
            <a:ext cx="1022202" cy="80261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469" y="542873"/>
            <a:ext cx="2146125" cy="953608"/>
          </a:xfrm>
          <a:prstGeom prst="rect">
            <a:avLst/>
          </a:prstGeom>
        </p:spPr>
      </p:pic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2963953" y="3292731"/>
            <a:ext cx="3216093" cy="656655"/>
          </a:xfrm>
          <a:solidFill>
            <a:schemeClr val="bg1"/>
          </a:solidFill>
        </p:spPr>
        <p:txBody>
          <a:bodyPr wrap="none" tIns="46800" rIns="90000" bIns="0" anchor="ctr" anchorCtr="0">
            <a:spAutoFit/>
          </a:bodyPr>
          <a:lstStyle>
            <a:lvl1pPr algn="ctr">
              <a:defRPr sz="4400" cap="all" baseline="0">
                <a:latin typeface="Abel" panose="02000506030000020004" pitchFamily="2" charset="0"/>
              </a:defRPr>
            </a:lvl1pPr>
          </a:lstStyle>
          <a:p>
            <a:r>
              <a:rPr lang="en-US" dirty="0" smtClean="0"/>
              <a:t>MASTER TITLE</a:t>
            </a:r>
            <a:endParaRPr lang="en-US" dirty="0"/>
          </a:p>
        </p:txBody>
      </p:sp>
      <p:sp>
        <p:nvSpPr>
          <p:cNvPr id="21" name="TextBox 20"/>
          <p:cNvSpPr txBox="1"/>
          <p:nvPr userDrawn="1"/>
        </p:nvSpPr>
        <p:spPr>
          <a:xfrm>
            <a:off x="601692" y="1449277"/>
            <a:ext cx="1524776" cy="369332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dirty="0" smtClean="0">
                <a:latin typeface="Abel" panose="02000506030000020004" pitchFamily="2" charset="0"/>
              </a:rPr>
              <a:t>idea-garden.org</a:t>
            </a:r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683468" y="5674061"/>
            <a:ext cx="1158031" cy="313932"/>
          </a:xfrm>
        </p:spPr>
        <p:txBody>
          <a:bodyPr wrap="none">
            <a:noAutofit/>
          </a:bodyPr>
          <a:lstStyle>
            <a:lvl1pPr marL="0" indent="0">
              <a:buNone/>
              <a:defRPr sz="1600">
                <a:latin typeface="Abel" panose="02000506030000020004" pitchFamily="2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12" name="Text Placeholder 14"/>
          <p:cNvSpPr>
            <a:spLocks noGrp="1"/>
          </p:cNvSpPr>
          <p:nvPr>
            <p:ph type="body" sz="quarter" idx="17" hasCustomPrompt="1"/>
          </p:nvPr>
        </p:nvSpPr>
        <p:spPr>
          <a:xfrm>
            <a:off x="683468" y="6094707"/>
            <a:ext cx="1158031" cy="313932"/>
          </a:xfrm>
        </p:spPr>
        <p:txBody>
          <a:bodyPr wrap="none">
            <a:noAutofit/>
          </a:bodyPr>
          <a:lstStyle>
            <a:lvl1pPr marL="0" indent="0">
              <a:buNone/>
              <a:defRPr sz="1600">
                <a:latin typeface="Abel" panose="02000506030000020004" pitchFamily="2" charset="0"/>
              </a:defRPr>
            </a:lvl1pPr>
          </a:lstStyle>
          <a:p>
            <a:pPr lvl="0"/>
            <a:r>
              <a:rPr lang="en-US" dirty="0" smtClean="0"/>
              <a:t>Email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226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66050" y="239713"/>
            <a:ext cx="1377950" cy="3540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49D73-F923-418D-99FA-359FBE365A4B}" type="datetime1">
              <a:rPr lang="el-GR" altLang="el-GR"/>
              <a:pPr>
                <a:defRPr/>
              </a:pPr>
              <a:t>15/5/2015</a:t>
            </a:fld>
            <a:endParaRPr lang="el-GR" altLang="el-GR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8242300" y="5822156"/>
            <a:ext cx="901700" cy="450800"/>
            <a:chOff x="8242300" y="5822156"/>
            <a:chExt cx="901700" cy="450800"/>
          </a:xfrm>
        </p:grpSpPr>
        <p:sp>
          <p:nvSpPr>
            <p:cNvPr id="4" name="Rectangle 3"/>
            <p:cNvSpPr/>
            <p:nvPr userDrawn="1"/>
          </p:nvSpPr>
          <p:spPr>
            <a:xfrm>
              <a:off x="8242300" y="5822156"/>
              <a:ext cx="901700" cy="450800"/>
            </a:xfrm>
            <a:prstGeom prst="rect">
              <a:avLst/>
            </a:prstGeom>
            <a:solidFill>
              <a:srgbClr val="2A7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 userDrawn="1"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86194" y="5851255"/>
              <a:ext cx="421701" cy="421701"/>
            </a:xfrm>
            <a:prstGeom prst="rect">
              <a:avLst/>
            </a:prstGeom>
          </p:spPr>
        </p:pic>
      </p:grpSp>
      <p:pic>
        <p:nvPicPr>
          <p:cNvPr id="6" name="Picture 2" descr="Y:\Docs\logos\ics_logo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298" y="5411574"/>
            <a:ext cx="901701" cy="403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357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041CCEF-13B3-4E47-83C0-123D08C1F639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AD07-57BE-844A-B4EC-4E219524076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8220266" y="5778088"/>
            <a:ext cx="901700" cy="450800"/>
            <a:chOff x="8242300" y="5822156"/>
            <a:chExt cx="901700" cy="450800"/>
          </a:xfrm>
        </p:grpSpPr>
        <p:sp>
          <p:nvSpPr>
            <p:cNvPr id="8" name="Rectangle 7"/>
            <p:cNvSpPr/>
            <p:nvPr userDrawn="1"/>
          </p:nvSpPr>
          <p:spPr>
            <a:xfrm>
              <a:off x="8242300" y="5822156"/>
              <a:ext cx="901700" cy="450800"/>
            </a:xfrm>
            <a:prstGeom prst="rect">
              <a:avLst/>
            </a:prstGeom>
            <a:solidFill>
              <a:srgbClr val="2A7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86194" y="5851255"/>
              <a:ext cx="421701" cy="421701"/>
            </a:xfrm>
            <a:prstGeom prst="rect">
              <a:avLst/>
            </a:prstGeom>
          </p:spPr>
        </p:pic>
      </p:grpSp>
      <p:pic>
        <p:nvPicPr>
          <p:cNvPr id="10" name="Picture 2" descr="Y:\Docs\logos\ics_logo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0264" y="5334455"/>
            <a:ext cx="901701" cy="403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3729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AA937B-F9A0-4F6F-9BEC-FA185F269CEF}" type="datetimeFigureOut">
              <a:rPr lang="en-US" smtClean="0"/>
              <a:pPr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72D5-133F-4DFC-AA65-E1BADAA316C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8242300" y="5822156"/>
            <a:ext cx="901700" cy="450800"/>
            <a:chOff x="8242300" y="5822156"/>
            <a:chExt cx="901700" cy="450800"/>
          </a:xfrm>
        </p:grpSpPr>
        <p:sp>
          <p:nvSpPr>
            <p:cNvPr id="8" name="Rectangle 7"/>
            <p:cNvSpPr/>
            <p:nvPr userDrawn="1"/>
          </p:nvSpPr>
          <p:spPr>
            <a:xfrm>
              <a:off x="8242300" y="5822156"/>
              <a:ext cx="901700" cy="450800"/>
            </a:xfrm>
            <a:prstGeom prst="rect">
              <a:avLst/>
            </a:prstGeom>
            <a:solidFill>
              <a:srgbClr val="2A7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86194" y="5851255"/>
              <a:ext cx="421701" cy="421701"/>
            </a:xfrm>
            <a:prstGeom prst="rect">
              <a:avLst/>
            </a:prstGeom>
          </p:spPr>
        </p:pic>
      </p:grpSp>
      <p:pic>
        <p:nvPicPr>
          <p:cNvPr id="10" name="Picture 2" descr="Y:\Docs\logos\ics_logo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298" y="5411574"/>
            <a:ext cx="901701" cy="403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8496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 lot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612153" y="1381054"/>
            <a:ext cx="7772401" cy="4879074"/>
          </a:xfrm>
        </p:spPr>
        <p:txBody>
          <a:bodyPr>
            <a:noAutofit/>
          </a:bodyPr>
          <a:lstStyle>
            <a:lvl1pPr>
              <a:lnSpc>
                <a:spcPct val="110000"/>
              </a:lnSpc>
              <a:spcBef>
                <a:spcPts val="600"/>
              </a:spcBef>
              <a:defRPr/>
            </a:lvl1pPr>
            <a:lvl2pPr>
              <a:lnSpc>
                <a:spcPct val="110000"/>
              </a:lnSpc>
              <a:spcBef>
                <a:spcPts val="600"/>
              </a:spcBef>
              <a:defRPr/>
            </a:lvl2pPr>
            <a:lvl3pPr>
              <a:lnSpc>
                <a:spcPct val="110000"/>
              </a:lnSpc>
              <a:spcBef>
                <a:spcPts val="600"/>
              </a:spcBef>
              <a:defRPr/>
            </a:lvl3pPr>
            <a:lvl4pPr>
              <a:lnSpc>
                <a:spcPct val="110000"/>
              </a:lnSpc>
              <a:spcBef>
                <a:spcPts val="600"/>
              </a:spcBef>
              <a:defRPr/>
            </a:lvl4pPr>
            <a:lvl5pPr>
              <a:lnSpc>
                <a:spcPct val="110000"/>
              </a:lnSpc>
              <a:spcBef>
                <a:spcPts val="600"/>
              </a:spcBef>
              <a:defRPr/>
            </a:lvl5pPr>
          </a:lstStyle>
          <a:p>
            <a:pPr lvl="0"/>
            <a:r>
              <a:rPr lang="en-US" dirty="0" smtClean="0"/>
              <a:t>Click to edit Master text style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16210" y="646243"/>
            <a:ext cx="8164286" cy="718323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 sz="4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8242300" y="5822156"/>
            <a:ext cx="901700" cy="450800"/>
            <a:chOff x="8242300" y="5822156"/>
            <a:chExt cx="901700" cy="450800"/>
          </a:xfrm>
        </p:grpSpPr>
        <p:sp>
          <p:nvSpPr>
            <p:cNvPr id="7" name="Rectangle 6"/>
            <p:cNvSpPr/>
            <p:nvPr userDrawn="1"/>
          </p:nvSpPr>
          <p:spPr>
            <a:xfrm>
              <a:off x="8242300" y="5822156"/>
              <a:ext cx="901700" cy="450800"/>
            </a:xfrm>
            <a:prstGeom prst="rect">
              <a:avLst/>
            </a:prstGeom>
            <a:solidFill>
              <a:srgbClr val="2A7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86194" y="5851255"/>
              <a:ext cx="421701" cy="421701"/>
            </a:xfrm>
            <a:prstGeom prst="rect">
              <a:avLst/>
            </a:prstGeom>
          </p:spPr>
        </p:pic>
      </p:grpSp>
      <p:pic>
        <p:nvPicPr>
          <p:cNvPr id="9" name="Picture 2" descr="Y:\Docs\logos\ics_logo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298" y="6297100"/>
            <a:ext cx="901701" cy="403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099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2190751"/>
            <a:ext cx="7772401" cy="3435350"/>
          </a:xfrm>
        </p:spPr>
        <p:txBody>
          <a:bodyPr bIns="1440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85798" y="1178324"/>
            <a:ext cx="7772401" cy="612376"/>
          </a:xfrm>
        </p:spPr>
        <p:txBody>
          <a:bodyPr>
            <a:no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8242300" y="5822156"/>
            <a:ext cx="901700" cy="450800"/>
            <a:chOff x="8242300" y="5822156"/>
            <a:chExt cx="901700" cy="450800"/>
          </a:xfrm>
        </p:grpSpPr>
        <p:sp>
          <p:nvSpPr>
            <p:cNvPr id="20" name="Rectangle 19"/>
            <p:cNvSpPr/>
            <p:nvPr userDrawn="1"/>
          </p:nvSpPr>
          <p:spPr>
            <a:xfrm>
              <a:off x="8242300" y="5822156"/>
              <a:ext cx="901700" cy="450800"/>
            </a:xfrm>
            <a:prstGeom prst="rect">
              <a:avLst/>
            </a:prstGeom>
            <a:solidFill>
              <a:srgbClr val="2A7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1" name="Picture 20"/>
            <p:cNvPicPr>
              <a:picLocks noChangeAspect="1"/>
            </p:cNvPicPr>
            <p:nvPr userDrawn="1"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86194" y="5851255"/>
              <a:ext cx="421701" cy="421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24854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Referen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2190750"/>
            <a:ext cx="7772401" cy="3114675"/>
          </a:xfrm>
        </p:spPr>
        <p:txBody>
          <a:bodyPr bIns="1440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5627236"/>
            <a:ext cx="7143750" cy="793361"/>
          </a:xfrm>
          <a:noFill/>
        </p:spPr>
        <p:txBody>
          <a:bodyPr anchor="b" anchorCtr="0">
            <a:normAutofit/>
          </a:bodyPr>
          <a:lstStyle>
            <a:lvl1pPr marL="0" indent="0">
              <a:spcBef>
                <a:spcPts val="400"/>
              </a:spcBef>
              <a:buNone/>
              <a:defRPr sz="1200">
                <a:latin typeface="Abel" panose="02000506030000020004" pitchFamily="2" charset="0"/>
              </a:defRPr>
            </a:lvl1pPr>
          </a:lstStyle>
          <a:p>
            <a:pPr lvl="0"/>
            <a:r>
              <a:rPr lang="de-AT" dirty="0" smtClean="0"/>
              <a:t>References</a:t>
            </a:r>
            <a:endParaRPr lang="en-US" dirty="0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85798" y="1178324"/>
            <a:ext cx="7772401" cy="612376"/>
          </a:xfrm>
        </p:spPr>
        <p:txBody>
          <a:bodyPr>
            <a:no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8242300" y="5822156"/>
            <a:ext cx="901700" cy="450800"/>
            <a:chOff x="8242300" y="5822156"/>
            <a:chExt cx="901700" cy="450800"/>
          </a:xfrm>
        </p:grpSpPr>
        <p:sp>
          <p:nvSpPr>
            <p:cNvPr id="7" name="Rectangle 6"/>
            <p:cNvSpPr/>
            <p:nvPr userDrawn="1"/>
          </p:nvSpPr>
          <p:spPr>
            <a:xfrm>
              <a:off x="8242300" y="5822156"/>
              <a:ext cx="901700" cy="450800"/>
            </a:xfrm>
            <a:prstGeom prst="rect">
              <a:avLst/>
            </a:prstGeom>
            <a:solidFill>
              <a:srgbClr val="2A7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86194" y="5851255"/>
              <a:ext cx="421701" cy="421701"/>
            </a:xfrm>
            <a:prstGeom prst="rect">
              <a:avLst/>
            </a:prstGeom>
          </p:spPr>
        </p:pic>
      </p:grpSp>
      <p:pic>
        <p:nvPicPr>
          <p:cNvPr id="10" name="Picture 2" descr="Y:\Docs\logos\ics_logo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298" y="5411574"/>
            <a:ext cx="901701" cy="403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340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0" y="1930400"/>
            <a:ext cx="9144000" cy="34036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2963953" y="3292731"/>
            <a:ext cx="3216093" cy="656655"/>
          </a:xfrm>
          <a:solidFill>
            <a:schemeClr val="bg1"/>
          </a:solidFill>
        </p:spPr>
        <p:txBody>
          <a:bodyPr wrap="none" tIns="46800" rIns="90000" bIns="0" anchor="ctr" anchorCtr="0">
            <a:spAutoFit/>
          </a:bodyPr>
          <a:lstStyle>
            <a:lvl1pPr algn="ctr">
              <a:defRPr sz="4400" cap="all" baseline="0">
                <a:latin typeface="Abel" panose="02000506030000020004" pitchFamily="2" charset="0"/>
              </a:defRPr>
            </a:lvl1pPr>
          </a:lstStyle>
          <a:p>
            <a:r>
              <a:rPr lang="en-US" dirty="0" smtClean="0"/>
              <a:t>MASTER TITLE</a:t>
            </a:r>
            <a:endParaRPr lang="en-US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16324" y="4136873"/>
            <a:ext cx="1111351" cy="379656"/>
          </a:xfrm>
          <a:solidFill>
            <a:schemeClr val="bg1"/>
          </a:solidFill>
        </p:spPr>
        <p:txBody>
          <a:bodyPr wrap="none" tIns="46800" rIns="90000" bIns="0" anchor="t" anchorCtr="0">
            <a:spAutoFit/>
          </a:bodyPr>
          <a:lstStyle>
            <a:lvl1pPr marL="0" indent="0" algn="ctr">
              <a:buNone/>
              <a:defRPr lang="en-US" sz="2400" kern="1200" dirty="0" smtClean="0">
                <a:solidFill>
                  <a:srgbClr val="2A7944"/>
                </a:solidFill>
                <a:latin typeface="Abel" panose="02000506030000020004" pitchFamily="2" charset="0"/>
                <a:ea typeface="+mn-ea"/>
                <a:cs typeface="+mn-cs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Subtitle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017" y="168707"/>
            <a:ext cx="2146125" cy="95360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209240" y="1075111"/>
            <a:ext cx="1524776" cy="369332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dirty="0" smtClean="0">
                <a:latin typeface="Abel" panose="02000506030000020004" pitchFamily="2" charset="0"/>
              </a:rPr>
              <a:t>idea-garden.org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/>
          <a:srcRect l="2773" t="3750" r="3198" b="3907"/>
          <a:stretch/>
        </p:blipFill>
        <p:spPr>
          <a:xfrm>
            <a:off x="8466905" y="5599287"/>
            <a:ext cx="677095" cy="4483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75354" y="6149220"/>
            <a:ext cx="768646" cy="603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61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8242300" y="5822156"/>
            <a:ext cx="901700" cy="450800"/>
            <a:chOff x="8242300" y="5822156"/>
            <a:chExt cx="901700" cy="450800"/>
          </a:xfrm>
        </p:grpSpPr>
        <p:sp>
          <p:nvSpPr>
            <p:cNvPr id="9" name="Rectangle 8"/>
            <p:cNvSpPr/>
            <p:nvPr userDrawn="1"/>
          </p:nvSpPr>
          <p:spPr>
            <a:xfrm>
              <a:off x="8242300" y="5822156"/>
              <a:ext cx="901700" cy="45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86194" y="5851255"/>
              <a:ext cx="421701" cy="421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6486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4461903"/>
            <a:ext cx="2375971" cy="600164"/>
          </a:xfrm>
          <a:solidFill>
            <a:schemeClr val="bg1"/>
          </a:solidFill>
        </p:spPr>
        <p:txBody>
          <a:bodyPr wrap="none" bIns="0"/>
          <a:lstStyle>
            <a:lvl1pPr>
              <a:defRPr cap="all" baseline="0"/>
            </a:lvl1pPr>
          </a:lstStyle>
          <a:p>
            <a:r>
              <a:rPr lang="en-US" dirty="0" smtClean="0"/>
              <a:t>IMAGE TITLE</a:t>
            </a:r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8242300" y="5822156"/>
            <a:ext cx="901700" cy="450800"/>
            <a:chOff x="8242300" y="5822156"/>
            <a:chExt cx="901700" cy="450800"/>
          </a:xfrm>
        </p:grpSpPr>
        <p:sp>
          <p:nvSpPr>
            <p:cNvPr id="9" name="Rectangle 8"/>
            <p:cNvSpPr/>
            <p:nvPr userDrawn="1"/>
          </p:nvSpPr>
          <p:spPr>
            <a:xfrm>
              <a:off x="8242300" y="5822156"/>
              <a:ext cx="901700" cy="45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86194" y="5851255"/>
              <a:ext cx="421701" cy="421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215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4461903"/>
            <a:ext cx="2375971" cy="600164"/>
          </a:xfrm>
          <a:solidFill>
            <a:schemeClr val="bg1"/>
          </a:solidFill>
        </p:spPr>
        <p:txBody>
          <a:bodyPr wrap="none" bIns="0"/>
          <a:lstStyle>
            <a:lvl1pPr>
              <a:defRPr cap="all" baseline="0"/>
            </a:lvl1pPr>
          </a:lstStyle>
          <a:p>
            <a:r>
              <a:rPr lang="en-US" dirty="0" smtClean="0"/>
              <a:t>IMAGE TITLE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695325" y="5042470"/>
            <a:ext cx="1888659" cy="396741"/>
          </a:xfrm>
          <a:solidFill>
            <a:schemeClr val="bg1"/>
          </a:solidFill>
        </p:spPr>
        <p:txBody>
          <a:bodyPr wrap="none" bIns="18000">
            <a:spAutoFit/>
          </a:bodyPr>
          <a:lstStyle>
            <a:lvl1pPr marL="0" indent="0">
              <a:spcBef>
                <a:spcPts val="0"/>
              </a:spcBef>
              <a:buNone/>
              <a:defRPr baseline="0">
                <a:solidFill>
                  <a:srgbClr val="2A7944"/>
                </a:solidFill>
                <a:latin typeface="Abel" panose="02000506030000020004" pitchFamily="2" charset="0"/>
              </a:defRPr>
            </a:lvl1pPr>
          </a:lstStyle>
          <a:p>
            <a:pPr lvl="0"/>
            <a:r>
              <a:rPr lang="de-AT" dirty="0" smtClean="0"/>
              <a:t>Image </a:t>
            </a:r>
            <a:r>
              <a:rPr lang="de-AT" dirty="0" err="1" smtClean="0"/>
              <a:t>Subtitle</a:t>
            </a:r>
            <a:endParaRPr lang="de-AT" dirty="0" smtClean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8242300" y="5822156"/>
            <a:ext cx="901700" cy="450800"/>
            <a:chOff x="8242300" y="5822156"/>
            <a:chExt cx="901700" cy="45080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8242300" y="5822156"/>
              <a:ext cx="901700" cy="45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86194" y="5851255"/>
              <a:ext cx="421701" cy="421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1791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title and refer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4461903"/>
            <a:ext cx="2375971" cy="600164"/>
          </a:xfrm>
          <a:solidFill>
            <a:schemeClr val="bg1"/>
          </a:solidFill>
        </p:spPr>
        <p:txBody>
          <a:bodyPr wrap="none" bIns="0"/>
          <a:lstStyle>
            <a:lvl1pPr>
              <a:defRPr cap="all" baseline="0"/>
            </a:lvl1pPr>
          </a:lstStyle>
          <a:p>
            <a:r>
              <a:rPr lang="en-US" dirty="0" smtClean="0"/>
              <a:t>IMAGE TITLE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695325" y="5049367"/>
            <a:ext cx="1888659" cy="396741"/>
          </a:xfrm>
          <a:solidFill>
            <a:schemeClr val="bg1"/>
          </a:solidFill>
        </p:spPr>
        <p:txBody>
          <a:bodyPr wrap="none" bIns="18000">
            <a:spAutoFit/>
          </a:bodyPr>
          <a:lstStyle>
            <a:lvl1pPr marL="0" indent="0">
              <a:spcBef>
                <a:spcPts val="0"/>
              </a:spcBef>
              <a:buNone/>
              <a:defRPr baseline="0">
                <a:solidFill>
                  <a:srgbClr val="2A7944"/>
                </a:solidFill>
                <a:latin typeface="Abel" panose="02000506030000020004" pitchFamily="2" charset="0"/>
              </a:defRPr>
            </a:lvl1pPr>
          </a:lstStyle>
          <a:p>
            <a:pPr lvl="0"/>
            <a:r>
              <a:rPr lang="de-AT" dirty="0" smtClean="0"/>
              <a:t>Image </a:t>
            </a:r>
            <a:r>
              <a:rPr lang="de-AT" dirty="0" err="1" smtClean="0"/>
              <a:t>Subtitle</a:t>
            </a:r>
            <a:endParaRPr lang="en-US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5918290"/>
            <a:ext cx="848309" cy="258532"/>
          </a:xfrm>
          <a:solidFill>
            <a:schemeClr val="bg1"/>
          </a:solidFill>
        </p:spPr>
        <p:txBody>
          <a:bodyPr wrap="none" anchor="b" anchorCtr="0">
            <a:spAutoFit/>
          </a:bodyPr>
          <a:lstStyle>
            <a:lvl1pPr marL="0" indent="0">
              <a:spcBef>
                <a:spcPts val="400"/>
              </a:spcBef>
              <a:buNone/>
              <a:defRPr sz="1200">
                <a:latin typeface="Abel" panose="02000506030000020004" pitchFamily="2" charset="0"/>
              </a:defRPr>
            </a:lvl1pPr>
          </a:lstStyle>
          <a:p>
            <a:pPr lvl="0"/>
            <a:r>
              <a:rPr lang="de-AT" dirty="0" smtClean="0"/>
              <a:t>References</a:t>
            </a:r>
            <a:endParaRPr lang="en-US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242300" y="5822156"/>
            <a:ext cx="901700" cy="450800"/>
            <a:chOff x="8242300" y="5822156"/>
            <a:chExt cx="901700" cy="450800"/>
          </a:xfrm>
        </p:grpSpPr>
        <p:sp>
          <p:nvSpPr>
            <p:cNvPr id="12" name="Rectangle 11"/>
            <p:cNvSpPr/>
            <p:nvPr userDrawn="1"/>
          </p:nvSpPr>
          <p:spPr>
            <a:xfrm>
              <a:off x="8242300" y="5822156"/>
              <a:ext cx="901700" cy="45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86194" y="5851255"/>
              <a:ext cx="421701" cy="421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9366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with title and UR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4461903"/>
            <a:ext cx="2375971" cy="600164"/>
          </a:xfrm>
          <a:solidFill>
            <a:schemeClr val="bg1"/>
          </a:solidFill>
        </p:spPr>
        <p:txBody>
          <a:bodyPr wrap="none" bIns="0"/>
          <a:lstStyle>
            <a:lvl1pPr>
              <a:defRPr cap="all" baseline="0"/>
            </a:lvl1pPr>
          </a:lstStyle>
          <a:p>
            <a:r>
              <a:rPr lang="en-US" dirty="0" smtClean="0"/>
              <a:t>IMAGE TITLE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695325" y="5050146"/>
            <a:ext cx="1888659" cy="396741"/>
          </a:xfrm>
          <a:solidFill>
            <a:schemeClr val="bg1"/>
          </a:solidFill>
        </p:spPr>
        <p:txBody>
          <a:bodyPr wrap="none" bIns="18000">
            <a:spAutoFit/>
          </a:bodyPr>
          <a:lstStyle>
            <a:lvl1pPr marL="0" indent="0">
              <a:spcBef>
                <a:spcPts val="0"/>
              </a:spcBef>
              <a:buNone/>
              <a:defRPr baseline="0">
                <a:solidFill>
                  <a:srgbClr val="2A7944"/>
                </a:solidFill>
                <a:latin typeface="Abel" panose="02000506030000020004" pitchFamily="2" charset="0"/>
              </a:defRPr>
            </a:lvl1pPr>
          </a:lstStyle>
          <a:p>
            <a:pPr lvl="0"/>
            <a:r>
              <a:rPr lang="de-AT" dirty="0" smtClean="0"/>
              <a:t>Image </a:t>
            </a:r>
            <a:r>
              <a:rPr lang="de-AT" dirty="0" err="1" smtClean="0"/>
              <a:t>Subtitle</a:t>
            </a:r>
            <a:endParaRPr lang="en-US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6227989"/>
            <a:ext cx="452615" cy="152183"/>
          </a:xfrm>
          <a:solidFill>
            <a:schemeClr val="bg1"/>
          </a:solidFill>
        </p:spPr>
        <p:txBody>
          <a:bodyPr wrap="none" lIns="36000" tIns="36000" rIns="36000" bIns="18000" anchor="b" anchorCtr="0">
            <a:spAutoFit/>
          </a:bodyPr>
          <a:lstStyle>
            <a:lvl1pPr marL="0" indent="0">
              <a:spcBef>
                <a:spcPts val="400"/>
              </a:spcBef>
              <a:buNone/>
              <a:defRPr sz="700">
                <a:latin typeface="Abel" panose="02000506030000020004" pitchFamily="2" charset="0"/>
              </a:defRPr>
            </a:lvl1pPr>
          </a:lstStyle>
          <a:p>
            <a:pPr lvl="0"/>
            <a:r>
              <a:rPr lang="de-AT" dirty="0" smtClean="0"/>
              <a:t>References</a:t>
            </a:r>
            <a:endParaRPr lang="en-US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242300" y="5822156"/>
            <a:ext cx="901700" cy="450800"/>
            <a:chOff x="8242300" y="5822156"/>
            <a:chExt cx="901700" cy="450800"/>
          </a:xfrm>
        </p:grpSpPr>
        <p:sp>
          <p:nvSpPr>
            <p:cNvPr id="12" name="Rectangle 11"/>
            <p:cNvSpPr/>
            <p:nvPr userDrawn="1"/>
          </p:nvSpPr>
          <p:spPr>
            <a:xfrm>
              <a:off x="8242300" y="5822156"/>
              <a:ext cx="901700" cy="45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86194" y="5851255"/>
              <a:ext cx="421701" cy="421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40852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799" y="1238420"/>
            <a:ext cx="6025624" cy="646331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2190750"/>
            <a:ext cx="7772401" cy="3705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5325" y="601941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Trade Gothic LT Std" panose="020B0503020502020204" pitchFamily="34" charset="0"/>
              </a:defRPr>
            </a:lvl1pPr>
          </a:lstStyle>
          <a:p>
            <a:fld id="{60C54B7B-D911-425A-8EBD-902296D836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353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  <p:sldLayoutId id="2147483663" r:id="rId4"/>
    <p:sldLayoutId id="2147483664" r:id="rId5"/>
    <p:sldLayoutId id="2147483671" r:id="rId6"/>
    <p:sldLayoutId id="2147483665" r:id="rId7"/>
    <p:sldLayoutId id="2147483667" r:id="rId8"/>
    <p:sldLayoutId id="2147483669" r:id="rId9"/>
    <p:sldLayoutId id="2147483670" r:id="rId10"/>
    <p:sldLayoutId id="2147483668" r:id="rId11"/>
    <p:sldLayoutId id="2147483672" r:id="rId12"/>
    <p:sldLayoutId id="2147483673" r:id="rId13"/>
    <p:sldLayoutId id="2147483677" r:id="rId14"/>
    <p:sldLayoutId id="2147483679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Abel" panose="02000506030000020004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Abel" panose="02000506030000020004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Abel" panose="02000506030000020004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Abel" panose="02000506030000020004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600" kern="1200">
          <a:solidFill>
            <a:schemeClr val="tx1"/>
          </a:solidFill>
          <a:latin typeface="Abel" panose="02000506030000020004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600" kern="1200">
          <a:solidFill>
            <a:schemeClr val="tx1"/>
          </a:solidFill>
          <a:latin typeface="Abel" panose="0200050603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9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66" r="8966"/>
          <a:stretch>
            <a:fillRect/>
          </a:stretch>
        </p:blipFill>
        <p:spPr>
          <a:xfrm>
            <a:off x="0" y="1794476"/>
            <a:ext cx="9144000" cy="3403600"/>
          </a:xfr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83910" y="3320431"/>
            <a:ext cx="7976179" cy="601255"/>
          </a:xfrm>
        </p:spPr>
        <p:txBody>
          <a:bodyPr/>
          <a:lstStyle/>
          <a:p>
            <a:r>
              <a:rPr lang="en-GB" sz="4000" dirty="0" smtClean="0"/>
              <a:t>Social </a:t>
            </a:r>
            <a:r>
              <a:rPr lang="en-GB" sz="4000" dirty="0"/>
              <a:t>Semantic Information Space</a:t>
            </a:r>
            <a:endParaRPr lang="en-US" sz="4000" dirty="0"/>
          </a:p>
        </p:txBody>
      </p:sp>
      <p:pic>
        <p:nvPicPr>
          <p:cNvPr id="14" name="Picture 2" descr="Y:\Docs\logos\ics_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765" y="6025074"/>
            <a:ext cx="901701" cy="403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509320" y="397117"/>
            <a:ext cx="542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latin typeface="Abel" panose="02000506030000020004" pitchFamily="2" charset="0"/>
              </a:rPr>
              <a:t> </a:t>
            </a:r>
            <a:r>
              <a:rPr lang="en-GB" b="1" dirty="0">
                <a:latin typeface="Abel" panose="02000506030000020004" pitchFamily="2" charset="0"/>
              </a:rPr>
              <a:t>An </a:t>
            </a:r>
            <a:r>
              <a:rPr lang="en-GB" b="1" dirty="0" smtClean="0">
                <a:latin typeface="Abel" panose="02000506030000020004" pitchFamily="2" charset="0"/>
              </a:rPr>
              <a:t>Interactive </a:t>
            </a:r>
            <a:r>
              <a:rPr lang="en-GB" b="1" dirty="0">
                <a:latin typeface="Abel" panose="02000506030000020004" pitchFamily="2" charset="0"/>
              </a:rPr>
              <a:t>Learning Environment Fostering Creativity </a:t>
            </a:r>
          </a:p>
          <a:p>
            <a:pPr algn="ctr"/>
            <a:r>
              <a:rPr lang="en-GB" b="1" dirty="0">
                <a:latin typeface="Abel" panose="02000506030000020004" pitchFamily="2" charset="0"/>
              </a:rPr>
              <a:t>Grant agreement no: 318552</a:t>
            </a:r>
          </a:p>
        </p:txBody>
      </p:sp>
      <p:sp>
        <p:nvSpPr>
          <p:cNvPr id="6" name="Rectangle 5"/>
          <p:cNvSpPr/>
          <p:nvPr/>
        </p:nvSpPr>
        <p:spPr>
          <a:xfrm>
            <a:off x="1485603" y="5344058"/>
            <a:ext cx="65367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latin typeface="Abel" panose="02000506030000020004" pitchFamily="2" charset="0"/>
              </a:rPr>
              <a:t> 32</a:t>
            </a:r>
            <a:r>
              <a:rPr lang="en-GB" b="1" baseline="30000" dirty="0" smtClean="0">
                <a:latin typeface="Abel" panose="02000506030000020004" pitchFamily="2" charset="0"/>
              </a:rPr>
              <a:t>nd</a:t>
            </a:r>
            <a:r>
              <a:rPr lang="en-GB" b="1" dirty="0" smtClean="0">
                <a:latin typeface="Abel" panose="02000506030000020004" pitchFamily="2" charset="0"/>
              </a:rPr>
              <a:t> CIDOC CRM-SIG  &amp; 26</a:t>
            </a:r>
            <a:r>
              <a:rPr lang="en-GB" b="1" baseline="30000" dirty="0" smtClean="0">
                <a:latin typeface="Abel" panose="02000506030000020004" pitchFamily="2" charset="0"/>
              </a:rPr>
              <a:t>th</a:t>
            </a:r>
            <a:r>
              <a:rPr lang="en-GB" b="1" dirty="0" smtClean="0">
                <a:latin typeface="Abel" panose="02000506030000020004" pitchFamily="2" charset="0"/>
              </a:rPr>
              <a:t> FRBR </a:t>
            </a:r>
            <a:r>
              <a:rPr lang="en-GB" b="1" dirty="0" smtClean="0">
                <a:latin typeface="Abel" panose="02000506030000020004" pitchFamily="2" charset="0"/>
              </a:rPr>
              <a:t>CRM  </a:t>
            </a:r>
            <a:r>
              <a:rPr lang="en-US" b="1" dirty="0" smtClean="0">
                <a:latin typeface="Abel" panose="02000506030000020004" pitchFamily="2" charset="0"/>
              </a:rPr>
              <a:t>Harmonization Meeting</a:t>
            </a:r>
          </a:p>
          <a:p>
            <a:pPr algn="ctr"/>
            <a:r>
              <a:rPr lang="en-US" b="1" dirty="0" err="1" smtClean="0">
                <a:latin typeface="Abel" panose="02000506030000020004" pitchFamily="2" charset="0"/>
              </a:rPr>
              <a:t>Chryssoula</a:t>
            </a:r>
            <a:r>
              <a:rPr lang="en-US" b="1" dirty="0" smtClean="0">
                <a:latin typeface="Abel" panose="02000506030000020004" pitchFamily="2" charset="0"/>
              </a:rPr>
              <a:t> </a:t>
            </a:r>
            <a:r>
              <a:rPr lang="en-US" b="1" dirty="0" err="1" smtClean="0">
                <a:latin typeface="Abel" panose="02000506030000020004" pitchFamily="2" charset="0"/>
              </a:rPr>
              <a:t>Bekiari</a:t>
            </a:r>
            <a:endParaRPr lang="en-GB" b="1" dirty="0" smtClean="0">
              <a:latin typeface="Abel" panose="02000506030000020004" pitchFamily="2" charset="0"/>
            </a:endParaRPr>
          </a:p>
          <a:p>
            <a:pPr algn="ctr"/>
            <a:r>
              <a:rPr lang="en-US" b="1" dirty="0" smtClean="0">
                <a:latin typeface="Abel" panose="02000506030000020004" pitchFamily="2" charset="0"/>
              </a:rPr>
              <a:t>Oxford</a:t>
            </a:r>
            <a:endParaRPr lang="en-US" b="1" dirty="0" smtClean="0">
              <a:latin typeface="Abel" panose="02000506030000020004" pitchFamily="2" charset="0"/>
            </a:endParaRPr>
          </a:p>
          <a:p>
            <a:pPr algn="ctr"/>
            <a:r>
              <a:rPr lang="en-US" b="1" dirty="0" smtClean="0">
                <a:latin typeface="Abel" panose="02000506030000020004" pitchFamily="2" charset="0"/>
              </a:rPr>
              <a:t>February 2015</a:t>
            </a:r>
            <a:endParaRPr lang="en-GB" b="1" dirty="0">
              <a:latin typeface="Abel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49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29053" y="1048591"/>
            <a:ext cx="830677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89307" y="1755156"/>
            <a:ext cx="910827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Creation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57803" y="2805052"/>
            <a:ext cx="780983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40515" y="2832145"/>
            <a:ext cx="1566454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Concretion Step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50856" y="4108730"/>
            <a:ext cx="2024913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err="1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R_A_Concretion</a:t>
            </a:r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Step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38160" y="4108729"/>
            <a:ext cx="2212465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Concretion Step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Arrow Connector 14"/>
          <p:cNvCxnSpPr>
            <a:stCxn id="7" idx="2"/>
            <a:endCxn id="9" idx="0"/>
          </p:cNvCxnSpPr>
          <p:nvPr/>
        </p:nvCxnSpPr>
        <p:spPr>
          <a:xfrm>
            <a:off x="4644392" y="1356368"/>
            <a:ext cx="329" cy="398788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2"/>
            <a:endCxn id="10" idx="0"/>
          </p:cNvCxnSpPr>
          <p:nvPr/>
        </p:nvCxnSpPr>
        <p:spPr>
          <a:xfrm flipH="1">
            <a:off x="4148295" y="2062933"/>
            <a:ext cx="496426" cy="742119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2"/>
            <a:endCxn id="11" idx="0"/>
          </p:cNvCxnSpPr>
          <p:nvPr/>
        </p:nvCxnSpPr>
        <p:spPr>
          <a:xfrm>
            <a:off x="4644721" y="2062933"/>
            <a:ext cx="979021" cy="769212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1" idx="2"/>
            <a:endCxn id="12" idx="0"/>
          </p:cNvCxnSpPr>
          <p:nvPr/>
        </p:nvCxnSpPr>
        <p:spPr>
          <a:xfrm>
            <a:off x="5623742" y="3139922"/>
            <a:ext cx="1439571" cy="968808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" idx="2"/>
            <a:endCxn id="13" idx="0"/>
          </p:cNvCxnSpPr>
          <p:nvPr/>
        </p:nvCxnSpPr>
        <p:spPr>
          <a:xfrm>
            <a:off x="4148295" y="3112829"/>
            <a:ext cx="496098" cy="995900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1" idx="2"/>
            <a:endCxn id="13" idx="0"/>
          </p:cNvCxnSpPr>
          <p:nvPr/>
        </p:nvCxnSpPr>
        <p:spPr>
          <a:xfrm flipH="1">
            <a:off x="4644393" y="3139922"/>
            <a:ext cx="979349" cy="968807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6567351" y="4421309"/>
            <a:ext cx="1939994" cy="938719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GB" sz="1100" dirty="0" smtClean="0">
                <a:solidFill>
                  <a:srgbClr val="C00000"/>
                </a:solidFill>
              </a:rPr>
              <a:t>are </a:t>
            </a:r>
            <a:r>
              <a:rPr lang="en-GB" sz="1100" dirty="0">
                <a:solidFill>
                  <a:srgbClr val="C00000"/>
                </a:solidFill>
              </a:rPr>
              <a:t>processes </a:t>
            </a:r>
            <a:r>
              <a:rPr lang="en-GB" sz="1100" u="sng" dirty="0">
                <a:solidFill>
                  <a:srgbClr val="C00000"/>
                </a:solidFill>
              </a:rPr>
              <a:t>of the research analysis </a:t>
            </a:r>
            <a:r>
              <a:rPr lang="en-GB" sz="1100" dirty="0">
                <a:solidFill>
                  <a:srgbClr val="C00000"/>
                </a:solidFill>
              </a:rPr>
              <a:t>during which the research objects</a:t>
            </a:r>
            <a:r>
              <a:rPr lang="en-GB" sz="1100" u="sng" dirty="0">
                <a:solidFill>
                  <a:srgbClr val="C00000"/>
                </a:solidFill>
              </a:rPr>
              <a:t> are formulated into a final form/objec</a:t>
            </a:r>
            <a:r>
              <a:rPr lang="en-GB" sz="1100" dirty="0">
                <a:solidFill>
                  <a:srgbClr val="C00000"/>
                </a:solidFill>
              </a:rPr>
              <a:t>t</a:t>
            </a:r>
            <a:r>
              <a:rPr lang="en-GB" sz="1100" dirty="0" smtClean="0">
                <a:solidFill>
                  <a:srgbClr val="C00000"/>
                </a:solidFill>
              </a:rPr>
              <a:t>..[</a:t>
            </a:r>
            <a:r>
              <a:rPr lang="en-GB" sz="1100" dirty="0">
                <a:solidFill>
                  <a:srgbClr val="C00000"/>
                </a:solidFill>
              </a:rPr>
              <a:t>LEGO]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961862" y="2174117"/>
            <a:ext cx="3150973" cy="600164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GB" sz="1100" dirty="0">
                <a:solidFill>
                  <a:srgbClr val="C00000"/>
                </a:solidFill>
              </a:rPr>
              <a:t>are processes during which the design objects are formulated into a final form/object.</a:t>
            </a:r>
          </a:p>
          <a:p>
            <a:r>
              <a:rPr lang="en-GB" sz="1100" dirty="0">
                <a:solidFill>
                  <a:srgbClr val="C00000"/>
                </a:solidFill>
              </a:rPr>
              <a:t>[LEGO]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136094" y="4421309"/>
            <a:ext cx="1807504" cy="938719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GB" sz="1100" dirty="0">
                <a:solidFill>
                  <a:srgbClr val="C00000"/>
                </a:solidFill>
              </a:rPr>
              <a:t>design processes during which the design objects are </a:t>
            </a:r>
            <a:r>
              <a:rPr lang="en-GB" sz="1100" u="sng" dirty="0">
                <a:solidFill>
                  <a:srgbClr val="C00000"/>
                </a:solidFill>
              </a:rPr>
              <a:t>formulated into a final form/object</a:t>
            </a:r>
            <a:r>
              <a:rPr lang="en-GB" sz="1100" dirty="0">
                <a:solidFill>
                  <a:srgbClr val="C00000"/>
                </a:solidFill>
              </a:rPr>
              <a:t>.</a:t>
            </a:r>
          </a:p>
          <a:p>
            <a:r>
              <a:rPr lang="en-GB" sz="1100" dirty="0">
                <a:solidFill>
                  <a:srgbClr val="C00000"/>
                </a:solidFill>
              </a:rPr>
              <a:t>[LEGO]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371727" y="1862649"/>
            <a:ext cx="1418447" cy="1277273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GB" sz="1100" dirty="0" smtClean="0">
                <a:solidFill>
                  <a:srgbClr val="C00000"/>
                </a:solidFill>
              </a:rPr>
              <a:t>intellectual </a:t>
            </a:r>
            <a:r>
              <a:rPr lang="en-GB" sz="1100" dirty="0">
                <a:solidFill>
                  <a:srgbClr val="C00000"/>
                </a:solidFill>
              </a:rPr>
              <a:t>creations </a:t>
            </a:r>
            <a:r>
              <a:rPr lang="en-GB" sz="1100" dirty="0" smtClean="0">
                <a:solidFill>
                  <a:srgbClr val="C00000"/>
                </a:solidFill>
              </a:rPr>
              <a:t>of models</a:t>
            </a:r>
            <a:r>
              <a:rPr lang="en-GB" sz="1100" dirty="0">
                <a:solidFill>
                  <a:srgbClr val="C00000"/>
                </a:solidFill>
              </a:rPr>
              <a:t>, sketches and designs, which </a:t>
            </a:r>
            <a:r>
              <a:rPr lang="en-GB" sz="1100" u="sng" dirty="0">
                <a:solidFill>
                  <a:srgbClr val="C00000"/>
                </a:solidFill>
              </a:rPr>
              <a:t>will result in the production </a:t>
            </a:r>
            <a:r>
              <a:rPr lang="en-GB" sz="1100" u="sng" dirty="0" smtClean="0">
                <a:solidFill>
                  <a:srgbClr val="C00000"/>
                </a:solidFill>
              </a:rPr>
              <a:t>of final </a:t>
            </a:r>
            <a:r>
              <a:rPr lang="en-GB" sz="1100" u="sng" dirty="0">
                <a:solidFill>
                  <a:srgbClr val="C00000"/>
                </a:solidFill>
              </a:rPr>
              <a:t>product or </a:t>
            </a:r>
            <a:r>
              <a:rPr lang="en-GB" sz="1100" u="sng" dirty="0" smtClean="0">
                <a:solidFill>
                  <a:srgbClr val="C00000"/>
                </a:solidFill>
              </a:rPr>
              <a:t>not</a:t>
            </a:r>
            <a:r>
              <a:rPr lang="en-GB" sz="1100" dirty="0" smtClean="0">
                <a:solidFill>
                  <a:srgbClr val="C00000"/>
                </a:solidFill>
              </a:rPr>
              <a:t> </a:t>
            </a:r>
            <a:endParaRPr lang="en-GB" sz="1100" dirty="0">
              <a:solidFill>
                <a:srgbClr val="C0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29549" y="4458967"/>
            <a:ext cx="700833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Straight Arrow Connector 51"/>
          <p:cNvCxnSpPr>
            <a:stCxn id="10" idx="2"/>
            <a:endCxn id="50" idx="3"/>
          </p:cNvCxnSpPr>
          <p:nvPr/>
        </p:nvCxnSpPr>
        <p:spPr>
          <a:xfrm flipH="1">
            <a:off x="1430382" y="3112829"/>
            <a:ext cx="2717913" cy="15000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1460875" y="3610779"/>
            <a:ext cx="1348222" cy="58477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designed</a:t>
            </a:r>
            <a:r>
              <a:rPr lang="en-GB" sz="1600" dirty="0"/>
              <a:t>(is designed by)</a:t>
            </a:r>
            <a:endParaRPr lang="en-GB" sz="16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40369" y="3555065"/>
            <a:ext cx="671979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Asset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Straight Arrow Connector 68"/>
          <p:cNvCxnSpPr>
            <a:stCxn id="68" idx="2"/>
            <a:endCxn id="50" idx="0"/>
          </p:cNvCxnSpPr>
          <p:nvPr/>
        </p:nvCxnSpPr>
        <p:spPr>
          <a:xfrm>
            <a:off x="1076359" y="3862842"/>
            <a:ext cx="3607" cy="596125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725317" y="1290651"/>
            <a:ext cx="670376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Thing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7" name="Straight Arrow Connector 76"/>
          <p:cNvCxnSpPr>
            <a:stCxn id="76" idx="2"/>
            <a:endCxn id="68" idx="0"/>
          </p:cNvCxnSpPr>
          <p:nvPr/>
        </p:nvCxnSpPr>
        <p:spPr>
          <a:xfrm>
            <a:off x="1060505" y="1598428"/>
            <a:ext cx="15854" cy="1956637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774110" y="5650009"/>
            <a:ext cx="1099981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 Part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56716" y="5281592"/>
            <a:ext cx="1167307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Model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355140" y="6141379"/>
            <a:ext cx="1051891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 model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7" name="Straight Arrow Connector 86"/>
          <p:cNvCxnSpPr>
            <a:stCxn id="50" idx="2"/>
            <a:endCxn id="85" idx="0"/>
          </p:cNvCxnSpPr>
          <p:nvPr/>
        </p:nvCxnSpPr>
        <p:spPr>
          <a:xfrm flipH="1">
            <a:off x="740370" y="4766744"/>
            <a:ext cx="339596" cy="514848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1324023" y="4766744"/>
            <a:ext cx="278360" cy="901975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>
            <a:off x="1764680" y="5107155"/>
            <a:ext cx="278360" cy="901975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2084008" y="398863"/>
            <a:ext cx="681597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Entity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6" name="Straight Arrow Connector 105"/>
          <p:cNvCxnSpPr>
            <a:stCxn id="104" idx="3"/>
            <a:endCxn id="7" idx="0"/>
          </p:cNvCxnSpPr>
          <p:nvPr/>
        </p:nvCxnSpPr>
        <p:spPr>
          <a:xfrm>
            <a:off x="2765605" y="552752"/>
            <a:ext cx="1878787" cy="495839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104" idx="1"/>
            <a:endCxn id="76" idx="0"/>
          </p:cNvCxnSpPr>
          <p:nvPr/>
        </p:nvCxnSpPr>
        <p:spPr>
          <a:xfrm flipH="1">
            <a:off x="1060505" y="552752"/>
            <a:ext cx="1023503" cy="737899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ectangle 123"/>
          <p:cNvSpPr/>
          <p:nvPr/>
        </p:nvSpPr>
        <p:spPr>
          <a:xfrm>
            <a:off x="156714" y="1853591"/>
            <a:ext cx="2250315" cy="138499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is based on</a:t>
            </a:r>
          </a:p>
          <a:p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is informed by (inform)</a:t>
            </a:r>
          </a:p>
          <a:p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is related to</a:t>
            </a:r>
          </a:p>
          <a:p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has part(is part of)</a:t>
            </a:r>
          </a:p>
          <a:p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is </a:t>
            </a:r>
            <a:r>
              <a:rPr lang="en-GB" sz="1200" dirty="0" smtClean="0">
                <a:solidFill>
                  <a:schemeClr val="accent1">
                    <a:lumMod val="50000"/>
                  </a:schemeClr>
                </a:solidFill>
              </a:rPr>
              <a:t>alternative</a:t>
            </a:r>
          </a:p>
          <a:p>
            <a:r>
              <a:rPr lang="en-GB" sz="1200" dirty="0" smtClean="0"/>
              <a:t>has </a:t>
            </a:r>
            <a:r>
              <a:rPr lang="en-GB" sz="1200" dirty="0"/>
              <a:t>version (is version of</a:t>
            </a:r>
            <a:r>
              <a:rPr lang="en-GB" sz="1200" dirty="0" smtClean="0"/>
              <a:t>)</a:t>
            </a:r>
          </a:p>
          <a:p>
            <a:r>
              <a:rPr lang="en-US" sz="1200" dirty="0">
                <a:solidFill>
                  <a:schemeClr val="accent1">
                    <a:lumMod val="50000"/>
                  </a:schemeClr>
                </a:solidFill>
              </a:rPr>
              <a:t>has derivative(is derivative of</a:t>
            </a:r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en-GB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25" name="Curved Connector 124"/>
          <p:cNvCxnSpPr>
            <a:stCxn id="68" idx="1"/>
            <a:endCxn id="68" idx="0"/>
          </p:cNvCxnSpPr>
          <p:nvPr/>
        </p:nvCxnSpPr>
        <p:spPr>
          <a:xfrm rot="10800000" flipH="1">
            <a:off x="740369" y="3555066"/>
            <a:ext cx="335990" cy="153889"/>
          </a:xfrm>
          <a:prstGeom prst="curvedConnector4">
            <a:avLst>
              <a:gd name="adj1" fmla="val -79071"/>
              <a:gd name="adj2" fmla="val 304757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732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717358" y="1007629"/>
            <a:ext cx="830677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34389" y="1738131"/>
            <a:ext cx="910827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Creation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7882" y="4737940"/>
            <a:ext cx="1019831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Prototype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82956" y="4737943"/>
            <a:ext cx="2013693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Prototype Production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14552" y="5852526"/>
            <a:ext cx="1795684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Prototype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0511" y="5922457"/>
            <a:ext cx="1616148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Prototype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Arrow Connector 14"/>
          <p:cNvCxnSpPr>
            <a:stCxn id="7" idx="2"/>
            <a:endCxn id="9" idx="0"/>
          </p:cNvCxnSpPr>
          <p:nvPr/>
        </p:nvCxnSpPr>
        <p:spPr>
          <a:xfrm flipH="1">
            <a:off x="4389803" y="1315406"/>
            <a:ext cx="742894" cy="422725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2"/>
            <a:endCxn id="11" idx="0"/>
          </p:cNvCxnSpPr>
          <p:nvPr/>
        </p:nvCxnSpPr>
        <p:spPr>
          <a:xfrm>
            <a:off x="4389803" y="2045908"/>
            <a:ext cx="0" cy="2692035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" idx="2"/>
            <a:endCxn id="12" idx="0"/>
          </p:cNvCxnSpPr>
          <p:nvPr/>
        </p:nvCxnSpPr>
        <p:spPr>
          <a:xfrm>
            <a:off x="757798" y="5045717"/>
            <a:ext cx="2854596" cy="806809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013656" y="3260823"/>
            <a:ext cx="1128835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Production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Straight Arrow Connector 28"/>
          <p:cNvCxnSpPr>
            <a:stCxn id="7" idx="2"/>
            <a:endCxn id="28" idx="0"/>
          </p:cNvCxnSpPr>
          <p:nvPr/>
        </p:nvCxnSpPr>
        <p:spPr>
          <a:xfrm>
            <a:off x="5132697" y="1315406"/>
            <a:ext cx="1445377" cy="1945417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8" idx="2"/>
            <a:endCxn id="11" idx="0"/>
          </p:cNvCxnSpPr>
          <p:nvPr/>
        </p:nvCxnSpPr>
        <p:spPr>
          <a:xfrm flipH="1">
            <a:off x="4389803" y="3568600"/>
            <a:ext cx="2188271" cy="1169343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1" idx="1"/>
            <a:endCxn id="10" idx="3"/>
          </p:cNvCxnSpPr>
          <p:nvPr/>
        </p:nvCxnSpPr>
        <p:spPr>
          <a:xfrm flipH="1" flipV="1">
            <a:off x="1267713" y="4891829"/>
            <a:ext cx="2115243" cy="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192753" y="4591730"/>
            <a:ext cx="1043598" cy="3077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produced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45" name="Straight Arrow Connector 44"/>
          <p:cNvCxnSpPr>
            <a:stCxn id="10" idx="2"/>
            <a:endCxn id="13" idx="0"/>
          </p:cNvCxnSpPr>
          <p:nvPr/>
        </p:nvCxnSpPr>
        <p:spPr>
          <a:xfrm>
            <a:off x="757798" y="5045717"/>
            <a:ext cx="320787" cy="876740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78735" y="1695983"/>
            <a:ext cx="671979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Asset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8735" y="978294"/>
            <a:ext cx="670376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Thing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/>
          <p:cNvCxnSpPr>
            <a:stCxn id="19" idx="2"/>
            <a:endCxn id="48" idx="0"/>
          </p:cNvCxnSpPr>
          <p:nvPr/>
        </p:nvCxnSpPr>
        <p:spPr>
          <a:xfrm>
            <a:off x="713923" y="1286071"/>
            <a:ext cx="802" cy="409912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012280" y="46327"/>
            <a:ext cx="681597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Entity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Arrow Connector 21"/>
          <p:cNvCxnSpPr>
            <a:stCxn id="21" idx="2"/>
            <a:endCxn id="7" idx="0"/>
          </p:cNvCxnSpPr>
          <p:nvPr/>
        </p:nvCxnSpPr>
        <p:spPr>
          <a:xfrm>
            <a:off x="3353079" y="354104"/>
            <a:ext cx="1779618" cy="653525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1" idx="2"/>
            <a:endCxn id="19" idx="0"/>
          </p:cNvCxnSpPr>
          <p:nvPr/>
        </p:nvCxnSpPr>
        <p:spPr>
          <a:xfrm flipH="1">
            <a:off x="713923" y="354104"/>
            <a:ext cx="2639156" cy="624190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48" idx="2"/>
            <a:endCxn id="10" idx="0"/>
          </p:cNvCxnSpPr>
          <p:nvPr/>
        </p:nvCxnSpPr>
        <p:spPr>
          <a:xfrm>
            <a:off x="714725" y="2003760"/>
            <a:ext cx="43073" cy="2734180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488507" y="3614597"/>
            <a:ext cx="990977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792604" y="2285020"/>
            <a:ext cx="1373760" cy="144655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GB" sz="1100" dirty="0" smtClean="0">
                <a:solidFill>
                  <a:srgbClr val="C00000"/>
                </a:solidFill>
              </a:rPr>
              <a:t>activities </a:t>
            </a:r>
            <a:r>
              <a:rPr lang="en-GB" sz="1100" dirty="0">
                <a:solidFill>
                  <a:srgbClr val="C00000"/>
                </a:solidFill>
              </a:rPr>
              <a:t>that collect images and other material, related to the design and the project </a:t>
            </a:r>
            <a:r>
              <a:rPr lang="en-GB" sz="1100" dirty="0" smtClean="0">
                <a:solidFill>
                  <a:srgbClr val="C00000"/>
                </a:solidFill>
              </a:rPr>
              <a:t>requirements .[</a:t>
            </a:r>
            <a:r>
              <a:rPr lang="en-GB" sz="1100" dirty="0">
                <a:solidFill>
                  <a:srgbClr val="C00000"/>
                </a:solidFill>
              </a:rPr>
              <a:t>CORE]</a:t>
            </a:r>
          </a:p>
        </p:txBody>
      </p:sp>
      <p:cxnSp>
        <p:nvCxnSpPr>
          <p:cNvPr id="55" name="Straight Arrow Connector 54"/>
          <p:cNvCxnSpPr>
            <a:stCxn id="7" idx="2"/>
            <a:endCxn id="53" idx="0"/>
          </p:cNvCxnSpPr>
          <p:nvPr/>
        </p:nvCxnSpPr>
        <p:spPr>
          <a:xfrm>
            <a:off x="5132697" y="1315406"/>
            <a:ext cx="2851299" cy="2299191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53" idx="2"/>
            <a:endCxn id="48" idx="1"/>
          </p:cNvCxnSpPr>
          <p:nvPr/>
        </p:nvCxnSpPr>
        <p:spPr>
          <a:xfrm rot="5400000" flipH="1">
            <a:off x="3145115" y="-916507"/>
            <a:ext cx="2072502" cy="7605261"/>
          </a:xfrm>
          <a:prstGeom prst="curvedConnector4">
            <a:avLst>
              <a:gd name="adj1" fmla="val -11030"/>
              <a:gd name="adj2" fmla="val 10300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558346" y="3845494"/>
            <a:ext cx="1043598" cy="3077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collected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762433" y="2184052"/>
            <a:ext cx="542136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Idea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689102" y="2763379"/>
            <a:ext cx="1508746" cy="523220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Brainstorming /</a:t>
            </a:r>
          </a:p>
          <a:p>
            <a:pPr algn="ctr"/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Ideation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399877" y="2396432"/>
            <a:ext cx="1043598" cy="3077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created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48" name="Straight Arrow Connector 57"/>
          <p:cNvCxnSpPr>
            <a:stCxn id="66" idx="1"/>
            <a:endCxn id="65" idx="3"/>
          </p:cNvCxnSpPr>
          <p:nvPr/>
        </p:nvCxnSpPr>
        <p:spPr>
          <a:xfrm rot="10800000">
            <a:off x="2304570" y="2337941"/>
            <a:ext cx="384533" cy="68704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48" idx="2"/>
            <a:endCxn id="65" idx="1"/>
          </p:cNvCxnSpPr>
          <p:nvPr/>
        </p:nvCxnSpPr>
        <p:spPr>
          <a:xfrm>
            <a:off x="714725" y="2003760"/>
            <a:ext cx="1047708" cy="334181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stCxn id="9" idx="2"/>
            <a:endCxn id="66" idx="0"/>
          </p:cNvCxnSpPr>
          <p:nvPr/>
        </p:nvCxnSpPr>
        <p:spPr>
          <a:xfrm flipH="1">
            <a:off x="3443475" y="2045908"/>
            <a:ext cx="946328" cy="717471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extBox 167"/>
          <p:cNvSpPr txBox="1"/>
          <p:nvPr/>
        </p:nvSpPr>
        <p:spPr>
          <a:xfrm>
            <a:off x="4654791" y="2763380"/>
            <a:ext cx="1195451" cy="523220"/>
          </a:xfrm>
          <a:prstGeom prst="rect">
            <a:avLst/>
          </a:prstGeom>
          <a:solidFill>
            <a:srgbClr val="BFCDED"/>
          </a:solidFill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Ergonomic Analysis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3" name="Straight Arrow Connector 182"/>
          <p:cNvCxnSpPr>
            <a:stCxn id="9" idx="2"/>
            <a:endCxn id="168" idx="0"/>
          </p:cNvCxnSpPr>
          <p:nvPr/>
        </p:nvCxnSpPr>
        <p:spPr>
          <a:xfrm>
            <a:off x="4389803" y="2045908"/>
            <a:ext cx="862714" cy="717472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TextBox 194"/>
          <p:cNvSpPr txBox="1"/>
          <p:nvPr/>
        </p:nvSpPr>
        <p:spPr>
          <a:xfrm>
            <a:off x="1210598" y="4230152"/>
            <a:ext cx="1220206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Ergonomics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" name="Rectangle 195"/>
          <p:cNvSpPr/>
          <p:nvPr/>
        </p:nvSpPr>
        <p:spPr>
          <a:xfrm>
            <a:off x="4510236" y="3460708"/>
            <a:ext cx="1220206" cy="3077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/>
            <a:r>
              <a:rPr lang="en-GB" sz="1400" dirty="0" smtClean="0">
                <a:solidFill>
                  <a:schemeClr val="accent1">
                    <a:lumMod val="50000"/>
                  </a:schemeClr>
                </a:solidFill>
              </a:rPr>
              <a:t>produced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97" name="Straight Arrow Connector 57"/>
          <p:cNvCxnSpPr>
            <a:stCxn id="168" idx="2"/>
            <a:endCxn id="195" idx="3"/>
          </p:cNvCxnSpPr>
          <p:nvPr/>
        </p:nvCxnSpPr>
        <p:spPr>
          <a:xfrm rot="5400000">
            <a:off x="3292941" y="2424464"/>
            <a:ext cx="1097441" cy="2821713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Arrow Connector 200"/>
          <p:cNvCxnSpPr>
            <a:stCxn id="48" idx="2"/>
            <a:endCxn id="195" idx="0"/>
          </p:cNvCxnSpPr>
          <p:nvPr/>
        </p:nvCxnSpPr>
        <p:spPr>
          <a:xfrm>
            <a:off x="714725" y="2003760"/>
            <a:ext cx="1105976" cy="2226392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4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12377" y="1653483"/>
            <a:ext cx="830677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48237" y="3276424"/>
            <a:ext cx="841897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Archive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8327" y="4415804"/>
            <a:ext cx="1019831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Prototype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01033" y="4415803"/>
            <a:ext cx="2513573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Minutes or Meeting Archive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01610" y="5528502"/>
            <a:ext cx="1795684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Prototype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5767" y="5486462"/>
            <a:ext cx="1616148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Prototype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Arrow Connector 14"/>
          <p:cNvCxnSpPr>
            <a:stCxn id="48" idx="2"/>
            <a:endCxn id="9" idx="0"/>
          </p:cNvCxnSpPr>
          <p:nvPr/>
        </p:nvCxnSpPr>
        <p:spPr>
          <a:xfrm>
            <a:off x="1396640" y="2464729"/>
            <a:ext cx="1672546" cy="811695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2"/>
            <a:endCxn id="11" idx="0"/>
          </p:cNvCxnSpPr>
          <p:nvPr/>
        </p:nvCxnSpPr>
        <p:spPr>
          <a:xfrm>
            <a:off x="3069186" y="3584201"/>
            <a:ext cx="1088634" cy="831602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53" idx="2"/>
            <a:endCxn id="49" idx="0"/>
          </p:cNvCxnSpPr>
          <p:nvPr/>
        </p:nvCxnSpPr>
        <p:spPr>
          <a:xfrm>
            <a:off x="4627717" y="3430312"/>
            <a:ext cx="1586750" cy="326882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1" idx="1"/>
            <a:endCxn id="10" idx="3"/>
          </p:cNvCxnSpPr>
          <p:nvPr/>
        </p:nvCxnSpPr>
        <p:spPr>
          <a:xfrm flipH="1">
            <a:off x="1908158" y="4569692"/>
            <a:ext cx="99287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908158" y="4147189"/>
            <a:ext cx="1043598" cy="3077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produced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45" name="Straight Arrow Connector 44"/>
          <p:cNvCxnSpPr>
            <a:stCxn id="10" idx="2"/>
            <a:endCxn id="13" idx="0"/>
          </p:cNvCxnSpPr>
          <p:nvPr/>
        </p:nvCxnSpPr>
        <p:spPr>
          <a:xfrm flipH="1">
            <a:off x="1003841" y="4723581"/>
            <a:ext cx="394402" cy="762881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060650" y="2156952"/>
            <a:ext cx="671979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Asset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63055" y="1345706"/>
            <a:ext cx="670376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Thing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/>
          <p:cNvCxnSpPr>
            <a:stCxn id="19" idx="2"/>
            <a:endCxn id="48" idx="0"/>
          </p:cNvCxnSpPr>
          <p:nvPr/>
        </p:nvCxnSpPr>
        <p:spPr>
          <a:xfrm flipH="1">
            <a:off x="1396640" y="1653483"/>
            <a:ext cx="1603" cy="503469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012280" y="46327"/>
            <a:ext cx="681597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Entity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Arrow Connector 21"/>
          <p:cNvCxnSpPr>
            <a:stCxn id="21" idx="2"/>
            <a:endCxn id="7" idx="0"/>
          </p:cNvCxnSpPr>
          <p:nvPr/>
        </p:nvCxnSpPr>
        <p:spPr>
          <a:xfrm>
            <a:off x="3353079" y="354104"/>
            <a:ext cx="1274637" cy="1299379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1" idx="2"/>
            <a:endCxn id="19" idx="0"/>
          </p:cNvCxnSpPr>
          <p:nvPr/>
        </p:nvCxnSpPr>
        <p:spPr>
          <a:xfrm flipH="1">
            <a:off x="1398243" y="354104"/>
            <a:ext cx="1954836" cy="991602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48" idx="2"/>
            <a:endCxn id="10" idx="0"/>
          </p:cNvCxnSpPr>
          <p:nvPr/>
        </p:nvCxnSpPr>
        <p:spPr>
          <a:xfrm>
            <a:off x="1396640" y="2464729"/>
            <a:ext cx="1603" cy="1951075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4197951" y="3122535"/>
            <a:ext cx="859531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Meeting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5" name="Straight Arrow Connector 54"/>
          <p:cNvCxnSpPr>
            <a:stCxn id="7" idx="2"/>
            <a:endCxn id="53" idx="0"/>
          </p:cNvCxnSpPr>
          <p:nvPr/>
        </p:nvCxnSpPr>
        <p:spPr>
          <a:xfrm>
            <a:off x="4627716" y="1961260"/>
            <a:ext cx="1" cy="1161275"/>
          </a:xfrm>
          <a:prstGeom prst="straightConnector1">
            <a:avLst/>
          </a:prstGeom>
          <a:ln w="38100" cmpd="dbl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1" idx="0"/>
            <a:endCxn id="53" idx="2"/>
          </p:cNvCxnSpPr>
          <p:nvPr/>
        </p:nvCxnSpPr>
        <p:spPr>
          <a:xfrm rot="5400000" flipH="1" flipV="1">
            <a:off x="3900023" y="3688110"/>
            <a:ext cx="985491" cy="469897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044952" y="3769169"/>
            <a:ext cx="1043598" cy="3077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document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561083" y="3757194"/>
            <a:ext cx="1306768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Gate Meeting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124638" y="1345706"/>
            <a:ext cx="2743201" cy="1966414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GB" sz="1100" dirty="0">
                <a:solidFill>
                  <a:srgbClr val="C00000"/>
                </a:solidFill>
              </a:rPr>
              <a:t>assemblies of persons communicating within a face-to-face setting or via networked interactions between co-located and/or geographically distributed participants or a mix of both. Meetings may follow a particular Agenda. Meetings may imply the production of collaborative artefacts such as minutes. Meetings may include sessions, states, discussions made to decide and produce assets, sketching processes, etc.[CORE]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214466" y="4142508"/>
            <a:ext cx="2891481" cy="1107996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GB" sz="1100" dirty="0">
                <a:solidFill>
                  <a:srgbClr val="C00000"/>
                </a:solidFill>
              </a:rPr>
              <a:t>meetings between LEGO designers and the </a:t>
            </a:r>
            <a:r>
              <a:rPr lang="en-GB" sz="1100" dirty="0" smtClean="0">
                <a:solidFill>
                  <a:srgbClr val="C00000"/>
                </a:solidFill>
              </a:rPr>
              <a:t>Stakeholders, which imply </a:t>
            </a:r>
            <a:r>
              <a:rPr lang="en-GB" sz="1100" dirty="0">
                <a:solidFill>
                  <a:srgbClr val="C00000"/>
                </a:solidFill>
              </a:rPr>
              <a:t>the production of collaborative artefacts such as minutes, presentations, and scorings. Those meetings </a:t>
            </a:r>
            <a:r>
              <a:rPr lang="en-GB" sz="1100" u="sng" dirty="0">
                <a:solidFill>
                  <a:srgbClr val="C00000"/>
                </a:solidFill>
              </a:rPr>
              <a:t>have the purpose to guide the continuation of the design process</a:t>
            </a:r>
            <a:r>
              <a:rPr lang="en-GB" sz="1100" dirty="0">
                <a:solidFill>
                  <a:srgbClr val="C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3734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ontent Placeholder 2"/>
          <p:cNvSpPr>
            <a:spLocks noGrp="1"/>
          </p:cNvSpPr>
          <p:nvPr>
            <p:ph idx="4294967295"/>
          </p:nvPr>
        </p:nvSpPr>
        <p:spPr>
          <a:xfrm>
            <a:off x="161566" y="168275"/>
            <a:ext cx="6804088" cy="87282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dirty="0" smtClean="0"/>
              <a:t>	</a:t>
            </a:r>
          </a:p>
        </p:txBody>
      </p:sp>
      <p:grpSp>
        <p:nvGrpSpPr>
          <p:cNvPr id="26" name="Group 29"/>
          <p:cNvGrpSpPr>
            <a:grpSpLocks/>
          </p:cNvGrpSpPr>
          <p:nvPr/>
        </p:nvGrpSpPr>
        <p:grpSpPr bwMode="auto">
          <a:xfrm>
            <a:off x="4276366" y="3001827"/>
            <a:ext cx="1328738" cy="725488"/>
            <a:chOff x="2837" y="876"/>
            <a:chExt cx="1442" cy="457"/>
          </a:xfrm>
        </p:grpSpPr>
        <p:sp>
          <p:nvSpPr>
            <p:cNvPr id="27" name="Text Box 4"/>
            <p:cNvSpPr txBox="1">
              <a:spLocks noChangeAspect="1" noChangeArrowheads="1"/>
            </p:cNvSpPr>
            <p:nvPr/>
          </p:nvSpPr>
          <p:spPr bwMode="auto">
            <a:xfrm>
              <a:off x="2837" y="876"/>
              <a:ext cx="1442" cy="237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54000" rIns="54000"/>
            <a:lstStyle/>
            <a:p>
              <a:pPr algn="ctr"/>
              <a:r>
                <a:rPr lang="en-US" altLang="el-GR" sz="1400" dirty="0" smtClean="0">
                  <a:solidFill>
                    <a:srgbClr val="000000"/>
                  </a:solidFill>
                  <a:latin typeface="Calibri" pitchFamily="34" charset="0"/>
                </a:rPr>
                <a:t>Project</a:t>
              </a:r>
              <a:endParaRPr lang="en-GB" altLang="el-GR" sz="1400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29" name="Text Box 28"/>
            <p:cNvSpPr txBox="1">
              <a:spLocks noChangeAspect="1" noChangeArrowheads="1"/>
            </p:cNvSpPr>
            <p:nvPr/>
          </p:nvSpPr>
          <p:spPr bwMode="auto">
            <a:xfrm>
              <a:off x="2837" y="1096"/>
              <a:ext cx="1442" cy="237"/>
            </a:xfrm>
            <a:prstGeom prst="rect">
              <a:avLst/>
            </a:prstGeom>
            <a:solidFill>
              <a:srgbClr val="F3E5C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54000" rIns="54000"/>
            <a:lstStyle/>
            <a:p>
              <a:pPr algn="ctr" eaLnBrk="1" hangingPunct="1"/>
              <a:r>
                <a:rPr lang="en-US" altLang="el-GR" sz="1200" dirty="0" smtClean="0">
                  <a:solidFill>
                    <a:srgbClr val="000000"/>
                  </a:solidFill>
                  <a:latin typeface="Calibri" pitchFamily="34" charset="0"/>
                </a:rPr>
                <a:t>“Tank Truck”</a:t>
              </a:r>
              <a:endParaRPr lang="en-US" altLang="el-GR" sz="1200" b="0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2285134" y="4658011"/>
            <a:ext cx="1328738" cy="725488"/>
            <a:chOff x="2837" y="876"/>
            <a:chExt cx="1442" cy="457"/>
          </a:xfrm>
        </p:grpSpPr>
        <p:sp>
          <p:nvSpPr>
            <p:cNvPr id="31" name="Text Box 4"/>
            <p:cNvSpPr txBox="1">
              <a:spLocks noChangeAspect="1" noChangeArrowheads="1"/>
            </p:cNvSpPr>
            <p:nvPr/>
          </p:nvSpPr>
          <p:spPr bwMode="auto">
            <a:xfrm>
              <a:off x="2837" y="876"/>
              <a:ext cx="1442" cy="237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54000" rIns="54000"/>
            <a:lstStyle/>
            <a:p>
              <a:pPr algn="ctr"/>
              <a:r>
                <a:rPr lang="en-US" altLang="el-GR" sz="1400" dirty="0" smtClean="0">
                  <a:solidFill>
                    <a:srgbClr val="000000"/>
                  </a:solidFill>
                  <a:latin typeface="Calibri" pitchFamily="34" charset="0"/>
                </a:rPr>
                <a:t>Information Asset</a:t>
              </a:r>
              <a:endParaRPr lang="en-GB" altLang="el-GR" sz="1400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32" name="Text Box 28"/>
            <p:cNvSpPr txBox="1">
              <a:spLocks noChangeAspect="1" noChangeArrowheads="1"/>
            </p:cNvSpPr>
            <p:nvPr/>
          </p:nvSpPr>
          <p:spPr bwMode="auto">
            <a:xfrm>
              <a:off x="2837" y="1096"/>
              <a:ext cx="1442" cy="237"/>
            </a:xfrm>
            <a:prstGeom prst="rect">
              <a:avLst/>
            </a:prstGeom>
            <a:solidFill>
              <a:srgbClr val="F3E5C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54000" rIns="54000"/>
            <a:lstStyle/>
            <a:p>
              <a:pPr algn="ctr" eaLnBrk="1" hangingPunct="1"/>
              <a:r>
                <a:rPr lang="en-US" altLang="el-GR" sz="1400" dirty="0" smtClean="0">
                  <a:solidFill>
                    <a:srgbClr val="000000"/>
                  </a:solidFill>
                  <a:latin typeface="Calibri" pitchFamily="34" charset="0"/>
                </a:rPr>
                <a:t>“User testing”</a:t>
              </a:r>
              <a:endParaRPr lang="en-US" altLang="el-GR" sz="1400" b="0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sp>
        <p:nvSpPr>
          <p:cNvPr id="33" name="Text Box 4"/>
          <p:cNvSpPr txBox="1">
            <a:spLocks noChangeAspect="1" noChangeArrowheads="1"/>
          </p:cNvSpPr>
          <p:nvPr/>
        </p:nvSpPr>
        <p:spPr bwMode="auto">
          <a:xfrm>
            <a:off x="6965654" y="4441987"/>
            <a:ext cx="1328738" cy="376238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4000" rIns="54000"/>
          <a:lstStyle/>
          <a:p>
            <a:pPr algn="ctr"/>
            <a:r>
              <a:rPr lang="en-US" altLang="el-GR" sz="1400" dirty="0" smtClean="0">
                <a:solidFill>
                  <a:srgbClr val="000000"/>
                </a:solidFill>
                <a:latin typeface="Calibri" pitchFamily="34" charset="0"/>
              </a:rPr>
              <a:t>Group</a:t>
            </a:r>
            <a:endParaRPr lang="en-GB" altLang="el-GR" sz="14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4" name="Text Box 28"/>
          <p:cNvSpPr txBox="1">
            <a:spLocks noChangeAspect="1" noChangeArrowheads="1"/>
          </p:cNvSpPr>
          <p:nvPr/>
        </p:nvSpPr>
        <p:spPr bwMode="auto">
          <a:xfrm>
            <a:off x="6965654" y="4791237"/>
            <a:ext cx="1328738" cy="376238"/>
          </a:xfrm>
          <a:prstGeom prst="rect">
            <a:avLst/>
          </a:prstGeom>
          <a:solidFill>
            <a:srgbClr val="F3E5C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4000" rIns="54000"/>
          <a:lstStyle/>
          <a:p>
            <a:pPr algn="ctr" eaLnBrk="1" hangingPunct="1"/>
            <a:r>
              <a:rPr lang="en-US" altLang="el-GR" sz="1400" dirty="0" smtClean="0">
                <a:solidFill>
                  <a:srgbClr val="000000"/>
                </a:solidFill>
                <a:latin typeface="Calibri" pitchFamily="34" charset="0"/>
              </a:rPr>
              <a:t>“Insight Team”</a:t>
            </a:r>
            <a:endParaRPr lang="en-US" altLang="el-GR" sz="1400" b="0" dirty="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35" name="AutoShape 34"/>
          <p:cNvCxnSpPr>
            <a:cxnSpLocks noChangeShapeType="1"/>
            <a:endCxn id="33" idx="1"/>
          </p:cNvCxnSpPr>
          <p:nvPr/>
        </p:nvCxnSpPr>
        <p:spPr bwMode="auto">
          <a:xfrm>
            <a:off x="5597502" y="3433875"/>
            <a:ext cx="1368152" cy="119623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36" name="Text Box 46"/>
          <p:cNvSpPr txBox="1">
            <a:spLocks noChangeArrowheads="1"/>
          </p:cNvSpPr>
          <p:nvPr/>
        </p:nvSpPr>
        <p:spPr bwMode="auto">
          <a:xfrm>
            <a:off x="5943773" y="3838117"/>
            <a:ext cx="877865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18000" rIns="18000">
            <a:spAutoFit/>
          </a:bodyPr>
          <a:lstStyle/>
          <a:p>
            <a:pPr algn="ctr" eaLnBrk="1" hangingPunct="1"/>
            <a:r>
              <a:rPr lang="en-US" altLang="el-GR" sz="1200" dirty="0" smtClean="0">
                <a:solidFill>
                  <a:srgbClr val="000000"/>
                </a:solidFill>
                <a:latin typeface="Tahoma" pitchFamily="34" charset="0"/>
              </a:rPr>
              <a:t>participated in</a:t>
            </a:r>
            <a:endParaRPr lang="en-US" altLang="el-GR" sz="1200" dirty="0">
              <a:solidFill>
                <a:srgbClr val="000000"/>
              </a:solidFill>
              <a:latin typeface="Tahoma" pitchFamily="34" charset="0"/>
            </a:endParaRPr>
          </a:p>
        </p:txBody>
      </p:sp>
      <p:cxnSp>
        <p:nvCxnSpPr>
          <p:cNvPr id="37" name="AutoShape 34"/>
          <p:cNvCxnSpPr>
            <a:cxnSpLocks noChangeShapeType="1"/>
          </p:cNvCxnSpPr>
          <p:nvPr/>
        </p:nvCxnSpPr>
        <p:spPr bwMode="auto">
          <a:xfrm flipH="1">
            <a:off x="3221238" y="3361867"/>
            <a:ext cx="1080120" cy="129614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38" name="Text Box 46"/>
          <p:cNvSpPr txBox="1">
            <a:spLocks noChangeArrowheads="1"/>
          </p:cNvSpPr>
          <p:nvPr/>
        </p:nvSpPr>
        <p:spPr bwMode="auto">
          <a:xfrm>
            <a:off x="3221238" y="3937931"/>
            <a:ext cx="877865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18000" rIns="18000">
            <a:spAutoFit/>
          </a:bodyPr>
          <a:lstStyle/>
          <a:p>
            <a:pPr algn="ctr" eaLnBrk="1" hangingPunct="1"/>
            <a:r>
              <a:rPr lang="en-US" altLang="el-GR" sz="1200" dirty="0" smtClean="0">
                <a:solidFill>
                  <a:srgbClr val="000000"/>
                </a:solidFill>
                <a:latin typeface="Tahoma" pitchFamily="34" charset="0"/>
              </a:rPr>
              <a:t>collected</a:t>
            </a:r>
            <a:endParaRPr lang="en-US" altLang="el-GR" sz="1200" dirty="0">
              <a:solidFill>
                <a:srgbClr val="000000"/>
              </a:solidFill>
              <a:latin typeface="Tahoma" pitchFamily="34" charset="0"/>
            </a:endParaRPr>
          </a:p>
        </p:txBody>
      </p:sp>
      <p:grpSp>
        <p:nvGrpSpPr>
          <p:cNvPr id="39" name="Group 29"/>
          <p:cNvGrpSpPr>
            <a:grpSpLocks/>
          </p:cNvGrpSpPr>
          <p:nvPr/>
        </p:nvGrpSpPr>
        <p:grpSpPr bwMode="auto">
          <a:xfrm>
            <a:off x="844974" y="3001827"/>
            <a:ext cx="1328738" cy="725488"/>
            <a:chOff x="2837" y="876"/>
            <a:chExt cx="1442" cy="457"/>
          </a:xfrm>
        </p:grpSpPr>
        <p:sp>
          <p:nvSpPr>
            <p:cNvPr id="40" name="Text Box 4"/>
            <p:cNvSpPr txBox="1">
              <a:spLocks noChangeAspect="1" noChangeArrowheads="1"/>
            </p:cNvSpPr>
            <p:nvPr/>
          </p:nvSpPr>
          <p:spPr bwMode="auto">
            <a:xfrm>
              <a:off x="2837" y="876"/>
              <a:ext cx="1442" cy="237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54000" rIns="54000"/>
            <a:lstStyle/>
            <a:p>
              <a:pPr algn="ctr"/>
              <a:r>
                <a:rPr lang="en-US" altLang="el-GR" sz="1400" dirty="0" smtClean="0">
                  <a:solidFill>
                    <a:srgbClr val="000000"/>
                  </a:solidFill>
                  <a:latin typeface="Calibri" pitchFamily="34" charset="0"/>
                </a:rPr>
                <a:t>Type</a:t>
              </a:r>
              <a:endParaRPr lang="en-GB" altLang="el-GR" sz="1400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41" name="Text Box 28"/>
            <p:cNvSpPr txBox="1">
              <a:spLocks noChangeAspect="1" noChangeArrowheads="1"/>
            </p:cNvSpPr>
            <p:nvPr/>
          </p:nvSpPr>
          <p:spPr bwMode="auto">
            <a:xfrm>
              <a:off x="2837" y="1096"/>
              <a:ext cx="1442" cy="237"/>
            </a:xfrm>
            <a:prstGeom prst="rect">
              <a:avLst/>
            </a:prstGeom>
            <a:solidFill>
              <a:srgbClr val="F3E5C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54000" rIns="54000"/>
            <a:lstStyle/>
            <a:p>
              <a:pPr algn="ctr" eaLnBrk="1" hangingPunct="1"/>
              <a:r>
                <a:rPr lang="en-US" altLang="el-GR" sz="1400" dirty="0" smtClean="0">
                  <a:solidFill>
                    <a:srgbClr val="000000"/>
                  </a:solidFill>
                  <a:latin typeface="Calibri" pitchFamily="34" charset="0"/>
                </a:rPr>
                <a:t>Photograph</a:t>
              </a:r>
              <a:endParaRPr lang="en-US" altLang="el-GR" sz="1400" b="0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cxnSp>
        <p:nvCxnSpPr>
          <p:cNvPr id="42" name="AutoShape 34"/>
          <p:cNvCxnSpPr>
            <a:cxnSpLocks noChangeShapeType="1"/>
            <a:stCxn id="31" idx="0"/>
          </p:cNvCxnSpPr>
          <p:nvPr/>
        </p:nvCxnSpPr>
        <p:spPr bwMode="auto">
          <a:xfrm flipH="1" flipV="1">
            <a:off x="1853086" y="3721907"/>
            <a:ext cx="1096417" cy="93610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3" name="Text Box 46"/>
          <p:cNvSpPr txBox="1">
            <a:spLocks noChangeArrowheads="1"/>
          </p:cNvSpPr>
          <p:nvPr/>
        </p:nvSpPr>
        <p:spPr bwMode="auto">
          <a:xfrm>
            <a:off x="1997102" y="4153955"/>
            <a:ext cx="877865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18000" rIns="18000">
            <a:spAutoFit/>
          </a:bodyPr>
          <a:lstStyle/>
          <a:p>
            <a:pPr algn="ctr" eaLnBrk="1" hangingPunct="1"/>
            <a:r>
              <a:rPr lang="en-US" altLang="el-GR" sz="1200" dirty="0" smtClean="0">
                <a:solidFill>
                  <a:srgbClr val="000000"/>
                </a:solidFill>
                <a:latin typeface="Tahoma" pitchFamily="34" charset="0"/>
              </a:rPr>
              <a:t>has type</a:t>
            </a:r>
            <a:endParaRPr lang="en-US" altLang="el-GR" sz="1200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81869" y="1139578"/>
            <a:ext cx="74485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Abel" panose="02000506030000020004" pitchFamily="2" charset="0"/>
              </a:rPr>
              <a:t>The asked information 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Abel" panose="02000506030000020004" pitchFamily="2" charset="0"/>
              </a:rPr>
              <a:t>is not immediately </a:t>
            </a:r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Abel" panose="02000506030000020004" pitchFamily="2" charset="0"/>
              </a:rPr>
              <a:t>connected  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Abel" panose="02000506030000020004" pitchFamily="2" charset="0"/>
              </a:rPr>
              <a:t>to </a:t>
            </a:r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Abel" panose="02000506030000020004" pitchFamily="2" charset="0"/>
              </a:rPr>
              <a:t>a person or an actor  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Abel" panose="02000506030000020004" pitchFamily="2" charset="0"/>
              </a:rPr>
              <a:t>“ but to the “Project”. However  the system is able to answer this question by traversing the links</a:t>
            </a:r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Abel" panose="02000506030000020004" pitchFamily="2" charset="0"/>
              </a:rPr>
              <a:t>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151557"/>
              </p:ext>
            </p:extLst>
          </p:nvPr>
        </p:nvGraphicFramePr>
        <p:xfrm>
          <a:off x="173238" y="203200"/>
          <a:ext cx="6096000" cy="678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12662"/>
                <a:gridCol w="4783338"/>
              </a:tblGrid>
              <a:tr h="320675">
                <a:tc>
                  <a:txBody>
                    <a:bodyPr/>
                    <a:lstStyle/>
                    <a:p>
                      <a:r>
                        <a:rPr lang="en-US" sz="1600" u="sng" dirty="0" smtClean="0">
                          <a:latin typeface="Abel" panose="02000506030000020004" pitchFamily="2" charset="0"/>
                        </a:rPr>
                        <a:t>User question</a:t>
                      </a:r>
                      <a:r>
                        <a:rPr lang="en-US" sz="1600" dirty="0" smtClean="0">
                          <a:latin typeface="Abel" panose="02000506030000020004" pitchFamily="2" charset="0"/>
                        </a:rPr>
                        <a:t>: 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dirty="0" smtClean="0">
                          <a:solidFill>
                            <a:srgbClr val="FF0066"/>
                          </a:solidFill>
                          <a:latin typeface="Abel" panose="02000506030000020004" pitchFamily="2" charset="0"/>
                        </a:rPr>
                        <a:t>Who </a:t>
                      </a:r>
                      <a:r>
                        <a:rPr lang="en-US" sz="1600" b="1" i="1" baseline="0" dirty="0" smtClean="0">
                          <a:solidFill>
                            <a:srgbClr val="FF0066"/>
                          </a:solidFill>
                          <a:latin typeface="Abel" panose="02000506030000020004" pitchFamily="2" charset="0"/>
                        </a:rPr>
                        <a:t> collected </a:t>
                      </a:r>
                      <a:r>
                        <a:rPr lang="en-US" sz="1600" b="1" i="1" dirty="0" smtClean="0">
                          <a:solidFill>
                            <a:srgbClr val="FF0066"/>
                          </a:solidFill>
                          <a:latin typeface="Abel" panose="02000506030000020004" pitchFamily="2" charset="0"/>
                        </a:rPr>
                        <a:t>the Information Asset “User testing”?</a:t>
                      </a: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sz="1600" u="sng" kern="1200" dirty="0" smtClean="0">
                          <a:latin typeface="Abel" panose="02000506030000020004" pitchFamily="2" charset="0"/>
                        </a:rPr>
                        <a:t>Answer: </a:t>
                      </a:r>
                      <a:endParaRPr lang="el-GR" sz="1600" u="sng" kern="1200" dirty="0">
                        <a:solidFill>
                          <a:schemeClr val="tx1"/>
                        </a:solidFill>
                        <a:latin typeface="Abel" panose="02000506030000020004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latin typeface="Abel" panose="02000506030000020004" pitchFamily="2" charset="0"/>
                        </a:rPr>
                        <a:t>“Insight Team”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Abel" panose="02000506030000020004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39077" y="1964724"/>
            <a:ext cx="2828018" cy="369332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  <a:latin typeface="Abel" panose="02000506030000020004" pitchFamily="2" charset="0"/>
              </a:rPr>
              <a:t>a simple example of reasoning</a:t>
            </a:r>
            <a:endParaRPr lang="el-GR" b="1" dirty="0" smtClean="0">
              <a:solidFill>
                <a:srgbClr val="FF0066"/>
              </a:solidFill>
            </a:endParaRPr>
          </a:p>
        </p:txBody>
      </p:sp>
      <p:sp>
        <p:nvSpPr>
          <p:cNvPr id="47" name="Text Box 4"/>
          <p:cNvSpPr txBox="1">
            <a:spLocks noChangeAspect="1" noChangeArrowheads="1"/>
          </p:cNvSpPr>
          <p:nvPr/>
        </p:nvSpPr>
        <p:spPr bwMode="auto">
          <a:xfrm>
            <a:off x="6240596" y="1805311"/>
            <a:ext cx="1733803" cy="376238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4000" rIns="54000"/>
          <a:lstStyle/>
          <a:p>
            <a:pPr algn="ctr"/>
            <a:r>
              <a:rPr lang="en-US" altLang="el-GR" sz="1400" dirty="0" smtClean="0">
                <a:solidFill>
                  <a:srgbClr val="000000"/>
                </a:solidFill>
                <a:latin typeface="Calibri" pitchFamily="34" charset="0"/>
              </a:rPr>
              <a:t>Goal</a:t>
            </a:r>
            <a:endParaRPr lang="en-GB" altLang="el-GR" sz="14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8" name="Text Box 28"/>
          <p:cNvSpPr txBox="1">
            <a:spLocks noChangeAspect="1" noChangeArrowheads="1"/>
          </p:cNvSpPr>
          <p:nvPr/>
        </p:nvSpPr>
        <p:spPr bwMode="auto">
          <a:xfrm>
            <a:off x="6240597" y="2200513"/>
            <a:ext cx="1733803" cy="376238"/>
          </a:xfrm>
          <a:prstGeom prst="rect">
            <a:avLst/>
          </a:prstGeom>
          <a:solidFill>
            <a:srgbClr val="F3E5C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4000" rIns="54000"/>
          <a:lstStyle/>
          <a:p>
            <a:pPr algn="ctr" eaLnBrk="1" hangingPunct="1"/>
            <a:r>
              <a:rPr lang="en-US" altLang="el-GR" sz="1400" dirty="0" smtClean="0">
                <a:solidFill>
                  <a:srgbClr val="000000"/>
                </a:solidFill>
                <a:latin typeface="Calibri" pitchFamily="34" charset="0"/>
              </a:rPr>
              <a:t>“Design a game for boys”</a:t>
            </a:r>
            <a:endParaRPr lang="en-US" altLang="el-GR" sz="1400" b="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9" name="Text Box 46"/>
          <p:cNvSpPr txBox="1">
            <a:spLocks noChangeArrowheads="1"/>
          </p:cNvSpPr>
          <p:nvPr/>
        </p:nvSpPr>
        <p:spPr bwMode="auto">
          <a:xfrm>
            <a:off x="5065908" y="2405929"/>
            <a:ext cx="877865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18000" rIns="18000">
            <a:spAutoFit/>
          </a:bodyPr>
          <a:lstStyle/>
          <a:p>
            <a:pPr algn="ctr" eaLnBrk="1" hangingPunct="1"/>
            <a:r>
              <a:rPr lang="en-US" altLang="el-GR" sz="1200" dirty="0" smtClean="0">
                <a:solidFill>
                  <a:srgbClr val="000000"/>
                </a:solidFill>
                <a:latin typeface="Tahoma" pitchFamily="34" charset="0"/>
              </a:rPr>
              <a:t>has goal</a:t>
            </a:r>
            <a:endParaRPr lang="en-US" altLang="el-GR" sz="1200" dirty="0">
              <a:solidFill>
                <a:srgbClr val="000000"/>
              </a:solidFill>
              <a:latin typeface="Tahoma" pitchFamily="34" charset="0"/>
            </a:endParaRPr>
          </a:p>
        </p:txBody>
      </p:sp>
      <p:cxnSp>
        <p:nvCxnSpPr>
          <p:cNvPr id="50" name="AutoShape 34"/>
          <p:cNvCxnSpPr>
            <a:cxnSpLocks noChangeShapeType="1"/>
            <a:endCxn id="48" idx="1"/>
          </p:cNvCxnSpPr>
          <p:nvPr/>
        </p:nvCxnSpPr>
        <p:spPr bwMode="auto">
          <a:xfrm flipV="1">
            <a:off x="5605104" y="2388632"/>
            <a:ext cx="635493" cy="104524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10" name="5-Point Star 9"/>
          <p:cNvSpPr/>
          <p:nvPr/>
        </p:nvSpPr>
        <p:spPr>
          <a:xfrm>
            <a:off x="464203" y="1116015"/>
            <a:ext cx="4572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3543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7"/>
          <p:cNvGrpSpPr/>
          <p:nvPr/>
        </p:nvGrpSpPr>
        <p:grpSpPr>
          <a:xfrm>
            <a:off x="251520" y="1196752"/>
            <a:ext cx="8870753" cy="4624953"/>
            <a:chOff x="251520" y="1196752"/>
            <a:chExt cx="8870753" cy="4624953"/>
          </a:xfrm>
        </p:grpSpPr>
        <p:grpSp>
          <p:nvGrpSpPr>
            <p:cNvPr id="89" name="Group 29"/>
            <p:cNvGrpSpPr>
              <a:grpSpLocks/>
            </p:cNvGrpSpPr>
            <p:nvPr/>
          </p:nvGrpSpPr>
          <p:grpSpPr bwMode="auto">
            <a:xfrm>
              <a:off x="2555776" y="2276872"/>
              <a:ext cx="1043608" cy="664513"/>
              <a:chOff x="2837" y="876"/>
              <a:chExt cx="1442" cy="457"/>
            </a:xfrm>
          </p:grpSpPr>
          <p:sp>
            <p:nvSpPr>
              <p:cNvPr id="215" name="Text Box 4"/>
              <p:cNvSpPr txBox="1">
                <a:spLocks noChangeAspect="1" noChangeArrowheads="1"/>
              </p:cNvSpPr>
              <p:nvPr/>
            </p:nvSpPr>
            <p:spPr bwMode="auto">
              <a:xfrm>
                <a:off x="2837" y="876"/>
                <a:ext cx="1442" cy="23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Information asset</a:t>
                </a:r>
                <a:endParaRPr lang="en-GB" altLang="el-GR" sz="11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216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837" y="1096"/>
                <a:ext cx="1442" cy="237"/>
              </a:xfrm>
              <a:prstGeom prst="rect">
                <a:avLst/>
              </a:prstGeom>
              <a:solidFill>
                <a:srgbClr val="F3E5C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 eaLnBrk="1" hangingPunct="1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“Girls like heroes”</a:t>
                </a:r>
                <a:endParaRPr lang="en-US" altLang="el-GR" sz="1100" b="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90" name="Group 29"/>
            <p:cNvGrpSpPr>
              <a:grpSpLocks/>
            </p:cNvGrpSpPr>
            <p:nvPr/>
          </p:nvGrpSpPr>
          <p:grpSpPr bwMode="auto">
            <a:xfrm>
              <a:off x="2555776" y="1196752"/>
              <a:ext cx="1040706" cy="619889"/>
              <a:chOff x="2837" y="876"/>
              <a:chExt cx="1442" cy="457"/>
            </a:xfrm>
          </p:grpSpPr>
          <p:sp>
            <p:nvSpPr>
              <p:cNvPr id="208" name="Text Box 4"/>
              <p:cNvSpPr txBox="1">
                <a:spLocks noChangeAspect="1" noChangeArrowheads="1"/>
              </p:cNvSpPr>
              <p:nvPr/>
            </p:nvSpPr>
            <p:spPr bwMode="auto">
              <a:xfrm>
                <a:off x="2837" y="876"/>
                <a:ext cx="1442" cy="23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/>
                <a:r>
                  <a:rPr lang="en-US" altLang="el-GR" sz="1400" dirty="0" smtClean="0">
                    <a:solidFill>
                      <a:srgbClr val="000000"/>
                    </a:solidFill>
                    <a:latin typeface="Calibri" pitchFamily="34" charset="0"/>
                  </a:rPr>
                  <a:t>Type</a:t>
                </a:r>
                <a:endParaRPr lang="en-GB" altLang="el-GR" sz="14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209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837" y="1096"/>
                <a:ext cx="1442" cy="237"/>
              </a:xfrm>
              <a:prstGeom prst="rect">
                <a:avLst/>
              </a:prstGeom>
              <a:solidFill>
                <a:srgbClr val="F3E5C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 eaLnBrk="1" hangingPunct="1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Insight</a:t>
                </a:r>
                <a:endParaRPr lang="en-US" altLang="el-GR" sz="1100" b="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  <p:cxnSp>
          <p:nvCxnSpPr>
            <p:cNvPr id="91" name="AutoShape 34"/>
            <p:cNvCxnSpPr>
              <a:cxnSpLocks noChangeShapeType="1"/>
              <a:stCxn id="215" idx="0"/>
              <a:endCxn id="209" idx="2"/>
            </p:cNvCxnSpPr>
            <p:nvPr/>
          </p:nvCxnSpPr>
          <p:spPr bwMode="auto">
            <a:xfrm flipH="1" flipV="1">
              <a:off x="3076129" y="1816641"/>
              <a:ext cx="1451" cy="460231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grpSp>
          <p:nvGrpSpPr>
            <p:cNvPr id="92" name="Group 29"/>
            <p:cNvGrpSpPr>
              <a:grpSpLocks/>
            </p:cNvGrpSpPr>
            <p:nvPr/>
          </p:nvGrpSpPr>
          <p:grpSpPr bwMode="auto">
            <a:xfrm>
              <a:off x="4283968" y="2276872"/>
              <a:ext cx="1043608" cy="791316"/>
              <a:chOff x="2837" y="876"/>
              <a:chExt cx="1442" cy="491"/>
            </a:xfrm>
          </p:grpSpPr>
          <p:sp>
            <p:nvSpPr>
              <p:cNvPr id="203" name="Text Box 4"/>
              <p:cNvSpPr txBox="1">
                <a:spLocks noChangeAspect="1" noChangeArrowheads="1"/>
              </p:cNvSpPr>
              <p:nvPr/>
            </p:nvSpPr>
            <p:spPr bwMode="auto">
              <a:xfrm>
                <a:off x="2837" y="876"/>
                <a:ext cx="1442" cy="23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Information asset</a:t>
                </a:r>
                <a:endParaRPr lang="en-GB" altLang="el-GR" sz="11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204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837" y="1096"/>
                <a:ext cx="1442" cy="271"/>
              </a:xfrm>
              <a:prstGeom prst="rect">
                <a:avLst/>
              </a:prstGeom>
              <a:solidFill>
                <a:srgbClr val="F3E5C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 eaLnBrk="1" hangingPunct="1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“Game for girls </a:t>
                </a:r>
              </a:p>
              <a:p>
                <a:pPr algn="ctr" eaLnBrk="1" hangingPunct="1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with heroes”</a:t>
                </a:r>
                <a:endParaRPr lang="en-US" altLang="el-GR" sz="1100" b="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  <p:cxnSp>
          <p:nvCxnSpPr>
            <p:cNvPr id="93" name="Curved Connector 92"/>
            <p:cNvCxnSpPr>
              <a:stCxn id="216" idx="2"/>
              <a:endCxn id="204" idx="2"/>
            </p:cNvCxnSpPr>
            <p:nvPr/>
          </p:nvCxnSpPr>
          <p:spPr>
            <a:xfrm rot="16200000" flipH="1">
              <a:off x="3878275" y="2140690"/>
              <a:ext cx="126803" cy="1728192"/>
            </a:xfrm>
            <a:prstGeom prst="curvedConnector3">
              <a:avLst>
                <a:gd name="adj1" fmla="val 799485"/>
              </a:avLst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  <a:headEnd type="stealth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 Box 46"/>
            <p:cNvSpPr txBox="1">
              <a:spLocks noChangeArrowheads="1"/>
            </p:cNvSpPr>
            <p:nvPr/>
          </p:nvSpPr>
          <p:spPr bwMode="auto">
            <a:xfrm>
              <a:off x="3419872" y="3789040"/>
              <a:ext cx="1152128" cy="27699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8000" rIns="18000">
              <a:spAutoFit/>
            </a:bodyPr>
            <a:lstStyle/>
            <a:p>
              <a:pPr algn="ctr" eaLnBrk="1" hangingPunct="1"/>
              <a:r>
                <a:rPr lang="en-US" altLang="el-GR" sz="1200" dirty="0" smtClean="0">
                  <a:solidFill>
                    <a:srgbClr val="000000"/>
                  </a:solidFill>
                  <a:latin typeface="Tahoma" pitchFamily="34" charset="0"/>
                </a:rPr>
                <a:t>is version of</a:t>
              </a:r>
              <a:endParaRPr lang="en-US" altLang="el-GR" sz="1200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grpSp>
          <p:nvGrpSpPr>
            <p:cNvPr id="95" name="Group 29"/>
            <p:cNvGrpSpPr>
              <a:grpSpLocks/>
            </p:cNvGrpSpPr>
            <p:nvPr/>
          </p:nvGrpSpPr>
          <p:grpSpPr bwMode="auto">
            <a:xfrm>
              <a:off x="4283968" y="1196752"/>
              <a:ext cx="1008112" cy="619889"/>
              <a:chOff x="2837" y="876"/>
              <a:chExt cx="1442" cy="457"/>
            </a:xfrm>
          </p:grpSpPr>
          <p:sp>
            <p:nvSpPr>
              <p:cNvPr id="200" name="Text Box 4"/>
              <p:cNvSpPr txBox="1">
                <a:spLocks noChangeAspect="1" noChangeArrowheads="1"/>
              </p:cNvSpPr>
              <p:nvPr/>
            </p:nvSpPr>
            <p:spPr bwMode="auto">
              <a:xfrm>
                <a:off x="2837" y="876"/>
                <a:ext cx="1442" cy="23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/>
                <a:r>
                  <a:rPr lang="en-US" altLang="el-GR" sz="1400" dirty="0" smtClean="0">
                    <a:solidFill>
                      <a:srgbClr val="000000"/>
                    </a:solidFill>
                    <a:latin typeface="Calibri" pitchFamily="34" charset="0"/>
                  </a:rPr>
                  <a:t>Type</a:t>
                </a:r>
                <a:endParaRPr lang="en-GB" altLang="el-GR" sz="14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201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837" y="1096"/>
                <a:ext cx="1442" cy="237"/>
              </a:xfrm>
              <a:prstGeom prst="rect">
                <a:avLst/>
              </a:prstGeom>
              <a:solidFill>
                <a:srgbClr val="F3E5C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 eaLnBrk="1" hangingPunct="1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Design Direction</a:t>
                </a:r>
                <a:endParaRPr lang="en-US" altLang="el-GR" sz="1100" b="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  <p:cxnSp>
          <p:nvCxnSpPr>
            <p:cNvPr id="96" name="AutoShape 34"/>
            <p:cNvCxnSpPr>
              <a:cxnSpLocks noChangeShapeType="1"/>
              <a:stCxn id="203" idx="0"/>
              <a:endCxn id="201" idx="2"/>
            </p:cNvCxnSpPr>
            <p:nvPr/>
          </p:nvCxnSpPr>
          <p:spPr bwMode="auto">
            <a:xfrm flipH="1" flipV="1">
              <a:off x="4788024" y="1816641"/>
              <a:ext cx="17748" cy="460231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sp>
          <p:nvSpPr>
            <p:cNvPr id="97" name="Text Box 46"/>
            <p:cNvSpPr txBox="1">
              <a:spLocks noChangeArrowheads="1"/>
            </p:cNvSpPr>
            <p:nvPr/>
          </p:nvSpPr>
          <p:spPr bwMode="auto">
            <a:xfrm>
              <a:off x="4860032" y="1916832"/>
              <a:ext cx="877865" cy="27699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8000" rIns="18000">
              <a:spAutoFit/>
            </a:bodyPr>
            <a:lstStyle/>
            <a:p>
              <a:pPr algn="ctr" eaLnBrk="1" hangingPunct="1"/>
              <a:r>
                <a:rPr lang="en-US" altLang="el-GR" sz="1200" dirty="0" smtClean="0">
                  <a:solidFill>
                    <a:srgbClr val="000000"/>
                  </a:solidFill>
                  <a:latin typeface="Tahoma" pitchFamily="34" charset="0"/>
                </a:rPr>
                <a:t>has type</a:t>
              </a:r>
              <a:endParaRPr lang="en-US" altLang="el-GR" sz="1200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cxnSp>
          <p:nvCxnSpPr>
            <p:cNvPr id="98" name="Curved Connector 97"/>
            <p:cNvCxnSpPr>
              <a:stCxn id="204" idx="2"/>
              <a:endCxn id="172" idx="2"/>
            </p:cNvCxnSpPr>
            <p:nvPr/>
          </p:nvCxnSpPr>
          <p:spPr>
            <a:xfrm rot="5400000" flipH="1" flipV="1">
              <a:off x="5528216" y="2279915"/>
              <a:ext cx="65828" cy="1510717"/>
            </a:xfrm>
            <a:prstGeom prst="curvedConnector3">
              <a:avLst>
                <a:gd name="adj1" fmla="val -1486313"/>
              </a:avLst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  <a:headEnd type="stealth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 Box 46"/>
            <p:cNvSpPr txBox="1">
              <a:spLocks noChangeArrowheads="1"/>
            </p:cNvSpPr>
            <p:nvPr/>
          </p:nvSpPr>
          <p:spPr bwMode="auto">
            <a:xfrm>
              <a:off x="5148064" y="3861048"/>
              <a:ext cx="1152128" cy="27699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8000" rIns="18000">
              <a:spAutoFit/>
            </a:bodyPr>
            <a:lstStyle/>
            <a:p>
              <a:pPr algn="ctr" eaLnBrk="1" hangingPunct="1"/>
              <a:r>
                <a:rPr lang="en-US" altLang="el-GR" sz="1200" dirty="0" smtClean="0">
                  <a:solidFill>
                    <a:srgbClr val="000000"/>
                  </a:solidFill>
                  <a:latin typeface="Tahoma" pitchFamily="34" charset="0"/>
                </a:rPr>
                <a:t>is version of</a:t>
              </a:r>
              <a:endParaRPr lang="en-US" altLang="el-GR" sz="1200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grpSp>
          <p:nvGrpSpPr>
            <p:cNvPr id="105" name="Group 29"/>
            <p:cNvGrpSpPr>
              <a:grpSpLocks/>
            </p:cNvGrpSpPr>
            <p:nvPr/>
          </p:nvGrpSpPr>
          <p:grpSpPr bwMode="auto">
            <a:xfrm>
              <a:off x="6588224" y="2348880"/>
              <a:ext cx="1040706" cy="509464"/>
              <a:chOff x="2837" y="876"/>
              <a:chExt cx="1442" cy="457"/>
            </a:xfrm>
          </p:grpSpPr>
          <p:sp>
            <p:nvSpPr>
              <p:cNvPr id="197" name="Text Box 4"/>
              <p:cNvSpPr txBox="1">
                <a:spLocks noChangeAspect="1" noChangeArrowheads="1"/>
              </p:cNvSpPr>
              <p:nvPr/>
            </p:nvSpPr>
            <p:spPr bwMode="auto">
              <a:xfrm>
                <a:off x="2837" y="876"/>
                <a:ext cx="1442" cy="23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Information asset</a:t>
                </a:r>
                <a:endParaRPr lang="en-GB" altLang="el-GR" sz="11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198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837" y="1096"/>
                <a:ext cx="1442" cy="237"/>
              </a:xfrm>
              <a:prstGeom prst="rect">
                <a:avLst/>
              </a:prstGeom>
              <a:solidFill>
                <a:srgbClr val="F3E5C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 eaLnBrk="1" hangingPunct="1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“Sketch1”</a:t>
                </a:r>
                <a:endParaRPr lang="en-US" altLang="el-GR" sz="1100" b="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  <p:cxnSp>
          <p:nvCxnSpPr>
            <p:cNvPr id="106" name="AutoShape 34"/>
            <p:cNvCxnSpPr>
              <a:cxnSpLocks noChangeShapeType="1"/>
              <a:stCxn id="174" idx="3"/>
            </p:cNvCxnSpPr>
            <p:nvPr/>
          </p:nvCxnSpPr>
          <p:spPr bwMode="auto">
            <a:xfrm flipH="1">
              <a:off x="6156176" y="2798248"/>
              <a:ext cx="1184722" cy="77476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</p:cxnSp>
        <p:cxnSp>
          <p:nvCxnSpPr>
            <p:cNvPr id="107" name="AutoShape 34"/>
            <p:cNvCxnSpPr>
              <a:cxnSpLocks noChangeShapeType="1"/>
              <a:stCxn id="174" idx="2"/>
            </p:cNvCxnSpPr>
            <p:nvPr/>
          </p:nvCxnSpPr>
          <p:spPr bwMode="auto">
            <a:xfrm flipH="1">
              <a:off x="6300192" y="2930352"/>
              <a:ext cx="520353" cy="35463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</p:cxnSp>
        <p:grpSp>
          <p:nvGrpSpPr>
            <p:cNvPr id="117" name="Group 29"/>
            <p:cNvGrpSpPr>
              <a:grpSpLocks/>
            </p:cNvGrpSpPr>
            <p:nvPr/>
          </p:nvGrpSpPr>
          <p:grpSpPr bwMode="auto">
            <a:xfrm>
              <a:off x="7956376" y="2348880"/>
              <a:ext cx="1040706" cy="520497"/>
              <a:chOff x="2837" y="876"/>
              <a:chExt cx="1442" cy="457"/>
            </a:xfrm>
          </p:grpSpPr>
          <p:sp>
            <p:nvSpPr>
              <p:cNvPr id="191" name="Text Box 4"/>
              <p:cNvSpPr txBox="1">
                <a:spLocks noChangeAspect="1" noChangeArrowheads="1"/>
              </p:cNvSpPr>
              <p:nvPr/>
            </p:nvSpPr>
            <p:spPr bwMode="auto">
              <a:xfrm>
                <a:off x="2837" y="876"/>
                <a:ext cx="1442" cy="23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Information asset</a:t>
                </a:r>
                <a:endParaRPr lang="en-GB" altLang="el-GR" sz="11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192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837" y="1096"/>
                <a:ext cx="1442" cy="237"/>
              </a:xfrm>
              <a:prstGeom prst="rect">
                <a:avLst/>
              </a:prstGeom>
              <a:solidFill>
                <a:srgbClr val="F3E5C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 eaLnBrk="1" hangingPunct="1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“Club girl”</a:t>
                </a:r>
                <a:endParaRPr lang="en-US" altLang="el-GR" sz="1100" b="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  <p:cxnSp>
          <p:nvCxnSpPr>
            <p:cNvPr id="118" name="Curved Connector 117"/>
            <p:cNvCxnSpPr>
              <a:stCxn id="172" idx="2"/>
              <a:endCxn id="192" idx="2"/>
            </p:cNvCxnSpPr>
            <p:nvPr/>
          </p:nvCxnSpPr>
          <p:spPr>
            <a:xfrm rot="5400000" flipH="1" flipV="1">
              <a:off x="7330117" y="1855749"/>
              <a:ext cx="132983" cy="2160240"/>
            </a:xfrm>
            <a:prstGeom prst="curvedConnector3">
              <a:avLst>
                <a:gd name="adj1" fmla="val -756369"/>
              </a:avLst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  <a:headEnd type="stealth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Text Box 46"/>
            <p:cNvSpPr txBox="1">
              <a:spLocks noChangeArrowheads="1"/>
            </p:cNvSpPr>
            <p:nvPr/>
          </p:nvSpPr>
          <p:spPr bwMode="auto">
            <a:xfrm>
              <a:off x="6876256" y="3800073"/>
              <a:ext cx="1152128" cy="27699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8000" rIns="18000">
              <a:spAutoFit/>
            </a:bodyPr>
            <a:lstStyle/>
            <a:p>
              <a:pPr algn="ctr" eaLnBrk="1" hangingPunct="1"/>
              <a:r>
                <a:rPr lang="en-US" altLang="el-GR" sz="1200" dirty="0" smtClean="0">
                  <a:solidFill>
                    <a:srgbClr val="000000"/>
                  </a:solidFill>
                  <a:latin typeface="Tahoma" pitchFamily="34" charset="0"/>
                </a:rPr>
                <a:t>is version of</a:t>
              </a:r>
              <a:endParaRPr lang="en-US" altLang="el-GR" sz="1200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grpSp>
          <p:nvGrpSpPr>
            <p:cNvPr id="120" name="Group 29"/>
            <p:cNvGrpSpPr>
              <a:grpSpLocks/>
            </p:cNvGrpSpPr>
            <p:nvPr/>
          </p:nvGrpSpPr>
          <p:grpSpPr bwMode="auto">
            <a:xfrm>
              <a:off x="7988970" y="1196752"/>
              <a:ext cx="1008112" cy="547881"/>
              <a:chOff x="2837" y="876"/>
              <a:chExt cx="1442" cy="457"/>
            </a:xfrm>
          </p:grpSpPr>
          <p:sp>
            <p:nvSpPr>
              <p:cNvPr id="177" name="Text Box 4"/>
              <p:cNvSpPr txBox="1">
                <a:spLocks noChangeAspect="1" noChangeArrowheads="1"/>
              </p:cNvSpPr>
              <p:nvPr/>
            </p:nvSpPr>
            <p:spPr bwMode="auto">
              <a:xfrm>
                <a:off x="2837" y="876"/>
                <a:ext cx="1442" cy="23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/>
                <a:r>
                  <a:rPr lang="en-US" altLang="el-GR" sz="1400" dirty="0" smtClean="0">
                    <a:solidFill>
                      <a:srgbClr val="000000"/>
                    </a:solidFill>
                    <a:latin typeface="Calibri" pitchFamily="34" charset="0"/>
                  </a:rPr>
                  <a:t>Type</a:t>
                </a:r>
                <a:endParaRPr lang="en-GB" altLang="el-GR" sz="14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190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837" y="1096"/>
                <a:ext cx="1442" cy="237"/>
              </a:xfrm>
              <a:prstGeom prst="rect">
                <a:avLst/>
              </a:prstGeom>
              <a:solidFill>
                <a:srgbClr val="F3E5C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 eaLnBrk="1" hangingPunct="1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Final Product</a:t>
                </a:r>
                <a:endParaRPr lang="en-US" altLang="el-GR" sz="1100" b="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  <p:cxnSp>
          <p:nvCxnSpPr>
            <p:cNvPr id="121" name="AutoShape 34"/>
            <p:cNvCxnSpPr>
              <a:cxnSpLocks noChangeShapeType="1"/>
              <a:stCxn id="191" idx="0"/>
            </p:cNvCxnSpPr>
            <p:nvPr/>
          </p:nvCxnSpPr>
          <p:spPr bwMode="auto">
            <a:xfrm flipV="1">
              <a:off x="8476729" y="1700808"/>
              <a:ext cx="0" cy="64807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sp>
          <p:nvSpPr>
            <p:cNvPr id="122" name="Text Box 46"/>
            <p:cNvSpPr txBox="1">
              <a:spLocks noChangeArrowheads="1"/>
            </p:cNvSpPr>
            <p:nvPr/>
          </p:nvSpPr>
          <p:spPr bwMode="auto">
            <a:xfrm>
              <a:off x="8244408" y="1916832"/>
              <a:ext cx="877865" cy="27699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8000" rIns="18000">
              <a:spAutoFit/>
            </a:bodyPr>
            <a:lstStyle/>
            <a:p>
              <a:pPr algn="ctr" eaLnBrk="1" hangingPunct="1"/>
              <a:r>
                <a:rPr lang="en-US" altLang="el-GR" sz="1200" dirty="0" smtClean="0">
                  <a:solidFill>
                    <a:srgbClr val="000000"/>
                  </a:solidFill>
                  <a:latin typeface="Tahoma" pitchFamily="34" charset="0"/>
                </a:rPr>
                <a:t>has type</a:t>
              </a:r>
              <a:endParaRPr lang="en-US" altLang="el-GR" sz="1200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grpSp>
          <p:nvGrpSpPr>
            <p:cNvPr id="123" name="Group 29"/>
            <p:cNvGrpSpPr>
              <a:grpSpLocks/>
            </p:cNvGrpSpPr>
            <p:nvPr/>
          </p:nvGrpSpPr>
          <p:grpSpPr bwMode="auto">
            <a:xfrm>
              <a:off x="6156176" y="1196752"/>
              <a:ext cx="1008112" cy="592505"/>
              <a:chOff x="2837" y="876"/>
              <a:chExt cx="1442" cy="457"/>
            </a:xfrm>
          </p:grpSpPr>
          <p:sp>
            <p:nvSpPr>
              <p:cNvPr id="175" name="Text Box 4"/>
              <p:cNvSpPr txBox="1">
                <a:spLocks noChangeAspect="1" noChangeArrowheads="1"/>
              </p:cNvSpPr>
              <p:nvPr/>
            </p:nvSpPr>
            <p:spPr bwMode="auto">
              <a:xfrm>
                <a:off x="2837" y="876"/>
                <a:ext cx="1442" cy="23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/>
                <a:r>
                  <a:rPr lang="en-US" altLang="el-GR" sz="1400" dirty="0" smtClean="0">
                    <a:solidFill>
                      <a:srgbClr val="000000"/>
                    </a:solidFill>
                    <a:latin typeface="Calibri" pitchFamily="34" charset="0"/>
                  </a:rPr>
                  <a:t>Type</a:t>
                </a:r>
                <a:endParaRPr lang="en-GB" altLang="el-GR" sz="14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176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837" y="1096"/>
                <a:ext cx="1442" cy="237"/>
              </a:xfrm>
              <a:prstGeom prst="rect">
                <a:avLst/>
              </a:prstGeom>
              <a:solidFill>
                <a:srgbClr val="F3E5C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 eaLnBrk="1" hangingPunct="1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Concept</a:t>
                </a:r>
                <a:endParaRPr lang="en-US" altLang="el-GR" sz="1100" b="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  <p:cxnSp>
          <p:nvCxnSpPr>
            <p:cNvPr id="124" name="AutoShape 34"/>
            <p:cNvCxnSpPr>
              <a:cxnSpLocks noChangeShapeType="1"/>
              <a:endCxn id="176" idx="2"/>
            </p:cNvCxnSpPr>
            <p:nvPr/>
          </p:nvCxnSpPr>
          <p:spPr bwMode="auto">
            <a:xfrm flipH="1" flipV="1">
              <a:off x="6660232" y="1789257"/>
              <a:ext cx="471462" cy="875839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126" name="AutoShape 34"/>
            <p:cNvCxnSpPr>
              <a:cxnSpLocks noChangeShapeType="1"/>
              <a:stCxn id="197" idx="0"/>
              <a:endCxn id="176" idx="2"/>
            </p:cNvCxnSpPr>
            <p:nvPr/>
          </p:nvCxnSpPr>
          <p:spPr bwMode="auto">
            <a:xfrm flipH="1" flipV="1">
              <a:off x="6660232" y="1789257"/>
              <a:ext cx="448345" cy="559623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sp>
          <p:nvSpPr>
            <p:cNvPr id="127" name="Text Box 46"/>
            <p:cNvSpPr txBox="1">
              <a:spLocks noChangeArrowheads="1"/>
            </p:cNvSpPr>
            <p:nvPr/>
          </p:nvSpPr>
          <p:spPr bwMode="auto">
            <a:xfrm>
              <a:off x="7164288" y="1916832"/>
              <a:ext cx="877865" cy="27699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8000" rIns="18000">
              <a:spAutoFit/>
            </a:bodyPr>
            <a:lstStyle/>
            <a:p>
              <a:pPr algn="ctr" eaLnBrk="1" hangingPunct="1"/>
              <a:r>
                <a:rPr lang="en-US" altLang="el-GR" sz="1200" dirty="0" smtClean="0">
                  <a:solidFill>
                    <a:srgbClr val="000000"/>
                  </a:solidFill>
                  <a:latin typeface="Tahoma" pitchFamily="34" charset="0"/>
                </a:rPr>
                <a:t>has type</a:t>
              </a:r>
              <a:endParaRPr lang="en-US" altLang="el-GR" sz="1200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sp>
          <p:nvSpPr>
            <p:cNvPr id="129" name="Text Box 46"/>
            <p:cNvSpPr txBox="1">
              <a:spLocks noChangeArrowheads="1"/>
            </p:cNvSpPr>
            <p:nvPr/>
          </p:nvSpPr>
          <p:spPr bwMode="auto">
            <a:xfrm>
              <a:off x="827584" y="1988840"/>
              <a:ext cx="877865" cy="27699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8000" rIns="18000">
              <a:spAutoFit/>
            </a:bodyPr>
            <a:lstStyle/>
            <a:p>
              <a:pPr algn="ctr" eaLnBrk="1" hangingPunct="1"/>
              <a:r>
                <a:rPr lang="en-US" altLang="el-GR" sz="1200" dirty="0" smtClean="0">
                  <a:solidFill>
                    <a:srgbClr val="000000"/>
                  </a:solidFill>
                  <a:latin typeface="Tahoma" pitchFamily="34" charset="0"/>
                </a:rPr>
                <a:t>has type</a:t>
              </a:r>
              <a:endParaRPr lang="en-US" altLang="el-GR" sz="1200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grpSp>
          <p:nvGrpSpPr>
            <p:cNvPr id="130" name="Group 29"/>
            <p:cNvGrpSpPr>
              <a:grpSpLocks/>
            </p:cNvGrpSpPr>
            <p:nvPr/>
          </p:nvGrpSpPr>
          <p:grpSpPr bwMode="auto">
            <a:xfrm>
              <a:off x="6300192" y="2420888"/>
              <a:ext cx="1040706" cy="509464"/>
              <a:chOff x="2837" y="876"/>
              <a:chExt cx="1442" cy="457"/>
            </a:xfrm>
          </p:grpSpPr>
          <p:sp>
            <p:nvSpPr>
              <p:cNvPr id="173" name="Text Box 4"/>
              <p:cNvSpPr txBox="1">
                <a:spLocks noChangeAspect="1" noChangeArrowheads="1"/>
              </p:cNvSpPr>
              <p:nvPr/>
            </p:nvSpPr>
            <p:spPr bwMode="auto">
              <a:xfrm>
                <a:off x="2837" y="876"/>
                <a:ext cx="1442" cy="23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Information asset</a:t>
                </a:r>
                <a:endParaRPr lang="en-GB" altLang="el-GR" sz="11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174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837" y="1096"/>
                <a:ext cx="1442" cy="237"/>
              </a:xfrm>
              <a:prstGeom prst="rect">
                <a:avLst/>
              </a:prstGeom>
              <a:solidFill>
                <a:srgbClr val="F3E5C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 eaLnBrk="1" hangingPunct="1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“Sketch2”</a:t>
                </a:r>
                <a:endParaRPr lang="en-US" altLang="el-GR" sz="1100" b="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131" name="Group 29"/>
            <p:cNvGrpSpPr>
              <a:grpSpLocks/>
            </p:cNvGrpSpPr>
            <p:nvPr/>
          </p:nvGrpSpPr>
          <p:grpSpPr bwMode="auto">
            <a:xfrm>
              <a:off x="5796368" y="2492896"/>
              <a:ext cx="1040706" cy="509464"/>
              <a:chOff x="2538" y="876"/>
              <a:chExt cx="1442" cy="457"/>
            </a:xfrm>
          </p:grpSpPr>
          <p:sp>
            <p:nvSpPr>
              <p:cNvPr id="171" name="Text Box 4"/>
              <p:cNvSpPr txBox="1">
                <a:spLocks noChangeAspect="1" noChangeArrowheads="1"/>
              </p:cNvSpPr>
              <p:nvPr/>
            </p:nvSpPr>
            <p:spPr bwMode="auto">
              <a:xfrm>
                <a:off x="2538" y="876"/>
                <a:ext cx="1442" cy="23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Information asset</a:t>
                </a:r>
                <a:endParaRPr lang="en-GB" altLang="el-GR" sz="11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172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538" y="1096"/>
                <a:ext cx="1442" cy="237"/>
              </a:xfrm>
              <a:prstGeom prst="rect">
                <a:avLst/>
              </a:prstGeom>
              <a:solidFill>
                <a:srgbClr val="F3E5C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 eaLnBrk="1" hangingPunct="1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“Sketch1”</a:t>
                </a:r>
                <a:endParaRPr lang="en-US" altLang="el-GR" sz="1100" b="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  <p:cxnSp>
          <p:nvCxnSpPr>
            <p:cNvPr id="132" name="AutoShape 34"/>
            <p:cNvCxnSpPr>
              <a:cxnSpLocks noChangeShapeType="1"/>
              <a:stCxn id="171" idx="0"/>
              <a:endCxn id="176" idx="2"/>
            </p:cNvCxnSpPr>
            <p:nvPr/>
          </p:nvCxnSpPr>
          <p:spPr bwMode="auto">
            <a:xfrm flipV="1">
              <a:off x="6316489" y="1789257"/>
              <a:ext cx="343743" cy="703639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grpSp>
          <p:nvGrpSpPr>
            <p:cNvPr id="133" name="Group 29"/>
            <p:cNvGrpSpPr>
              <a:grpSpLocks/>
            </p:cNvGrpSpPr>
            <p:nvPr/>
          </p:nvGrpSpPr>
          <p:grpSpPr bwMode="auto">
            <a:xfrm>
              <a:off x="251520" y="2276872"/>
              <a:ext cx="1043608" cy="664513"/>
              <a:chOff x="2837" y="876"/>
              <a:chExt cx="1442" cy="457"/>
            </a:xfrm>
          </p:grpSpPr>
          <p:sp>
            <p:nvSpPr>
              <p:cNvPr id="169" name="Text Box 4"/>
              <p:cNvSpPr txBox="1">
                <a:spLocks noChangeAspect="1" noChangeArrowheads="1"/>
              </p:cNvSpPr>
              <p:nvPr/>
            </p:nvSpPr>
            <p:spPr bwMode="auto">
              <a:xfrm>
                <a:off x="2837" y="876"/>
                <a:ext cx="1442" cy="23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Information asset</a:t>
                </a:r>
                <a:endParaRPr lang="en-GB" altLang="el-GR" sz="11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170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837" y="1096"/>
                <a:ext cx="1442" cy="237"/>
              </a:xfrm>
              <a:prstGeom prst="rect">
                <a:avLst/>
              </a:prstGeom>
              <a:solidFill>
                <a:srgbClr val="F3E5C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 eaLnBrk="1" hangingPunct="1"/>
                <a:r>
                  <a:rPr lang="en-US" altLang="el-GR" sz="800" dirty="0" smtClean="0">
                    <a:solidFill>
                      <a:srgbClr val="000000"/>
                    </a:solidFill>
                    <a:latin typeface="Calibri" pitchFamily="34" charset="0"/>
                  </a:rPr>
                  <a:t>“User testing 4.6.2013”</a:t>
                </a:r>
                <a:endParaRPr lang="en-US" altLang="el-GR" sz="800" b="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134" name="Group 29"/>
            <p:cNvGrpSpPr>
              <a:grpSpLocks/>
            </p:cNvGrpSpPr>
            <p:nvPr/>
          </p:nvGrpSpPr>
          <p:grpSpPr bwMode="auto">
            <a:xfrm>
              <a:off x="251520" y="1196752"/>
              <a:ext cx="1040706" cy="619889"/>
              <a:chOff x="2837" y="876"/>
              <a:chExt cx="1442" cy="457"/>
            </a:xfrm>
          </p:grpSpPr>
          <p:sp>
            <p:nvSpPr>
              <p:cNvPr id="167" name="Text Box 4"/>
              <p:cNvSpPr txBox="1">
                <a:spLocks noChangeAspect="1" noChangeArrowheads="1"/>
              </p:cNvSpPr>
              <p:nvPr/>
            </p:nvSpPr>
            <p:spPr bwMode="auto">
              <a:xfrm>
                <a:off x="2837" y="876"/>
                <a:ext cx="1442" cy="23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/>
                <a:r>
                  <a:rPr lang="en-US" altLang="el-GR" sz="1400" dirty="0" smtClean="0">
                    <a:solidFill>
                      <a:srgbClr val="000000"/>
                    </a:solidFill>
                    <a:latin typeface="Calibri" pitchFamily="34" charset="0"/>
                  </a:rPr>
                  <a:t>Type</a:t>
                </a:r>
                <a:endParaRPr lang="en-GB" altLang="el-GR" sz="14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168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837" y="1096"/>
                <a:ext cx="1442" cy="237"/>
              </a:xfrm>
              <a:prstGeom prst="rect">
                <a:avLst/>
              </a:prstGeom>
              <a:solidFill>
                <a:srgbClr val="F3E5C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 eaLnBrk="1" hangingPunct="1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Video</a:t>
                </a:r>
                <a:endParaRPr lang="en-US" altLang="el-GR" sz="1100" b="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135" name="Group 29"/>
            <p:cNvGrpSpPr>
              <a:grpSpLocks/>
            </p:cNvGrpSpPr>
            <p:nvPr/>
          </p:nvGrpSpPr>
          <p:grpSpPr bwMode="auto">
            <a:xfrm>
              <a:off x="251520" y="3356992"/>
              <a:ext cx="1043608" cy="664513"/>
              <a:chOff x="2837" y="876"/>
              <a:chExt cx="1442" cy="457"/>
            </a:xfrm>
          </p:grpSpPr>
          <p:sp>
            <p:nvSpPr>
              <p:cNvPr id="165" name="Text Box 4"/>
              <p:cNvSpPr txBox="1">
                <a:spLocks noChangeAspect="1" noChangeArrowheads="1"/>
              </p:cNvSpPr>
              <p:nvPr/>
            </p:nvSpPr>
            <p:spPr bwMode="auto">
              <a:xfrm>
                <a:off x="2837" y="876"/>
                <a:ext cx="1442" cy="23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Information asset</a:t>
                </a:r>
                <a:endParaRPr lang="en-GB" altLang="el-GR" sz="11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166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837" y="1096"/>
                <a:ext cx="1442" cy="237"/>
              </a:xfrm>
              <a:prstGeom prst="rect">
                <a:avLst/>
              </a:prstGeom>
              <a:solidFill>
                <a:srgbClr val="F3E5C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/>
                <a:r>
                  <a:rPr lang="en-US" altLang="el-GR" sz="800" dirty="0" smtClean="0">
                    <a:solidFill>
                      <a:srgbClr val="000000"/>
                    </a:solidFill>
                    <a:latin typeface="Calibri" pitchFamily="34" charset="0"/>
                  </a:rPr>
                  <a:t>“User testing 8.6.2013”</a:t>
                </a:r>
                <a:endParaRPr lang="en-US" altLang="el-GR" sz="8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136" name="Group 29"/>
            <p:cNvGrpSpPr>
              <a:grpSpLocks/>
            </p:cNvGrpSpPr>
            <p:nvPr/>
          </p:nvGrpSpPr>
          <p:grpSpPr bwMode="auto">
            <a:xfrm>
              <a:off x="251520" y="4509120"/>
              <a:ext cx="1040706" cy="619889"/>
              <a:chOff x="2837" y="876"/>
              <a:chExt cx="1442" cy="457"/>
            </a:xfrm>
          </p:grpSpPr>
          <p:sp>
            <p:nvSpPr>
              <p:cNvPr id="163" name="Text Box 4"/>
              <p:cNvSpPr txBox="1">
                <a:spLocks noChangeAspect="1" noChangeArrowheads="1"/>
              </p:cNvSpPr>
              <p:nvPr/>
            </p:nvSpPr>
            <p:spPr bwMode="auto">
              <a:xfrm>
                <a:off x="2837" y="876"/>
                <a:ext cx="1442" cy="23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/>
                <a:r>
                  <a:rPr lang="en-US" altLang="el-GR" sz="1400" dirty="0" smtClean="0">
                    <a:solidFill>
                      <a:srgbClr val="000000"/>
                    </a:solidFill>
                    <a:latin typeface="Calibri" pitchFamily="34" charset="0"/>
                  </a:rPr>
                  <a:t>Type</a:t>
                </a:r>
                <a:endParaRPr lang="en-GB" altLang="el-GR" sz="14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164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837" y="1096"/>
                <a:ext cx="1442" cy="237"/>
              </a:xfrm>
              <a:prstGeom prst="rect">
                <a:avLst/>
              </a:prstGeom>
              <a:solidFill>
                <a:srgbClr val="F3E5C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 eaLnBrk="1" hangingPunct="1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Photograph</a:t>
                </a:r>
                <a:endParaRPr lang="en-US" altLang="el-GR" sz="1100" b="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  <p:cxnSp>
          <p:nvCxnSpPr>
            <p:cNvPr id="139" name="AutoShape 34"/>
            <p:cNvCxnSpPr>
              <a:cxnSpLocks noChangeShapeType="1"/>
            </p:cNvCxnSpPr>
            <p:nvPr/>
          </p:nvCxnSpPr>
          <p:spPr bwMode="auto">
            <a:xfrm flipH="1" flipV="1">
              <a:off x="755576" y="1844824"/>
              <a:ext cx="1451" cy="460231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sp>
          <p:nvSpPr>
            <p:cNvPr id="140" name="Text Box 46"/>
            <p:cNvSpPr txBox="1">
              <a:spLocks noChangeArrowheads="1"/>
            </p:cNvSpPr>
            <p:nvPr/>
          </p:nvSpPr>
          <p:spPr bwMode="auto">
            <a:xfrm>
              <a:off x="3131840" y="1988840"/>
              <a:ext cx="877865" cy="27699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8000" rIns="18000">
              <a:spAutoFit/>
            </a:bodyPr>
            <a:lstStyle/>
            <a:p>
              <a:pPr algn="ctr" eaLnBrk="1" hangingPunct="1"/>
              <a:r>
                <a:rPr lang="en-US" altLang="el-GR" sz="1200" dirty="0" smtClean="0">
                  <a:solidFill>
                    <a:srgbClr val="000000"/>
                  </a:solidFill>
                  <a:latin typeface="Tahoma" pitchFamily="34" charset="0"/>
                </a:rPr>
                <a:t>has type</a:t>
              </a:r>
              <a:endParaRPr lang="en-US" altLang="el-GR" sz="1200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sp>
          <p:nvSpPr>
            <p:cNvPr id="141" name="Text Box 46"/>
            <p:cNvSpPr txBox="1">
              <a:spLocks noChangeArrowheads="1"/>
            </p:cNvSpPr>
            <p:nvPr/>
          </p:nvSpPr>
          <p:spPr bwMode="auto">
            <a:xfrm>
              <a:off x="971600" y="4149080"/>
              <a:ext cx="877865" cy="27699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8000" rIns="18000">
              <a:spAutoFit/>
            </a:bodyPr>
            <a:lstStyle/>
            <a:p>
              <a:pPr algn="ctr" eaLnBrk="1" hangingPunct="1"/>
              <a:r>
                <a:rPr lang="en-US" altLang="el-GR" sz="1200" dirty="0" smtClean="0">
                  <a:solidFill>
                    <a:srgbClr val="000000"/>
                  </a:solidFill>
                  <a:latin typeface="Tahoma" pitchFamily="34" charset="0"/>
                </a:rPr>
                <a:t>has type</a:t>
              </a:r>
              <a:endParaRPr lang="en-US" altLang="el-GR" sz="1200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cxnSp>
          <p:nvCxnSpPr>
            <p:cNvPr id="142" name="AutoShape 34"/>
            <p:cNvCxnSpPr>
              <a:cxnSpLocks noChangeShapeType="1"/>
              <a:stCxn id="166" idx="2"/>
              <a:endCxn id="163" idx="0"/>
            </p:cNvCxnSpPr>
            <p:nvPr/>
          </p:nvCxnSpPr>
          <p:spPr bwMode="auto">
            <a:xfrm flipH="1">
              <a:off x="771873" y="4021505"/>
              <a:ext cx="1451" cy="48761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143" name="AutoShape 34"/>
            <p:cNvCxnSpPr>
              <a:cxnSpLocks noChangeShapeType="1"/>
              <a:stCxn id="215" idx="1"/>
              <a:endCxn id="169" idx="3"/>
            </p:cNvCxnSpPr>
            <p:nvPr/>
          </p:nvCxnSpPr>
          <p:spPr bwMode="auto">
            <a:xfrm flipH="1">
              <a:off x="1295128" y="2449180"/>
              <a:ext cx="1260648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144" name="AutoShape 34"/>
            <p:cNvCxnSpPr>
              <a:cxnSpLocks noChangeShapeType="1"/>
              <a:stCxn id="215" idx="1"/>
              <a:endCxn id="166" idx="3"/>
            </p:cNvCxnSpPr>
            <p:nvPr/>
          </p:nvCxnSpPr>
          <p:spPr bwMode="auto">
            <a:xfrm flipH="1">
              <a:off x="1295128" y="2449180"/>
              <a:ext cx="1260648" cy="1400017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sp>
          <p:nvSpPr>
            <p:cNvPr id="145" name="Text Box 46"/>
            <p:cNvSpPr txBox="1">
              <a:spLocks noChangeArrowheads="1"/>
            </p:cNvSpPr>
            <p:nvPr/>
          </p:nvSpPr>
          <p:spPr bwMode="auto">
            <a:xfrm>
              <a:off x="1403648" y="3212976"/>
              <a:ext cx="1152128" cy="27699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8000" rIns="18000">
              <a:spAutoFit/>
            </a:bodyPr>
            <a:lstStyle/>
            <a:p>
              <a:pPr algn="ctr" eaLnBrk="1" hangingPunct="1"/>
              <a:r>
                <a:rPr lang="en-US" altLang="el-GR" sz="1200" dirty="0" smtClean="0">
                  <a:solidFill>
                    <a:srgbClr val="000000"/>
                  </a:solidFill>
                  <a:latin typeface="Tahoma" pitchFamily="34" charset="0"/>
                </a:rPr>
                <a:t>refers to</a:t>
              </a:r>
              <a:endParaRPr lang="en-US" altLang="el-GR" sz="1200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sp>
          <p:nvSpPr>
            <p:cNvPr id="146" name="Text Box 46"/>
            <p:cNvSpPr txBox="1">
              <a:spLocks noChangeArrowheads="1"/>
            </p:cNvSpPr>
            <p:nvPr/>
          </p:nvSpPr>
          <p:spPr bwMode="auto">
            <a:xfrm>
              <a:off x="1619672" y="2348880"/>
              <a:ext cx="720080" cy="27699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8000" rIns="18000">
              <a:spAutoFit/>
            </a:bodyPr>
            <a:lstStyle/>
            <a:p>
              <a:pPr algn="ctr" eaLnBrk="1" hangingPunct="1"/>
              <a:r>
                <a:rPr lang="en-US" altLang="el-GR" sz="1200" dirty="0" smtClean="0">
                  <a:solidFill>
                    <a:srgbClr val="000000"/>
                  </a:solidFill>
                  <a:latin typeface="Tahoma" pitchFamily="34" charset="0"/>
                </a:rPr>
                <a:t>refers to</a:t>
              </a:r>
              <a:endParaRPr lang="en-US" altLang="el-GR" sz="1200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cxnSp>
          <p:nvCxnSpPr>
            <p:cNvPr id="147" name="AutoShape 34"/>
            <p:cNvCxnSpPr>
              <a:cxnSpLocks noChangeShapeType="1"/>
            </p:cNvCxnSpPr>
            <p:nvPr/>
          </p:nvCxnSpPr>
          <p:spPr bwMode="auto">
            <a:xfrm flipH="1">
              <a:off x="2843808" y="2924944"/>
              <a:ext cx="72008" cy="223224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sp>
          <p:nvSpPr>
            <p:cNvPr id="148" name="Text Box 46"/>
            <p:cNvSpPr txBox="1">
              <a:spLocks noChangeArrowheads="1"/>
            </p:cNvSpPr>
            <p:nvPr/>
          </p:nvSpPr>
          <p:spPr bwMode="auto">
            <a:xfrm>
              <a:off x="2195736" y="4149080"/>
              <a:ext cx="1152128" cy="27699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8000" rIns="18000">
              <a:spAutoFit/>
            </a:bodyPr>
            <a:lstStyle/>
            <a:p>
              <a:pPr algn="ctr" eaLnBrk="1" hangingPunct="1"/>
              <a:r>
                <a:rPr lang="en-US" altLang="el-GR" sz="1200" dirty="0" smtClean="0">
                  <a:solidFill>
                    <a:srgbClr val="000000"/>
                  </a:solidFill>
                  <a:latin typeface="Tahoma" pitchFamily="34" charset="0"/>
                </a:rPr>
                <a:t>is used by</a:t>
              </a:r>
              <a:endParaRPr lang="en-US" altLang="el-GR" sz="1200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grpSp>
          <p:nvGrpSpPr>
            <p:cNvPr id="149" name="Group 29"/>
            <p:cNvGrpSpPr>
              <a:grpSpLocks/>
            </p:cNvGrpSpPr>
            <p:nvPr/>
          </p:nvGrpSpPr>
          <p:grpSpPr bwMode="auto">
            <a:xfrm>
              <a:off x="2411760" y="5157192"/>
              <a:ext cx="1043608" cy="664513"/>
              <a:chOff x="2837" y="876"/>
              <a:chExt cx="1442" cy="457"/>
            </a:xfrm>
          </p:grpSpPr>
          <p:sp>
            <p:nvSpPr>
              <p:cNvPr id="161" name="Text Box 4"/>
              <p:cNvSpPr txBox="1">
                <a:spLocks noChangeAspect="1" noChangeArrowheads="1"/>
              </p:cNvSpPr>
              <p:nvPr/>
            </p:nvSpPr>
            <p:spPr bwMode="auto">
              <a:xfrm>
                <a:off x="2837" y="876"/>
                <a:ext cx="1442" cy="23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Project</a:t>
                </a:r>
                <a:endParaRPr lang="en-GB" altLang="el-GR" sz="11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162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837" y="1096"/>
                <a:ext cx="1442" cy="237"/>
              </a:xfrm>
              <a:prstGeom prst="rect">
                <a:avLst/>
              </a:prstGeom>
              <a:solidFill>
                <a:srgbClr val="F3E5C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 eaLnBrk="1" hangingPunct="1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“Club girls”</a:t>
                </a:r>
                <a:endParaRPr lang="en-US" altLang="el-GR" sz="1100" b="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150" name="Group 29"/>
            <p:cNvGrpSpPr>
              <a:grpSpLocks/>
            </p:cNvGrpSpPr>
            <p:nvPr/>
          </p:nvGrpSpPr>
          <p:grpSpPr bwMode="auto">
            <a:xfrm>
              <a:off x="4427984" y="5157192"/>
              <a:ext cx="1296187" cy="664513"/>
              <a:chOff x="2837" y="876"/>
              <a:chExt cx="1791" cy="457"/>
            </a:xfrm>
          </p:grpSpPr>
          <p:sp>
            <p:nvSpPr>
              <p:cNvPr id="159" name="Text Box 4"/>
              <p:cNvSpPr txBox="1">
                <a:spLocks noChangeAspect="1" noChangeArrowheads="1"/>
              </p:cNvSpPr>
              <p:nvPr/>
            </p:nvSpPr>
            <p:spPr bwMode="auto">
              <a:xfrm>
                <a:off x="2837" y="876"/>
                <a:ext cx="1791" cy="23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Goal</a:t>
                </a: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endParaRPr lang="en-US" altLang="el-GR" sz="1100" dirty="0" smtClean="0">
                  <a:solidFill>
                    <a:srgbClr val="000000"/>
                  </a:solidFill>
                  <a:latin typeface="Calibri" pitchFamily="34" charset="0"/>
                </a:endParaRPr>
              </a:p>
              <a:p>
                <a:pPr algn="ctr"/>
                <a:r>
                  <a:rPr lang="en-US" altLang="el-GR" sz="1100" dirty="0" smtClean="0">
                    <a:solidFill>
                      <a:srgbClr val="000000"/>
                    </a:solidFill>
                    <a:latin typeface="Calibri" pitchFamily="34" charset="0"/>
                  </a:rPr>
                  <a:t>r</a:t>
                </a:r>
                <a:endParaRPr lang="en-GB" altLang="el-GR" sz="11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160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837" y="1096"/>
                <a:ext cx="1791" cy="237"/>
              </a:xfrm>
              <a:prstGeom prst="rect">
                <a:avLst/>
              </a:prstGeom>
              <a:solidFill>
                <a:srgbClr val="F3E5C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54000" rIns="54000"/>
              <a:lstStyle/>
              <a:p>
                <a:pPr algn="ctr" eaLnBrk="1" hangingPunct="1"/>
                <a:r>
                  <a:rPr lang="en-US" altLang="el-GR" sz="1000" dirty="0" smtClean="0">
                    <a:solidFill>
                      <a:srgbClr val="000000"/>
                    </a:solidFill>
                    <a:latin typeface="Calibri" pitchFamily="34" charset="0"/>
                  </a:rPr>
                  <a:t>“Design a game for girls”</a:t>
                </a:r>
                <a:endParaRPr lang="en-US" altLang="el-GR" sz="1000" b="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  <p:cxnSp>
          <p:nvCxnSpPr>
            <p:cNvPr id="151" name="AutoShape 34"/>
            <p:cNvCxnSpPr>
              <a:cxnSpLocks noChangeShapeType="1"/>
            </p:cNvCxnSpPr>
            <p:nvPr/>
          </p:nvCxnSpPr>
          <p:spPr bwMode="auto">
            <a:xfrm>
              <a:off x="3491880" y="5517232"/>
              <a:ext cx="936104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sp>
          <p:nvSpPr>
            <p:cNvPr id="158" name="Text Box 46"/>
            <p:cNvSpPr txBox="1">
              <a:spLocks noChangeArrowheads="1"/>
            </p:cNvSpPr>
            <p:nvPr/>
          </p:nvSpPr>
          <p:spPr bwMode="auto">
            <a:xfrm>
              <a:off x="3707904" y="5373216"/>
              <a:ext cx="432048" cy="27699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8000" rIns="18000">
              <a:spAutoFit/>
            </a:bodyPr>
            <a:lstStyle/>
            <a:p>
              <a:pPr algn="ctr" eaLnBrk="1" hangingPunct="1"/>
              <a:r>
                <a:rPr lang="en-US" altLang="el-GR" sz="1200" dirty="0" smtClean="0">
                  <a:solidFill>
                    <a:srgbClr val="000000"/>
                  </a:solidFill>
                  <a:latin typeface="Tahoma" pitchFamily="34" charset="0"/>
                </a:rPr>
                <a:t>used</a:t>
              </a:r>
              <a:endParaRPr lang="en-US" altLang="el-GR" sz="1200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</p:grpSp>
      <p:graphicFrame>
        <p:nvGraphicFramePr>
          <p:cNvPr id="85" name="Table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387189"/>
              </p:ext>
            </p:extLst>
          </p:nvPr>
        </p:nvGraphicFramePr>
        <p:xfrm>
          <a:off x="51792" y="130364"/>
          <a:ext cx="7744271" cy="10663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9333"/>
                <a:gridCol w="6414938"/>
              </a:tblGrid>
              <a:tr h="320675">
                <a:tc>
                  <a:txBody>
                    <a:bodyPr/>
                    <a:lstStyle/>
                    <a:p>
                      <a:r>
                        <a:rPr lang="en-US" sz="1600" u="sng" dirty="0" smtClean="0">
                          <a:latin typeface="Abel" panose="02000506030000020004" pitchFamily="2" charset="0"/>
                        </a:rPr>
                        <a:t>User question</a:t>
                      </a:r>
                      <a:r>
                        <a:rPr lang="en-US" sz="1600" dirty="0" smtClean="0">
                          <a:latin typeface="Abel" panose="02000506030000020004" pitchFamily="2" charset="0"/>
                        </a:rPr>
                        <a:t>: 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dirty="0" smtClean="0">
                          <a:solidFill>
                            <a:srgbClr val="FF0066"/>
                          </a:solidFill>
                          <a:latin typeface="Abel" panose="02000506030000020004" pitchFamily="2" charset="0"/>
                        </a:rPr>
                        <a:t>Give me all assets from  “Design a game for </a:t>
                      </a:r>
                      <a:r>
                        <a:rPr lang="en-US" sz="1600" b="1" i="1" baseline="0" dirty="0" smtClean="0">
                          <a:solidFill>
                            <a:srgbClr val="FF0066"/>
                          </a:solidFill>
                          <a:latin typeface="Abel" panose="02000506030000020004" pitchFamily="2" charset="0"/>
                        </a:rPr>
                        <a:t>girls</a:t>
                      </a:r>
                      <a:r>
                        <a:rPr lang="en-US" sz="1600" b="1" i="1" dirty="0" smtClean="0">
                          <a:solidFill>
                            <a:srgbClr val="FF0066"/>
                          </a:solidFill>
                          <a:latin typeface="Abel" panose="02000506030000020004" pitchFamily="2" charset="0"/>
                        </a:rPr>
                        <a:t>”</a:t>
                      </a:r>
                    </a:p>
                  </a:txBody>
                  <a:tcPr/>
                </a:tc>
              </a:tr>
              <a:tr h="731108">
                <a:tc>
                  <a:txBody>
                    <a:bodyPr/>
                    <a:lstStyle/>
                    <a:p>
                      <a:r>
                        <a:rPr lang="en-US" sz="1600" u="sng" kern="1200" dirty="0" smtClean="0">
                          <a:latin typeface="Abel" panose="02000506030000020004" pitchFamily="2" charset="0"/>
                        </a:rPr>
                        <a:t>Answer: </a:t>
                      </a:r>
                      <a:endParaRPr lang="el-GR" sz="1600" u="sng" kern="1200" dirty="0">
                        <a:solidFill>
                          <a:schemeClr val="tx1"/>
                        </a:solidFill>
                        <a:latin typeface="Abel" panose="02000506030000020004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i="1" dirty="0" smtClean="0">
                          <a:latin typeface="Abel" panose="02000506030000020004" pitchFamily="2" charset="0"/>
                        </a:rPr>
                        <a:t>I</a:t>
                      </a:r>
                      <a:r>
                        <a:rPr lang="en-US" sz="16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bel" panose="02000506030000020004" pitchFamily="2" charset="0"/>
                        </a:rPr>
                        <a:t>nsight</a:t>
                      </a:r>
                      <a:r>
                        <a:rPr lang="en-US" sz="1600" i="1" dirty="0" smtClean="0">
                          <a:latin typeface="Abel" panose="02000506030000020004" pitchFamily="2" charset="0"/>
                        </a:rPr>
                        <a:t> “</a:t>
                      </a:r>
                      <a:r>
                        <a:rPr lang="en-US" sz="1600" i="0" dirty="0" smtClean="0">
                          <a:latin typeface="Abel" panose="02000506030000020004" pitchFamily="2" charset="0"/>
                        </a:rPr>
                        <a:t>Girls like</a:t>
                      </a:r>
                      <a:r>
                        <a:rPr lang="en-US" sz="1600" i="0" baseline="0" dirty="0" smtClean="0">
                          <a:latin typeface="Abel" panose="02000506030000020004" pitchFamily="2" charset="0"/>
                        </a:rPr>
                        <a:t>  heroes</a:t>
                      </a:r>
                      <a:r>
                        <a:rPr lang="en-US" sz="1600" i="1" baseline="0" dirty="0" smtClean="0">
                          <a:latin typeface="Abel" panose="02000506030000020004" pitchFamily="2" charset="0"/>
                        </a:rPr>
                        <a:t>”, </a:t>
                      </a:r>
                      <a:r>
                        <a:rPr lang="en-US" sz="16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bel" panose="02000506030000020004" pitchFamily="2" charset="0"/>
                        </a:rPr>
                        <a:t>Design Direction</a:t>
                      </a:r>
                      <a:r>
                        <a:rPr lang="en-US" sz="1600" i="1" dirty="0" smtClean="0">
                          <a:latin typeface="Abel" panose="02000506030000020004" pitchFamily="2" charset="0"/>
                        </a:rPr>
                        <a:t> </a:t>
                      </a:r>
                      <a:r>
                        <a:rPr lang="en-US" sz="1600" dirty="0" smtClean="0">
                          <a:latin typeface="Abel" panose="02000506030000020004" pitchFamily="2" charset="0"/>
                        </a:rPr>
                        <a:t>“Game for girls with hero”, </a:t>
                      </a:r>
                      <a:r>
                        <a:rPr lang="en-US" sz="16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bel" panose="02000506030000020004" pitchFamily="2" charset="0"/>
                        </a:rPr>
                        <a:t>Concept</a:t>
                      </a:r>
                      <a:r>
                        <a:rPr lang="en-US" sz="1600" dirty="0" smtClean="0">
                          <a:latin typeface="Abel" panose="02000506030000020004" pitchFamily="2" charset="0"/>
                        </a:rPr>
                        <a:t> “Sketch1”, </a:t>
                      </a:r>
                      <a:r>
                        <a:rPr lang="en-US" sz="16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bel" panose="02000506030000020004" pitchFamily="2" charset="0"/>
                        </a:rPr>
                        <a:t>Concept</a:t>
                      </a:r>
                      <a:r>
                        <a:rPr lang="en-US" sz="1600" dirty="0" smtClean="0">
                          <a:latin typeface="Abel" panose="02000506030000020004" pitchFamily="2" charset="0"/>
                        </a:rPr>
                        <a:t> “Sketch2”,   </a:t>
                      </a:r>
                      <a:r>
                        <a:rPr lang="en-US" sz="16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bel" panose="02000506030000020004" pitchFamily="2" charset="0"/>
                        </a:rPr>
                        <a:t>Concept</a:t>
                      </a:r>
                      <a:r>
                        <a:rPr lang="en-US" sz="1600" dirty="0" smtClean="0">
                          <a:latin typeface="Abel" panose="02000506030000020004" pitchFamily="2" charset="0"/>
                        </a:rPr>
                        <a:t> “Sketch3”, </a:t>
                      </a:r>
                      <a:r>
                        <a:rPr lang="en-US" sz="16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bel" panose="02000506030000020004" pitchFamily="2" charset="0"/>
                        </a:rPr>
                        <a:t>Final Product </a:t>
                      </a:r>
                      <a:r>
                        <a:rPr lang="en-US" sz="1600" dirty="0" smtClean="0">
                          <a:latin typeface="Abel" panose="02000506030000020004" pitchFamily="2" charset="0"/>
                        </a:rPr>
                        <a:t>“Club girl”..</a:t>
                      </a:r>
                      <a:endParaRPr lang="en-US" sz="1600" dirty="0">
                        <a:latin typeface="Abel" panose="02000506030000020004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009705" y="4324454"/>
            <a:ext cx="2949846" cy="369332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b="1" i="1" dirty="0" smtClean="0">
                <a:solidFill>
                  <a:srgbClr val="FF0066"/>
                </a:solidFill>
                <a:latin typeface="Abel" panose="02000506030000020004" pitchFamily="2" charset="0"/>
              </a:rPr>
              <a:t>Contextually  related  metadata</a:t>
            </a:r>
          </a:p>
        </p:txBody>
      </p:sp>
    </p:spTree>
    <p:extLst>
      <p:ext uri="{BB962C8B-B14F-4D97-AF65-F5344CB8AC3E}">
        <p14:creationId xmlns:p14="http://schemas.microsoft.com/office/powerpoint/2010/main" val="398016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667475"/>
            <a:ext cx="5253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23A74B"/>
                </a:solidFill>
                <a:latin typeface="Abel" panose="02000506030000020004" pitchFamily="2" charset="0"/>
              </a:rPr>
              <a:t>wireframes </a:t>
            </a:r>
            <a:r>
              <a:rPr lang="en-US" sz="2000" b="1" dirty="0">
                <a:solidFill>
                  <a:srgbClr val="23A74B"/>
                </a:solidFill>
                <a:latin typeface="Abel" panose="02000506030000020004" pitchFamily="2" charset="0"/>
              </a:rPr>
              <a:t>of Search </a:t>
            </a:r>
            <a:r>
              <a:rPr lang="en-US" sz="2000" b="1" dirty="0" smtClean="0">
                <a:solidFill>
                  <a:srgbClr val="23A74B"/>
                </a:solidFill>
                <a:latin typeface="Abel" panose="02000506030000020004" pitchFamily="2" charset="0"/>
              </a:rPr>
              <a:t>interface – simple search  (1)</a:t>
            </a:r>
            <a:endParaRPr lang="en-US" sz="2000" b="1" dirty="0">
              <a:solidFill>
                <a:srgbClr val="23A74B"/>
              </a:solidFill>
              <a:latin typeface="Abel" panose="02000506030000020004" pitchFamily="2" charset="0"/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-1" y="0"/>
            <a:ext cx="6367749" cy="50677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Abel" panose="02000506030000020004" pitchFamily="2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Application of Social Semantic Information Space</a:t>
            </a:r>
            <a:endParaRPr lang="el-GR" altLang="el-G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75" y="1562100"/>
            <a:ext cx="802005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44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 txBox="1">
            <a:spLocks/>
          </p:cNvSpPr>
          <p:nvPr/>
        </p:nvSpPr>
        <p:spPr>
          <a:xfrm>
            <a:off x="-1" y="0"/>
            <a:ext cx="6367749" cy="50677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Abel" panose="02000506030000020004" pitchFamily="2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Application of Social Semantic Information Space</a:t>
            </a:r>
            <a:endParaRPr lang="el-GR" altLang="el-G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040" y="651381"/>
            <a:ext cx="6159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23A74B"/>
                </a:solidFill>
                <a:latin typeface="Abel" panose="02000506030000020004" pitchFamily="2" charset="0"/>
              </a:rPr>
              <a:t>wireframes </a:t>
            </a:r>
            <a:r>
              <a:rPr lang="en-US" sz="2400" b="1" dirty="0">
                <a:solidFill>
                  <a:srgbClr val="23A74B"/>
                </a:solidFill>
                <a:latin typeface="Abel" panose="02000506030000020004" pitchFamily="2" charset="0"/>
              </a:rPr>
              <a:t>of Search </a:t>
            </a:r>
            <a:r>
              <a:rPr lang="en-US" sz="2400" b="1" dirty="0" smtClean="0">
                <a:solidFill>
                  <a:srgbClr val="23A74B"/>
                </a:solidFill>
                <a:latin typeface="Abel" panose="02000506030000020004" pitchFamily="2" charset="0"/>
              </a:rPr>
              <a:t>interface – simple search (2)</a:t>
            </a:r>
            <a:endParaRPr lang="en-US" sz="2400" b="1" dirty="0">
              <a:solidFill>
                <a:srgbClr val="23A74B"/>
              </a:solidFill>
              <a:latin typeface="Abel" panose="02000506030000020004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75" y="1595437"/>
            <a:ext cx="8020050" cy="366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5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 txBox="1">
            <a:spLocks/>
          </p:cNvSpPr>
          <p:nvPr/>
        </p:nvSpPr>
        <p:spPr>
          <a:xfrm>
            <a:off x="-1" y="0"/>
            <a:ext cx="6367749" cy="50677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Abel" panose="02000506030000020004" pitchFamily="2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Application of Social Semantic Information Space</a:t>
            </a:r>
            <a:endParaRPr lang="el-GR" altLang="el-G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06776"/>
            <a:ext cx="5530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23A74B"/>
                </a:solidFill>
                <a:latin typeface="Abel" panose="02000506030000020004" pitchFamily="2" charset="0"/>
              </a:rPr>
              <a:t>wireframes </a:t>
            </a:r>
            <a:r>
              <a:rPr lang="en-US" sz="2000" b="1" dirty="0">
                <a:solidFill>
                  <a:srgbClr val="23A74B"/>
                </a:solidFill>
                <a:latin typeface="Abel" panose="02000506030000020004" pitchFamily="2" charset="0"/>
              </a:rPr>
              <a:t>of Search </a:t>
            </a:r>
            <a:r>
              <a:rPr lang="en-US" sz="2000" b="1" dirty="0" smtClean="0">
                <a:solidFill>
                  <a:srgbClr val="23A74B"/>
                </a:solidFill>
                <a:latin typeface="Abel" panose="02000506030000020004" pitchFamily="2" charset="0"/>
              </a:rPr>
              <a:t>interface – advanced  search (1)</a:t>
            </a:r>
            <a:endParaRPr lang="en-US" sz="2000" b="1" dirty="0">
              <a:solidFill>
                <a:srgbClr val="23A74B"/>
              </a:solidFill>
              <a:latin typeface="Abel" panose="02000506030000020004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72"/>
          <a:stretch/>
        </p:blipFill>
        <p:spPr>
          <a:xfrm>
            <a:off x="522142" y="1223319"/>
            <a:ext cx="8020050" cy="54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36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The goal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26987" y="2082935"/>
            <a:ext cx="7772401" cy="1170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 err="1" smtClean="0"/>
              <a:t>IdeaGarden</a:t>
            </a:r>
            <a:r>
              <a:rPr lang="en-US" dirty="0" smtClean="0"/>
              <a:t> aims </a:t>
            </a:r>
            <a:r>
              <a:rPr lang="en-US" dirty="0"/>
              <a:t>to develop a creative environment that leverages state of the art hard- and software technologies to support </a:t>
            </a:r>
            <a:r>
              <a:rPr lang="en-US" dirty="0" err="1"/>
              <a:t>practitioning</a:t>
            </a:r>
            <a:r>
              <a:rPr lang="en-US" dirty="0"/>
              <a:t> designers/innovators from EOOS and LEGO and students from </a:t>
            </a:r>
            <a:r>
              <a:rPr lang="en-US" dirty="0" err="1"/>
              <a:t>Muthesius</a:t>
            </a:r>
            <a:r>
              <a:rPr lang="en-US" dirty="0"/>
              <a:t> Academy of Fine Arts and Design during all phases of the creative process.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1430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48729" y="2376101"/>
            <a:ext cx="7772401" cy="1862267"/>
          </a:xfrm>
        </p:spPr>
        <p:txBody>
          <a:bodyPr/>
          <a:lstStyle/>
          <a:p>
            <a:r>
              <a:rPr lang="en-US" dirty="0" smtClean="0"/>
              <a:t>Give me all the assets** that are connected to an  idea/to a project/ to an insight</a:t>
            </a:r>
          </a:p>
          <a:p>
            <a:r>
              <a:rPr lang="en-US" dirty="0" smtClean="0"/>
              <a:t>Give me a set of </a:t>
            </a:r>
            <a:r>
              <a:rPr lang="en-US" dirty="0" smtClean="0">
                <a:solidFill>
                  <a:srgbClr val="FF0066"/>
                </a:solidFill>
              </a:rPr>
              <a:t>similar or dissimilar </a:t>
            </a:r>
            <a:r>
              <a:rPr lang="en-US" dirty="0" smtClean="0"/>
              <a:t>assets  to the one that I have here</a:t>
            </a:r>
          </a:p>
          <a:p>
            <a:r>
              <a:rPr lang="en-US" dirty="0" smtClean="0"/>
              <a:t>Give me an indication of the differences from the  previous versions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Core use cases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976184" y="4971363"/>
            <a:ext cx="5869459" cy="83099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600" dirty="0" smtClean="0">
                <a:latin typeface="Abel" panose="02000506030000020004" pitchFamily="2" charset="0"/>
              </a:rPr>
              <a:t>** A </a:t>
            </a:r>
            <a:r>
              <a:rPr lang="en-US" sz="1600" dirty="0">
                <a:latin typeface="Abel" panose="02000506030000020004" pitchFamily="2" charset="0"/>
              </a:rPr>
              <a:t>self-contained chunk of information such as a sketch, photo or phrase. In combination with other graphical elements more complex visual information assets can be created </a:t>
            </a:r>
            <a:endParaRPr lang="en-GB" sz="1600" dirty="0" smtClean="0">
              <a:latin typeface="Abel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307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/>
          <p:cNvSpPr txBox="1">
            <a:spLocks/>
          </p:cNvSpPr>
          <p:nvPr/>
        </p:nvSpPr>
        <p:spPr>
          <a:xfrm>
            <a:off x="0" y="9525"/>
            <a:ext cx="4660136" cy="410118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2400" b="1">
                <a:solidFill>
                  <a:schemeClr val="accent1">
                    <a:lumMod val="75000"/>
                  </a:schemeClr>
                </a:solidFill>
                <a:latin typeface="Abel" panose="02000506030000020004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Social Semantic Information Space</a:t>
            </a:r>
            <a:endParaRPr lang="el-GR" altLang="el-GR" dirty="0"/>
          </a:p>
        </p:txBody>
      </p:sp>
      <p:sp>
        <p:nvSpPr>
          <p:cNvPr id="11" name="TextBox 2"/>
          <p:cNvSpPr txBox="1">
            <a:spLocks noChangeArrowheads="1"/>
          </p:cNvSpPr>
          <p:nvPr/>
        </p:nvSpPr>
        <p:spPr bwMode="auto">
          <a:xfrm>
            <a:off x="702766" y="866557"/>
            <a:ext cx="737734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800" b="1" dirty="0" smtClean="0">
                <a:solidFill>
                  <a:srgbClr val="23A74B"/>
                </a:solidFill>
                <a:latin typeface="Abel" panose="02000506030000020004" pitchFamily="2" charset="0"/>
                <a:ea typeface="+mn-ea"/>
              </a:rPr>
              <a:t>Solution</a:t>
            </a:r>
            <a:r>
              <a:rPr lang="en-US" altLang="el-GR" sz="2800" dirty="0" smtClean="0">
                <a:latin typeface="Abel" panose="02000506030000020004" pitchFamily="2" charset="0"/>
                <a:ea typeface="+mn-ea"/>
              </a:rPr>
              <a:t> 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800" dirty="0" smtClean="0">
                <a:latin typeface="Abel" panose="02000506030000020004" pitchFamily="2" charset="0"/>
                <a:ea typeface="+mn-ea"/>
              </a:rPr>
              <a:t>Integration of enterprise knowledge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800" dirty="0" smtClean="0">
                <a:latin typeface="Abel" panose="02000506030000020004" pitchFamily="2" charset="0"/>
                <a:ea typeface="+mn-ea"/>
              </a:rPr>
              <a:t>Linked metadata of creative processes and products</a:t>
            </a:r>
          </a:p>
        </p:txBody>
      </p:sp>
      <p:sp>
        <p:nvSpPr>
          <p:cNvPr id="2" name="Cloud 1"/>
          <p:cNvSpPr/>
          <p:nvPr/>
        </p:nvSpPr>
        <p:spPr>
          <a:xfrm>
            <a:off x="1851853" y="2497501"/>
            <a:ext cx="1872867" cy="1013552"/>
          </a:xfrm>
          <a:prstGeom prst="cloud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bel" panose="02000506030000020004" pitchFamily="2" charset="0"/>
              </a:rPr>
              <a:t>Data cloud</a:t>
            </a:r>
            <a:endParaRPr lang="el-GR" dirty="0"/>
          </a:p>
        </p:txBody>
      </p:sp>
      <p:sp>
        <p:nvSpPr>
          <p:cNvPr id="3" name="Flowchart: Magnetic Disk 2"/>
          <p:cNvSpPr/>
          <p:nvPr/>
        </p:nvSpPr>
        <p:spPr>
          <a:xfrm>
            <a:off x="5684851" y="2639729"/>
            <a:ext cx="1167788" cy="822965"/>
          </a:xfrm>
          <a:prstGeom prst="flowChartMagneticDisk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bel" panose="02000506030000020004" pitchFamily="2" charset="0"/>
              </a:rPr>
              <a:t>database</a:t>
            </a:r>
            <a:endParaRPr lang="el-GR" dirty="0"/>
          </a:p>
        </p:txBody>
      </p:sp>
      <p:sp>
        <p:nvSpPr>
          <p:cNvPr id="4" name="Flowchart: Document 3"/>
          <p:cNvSpPr/>
          <p:nvPr/>
        </p:nvSpPr>
        <p:spPr>
          <a:xfrm>
            <a:off x="3953287" y="2487330"/>
            <a:ext cx="1211855" cy="980501"/>
          </a:xfrm>
          <a:prstGeom prst="flowChartDocumen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Flowchart: Document 11"/>
          <p:cNvSpPr/>
          <p:nvPr/>
        </p:nvSpPr>
        <p:spPr>
          <a:xfrm>
            <a:off x="4105687" y="2639730"/>
            <a:ext cx="1211855" cy="980501"/>
          </a:xfrm>
          <a:prstGeom prst="flowChartDocumen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bel" panose="02000506030000020004" pitchFamily="2" charset="0"/>
              </a:rPr>
              <a:t>File system</a:t>
            </a:r>
            <a:endParaRPr lang="el-GR" dirty="0"/>
          </a:p>
        </p:txBody>
      </p:sp>
      <p:sp>
        <p:nvSpPr>
          <p:cNvPr id="5" name="Flowchart: Process 4"/>
          <p:cNvSpPr/>
          <p:nvPr/>
        </p:nvSpPr>
        <p:spPr>
          <a:xfrm>
            <a:off x="3467100" y="4257675"/>
            <a:ext cx="2276475" cy="50482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bel" panose="02000506030000020004" pitchFamily="2" charset="0"/>
              </a:rPr>
              <a:t>Middleware</a:t>
            </a:r>
            <a:endParaRPr lang="el-GR" dirty="0"/>
          </a:p>
        </p:txBody>
      </p:sp>
      <p:sp>
        <p:nvSpPr>
          <p:cNvPr id="7" name="Flowchart: Magnetic Disk 6"/>
          <p:cNvSpPr/>
          <p:nvPr/>
        </p:nvSpPr>
        <p:spPr>
          <a:xfrm>
            <a:off x="6000807" y="3904855"/>
            <a:ext cx="2079300" cy="111482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bel" panose="02000506030000020004" pitchFamily="2" charset="0"/>
              </a:rPr>
              <a:t>Linked Metadata Repository</a:t>
            </a:r>
            <a:endParaRPr lang="el-GR" dirty="0"/>
          </a:p>
        </p:txBody>
      </p:sp>
      <p:sp>
        <p:nvSpPr>
          <p:cNvPr id="15" name="Left-Right Arrow 14"/>
          <p:cNvSpPr/>
          <p:nvPr/>
        </p:nvSpPr>
        <p:spPr>
          <a:xfrm>
            <a:off x="5743575" y="4510086"/>
            <a:ext cx="257233" cy="904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Left-Right Arrow 15"/>
          <p:cNvSpPr/>
          <p:nvPr/>
        </p:nvSpPr>
        <p:spPr>
          <a:xfrm rot="3407525">
            <a:off x="3362548" y="3795710"/>
            <a:ext cx="419100" cy="904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Left-Right Arrow 16"/>
          <p:cNvSpPr/>
          <p:nvPr/>
        </p:nvSpPr>
        <p:spPr>
          <a:xfrm rot="5400000">
            <a:off x="4532830" y="3859611"/>
            <a:ext cx="419100" cy="904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Left-Right Arrow 17"/>
          <p:cNvSpPr/>
          <p:nvPr/>
        </p:nvSpPr>
        <p:spPr>
          <a:xfrm rot="7517104">
            <a:off x="5633280" y="3847248"/>
            <a:ext cx="419100" cy="904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Flowchart: Process 18"/>
          <p:cNvSpPr/>
          <p:nvPr/>
        </p:nvSpPr>
        <p:spPr>
          <a:xfrm>
            <a:off x="3467100" y="5400675"/>
            <a:ext cx="2276475" cy="50482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bel" panose="02000506030000020004" pitchFamily="2" charset="0"/>
              </a:rPr>
              <a:t>User Interface</a:t>
            </a:r>
            <a:endParaRPr lang="el-GR" dirty="0"/>
          </a:p>
        </p:txBody>
      </p:sp>
      <p:sp>
        <p:nvSpPr>
          <p:cNvPr id="20" name="Left-Right Arrow 19"/>
          <p:cNvSpPr/>
          <p:nvPr/>
        </p:nvSpPr>
        <p:spPr>
          <a:xfrm rot="5400000">
            <a:off x="4394908" y="5049844"/>
            <a:ext cx="419100" cy="904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Left Brace 20"/>
          <p:cNvSpPr/>
          <p:nvPr/>
        </p:nvSpPr>
        <p:spPr>
          <a:xfrm>
            <a:off x="828675" y="2639729"/>
            <a:ext cx="1162050" cy="2455359"/>
          </a:xfrm>
          <a:prstGeom prst="leftBrace">
            <a:avLst>
              <a:gd name="adj1" fmla="val 8333"/>
              <a:gd name="adj2" fmla="val 50388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13993" y="3633398"/>
            <a:ext cx="2074607" cy="369332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dirty="0" smtClean="0">
                <a:latin typeface="Abel" panose="02000506030000020004" pitchFamily="2" charset="0"/>
              </a:rPr>
              <a:t>Enterprise knowledge</a:t>
            </a:r>
            <a:endParaRPr lang="el-GR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38644" y="5683864"/>
            <a:ext cx="2565126" cy="30777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latin typeface="Abel" panose="02000506030000020004" pitchFamily="2" charset="0"/>
              </a:rPr>
              <a:t>**Store data in a certain structure</a:t>
            </a:r>
            <a:endParaRPr lang="en-GB" sz="1400" dirty="0" smtClean="0">
              <a:latin typeface="Abel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087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161925" y="1570832"/>
            <a:ext cx="8915400" cy="5126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47675" indent="-4476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defRPr sz="2000" i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9000" indent="-4397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¡"/>
              <a:defRPr>
                <a:solidFill>
                  <a:schemeClr val="tx1"/>
                </a:solidFill>
                <a:latin typeface="+mn-lt"/>
              </a:defRPr>
            </a:lvl2pPr>
            <a:lvl3pPr marL="1293813" indent="-4032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i="1">
                <a:solidFill>
                  <a:schemeClr val="tx1"/>
                </a:solidFill>
                <a:latin typeface="+mn-lt"/>
              </a:defRPr>
            </a:lvl3pPr>
            <a:lvl4pPr marL="1681163" indent="-3857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¡"/>
              <a:defRPr sz="1400">
                <a:solidFill>
                  <a:schemeClr val="tx1"/>
                </a:solidFill>
                <a:latin typeface="+mn-lt"/>
              </a:defRPr>
            </a:lvl4pPr>
            <a:lvl5pPr marL="2070100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5pPr>
            <a:lvl6pPr marL="25273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6pPr>
            <a:lvl7pPr marL="29845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7pPr>
            <a:lvl8pPr marL="34417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8pPr>
            <a:lvl9pPr marL="38989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spcBef>
                <a:spcPct val="40000"/>
              </a:spcBef>
            </a:pPr>
            <a:r>
              <a:rPr lang="en-US" altLang="ja-JP" sz="2400" b="1" dirty="0" smtClean="0">
                <a:solidFill>
                  <a:srgbClr val="CC0066"/>
                </a:solidFill>
                <a:latin typeface="Abel" panose="02000506030000020004" pitchFamily="2" charset="0"/>
                <a:ea typeface="MS PGothic" pitchFamily="34" charset="-128"/>
              </a:rPr>
              <a:t>The Idea</a:t>
            </a:r>
            <a:r>
              <a:rPr lang="en-US" altLang="ja-JP" sz="2400" dirty="0" smtClean="0">
                <a:latin typeface="Abel" panose="02000506030000020004" pitchFamily="2" charset="0"/>
                <a:ea typeface="MS PGothic" pitchFamily="34" charset="-128"/>
              </a:rPr>
              <a:t>:</a:t>
            </a:r>
            <a:endParaRPr lang="en-US" altLang="ja-JP" sz="2400" dirty="0" smtClean="0">
              <a:ea typeface="MS PGothic" pitchFamily="34" charset="-128"/>
            </a:endParaRPr>
          </a:p>
          <a:p>
            <a:pPr lvl="1" eaLnBrk="1" hangingPunct="1">
              <a:spcBef>
                <a:spcPct val="40000"/>
              </a:spcBef>
            </a:pPr>
            <a:r>
              <a:rPr lang="en-US" altLang="ja-JP" sz="2400" dirty="0" smtClean="0">
                <a:solidFill>
                  <a:srgbClr val="CC0066"/>
                </a:solidFill>
                <a:latin typeface="Abel" panose="02000506030000020004" pitchFamily="2" charset="0"/>
                <a:ea typeface="MS PGothic" pitchFamily="34" charset="-128"/>
              </a:rPr>
              <a:t>Creative processes and their products </a:t>
            </a:r>
            <a:r>
              <a:rPr lang="en-US" altLang="ja-JP" sz="2400" dirty="0" smtClean="0">
                <a:latin typeface="Abel" panose="02000506030000020004" pitchFamily="2" charset="0"/>
                <a:ea typeface="MS PGothic" pitchFamily="34" charset="-128"/>
              </a:rPr>
              <a:t> are initiated and controlled by </a:t>
            </a:r>
            <a:r>
              <a:rPr lang="en-US" altLang="ja-JP" sz="2400" dirty="0" smtClean="0">
                <a:solidFill>
                  <a:srgbClr val="CC0066"/>
                </a:solidFill>
                <a:latin typeface="Abel" panose="02000506030000020004" pitchFamily="2" charset="0"/>
                <a:ea typeface="MS PGothic" pitchFamily="34" charset="-128"/>
              </a:rPr>
              <a:t>human activity </a:t>
            </a:r>
            <a:r>
              <a:rPr lang="en-US" altLang="ja-JP" sz="2400" dirty="0" smtClean="0">
                <a:solidFill>
                  <a:schemeClr val="tx2"/>
                </a:solidFill>
                <a:latin typeface="Abel" panose="02000506030000020004" pitchFamily="2" charset="0"/>
                <a:ea typeface="MS PGothic" pitchFamily="34" charset="-128"/>
              </a:rPr>
              <a:t>in physical space-time</a:t>
            </a:r>
            <a:r>
              <a:rPr lang="en-US" altLang="ja-JP" sz="2400" dirty="0" smtClean="0">
                <a:latin typeface="Abel" panose="02000506030000020004" pitchFamily="2" charset="0"/>
                <a:ea typeface="MS PGothic" pitchFamily="34" charset="-128"/>
              </a:rPr>
              <a:t>!</a:t>
            </a:r>
          </a:p>
          <a:p>
            <a:pPr lvl="1" eaLnBrk="1" hangingPunct="1"/>
            <a:r>
              <a:rPr lang="en-US" altLang="ja-JP" sz="2400" dirty="0" smtClean="0">
                <a:latin typeface="Abel" panose="02000506030000020004" pitchFamily="2" charset="0"/>
                <a:ea typeface="MS PGothic" pitchFamily="34" charset="-128"/>
              </a:rPr>
              <a:t>Things, data, people, times and places are causally related by </a:t>
            </a:r>
            <a:r>
              <a:rPr lang="en-US" altLang="ja-JP" sz="2400" dirty="0" smtClean="0">
                <a:solidFill>
                  <a:srgbClr val="CC0066"/>
                </a:solidFill>
                <a:latin typeface="Abel" panose="02000506030000020004" pitchFamily="2" charset="0"/>
                <a:ea typeface="MS PGothic" pitchFamily="34" charset="-128"/>
              </a:rPr>
              <a:t>events</a:t>
            </a:r>
            <a:r>
              <a:rPr lang="en-US" altLang="ja-JP" sz="2400" dirty="0" smtClean="0">
                <a:latin typeface="Abel" panose="02000506030000020004" pitchFamily="2" charset="0"/>
                <a:ea typeface="MS PGothic" pitchFamily="34" charset="-128"/>
              </a:rPr>
              <a:t>.</a:t>
            </a:r>
          </a:p>
          <a:p>
            <a:pPr lvl="1" eaLnBrk="1" hangingPunct="1"/>
            <a:r>
              <a:rPr lang="en-US" altLang="ja-JP" sz="2400" dirty="0" smtClean="0">
                <a:latin typeface="Abel" panose="02000506030000020004" pitchFamily="2" charset="0"/>
                <a:ea typeface="MS PGothic" pitchFamily="34" charset="-128"/>
              </a:rPr>
              <a:t>Other relations are either deductions from events or found by creativity events. </a:t>
            </a:r>
          </a:p>
          <a:p>
            <a:pPr lvl="1" eaLnBrk="1" hangingPunct="1"/>
            <a:r>
              <a:rPr lang="en-US" altLang="ja-JP" sz="2400" dirty="0" smtClean="0">
                <a:solidFill>
                  <a:srgbClr val="FF0066"/>
                </a:solidFill>
                <a:latin typeface="Abel" panose="02000506030000020004" pitchFamily="2" charset="0"/>
                <a:ea typeface="MS PGothic" pitchFamily="34" charset="-128"/>
              </a:rPr>
              <a:t>=&gt; </a:t>
            </a:r>
            <a:r>
              <a:rPr lang="en-US" altLang="ja-JP" sz="2400" b="1" i="1" dirty="0" smtClean="0">
                <a:solidFill>
                  <a:srgbClr val="FF0066"/>
                </a:solidFill>
                <a:latin typeface="Abel" panose="02000506030000020004" pitchFamily="2" charset="0"/>
                <a:ea typeface="MS PGothic" pitchFamily="34" charset="-128"/>
              </a:rPr>
              <a:t>we represent these relationships in linked metadata</a:t>
            </a:r>
          </a:p>
          <a:p>
            <a:pPr lvl="1" eaLnBrk="1" hangingPunct="1"/>
            <a:r>
              <a:rPr lang="en-US" altLang="ja-JP" sz="2400" dirty="0">
                <a:solidFill>
                  <a:srgbClr val="FF0066"/>
                </a:solidFill>
                <a:latin typeface="Abel" panose="02000506030000020004" pitchFamily="2" charset="0"/>
                <a:ea typeface="MS PGothic" pitchFamily="34" charset="-128"/>
              </a:rPr>
              <a:t>=&gt; </a:t>
            </a:r>
            <a:r>
              <a:rPr lang="en-US" altLang="ja-JP" sz="2400" b="1" i="1" dirty="0" smtClean="0">
                <a:solidFill>
                  <a:srgbClr val="FF0066"/>
                </a:solidFill>
                <a:latin typeface="Abel" panose="02000506030000020004" pitchFamily="2" charset="0"/>
                <a:ea typeface="MS PGothic" pitchFamily="34" charset="-128"/>
              </a:rPr>
              <a:t>we complement missing metadata by reasoning along the links</a:t>
            </a:r>
          </a:p>
          <a:p>
            <a:pPr marL="449262" lvl="1" indent="0" eaLnBrk="1" hangingPunct="1">
              <a:spcBef>
                <a:spcPct val="40000"/>
              </a:spcBef>
              <a:buNone/>
            </a:pPr>
            <a:r>
              <a:rPr lang="en-US" altLang="ja-JP" sz="2400" dirty="0" smtClean="0">
                <a:latin typeface="Abel" panose="02000506030000020004" pitchFamily="2" charset="0"/>
                <a:ea typeface="MS PGothic" pitchFamily="34" charset="-128"/>
              </a:rPr>
              <a:t> Therefore we derive the integration scheme from our experience with </a:t>
            </a:r>
            <a:r>
              <a:rPr lang="en-US" altLang="ja-JP" sz="2400" dirty="0" smtClean="0">
                <a:solidFill>
                  <a:srgbClr val="CC0066"/>
                </a:solidFill>
                <a:latin typeface="Abel" panose="02000506030000020004" pitchFamily="2" charset="0"/>
                <a:ea typeface="MS PGothic" pitchFamily="34" charset="-128"/>
              </a:rPr>
              <a:t>ISO21127</a:t>
            </a:r>
            <a:r>
              <a:rPr lang="en-US" altLang="ja-JP" sz="2400" dirty="0" smtClean="0">
                <a:latin typeface="Abel" panose="02000506030000020004" pitchFamily="2" charset="0"/>
                <a:ea typeface="MS PGothic" pitchFamily="34" charset="-128"/>
              </a:rPr>
              <a:t> and its adaptations to digital provenance and creative processes in KP-Lab ! </a:t>
            </a:r>
          </a:p>
          <a:p>
            <a:pPr eaLnBrk="1" hangingPunct="1">
              <a:spcBef>
                <a:spcPct val="40000"/>
              </a:spcBef>
            </a:pPr>
            <a:endParaRPr lang="en-US" altLang="el-GR" sz="2400" dirty="0" smtClean="0">
              <a:solidFill>
                <a:schemeClr val="bg2"/>
              </a:solidFill>
              <a:latin typeface="Abel" panose="02000506030000020004" pitchFamily="2" charset="0"/>
              <a:ea typeface="MS PGothic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6250" y="709147"/>
            <a:ext cx="75212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l-GR" sz="2800" b="1" dirty="0">
                <a:solidFill>
                  <a:srgbClr val="23A74B"/>
                </a:solidFill>
                <a:latin typeface="Abel" panose="02000506030000020004" pitchFamily="2" charset="0"/>
              </a:rPr>
              <a:t>Integration schema (ontology) for collected metadata</a:t>
            </a:r>
            <a:endParaRPr lang="el-GR" altLang="el-GR" sz="2800" b="1" dirty="0">
              <a:solidFill>
                <a:srgbClr val="23A74B"/>
              </a:solidFill>
              <a:latin typeface="Abel" panose="02000506030000020004" pitchFamily="2" charset="0"/>
            </a:endParaRPr>
          </a:p>
        </p:txBody>
      </p:sp>
      <p:sp>
        <p:nvSpPr>
          <p:cNvPr id="7" name="Text Placeholder 6"/>
          <p:cNvSpPr txBox="1">
            <a:spLocks/>
          </p:cNvSpPr>
          <p:nvPr/>
        </p:nvSpPr>
        <p:spPr>
          <a:xfrm>
            <a:off x="8269288" y="15875"/>
            <a:ext cx="874712" cy="3683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Abel" panose="02000506030000020004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Abel" panose="02000506030000020004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Abel" panose="02000506030000020004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600" kern="1200">
                <a:solidFill>
                  <a:schemeClr val="tx1"/>
                </a:solidFill>
                <a:latin typeface="Abel" panose="02000506030000020004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600" kern="1200">
                <a:solidFill>
                  <a:schemeClr val="tx1"/>
                </a:solidFill>
                <a:latin typeface="Abel" panose="0200050603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de-AT" b="1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WP </a:t>
            </a:r>
            <a:r>
              <a:rPr lang="de-AT" b="1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5</a:t>
            </a:r>
            <a:endParaRPr lang="en-US" b="1" dirty="0">
              <a:solidFill>
                <a:schemeClr val="accent1">
                  <a:lumMod val="75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0" y="9525"/>
            <a:ext cx="4660136" cy="410118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2400" b="1">
                <a:solidFill>
                  <a:schemeClr val="accent1">
                    <a:lumMod val="75000"/>
                  </a:schemeClr>
                </a:solidFill>
                <a:latin typeface="Abel" panose="02000506030000020004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Social Semantic Information Space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65299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2153" y="1381054"/>
            <a:ext cx="7772401" cy="5210246"/>
          </a:xfrm>
        </p:spPr>
        <p:txBody>
          <a:bodyPr/>
          <a:lstStyle/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altLang="el-GR" dirty="0"/>
              <a:t>i</a:t>
            </a:r>
            <a:r>
              <a:rPr lang="en-US" altLang="el-GR" dirty="0" smtClean="0"/>
              <a:t>s a </a:t>
            </a:r>
            <a:r>
              <a:rPr lang="en-US" altLang="el-GR" dirty="0" smtClean="0">
                <a:solidFill>
                  <a:srgbClr val="CC0066"/>
                </a:solidFill>
              </a:rPr>
              <a:t>core ontology</a:t>
            </a:r>
            <a:r>
              <a:rPr lang="en-GB" dirty="0" smtClean="0"/>
              <a:t>,</a:t>
            </a:r>
            <a:endParaRPr lang="en-GB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GB" dirty="0"/>
              <a:t>p</a:t>
            </a:r>
            <a:r>
              <a:rPr lang="en-GB" dirty="0" smtClean="0"/>
              <a:t>ermits </a:t>
            </a:r>
            <a:r>
              <a:rPr lang="en-GB" dirty="0" smtClean="0">
                <a:solidFill>
                  <a:srgbClr val="CC0066"/>
                </a:solidFill>
              </a:rPr>
              <a:t>integration</a:t>
            </a:r>
            <a:r>
              <a:rPr lang="en-GB" dirty="0" smtClean="0"/>
              <a:t> </a:t>
            </a:r>
            <a:r>
              <a:rPr lang="en-GB" dirty="0"/>
              <a:t>of information in an </a:t>
            </a:r>
            <a:r>
              <a:rPr lang="en-GB" dirty="0">
                <a:solidFill>
                  <a:srgbClr val="CC0066"/>
                </a:solidFill>
              </a:rPr>
              <a:t>Open World</a:t>
            </a:r>
            <a:r>
              <a:rPr lang="en-GB" dirty="0" smtClean="0"/>
              <a:t>,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altLang="el-GR" dirty="0"/>
              <a:t>describes the semantics on </a:t>
            </a:r>
            <a:r>
              <a:rPr lang="en-US" altLang="el-GR" dirty="0">
                <a:solidFill>
                  <a:srgbClr val="CC0066"/>
                </a:solidFill>
              </a:rPr>
              <a:t>intermediate </a:t>
            </a:r>
            <a:r>
              <a:rPr lang="en-US" altLang="el-GR" dirty="0"/>
              <a:t>and</a:t>
            </a:r>
            <a:r>
              <a:rPr lang="en-US" altLang="el-GR" dirty="0">
                <a:solidFill>
                  <a:srgbClr val="CC0066"/>
                </a:solidFill>
              </a:rPr>
              <a:t> final products </a:t>
            </a:r>
            <a:r>
              <a:rPr lang="en-US" altLang="el-GR" dirty="0"/>
              <a:t>of Creativity</a:t>
            </a:r>
            <a:r>
              <a:rPr lang="en-US" altLang="el-GR" dirty="0" smtClean="0"/>
              <a:t>,</a:t>
            </a:r>
            <a:endParaRPr lang="en-GB" dirty="0"/>
          </a:p>
          <a:p>
            <a:pPr marL="285750" indent="-285750">
              <a:spcAft>
                <a:spcPct val="10000"/>
              </a:spcAft>
              <a:buFont typeface="Arial" panose="020B0604020202020204" pitchFamily="34" charset="0"/>
              <a:buChar char="•"/>
            </a:pPr>
            <a:r>
              <a:rPr lang="en-US" altLang="el-GR" sz="2000" dirty="0"/>
              <a:t>can </a:t>
            </a:r>
            <a:r>
              <a:rPr lang="en-US" altLang="el-GR" sz="2000" dirty="0" smtClean="0"/>
              <a:t>generate </a:t>
            </a:r>
            <a:r>
              <a:rPr lang="en-US" altLang="el-GR" sz="2000" dirty="0"/>
              <a:t>meaningful </a:t>
            </a:r>
            <a:r>
              <a:rPr lang="en-US" altLang="el-GR" sz="2000" dirty="0">
                <a:solidFill>
                  <a:srgbClr val="CC0066"/>
                </a:solidFill>
              </a:rPr>
              <a:t>networks of knowledge</a:t>
            </a:r>
            <a:r>
              <a:rPr lang="en-US" altLang="el-GR" sz="2000" dirty="0"/>
              <a:t> by </a:t>
            </a:r>
            <a:r>
              <a:rPr lang="en-US" altLang="el-GR" sz="2000" dirty="0" smtClean="0"/>
              <a:t>the abstraction</a:t>
            </a:r>
            <a:r>
              <a:rPr lang="en-US" altLang="el-GR" sz="2000" dirty="0"/>
              <a:t>: </a:t>
            </a:r>
            <a:r>
              <a:rPr lang="en-US" altLang="el-GR" sz="2000" dirty="0" smtClean="0"/>
              <a:t/>
            </a:r>
            <a:br>
              <a:rPr lang="en-US" altLang="el-GR" sz="2000" dirty="0" smtClean="0"/>
            </a:br>
            <a:r>
              <a:rPr lang="en-US" altLang="el-GR" sz="2000" dirty="0" smtClean="0"/>
              <a:t>	</a:t>
            </a:r>
            <a:r>
              <a:rPr lang="en-US" altLang="el-GR" sz="2000" b="1" dirty="0" smtClean="0"/>
              <a:t>creativity</a:t>
            </a:r>
            <a:r>
              <a:rPr lang="en-US" altLang="el-GR" sz="2000" dirty="0" smtClean="0"/>
              <a:t> </a:t>
            </a:r>
            <a:r>
              <a:rPr lang="en-US" altLang="el-GR" sz="2000" dirty="0"/>
              <a:t>as </a:t>
            </a:r>
            <a:r>
              <a:rPr lang="en-US" altLang="el-GR" sz="2000" b="1" u="sng" dirty="0"/>
              <a:t>meetings of people, things and </a:t>
            </a:r>
            <a:r>
              <a:rPr lang="en-US" altLang="el-GR" sz="2000" b="1" u="sng" dirty="0" smtClean="0"/>
              <a:t>information</a:t>
            </a:r>
            <a:r>
              <a:rPr lang="en-US" altLang="el-GR" sz="2000" dirty="0"/>
              <a:t>,</a:t>
            </a:r>
          </a:p>
          <a:p>
            <a:pPr marL="285750" indent="-285750">
              <a:spcAft>
                <a:spcPct val="100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is </a:t>
            </a:r>
            <a:r>
              <a:rPr lang="en-GB" sz="2000" dirty="0" smtClean="0">
                <a:solidFill>
                  <a:srgbClr val="CC0066"/>
                </a:solidFill>
              </a:rPr>
              <a:t>comprehensible</a:t>
            </a:r>
            <a:r>
              <a:rPr lang="en-GB" sz="2000" dirty="0" smtClean="0"/>
              <a:t> </a:t>
            </a:r>
            <a:r>
              <a:rPr lang="en-GB" sz="2000" dirty="0"/>
              <a:t>to both </a:t>
            </a:r>
            <a:r>
              <a:rPr lang="en-GB" sz="2000" dirty="0">
                <a:solidFill>
                  <a:srgbClr val="CC0066"/>
                </a:solidFill>
              </a:rPr>
              <a:t>documentation experts </a:t>
            </a:r>
            <a:r>
              <a:rPr lang="en-GB" sz="2000" dirty="0"/>
              <a:t>and </a:t>
            </a:r>
            <a:r>
              <a:rPr lang="en-GB" sz="2000" dirty="0">
                <a:solidFill>
                  <a:srgbClr val="CC0066"/>
                </a:solidFill>
              </a:rPr>
              <a:t>information scientists</a:t>
            </a:r>
            <a:r>
              <a:rPr lang="en-GB" sz="2000" dirty="0"/>
              <a:t>,</a:t>
            </a:r>
          </a:p>
          <a:p>
            <a:pPr marL="285750" indent="-285750">
              <a:spcAft>
                <a:spcPct val="10000"/>
              </a:spcAft>
              <a:buFont typeface="Arial" panose="020B0604020202020204" pitchFamily="34" charset="0"/>
              <a:buChar char="•"/>
            </a:pPr>
            <a:r>
              <a:rPr lang="en-US" altLang="el-GR" sz="2000" dirty="0" smtClean="0"/>
              <a:t>is </a:t>
            </a:r>
            <a:r>
              <a:rPr lang="en-US" altLang="el-GR" sz="2000" dirty="0"/>
              <a:t>inspired </a:t>
            </a:r>
            <a:r>
              <a:rPr lang="en-US" altLang="el-GR" sz="2000" dirty="0" smtClean="0"/>
              <a:t>by </a:t>
            </a:r>
            <a:r>
              <a:rPr lang="en-US" altLang="el-GR" sz="2000" dirty="0"/>
              <a:t>ISO </a:t>
            </a:r>
            <a:r>
              <a:rPr lang="en-US" altLang="el-GR" sz="2000" dirty="0" smtClean="0"/>
              <a:t>21127 (</a:t>
            </a:r>
            <a:r>
              <a:rPr lang="en-GB" sz="2000" dirty="0"/>
              <a:t>CIDOC CRM and CRM </a:t>
            </a:r>
            <a:r>
              <a:rPr lang="en-GB" sz="2000" dirty="0" smtClean="0"/>
              <a:t>Core)</a:t>
            </a:r>
            <a:r>
              <a:rPr lang="en-US" altLang="el-GR" sz="2000" dirty="0" smtClean="0"/>
              <a:t>, it is a </a:t>
            </a:r>
            <a:r>
              <a:rPr lang="en-US" altLang="el-GR" sz="2000" dirty="0" smtClean="0">
                <a:solidFill>
                  <a:srgbClr val="CC0066"/>
                </a:solidFill>
              </a:rPr>
              <a:t>collaboration</a:t>
            </a:r>
            <a:r>
              <a:rPr lang="en-US" altLang="el-GR" sz="2000" dirty="0" smtClean="0"/>
              <a:t> with </a:t>
            </a:r>
            <a:r>
              <a:rPr lang="en-US" altLang="el-GR" sz="2000" dirty="0"/>
              <a:t>the three </a:t>
            </a:r>
            <a:r>
              <a:rPr lang="en-US" altLang="el-GR" sz="2000" dirty="0" err="1" smtClean="0"/>
              <a:t>testbeds</a:t>
            </a:r>
            <a:r>
              <a:rPr lang="en-US" altLang="el-GR" sz="2000" dirty="0" smtClean="0"/>
              <a:t> (LEGO, MK, EOOS),</a:t>
            </a:r>
            <a:endParaRPr lang="en-US" altLang="el-GR" sz="2000" dirty="0"/>
          </a:p>
          <a:p>
            <a:pPr>
              <a:lnSpc>
                <a:spcPct val="100000"/>
              </a:lnSpc>
            </a:pPr>
            <a:r>
              <a:rPr lang="en-GB" sz="2000" dirty="0" smtClean="0"/>
              <a:t>can </a:t>
            </a:r>
            <a:r>
              <a:rPr lang="en-GB" sz="2000" dirty="0"/>
              <a:t>be encoded </a:t>
            </a:r>
            <a:r>
              <a:rPr lang="en-GB" sz="2000" dirty="0" smtClean="0"/>
              <a:t>to various </a:t>
            </a:r>
            <a:r>
              <a:rPr lang="en-GB" sz="2000" dirty="0" smtClean="0">
                <a:solidFill>
                  <a:srgbClr val="CC0066"/>
                </a:solidFill>
              </a:rPr>
              <a:t>machine-readable formats: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RDF </a:t>
            </a:r>
            <a:r>
              <a:rPr lang="en-GB" dirty="0"/>
              <a:t>Schema, OWL</a:t>
            </a:r>
            <a:r>
              <a:rPr lang="en-GB" dirty="0" smtClean="0"/>
              <a:t>, etc. (ontology)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RDF</a:t>
            </a:r>
            <a:r>
              <a:rPr lang="en-GB" dirty="0"/>
              <a:t>, </a:t>
            </a:r>
            <a:r>
              <a:rPr lang="en-GB" dirty="0" smtClean="0"/>
              <a:t>XML, OWL, etc. (instances)</a:t>
            </a:r>
            <a:endParaRPr lang="en-US" altLang="el-GR" dirty="0">
              <a:solidFill>
                <a:schemeClr val="accent1"/>
              </a:solidFill>
            </a:endParaRPr>
          </a:p>
          <a:p>
            <a:endParaRPr lang="el-G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The Social Information Space Ontology for Creativity (SSIS)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780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053" y="0"/>
            <a:ext cx="6194408" cy="6215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95873" y="6097917"/>
            <a:ext cx="590226" cy="215444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8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</a:t>
            </a:r>
            <a:endParaRPr lang="en-GB" sz="8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5873" y="6282487"/>
            <a:ext cx="482824" cy="215444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8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award</a:t>
            </a:r>
            <a:endParaRPr lang="en-GB" sz="8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93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0" t="6126" r="8127" b="6470"/>
          <a:stretch/>
        </p:blipFill>
        <p:spPr bwMode="auto">
          <a:xfrm>
            <a:off x="1124464" y="988352"/>
            <a:ext cx="6400800" cy="49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00740" y="246449"/>
            <a:ext cx="7648248" cy="369332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dirty="0" smtClean="0"/>
              <a:t>Activities are classified according to the outcomes produced during them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1505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58675" y="1335082"/>
            <a:ext cx="830677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73586" y="4973446"/>
            <a:ext cx="1096710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Time-Span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3145" y="565639"/>
            <a:ext cx="670376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Thing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09067" y="5790231"/>
            <a:ext cx="731290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24934" y="4175726"/>
            <a:ext cx="1566454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Concretion Step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5416" y="2543445"/>
            <a:ext cx="667265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Actor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Arrow Connector 23"/>
          <p:cNvCxnSpPr>
            <a:stCxn id="7" idx="2"/>
            <a:endCxn id="12" idx="0"/>
          </p:cNvCxnSpPr>
          <p:nvPr/>
        </p:nvCxnSpPr>
        <p:spPr>
          <a:xfrm>
            <a:off x="4674014" y="1642859"/>
            <a:ext cx="1734147" cy="2532867"/>
          </a:xfrm>
          <a:prstGeom prst="straightConnector1">
            <a:avLst/>
          </a:prstGeom>
          <a:ln w="38100" cmpd="dbl"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7" idx="1"/>
            <a:endCxn id="10" idx="3"/>
          </p:cNvCxnSpPr>
          <p:nvPr/>
        </p:nvCxnSpPr>
        <p:spPr>
          <a:xfrm flipH="1" flipV="1">
            <a:off x="1193521" y="719528"/>
            <a:ext cx="3065154" cy="7694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204299" y="811862"/>
            <a:ext cx="1043598" cy="52322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used (used by)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98623" y="1495863"/>
            <a:ext cx="652743" cy="307777"/>
          </a:xfrm>
          <a:prstGeom prst="rect">
            <a:avLst/>
          </a:prstGeom>
          <a:solidFill>
            <a:srgbClr val="BFCDED"/>
          </a:solidFill>
        </p:spPr>
        <p:txBody>
          <a:bodyPr vert="horz" wrap="none" lIns="91440" tIns="45720" rIns="91440" bIns="45720" rtlCol="0" anchor="ctr" anchorCtr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</a:t>
            </a:r>
            <a:endParaRPr lang="en-GB" sz="1400" b="1" dirty="0" smtClean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7" name="Straight Arrow Connector 56"/>
          <p:cNvCxnSpPr>
            <a:stCxn id="7" idx="1"/>
            <a:endCxn id="48" idx="3"/>
          </p:cNvCxnSpPr>
          <p:nvPr/>
        </p:nvCxnSpPr>
        <p:spPr>
          <a:xfrm flipH="1">
            <a:off x="1151366" y="1488971"/>
            <a:ext cx="3107309" cy="1607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798631" y="1355617"/>
            <a:ext cx="1282652" cy="3077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took place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62" name="Straight Arrow Connector 61"/>
          <p:cNvCxnSpPr>
            <a:stCxn id="7" idx="1"/>
            <a:endCxn id="13" idx="0"/>
          </p:cNvCxnSpPr>
          <p:nvPr/>
        </p:nvCxnSpPr>
        <p:spPr>
          <a:xfrm rot="10800000" flipV="1">
            <a:off x="729049" y="1488971"/>
            <a:ext cx="3529626" cy="105447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146109" y="1803194"/>
            <a:ext cx="1305044" cy="3077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carried out by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71" name="Curved Connector 70"/>
          <p:cNvCxnSpPr>
            <a:stCxn id="7" idx="3"/>
            <a:endCxn id="7" idx="0"/>
          </p:cNvCxnSpPr>
          <p:nvPr/>
        </p:nvCxnSpPr>
        <p:spPr>
          <a:xfrm flipH="1" flipV="1">
            <a:off x="4674014" y="1335082"/>
            <a:ext cx="415338" cy="153889"/>
          </a:xfrm>
          <a:prstGeom prst="curvedConnector4">
            <a:avLst>
              <a:gd name="adj1" fmla="val -55040"/>
              <a:gd name="adj2" fmla="val 24854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5387176" y="1979087"/>
            <a:ext cx="1435016" cy="52322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consists of concretion step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73" name="Straight Arrow Connector 72"/>
          <p:cNvCxnSpPr>
            <a:stCxn id="7" idx="2"/>
            <a:endCxn id="9" idx="0"/>
          </p:cNvCxnSpPr>
          <p:nvPr/>
        </p:nvCxnSpPr>
        <p:spPr>
          <a:xfrm rot="5400000">
            <a:off x="2132685" y="2432116"/>
            <a:ext cx="3330587" cy="1752073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2852252" y="3046542"/>
            <a:ext cx="1282652" cy="52322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has starting date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79" name="Straight Arrow Connector 72"/>
          <p:cNvCxnSpPr>
            <a:stCxn id="7" idx="2"/>
            <a:endCxn id="9" idx="3"/>
          </p:cNvCxnSpPr>
          <p:nvPr/>
        </p:nvCxnSpPr>
        <p:spPr>
          <a:xfrm rot="5400000">
            <a:off x="2329917" y="2783238"/>
            <a:ext cx="3484476" cy="1203718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4032689" y="3761660"/>
            <a:ext cx="1056663" cy="3077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has status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83" name="Straight Arrow Connector 72"/>
          <p:cNvCxnSpPr>
            <a:stCxn id="7" idx="2"/>
            <a:endCxn id="9" idx="1"/>
          </p:cNvCxnSpPr>
          <p:nvPr/>
        </p:nvCxnSpPr>
        <p:spPr>
          <a:xfrm rot="5400000">
            <a:off x="1781562" y="2234883"/>
            <a:ext cx="3484476" cy="2300428"/>
          </a:xfrm>
          <a:prstGeom prst="curvedConnector4">
            <a:avLst>
              <a:gd name="adj1" fmla="val 47792"/>
              <a:gd name="adj2" fmla="val 10993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1511982" y="4212222"/>
            <a:ext cx="1282652" cy="3077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on going at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95" name="Straight Arrow Connector 72"/>
          <p:cNvCxnSpPr>
            <a:stCxn id="7" idx="2"/>
            <a:endCxn id="11" idx="3"/>
          </p:cNvCxnSpPr>
          <p:nvPr/>
        </p:nvCxnSpPr>
        <p:spPr>
          <a:xfrm rot="5400000">
            <a:off x="2306556" y="3576661"/>
            <a:ext cx="4301261" cy="433657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081283" y="3653938"/>
            <a:ext cx="1282652" cy="52322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has ending date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99" name="Curved Connector 98"/>
          <p:cNvCxnSpPr>
            <a:stCxn id="7" idx="3"/>
            <a:endCxn id="12" idx="0"/>
          </p:cNvCxnSpPr>
          <p:nvPr/>
        </p:nvCxnSpPr>
        <p:spPr>
          <a:xfrm>
            <a:off x="5089352" y="1488971"/>
            <a:ext cx="1318809" cy="2686755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4854561" y="565639"/>
            <a:ext cx="1282652" cy="3077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consists of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09" name="Curved Connector 108"/>
          <p:cNvCxnSpPr>
            <a:stCxn id="7" idx="3"/>
            <a:endCxn id="7" idx="0"/>
          </p:cNvCxnSpPr>
          <p:nvPr/>
        </p:nvCxnSpPr>
        <p:spPr>
          <a:xfrm flipH="1" flipV="1">
            <a:off x="4674014" y="1335082"/>
            <a:ext cx="415338" cy="153889"/>
          </a:xfrm>
          <a:prstGeom prst="curvedConnector4">
            <a:avLst>
              <a:gd name="adj1" fmla="val -242472"/>
              <a:gd name="adj2" fmla="val 39308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3599031" y="796471"/>
            <a:ext cx="1282652" cy="3077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continues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15" name="Curved Connector 114"/>
          <p:cNvCxnSpPr>
            <a:stCxn id="7" idx="1"/>
            <a:endCxn id="7" idx="0"/>
          </p:cNvCxnSpPr>
          <p:nvPr/>
        </p:nvCxnSpPr>
        <p:spPr>
          <a:xfrm rot="10800000" flipH="1">
            <a:off x="4258674" y="1335083"/>
            <a:ext cx="415339" cy="153889"/>
          </a:xfrm>
          <a:prstGeom prst="curvedConnector4">
            <a:avLst>
              <a:gd name="adj1" fmla="val -55039"/>
              <a:gd name="adj2" fmla="val 24854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5995500" y="802623"/>
            <a:ext cx="1418553" cy="52322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concretizes (is concretized by)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7414053" y="556272"/>
            <a:ext cx="1556952" cy="1277273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100" dirty="0" smtClean="0">
                <a:solidFill>
                  <a:srgbClr val="C00000"/>
                </a:solidFill>
              </a:rPr>
              <a:t>describes </a:t>
            </a:r>
            <a:r>
              <a:rPr lang="en-US" sz="1100" dirty="0">
                <a:solidFill>
                  <a:srgbClr val="C00000"/>
                </a:solidFill>
              </a:rPr>
              <a:t>the continuation of an activity about a certain subject or idea which improves the idea or the subject</a:t>
            </a:r>
            <a:r>
              <a:rPr lang="en-GB" sz="1100" dirty="0">
                <a:solidFill>
                  <a:srgbClr val="C00000"/>
                </a:solidFill>
              </a:rPr>
              <a:t>[LEGO]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6137213" y="2446087"/>
            <a:ext cx="2154171" cy="600164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100" dirty="0" smtClean="0">
                <a:solidFill>
                  <a:srgbClr val="C00000"/>
                </a:solidFill>
              </a:rPr>
              <a:t>describes </a:t>
            </a:r>
            <a:r>
              <a:rPr lang="en-US" sz="1100" dirty="0">
                <a:solidFill>
                  <a:srgbClr val="C00000"/>
                </a:solidFill>
              </a:rPr>
              <a:t>the </a:t>
            </a:r>
            <a:r>
              <a:rPr lang="en-US" sz="1100" dirty="0" smtClean="0">
                <a:solidFill>
                  <a:srgbClr val="C00000"/>
                </a:solidFill>
              </a:rPr>
              <a:t>decomposition </a:t>
            </a:r>
            <a:r>
              <a:rPr lang="en-US" sz="1100" dirty="0">
                <a:solidFill>
                  <a:srgbClr val="C00000"/>
                </a:solidFill>
              </a:rPr>
              <a:t>of an instance of a real activity into concretion steps [</a:t>
            </a:r>
            <a:r>
              <a:rPr lang="en-GB" sz="1100" dirty="0">
                <a:solidFill>
                  <a:srgbClr val="C00000"/>
                </a:solidFill>
              </a:rPr>
              <a:t>LEGO]</a:t>
            </a:r>
          </a:p>
        </p:txBody>
      </p:sp>
      <p:cxnSp>
        <p:nvCxnSpPr>
          <p:cNvPr id="129" name="Straight Arrow Connector 61"/>
          <p:cNvCxnSpPr>
            <a:stCxn id="7" idx="1"/>
            <a:endCxn id="13" idx="3"/>
          </p:cNvCxnSpPr>
          <p:nvPr/>
        </p:nvCxnSpPr>
        <p:spPr>
          <a:xfrm rot="10800000" flipV="1">
            <a:off x="1062681" y="1488970"/>
            <a:ext cx="3195994" cy="1208363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1459201" y="2198654"/>
            <a:ext cx="1305044" cy="3077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has designer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5" name="Straight Arrow Connector 61"/>
          <p:cNvCxnSpPr>
            <a:stCxn id="7" idx="1"/>
            <a:endCxn id="13" idx="2"/>
          </p:cNvCxnSpPr>
          <p:nvPr/>
        </p:nvCxnSpPr>
        <p:spPr>
          <a:xfrm rot="10800000" flipV="1">
            <a:off x="729049" y="1488970"/>
            <a:ext cx="3529626" cy="1362251"/>
          </a:xfrm>
          <a:prstGeom prst="curvedConnector4">
            <a:avLst>
              <a:gd name="adj1" fmla="val 45274"/>
              <a:gd name="adj2" fmla="val 11678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1545699" y="2822099"/>
            <a:ext cx="1535584" cy="3077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has participant</a:t>
            </a:r>
            <a:endParaRPr lang="en-GB" sz="1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838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deaGarden - Slide Template">
  <a:themeElements>
    <a:clrScheme name="MIL Colors">
      <a:dk1>
        <a:srgbClr val="3A3838"/>
      </a:dk1>
      <a:lt1>
        <a:sysClr val="window" lastClr="FFFFFF"/>
      </a:lt1>
      <a:dk2>
        <a:srgbClr val="000000"/>
      </a:dk2>
      <a:lt2>
        <a:srgbClr val="E7E6E6"/>
      </a:lt2>
      <a:accent1>
        <a:srgbClr val="97B713"/>
      </a:accent1>
      <a:accent2>
        <a:srgbClr val="5B9BD5"/>
      </a:accent2>
      <a:accent3>
        <a:srgbClr val="ED7D31"/>
      </a:accent3>
      <a:accent4>
        <a:srgbClr val="A5A5A5"/>
      </a:accent4>
      <a:accent5>
        <a:srgbClr val="FFC000"/>
      </a:accent5>
      <a:accent6>
        <a:srgbClr val="4472C4"/>
      </a:accent6>
      <a:hlink>
        <a:srgbClr val="70AD47"/>
      </a:hlink>
      <a:folHlink>
        <a:srgbClr val="954F72"/>
      </a:folHlink>
    </a:clrScheme>
    <a:fontScheme name="Trade Gothic">
      <a:majorFont>
        <a:latin typeface="Trade Gothic LT Std Cn"/>
        <a:ea typeface=""/>
        <a:cs typeface=""/>
      </a:majorFont>
      <a:minorFont>
        <a:latin typeface="Trade Gothic LT St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square" lIns="91440" tIns="45720" rIns="91440" bIns="45720" rtlCol="0" anchor="ctr" anchorCtr="0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IdeaGarden.potx" id="{F2B8AECE-7CD0-4B2E-A890-1591791B23D7}" vid="{1B66AC66-3C04-4F73-9C42-1CBFED3B8AE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IdeaGarden - Slide Template</Template>
  <TotalTime>6651</TotalTime>
  <Words>1131</Words>
  <Application>Microsoft Office PowerPoint</Application>
  <PresentationFormat>On-screen Show (4:3)</PresentationFormat>
  <Paragraphs>491</Paragraphs>
  <Slides>17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IdeaGarden - Slide Template</vt:lpstr>
      <vt:lpstr>Social Semantic Information Space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Title</dc:title>
  <dc:creator>admin</dc:creator>
  <cp:lastModifiedBy>Bekiari Xrysoula</cp:lastModifiedBy>
  <cp:revision>284</cp:revision>
  <cp:lastPrinted>2013-11-26T14:05:57Z</cp:lastPrinted>
  <dcterms:created xsi:type="dcterms:W3CDTF">2013-11-22T10:08:46Z</dcterms:created>
  <dcterms:modified xsi:type="dcterms:W3CDTF">2015-05-15T07:16:33Z</dcterms:modified>
</cp:coreProperties>
</file>