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4"/>
  </p:notesMasterIdLst>
  <p:sldIdLst>
    <p:sldId id="256" r:id="rId2"/>
    <p:sldId id="275" r:id="rId3"/>
    <p:sldId id="300" r:id="rId4"/>
    <p:sldId id="301" r:id="rId5"/>
    <p:sldId id="302" r:id="rId6"/>
    <p:sldId id="318" r:id="rId7"/>
    <p:sldId id="303" r:id="rId8"/>
    <p:sldId id="316" r:id="rId9"/>
    <p:sldId id="317" r:id="rId10"/>
    <p:sldId id="304" r:id="rId11"/>
    <p:sldId id="295" r:id="rId12"/>
    <p:sldId id="307" r:id="rId13"/>
    <p:sldId id="310" r:id="rId14"/>
    <p:sldId id="308" r:id="rId15"/>
    <p:sldId id="311" r:id="rId16"/>
    <p:sldId id="312" r:id="rId17"/>
    <p:sldId id="299" r:id="rId18"/>
    <p:sldId id="306" r:id="rId19"/>
    <p:sldId id="314" r:id="rId20"/>
    <p:sldId id="305" r:id="rId21"/>
    <p:sldId id="315" r:id="rId22"/>
    <p:sldId id="281" r:id="rId23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CC99"/>
    <a:srgbClr val="FFC671"/>
    <a:srgbClr val="FF9900"/>
    <a:srgbClr val="C94C07"/>
    <a:srgbClr val="FAA372"/>
    <a:srgbClr val="FF7C80"/>
    <a:srgbClr val="CB6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31" autoAdjust="0"/>
  </p:normalViewPr>
  <p:slideViewPr>
    <p:cSldViewPr snapToGrid="0">
      <p:cViewPr varScale="1">
        <p:scale>
          <a:sx n="79" d="100"/>
          <a:sy n="79" d="100"/>
        </p:scale>
        <p:origin x="1131" y="5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479BA1-7F19-4B97-ABA7-D95BBB10B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685AE-DECB-4242-97B9-CBAD2BBAE996}" type="slidenum">
              <a:rPr lang="en-US" altLang="el-GR" smtClean="0"/>
              <a:pPr>
                <a:spcBef>
                  <a:spcPct val="0"/>
                </a:spcBef>
              </a:pPr>
              <a:t>12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193205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685AE-DECB-4242-97B9-CBAD2BBAE996}" type="slidenum">
              <a:rPr lang="en-US" altLang="el-GR" smtClean="0"/>
              <a:pPr>
                <a:spcBef>
                  <a:spcPct val="0"/>
                </a:spcBef>
              </a:pPr>
              <a:t>13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38096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685AE-DECB-4242-97B9-CBAD2BBAE996}" type="slidenum">
              <a:rPr lang="en-US" altLang="el-GR" smtClean="0"/>
              <a:pPr>
                <a:spcBef>
                  <a:spcPct val="0"/>
                </a:spcBef>
              </a:pPr>
              <a:t>14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3226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685AE-DECB-4242-97B9-CBAD2BBAE996}" type="slidenum">
              <a:rPr lang="en-US" altLang="el-GR" smtClean="0"/>
              <a:pPr>
                <a:spcBef>
                  <a:spcPct val="0"/>
                </a:spcBef>
              </a:pPr>
              <a:t>15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11256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685AE-DECB-4242-97B9-CBAD2BBAE996}" type="slidenum">
              <a:rPr lang="en-US" altLang="el-GR" smtClean="0"/>
              <a:pPr>
                <a:spcBef>
                  <a:spcPct val="0"/>
                </a:spcBef>
              </a:pPr>
              <a:t>16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93891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B02868-B917-4DF4-BA1E-7334B0BDAD9B}" type="slidenum">
              <a:rPr lang="en-US" altLang="el-GR" smtClean="0"/>
              <a:pPr>
                <a:spcBef>
                  <a:spcPct val="0"/>
                </a:spcBef>
              </a:pPr>
              <a:t>19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85489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17"/>
          <p:cNvSpPr>
            <a:spLocks/>
          </p:cNvSpPr>
          <p:nvPr userDrawn="1"/>
        </p:nvSpPr>
        <p:spPr bwMode="auto">
          <a:xfrm>
            <a:off x="-9525" y="519113"/>
            <a:ext cx="3292475" cy="1982787"/>
          </a:xfrm>
          <a:custGeom>
            <a:avLst/>
            <a:gdLst>
              <a:gd name="T0" fmla="*/ 2147483646 w 26144"/>
              <a:gd name="T1" fmla="*/ 2147483646 h 43200"/>
              <a:gd name="T2" fmla="*/ 0 w 26144"/>
              <a:gd name="T3" fmla="*/ 2147483646 h 43200"/>
              <a:gd name="T4" fmla="*/ 2147483646 w 26144"/>
              <a:gd name="T5" fmla="*/ 214748364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44" h="43200" fill="none" extrusionOk="0">
                <a:moveTo>
                  <a:pt x="48" y="473"/>
                </a:moveTo>
                <a:cubicBezTo>
                  <a:pt x="1526" y="158"/>
                  <a:pt x="3032" y="-1"/>
                  <a:pt x="4544" y="0"/>
                </a:cubicBezTo>
                <a:cubicBezTo>
                  <a:pt x="16473" y="0"/>
                  <a:pt x="26144" y="9670"/>
                  <a:pt x="26144" y="21600"/>
                </a:cubicBezTo>
                <a:cubicBezTo>
                  <a:pt x="26144" y="33529"/>
                  <a:pt x="16473" y="43200"/>
                  <a:pt x="4544" y="43200"/>
                </a:cubicBezTo>
                <a:cubicBezTo>
                  <a:pt x="3016" y="43200"/>
                  <a:pt x="1493" y="43037"/>
                  <a:pt x="0" y="42716"/>
                </a:cubicBezTo>
              </a:path>
              <a:path w="26144" h="43200" stroke="0" extrusionOk="0">
                <a:moveTo>
                  <a:pt x="48" y="473"/>
                </a:moveTo>
                <a:cubicBezTo>
                  <a:pt x="1526" y="158"/>
                  <a:pt x="3032" y="-1"/>
                  <a:pt x="4544" y="0"/>
                </a:cubicBezTo>
                <a:cubicBezTo>
                  <a:pt x="16473" y="0"/>
                  <a:pt x="26144" y="9670"/>
                  <a:pt x="26144" y="21600"/>
                </a:cubicBezTo>
                <a:cubicBezTo>
                  <a:pt x="26144" y="33529"/>
                  <a:pt x="16473" y="43200"/>
                  <a:pt x="4544" y="43200"/>
                </a:cubicBezTo>
                <a:cubicBezTo>
                  <a:pt x="3016" y="43200"/>
                  <a:pt x="1493" y="43037"/>
                  <a:pt x="0" y="42716"/>
                </a:cubicBezTo>
                <a:lnTo>
                  <a:pt x="4544" y="21600"/>
                </a:lnTo>
                <a:lnTo>
                  <a:pt x="48" y="473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hidden">
          <a:xfrm>
            <a:off x="0" y="914400"/>
            <a:ext cx="5341938" cy="1158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hidden">
          <a:xfrm>
            <a:off x="4481513" y="914400"/>
            <a:ext cx="5341937" cy="11588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2651125" y="4075113"/>
            <a:ext cx="4892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l-GR" altLang="el-GR" smtClean="0">
              <a:cs typeface="+mn-cs"/>
            </a:endParaRPr>
          </a:p>
        </p:txBody>
      </p:sp>
      <p:pic>
        <p:nvPicPr>
          <p:cNvPr id="8" name="Picture 4" descr="C:\Users\maria\diskos1-3x3-150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44550"/>
            <a:ext cx="12890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6670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286000" y="1066800"/>
            <a:ext cx="6521450" cy="838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 wrap="square" lIns="91440" tIns="45720" rIns="91440" bIns="45720" anchor="t"/>
          <a:lstStyle>
            <a:lvl1pPr eaLnBrk="1" hangingPunct="1">
              <a:defRPr sz="1000" b="0"/>
            </a:lvl1pPr>
          </a:lstStyle>
          <a:p>
            <a:pPr>
              <a:defRPr/>
            </a:pPr>
            <a:fld id="{AD80F01A-446B-4B85-94A8-6B1F6C22B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25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5494F-B6F5-4F1E-A812-871816381D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84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711200"/>
            <a:ext cx="222885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711200"/>
            <a:ext cx="653415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C227-02A5-4868-A2CA-55F99D4CE7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151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9F19-1ABB-423D-ABAC-52A7372B1C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44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D5F99-DCBF-42FB-B598-38019387BA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81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6400"/>
            <a:ext cx="4381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381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1C118-564D-4EC4-AF9C-D72500D4DD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742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F5742-F30C-4AEB-90A4-655FBEDD94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049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DA90-2B8F-4051-9503-C0BE84F2E1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248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C6182-65A3-40F8-89ED-4AA917FF56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238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E6EF6-03DD-4B78-BF80-B536EDA21E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908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E90AD-0330-47A2-8910-9338EF06CC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860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254125"/>
            <a:ext cx="23114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68450" y="1254125"/>
            <a:ext cx="784225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28813" y="711200"/>
            <a:ext cx="7150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76400"/>
            <a:ext cx="891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dirty="0" smtClean="0"/>
              <a:t>Click to edit Master text styles</a:t>
            </a:r>
          </a:p>
          <a:p>
            <a:pPr lvl="1"/>
            <a:r>
              <a:rPr lang="en-US" altLang="el-GR" dirty="0" smtClean="0"/>
              <a:t>Second level</a:t>
            </a:r>
          </a:p>
          <a:p>
            <a:pPr lvl="2"/>
            <a:r>
              <a:rPr lang="en-US" altLang="el-GR" dirty="0" smtClean="0"/>
              <a:t>Third level</a:t>
            </a:r>
          </a:p>
          <a:p>
            <a:pPr lvl="3"/>
            <a:r>
              <a:rPr lang="en-US" altLang="el-GR" dirty="0" smtClean="0"/>
              <a:t>Fourth level</a:t>
            </a:r>
          </a:p>
          <a:p>
            <a:pPr lvl="4"/>
            <a:r>
              <a:rPr lang="en-US" altLang="el-GR" dirty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100" y="6324600"/>
            <a:ext cx="239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1879600" y="282575"/>
            <a:ext cx="42384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l-GR" sz="3200" smtClean="0">
                <a:solidFill>
                  <a:schemeClr val="accent2"/>
                </a:solidFill>
                <a:cs typeface="+mn-cs"/>
              </a:rPr>
              <a:t>Supporting Arguments</a:t>
            </a:r>
            <a:endParaRPr lang="en-US" altLang="el-GR" sz="3200" dirty="0" smtClean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8738" y="6311900"/>
            <a:ext cx="2055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/>
            </a:lvl1pPr>
          </a:lstStyle>
          <a:p>
            <a:pPr>
              <a:defRPr/>
            </a:pPr>
            <a:fld id="{EA3DBA66-5B03-4895-AA7B-E5BDB7768C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3" name="Picture 2" descr="C:\Users\maria\diskos1-bw-3X3-150.t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20675"/>
            <a:ext cx="10795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75" r:id="rId3"/>
    <p:sldLayoutId id="2147484176" r:id="rId4"/>
    <p:sldLayoutId id="2147484177" r:id="rId5"/>
    <p:sldLayoutId id="2147484185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4D4D4D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4D4D4D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4D4D4D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4D4D4D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4D4D4D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i="1">
          <a:solidFill>
            <a:srgbClr val="4D4D4D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i="1">
          <a:solidFill>
            <a:srgbClr val="4D4D4D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i="1">
          <a:solidFill>
            <a:srgbClr val="4D4D4D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i="1">
          <a:solidFill>
            <a:srgbClr val="4D4D4D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defRPr sz="2200" b="1" i="1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 i="1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16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28A4E9-F3B5-4623-A11E-6BD62685C3E5}" type="slidenum">
              <a:rPr lang="en-US" altLang="el-GR" sz="1000" b="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l-GR" sz="1000" b="0" i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AU" altLang="el-GR" sz="3600" dirty="0" smtClean="0"/>
              <a:t>CRM </a:t>
            </a:r>
            <a:r>
              <a:rPr lang="en-AU" altLang="el-GR" sz="3600" dirty="0" err="1" smtClean="0"/>
              <a:t>Inf</a:t>
            </a:r>
            <a:r>
              <a:rPr lang="en-AU" altLang="el-GR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AU" altLang="el-GR" sz="3600" dirty="0" err="1" smtClean="0">
                <a:solidFill>
                  <a:schemeClr val="accent5">
                    <a:lumMod val="75000"/>
                  </a:schemeClr>
                </a:solidFill>
              </a:rPr>
              <a:t>erence</a:t>
            </a:r>
            <a:endParaRPr lang="en-US" altLang="el-GR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590800"/>
            <a:ext cx="6769100" cy="906463"/>
          </a:xfrm>
        </p:spPr>
        <p:txBody>
          <a:bodyPr/>
          <a:lstStyle/>
          <a:p>
            <a:r>
              <a:rPr lang="en-US" altLang="el-GR" sz="2800" dirty="0" smtClean="0"/>
              <a:t>Supporting Facts by arguments</a:t>
            </a:r>
            <a:endParaRPr lang="el-GR" altLang="el-GR" sz="2800" dirty="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-2" y="4949826"/>
            <a:ext cx="99028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9032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GB" altLang="el-GR" sz="2500" b="0" dirty="0">
                <a:solidFill>
                  <a:srgbClr val="CC0066"/>
                </a:solidFill>
              </a:rPr>
              <a:t> Martin </a:t>
            </a:r>
            <a:r>
              <a:rPr lang="en-GB" altLang="el-GR" sz="2500" b="0" dirty="0" err="1">
                <a:solidFill>
                  <a:srgbClr val="CC0066"/>
                </a:solidFill>
              </a:rPr>
              <a:t>Dörr</a:t>
            </a:r>
            <a:endParaRPr lang="en-US" altLang="el-GR" sz="2500" b="0" dirty="0">
              <a:solidFill>
                <a:srgbClr val="800000"/>
              </a:solidFill>
            </a:endParaRPr>
          </a:p>
          <a:p>
            <a:pPr algn="ctr">
              <a:buClrTx/>
              <a:buSzTx/>
              <a:buFontTx/>
              <a:buNone/>
            </a:pPr>
            <a:endParaRPr lang="en-US" altLang="el-GR" sz="2500" b="0" dirty="0">
              <a:solidFill>
                <a:schemeClr val="accent2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88" y="5640388"/>
            <a:ext cx="9901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9032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l-GR" sz="2000" i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l-GR" sz="2000" i="0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-43656" y="5640388"/>
            <a:ext cx="9904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9032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>
                <a:solidFill>
                  <a:schemeClr val="tx2"/>
                </a:solidFill>
              </a:rPr>
              <a:t>Center for Cultural Informatics,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>
                <a:solidFill>
                  <a:schemeClr val="tx2"/>
                </a:solidFill>
              </a:rPr>
              <a:t>Institute of Computer Science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>
                <a:solidFill>
                  <a:schemeClr val="tx2"/>
                </a:solidFill>
              </a:rPr>
              <a:t>Foundation for Research and Technology – Hellas                                                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" y="3994944"/>
            <a:ext cx="990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9032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GB" altLang="el-GR" sz="2500" b="0" dirty="0">
                <a:solidFill>
                  <a:srgbClr val="CC0066"/>
                </a:solidFill>
              </a:rPr>
              <a:t> </a:t>
            </a:r>
            <a:r>
              <a:rPr lang="en-US" altLang="el-GR" sz="2500" b="0" i="0" dirty="0" smtClean="0"/>
              <a:t>CIDOC 2018, Heraklion, Crete</a:t>
            </a:r>
            <a:endParaRPr lang="en-US" altLang="el-GR" sz="2500" b="0" i="0" dirty="0"/>
          </a:p>
          <a:p>
            <a:pPr algn="ctr">
              <a:buClrTx/>
              <a:buSzTx/>
              <a:buFontTx/>
              <a:buNone/>
            </a:pPr>
            <a:endParaRPr lang="en-US" altLang="el-GR" sz="2500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CRM </a:t>
            </a:r>
            <a:r>
              <a:rPr lang="en-GB" altLang="el-GR" dirty="0" err="1" smtClean="0"/>
              <a:t>Inf</a:t>
            </a:r>
            <a:r>
              <a:rPr lang="en-GB" altLang="el-GR" dirty="0" smtClean="0"/>
              <a:t>: Belief Adoption</a:t>
            </a:r>
            <a:endParaRPr lang="en-US" altLang="el-GR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87350" y="1590675"/>
            <a:ext cx="89154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l-GR" dirty="0" smtClean="0"/>
              <a:t>We adopt (most) knowledge from other people, typically referred to by citations. </a:t>
            </a:r>
            <a:r>
              <a:rPr lang="en-US" altLang="el-GR" dirty="0" smtClean="0">
                <a:solidFill>
                  <a:srgbClr val="CC0066"/>
                </a:solidFill>
              </a:rPr>
              <a:t>Belief</a:t>
            </a:r>
            <a:r>
              <a:rPr lang="en-US" altLang="el-GR" dirty="0" smtClean="0"/>
              <a:t> in it is mostly based on </a:t>
            </a:r>
            <a:r>
              <a:rPr lang="en-US" altLang="el-GR" dirty="0" smtClean="0">
                <a:solidFill>
                  <a:srgbClr val="CC0066"/>
                </a:solidFill>
              </a:rPr>
              <a:t>trust</a:t>
            </a:r>
            <a:r>
              <a:rPr lang="en-US" altLang="el-GR" dirty="0" smtClean="0"/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l-GR" sz="2400" dirty="0"/>
              <a:t>	</a:t>
            </a:r>
            <a:r>
              <a:rPr lang="en-US" altLang="el-GR" sz="1800" b="0" dirty="0" smtClean="0"/>
              <a:t>e.g., </a:t>
            </a:r>
            <a:r>
              <a:rPr lang="en-US" altLang="el-GR" sz="1800" b="0" dirty="0">
                <a:solidFill>
                  <a:srgbClr val="CC0066"/>
                </a:solidFill>
              </a:rPr>
              <a:t>“(Stevenson 1921) writes: I found a skeleton was clad in </a:t>
            </a:r>
            <a:r>
              <a:rPr lang="en-US" altLang="el-GR" sz="1800" b="0" dirty="0" err="1">
                <a:solidFill>
                  <a:srgbClr val="CC0066"/>
                </a:solidFill>
              </a:rPr>
              <a:t>armour</a:t>
            </a:r>
            <a:r>
              <a:rPr lang="en-US" altLang="el-GR" sz="1800" b="0" dirty="0">
                <a:solidFill>
                  <a:srgbClr val="CC0066"/>
                </a:solidFill>
              </a:rPr>
              <a:t>”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l-GR" sz="1800" b="0" i="0" dirty="0"/>
              <a:t>knowledge from other </a:t>
            </a:r>
            <a:r>
              <a:rPr lang="en-US" altLang="el-GR" sz="1800" b="0" i="0" dirty="0" smtClean="0"/>
              <a:t>people is supported/ questioned by: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/>
              <a:t>Critique of </a:t>
            </a:r>
            <a:r>
              <a:rPr lang="en-US" altLang="el-GR" sz="1800" dirty="0" smtClean="0"/>
              <a:t>referred inference, if there is any and is exhaustively described =&gt; the </a:t>
            </a:r>
            <a:r>
              <a:rPr lang="en-US" altLang="el-GR" sz="1800" dirty="0" smtClean="0">
                <a:solidFill>
                  <a:srgbClr val="CC0066"/>
                </a:solidFill>
              </a:rPr>
              <a:t>only</a:t>
            </a:r>
            <a:r>
              <a:rPr lang="en-US" altLang="el-GR" sz="1800" dirty="0" smtClean="0"/>
              <a:t> “self-contained” source of knowledge</a:t>
            </a:r>
            <a:endParaRPr lang="en-US" altLang="el-GR" sz="1800" dirty="0"/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 smtClean="0">
                <a:solidFill>
                  <a:srgbClr val="CC0066"/>
                </a:solidFill>
              </a:rPr>
              <a:t>Trust</a:t>
            </a:r>
            <a:r>
              <a:rPr lang="en-US" altLang="el-GR" sz="1800" dirty="0" smtClean="0"/>
              <a:t> in authenticity of source =&gt; </a:t>
            </a:r>
            <a:r>
              <a:rPr lang="en-US" altLang="el-GR" sz="1800" dirty="0">
                <a:solidFill>
                  <a:srgbClr val="CC0066"/>
                </a:solidFill>
              </a:rPr>
              <a:t>back to </a:t>
            </a:r>
            <a:r>
              <a:rPr lang="en-US" altLang="el-GR" sz="1800" dirty="0" smtClean="0">
                <a:solidFill>
                  <a:srgbClr val="CC0066"/>
                </a:solidFill>
              </a:rPr>
              <a:t>source of source</a:t>
            </a:r>
            <a:endParaRPr lang="en-US" altLang="el-GR" sz="1800" dirty="0" smtClean="0"/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 smtClean="0">
                <a:solidFill>
                  <a:srgbClr val="CC0066"/>
                </a:solidFill>
              </a:rPr>
              <a:t>Trust</a:t>
            </a:r>
            <a:r>
              <a:rPr lang="en-US" altLang="el-GR" sz="1800" dirty="0" smtClean="0"/>
              <a:t> in truth of referred method of observation if any =&gt; </a:t>
            </a:r>
            <a:r>
              <a:rPr lang="en-US" altLang="el-GR" sz="1800" dirty="0" smtClean="0">
                <a:solidFill>
                  <a:srgbClr val="CC0066"/>
                </a:solidFill>
              </a:rPr>
              <a:t>back to other sources of/about authors, back to reality (if extant).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 smtClean="0">
                <a:solidFill>
                  <a:srgbClr val="CC0066"/>
                </a:solidFill>
              </a:rPr>
              <a:t>Trust</a:t>
            </a:r>
            <a:r>
              <a:rPr lang="en-US" altLang="el-GR" sz="1800" dirty="0" smtClean="0"/>
              <a:t> in </a:t>
            </a:r>
            <a:r>
              <a:rPr lang="en-US" altLang="el-GR" sz="1800" dirty="0"/>
              <a:t>referred provenance of </a:t>
            </a:r>
            <a:r>
              <a:rPr lang="en-US" altLang="el-GR" sz="1800" dirty="0" smtClean="0"/>
              <a:t>sources =&gt; </a:t>
            </a:r>
            <a:r>
              <a:rPr lang="en-US" altLang="el-GR" sz="1800" dirty="0" smtClean="0">
                <a:solidFill>
                  <a:srgbClr val="CC0066"/>
                </a:solidFill>
              </a:rPr>
              <a:t>back to sources (if extant), </a:t>
            </a:r>
            <a:r>
              <a:rPr lang="en-US" altLang="el-GR" sz="1800" dirty="0">
                <a:solidFill>
                  <a:srgbClr val="CC0066"/>
                </a:solidFill>
              </a:rPr>
              <a:t>back to other sources of/about authors</a:t>
            </a:r>
            <a:r>
              <a:rPr lang="en-US" altLang="el-GR" sz="1800" dirty="0" smtClean="0"/>
              <a:t> </a:t>
            </a:r>
            <a:endParaRPr lang="en-US" altLang="el-GR" sz="1800" b="0" i="0" dirty="0" smtClean="0"/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b="0" i="0" dirty="0" smtClean="0"/>
              <a:t>plausibility/ consistency with other information! (e.g., </a:t>
            </a:r>
            <a:r>
              <a:rPr lang="en-US" altLang="el-GR" sz="1800" dirty="0"/>
              <a:t>context</a:t>
            </a:r>
            <a:r>
              <a:rPr lang="en-US" altLang="el-GR" sz="1800" b="0" i="0" dirty="0" smtClean="0"/>
              <a:t>) =&gt;</a:t>
            </a:r>
            <a:r>
              <a:rPr lang="en-US" altLang="el-GR" sz="1800" dirty="0">
                <a:solidFill>
                  <a:srgbClr val="CC0066"/>
                </a:solidFill>
              </a:rPr>
              <a:t> back to other sources</a:t>
            </a:r>
            <a:endParaRPr lang="en-US" altLang="el-GR" sz="1800" b="0" i="0" dirty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4971E-5ACA-4D1D-9D73-BB857A46FA0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l-GR" sz="1400" i="0" smtClean="0"/>
          </a:p>
        </p:txBody>
      </p:sp>
    </p:spTree>
    <p:extLst>
      <p:ext uri="{BB962C8B-B14F-4D97-AF65-F5344CB8AC3E}">
        <p14:creationId xmlns:p14="http://schemas.microsoft.com/office/powerpoint/2010/main" val="4118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676400"/>
            <a:ext cx="8915400" cy="4746625"/>
          </a:xfrm>
        </p:spPr>
        <p:txBody>
          <a:bodyPr/>
          <a:lstStyle/>
          <a:p>
            <a:pPr algn="ctr" eaLnBrk="1" hangingPunct="1">
              <a:spcBef>
                <a:spcPct val="40000"/>
              </a:spcBef>
            </a:pPr>
            <a:endParaRPr lang="en-US" altLang="ja-JP" sz="3200" dirty="0" smtClean="0"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40000"/>
              </a:spcBef>
            </a:pPr>
            <a:r>
              <a:rPr lang="en-US" altLang="ja-JP" sz="3200" dirty="0" err="1" smtClean="0">
                <a:ea typeface="MS PGothic" panose="020B0600070205080204" pitchFamily="34" charset="-128"/>
              </a:rPr>
              <a:t>CRMinf</a:t>
            </a:r>
            <a:r>
              <a:rPr lang="en-US" altLang="ja-JP" sz="3200" dirty="0" smtClean="0">
                <a:ea typeface="MS PGothic" panose="020B0600070205080204" pitchFamily="34" charset="-128"/>
              </a:rPr>
              <a:t> :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altLang="ja-JP" sz="3200" dirty="0" smtClean="0">
                <a:ea typeface="MS PGothic" panose="020B0600070205080204" pitchFamily="34" charset="-128"/>
              </a:rPr>
              <a:t>“why is it true that?”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altLang="ja-JP" sz="2400" b="0" i="0" dirty="0" smtClean="0">
                <a:ea typeface="MS PGothic" panose="020B0600070205080204" pitchFamily="34" charset="-128"/>
              </a:rPr>
              <a:t>status:</a:t>
            </a:r>
          </a:p>
          <a:p>
            <a:pPr algn="ctr" eaLnBrk="1" hangingPunct="1">
              <a:spcBef>
                <a:spcPct val="40000"/>
              </a:spcBef>
            </a:pPr>
            <a:endParaRPr lang="en-US" altLang="ja-JP" sz="2400" b="0" i="0" dirty="0" smtClean="0"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40000"/>
              </a:spcBef>
            </a:pPr>
            <a:endParaRPr lang="en-US" altLang="ja-JP" sz="3200" dirty="0" smtClean="0">
              <a:ea typeface="MS PGothic" panose="020B0600070205080204" pitchFamily="34" charset="-128"/>
            </a:endParaRP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D8914D-88A9-4D44-8ADC-926FBAAA6AD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l-GR" sz="1400" i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l-GR" dirty="0" smtClean="0"/>
              <a:t>The Three Sources of Scientific Knowledge</a:t>
            </a:r>
            <a:endParaRPr lang="en-GB" altLang="el-GR" dirty="0" smtClean="0"/>
          </a:p>
        </p:txBody>
      </p:sp>
      <p:sp>
        <p:nvSpPr>
          <p:cNvPr id="31748" name="Slide Number Placeholder 61"/>
          <p:cNvSpPr>
            <a:spLocks noGrp="1"/>
          </p:cNvSpPr>
          <p:nvPr>
            <p:ph type="sldNum" sz="quarter" idx="10"/>
          </p:nvPr>
        </p:nvSpPr>
        <p:spPr>
          <a:xfrm>
            <a:off x="7659688" y="6208713"/>
            <a:ext cx="205581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DA174B-D62D-4EC9-8E6C-34A9DC8979BC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l-GR" sz="1400" i="0" smtClean="0"/>
          </a:p>
        </p:txBody>
      </p:sp>
      <p:sp>
        <p:nvSpPr>
          <p:cNvPr id="37971" name="Text Box 83"/>
          <p:cNvSpPr txBox="1">
            <a:spLocks noChangeArrowheads="1"/>
          </p:cNvSpPr>
          <p:nvPr/>
        </p:nvSpPr>
        <p:spPr bwMode="auto">
          <a:xfrm>
            <a:off x="6749365" y="2713587"/>
            <a:ext cx="1465262" cy="314325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>
                <a:cs typeface="+mn-cs"/>
              </a:rPr>
              <a:t>E52 Time-Span</a:t>
            </a:r>
            <a:endParaRPr lang="el-GR" altLang="el-GR" sz="1400">
              <a:cs typeface="+mn-cs"/>
            </a:endParaRPr>
          </a:p>
        </p:txBody>
      </p:sp>
      <p:cxnSp>
        <p:nvCxnSpPr>
          <p:cNvPr id="31750" name="AutoShape 84"/>
          <p:cNvCxnSpPr>
            <a:cxnSpLocks noChangeShapeType="1"/>
            <a:stCxn id="19466" idx="0"/>
            <a:endCxn id="37971" idx="1"/>
          </p:cNvCxnSpPr>
          <p:nvPr/>
        </p:nvCxnSpPr>
        <p:spPr bwMode="auto">
          <a:xfrm rot="5400000" flipH="1" flipV="1">
            <a:off x="6079736" y="2694834"/>
            <a:ext cx="493712" cy="8455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5487680" y="3364462"/>
            <a:ext cx="83228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I2 Belief</a:t>
            </a:r>
            <a:endParaRPr lang="el-GR" altLang="el-GR" dirty="0">
              <a:cs typeface="+mn-cs"/>
            </a:endParaRPr>
          </a:p>
        </p:txBody>
      </p:sp>
      <p:sp>
        <p:nvSpPr>
          <p:cNvPr id="19476" name="Text Box 96"/>
          <p:cNvSpPr txBox="1">
            <a:spLocks noChangeArrowheads="1"/>
          </p:cNvSpPr>
          <p:nvPr/>
        </p:nvSpPr>
        <p:spPr bwMode="auto">
          <a:xfrm>
            <a:off x="2249960" y="3362600"/>
            <a:ext cx="153734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I1 Argumentation</a:t>
            </a:r>
            <a:endParaRPr lang="el-GR" altLang="el-GR" dirty="0">
              <a:cs typeface="+mn-cs"/>
            </a:endParaRPr>
          </a:p>
        </p:txBody>
      </p:sp>
      <p:cxnSp>
        <p:nvCxnSpPr>
          <p:cNvPr id="31754" name="AutoShape 98"/>
          <p:cNvCxnSpPr>
            <a:cxnSpLocks noChangeShapeType="1"/>
            <a:stCxn id="19466" idx="1"/>
            <a:endCxn id="19476" idx="3"/>
          </p:cNvCxnSpPr>
          <p:nvPr/>
        </p:nvCxnSpPr>
        <p:spPr bwMode="auto">
          <a:xfrm rot="10800000">
            <a:off x="3787304" y="3516489"/>
            <a:ext cx="1700376" cy="18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6" name="Line 100"/>
          <p:cNvSpPr>
            <a:spLocks noChangeShapeType="1"/>
          </p:cNvSpPr>
          <p:nvPr/>
        </p:nvSpPr>
        <p:spPr bwMode="auto">
          <a:xfrm flipV="1">
            <a:off x="1101724" y="3676924"/>
            <a:ext cx="1475237" cy="809625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757" name="Line 101"/>
          <p:cNvSpPr>
            <a:spLocks noChangeShapeType="1"/>
          </p:cNvSpPr>
          <p:nvPr/>
        </p:nvSpPr>
        <p:spPr bwMode="auto">
          <a:xfrm flipH="1" flipV="1">
            <a:off x="3016250" y="3684863"/>
            <a:ext cx="0" cy="485775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8" name="Line 102"/>
          <p:cNvSpPr>
            <a:spLocks noChangeShapeType="1"/>
          </p:cNvSpPr>
          <p:nvPr/>
        </p:nvSpPr>
        <p:spPr bwMode="auto">
          <a:xfrm flipH="1" flipV="1">
            <a:off x="3513137" y="3670575"/>
            <a:ext cx="1122017" cy="492126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482" name="Text Box 104"/>
          <p:cNvSpPr txBox="1">
            <a:spLocks noChangeArrowheads="1"/>
          </p:cNvSpPr>
          <p:nvPr/>
        </p:nvSpPr>
        <p:spPr bwMode="auto">
          <a:xfrm>
            <a:off x="2152841" y="4179472"/>
            <a:ext cx="1755609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I5 Inference </a:t>
            </a:r>
            <a:r>
              <a:rPr lang="en-US" altLang="el-GR" dirty="0">
                <a:cs typeface="+mn-cs"/>
              </a:rPr>
              <a:t>Making</a:t>
            </a:r>
            <a:endParaRPr lang="el-GR" altLang="el-GR" dirty="0">
              <a:cs typeface="+mn-cs"/>
            </a:endParaRPr>
          </a:p>
        </p:txBody>
      </p:sp>
      <p:sp>
        <p:nvSpPr>
          <p:cNvPr id="19483" name="Text Box 105"/>
          <p:cNvSpPr txBox="1">
            <a:spLocks noChangeArrowheads="1"/>
          </p:cNvSpPr>
          <p:nvPr/>
        </p:nvSpPr>
        <p:spPr bwMode="auto">
          <a:xfrm>
            <a:off x="4030139" y="4170638"/>
            <a:ext cx="1579023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I7 Belief </a:t>
            </a:r>
            <a:r>
              <a:rPr lang="en-US" altLang="el-GR" dirty="0">
                <a:cs typeface="+mn-cs"/>
              </a:rPr>
              <a:t>Adoption</a:t>
            </a:r>
            <a:endParaRPr lang="el-GR" altLang="el-GR" dirty="0">
              <a:cs typeface="+mn-cs"/>
            </a:endParaRPr>
          </a:p>
        </p:txBody>
      </p:sp>
      <p:sp>
        <p:nvSpPr>
          <p:cNvPr id="16403" name="Text Box 112"/>
          <p:cNvSpPr txBox="1">
            <a:spLocks noChangeArrowheads="1"/>
          </p:cNvSpPr>
          <p:nvPr/>
        </p:nvSpPr>
        <p:spPr bwMode="auto">
          <a:xfrm>
            <a:off x="293019" y="4513538"/>
            <a:ext cx="1418979" cy="307777"/>
          </a:xfrm>
          <a:prstGeom prst="rect">
            <a:avLst/>
          </a:prstGeom>
          <a:gradFill>
            <a:gsLst>
              <a:gs pos="0">
                <a:srgbClr val="FAA372"/>
              </a:gs>
              <a:gs pos="50000">
                <a:schemeClr val="bg1"/>
              </a:gs>
              <a:gs pos="100000">
                <a:srgbClr val="FAA37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altLang="el-GR" dirty="0"/>
              <a:t>S4 Observation</a:t>
            </a:r>
            <a:endParaRPr lang="el-GR" altLang="el-GR" dirty="0"/>
          </a:p>
        </p:txBody>
      </p:sp>
      <p:sp>
        <p:nvSpPr>
          <p:cNvPr id="19492" name="Text Box 130"/>
          <p:cNvSpPr txBox="1">
            <a:spLocks noChangeArrowheads="1"/>
          </p:cNvSpPr>
          <p:nvPr/>
        </p:nvSpPr>
        <p:spPr bwMode="auto">
          <a:xfrm>
            <a:off x="7491594" y="3162117"/>
            <a:ext cx="1598516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I4 Proposition Set</a:t>
            </a:r>
            <a:endParaRPr lang="el-GR" altLang="el-GR" dirty="0">
              <a:cs typeface="+mn-cs"/>
            </a:endParaRPr>
          </a:p>
        </p:txBody>
      </p:sp>
      <p:sp>
        <p:nvSpPr>
          <p:cNvPr id="19493" name="Text Box 131"/>
          <p:cNvSpPr txBox="1">
            <a:spLocks noChangeArrowheads="1"/>
          </p:cNvSpPr>
          <p:nvPr/>
        </p:nvSpPr>
        <p:spPr bwMode="auto">
          <a:xfrm>
            <a:off x="6477075" y="3585784"/>
            <a:ext cx="3143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is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9494" name="Text Box 132"/>
          <p:cNvSpPr txBox="1">
            <a:spLocks noChangeArrowheads="1"/>
          </p:cNvSpPr>
          <p:nvPr/>
        </p:nvSpPr>
        <p:spPr bwMode="auto">
          <a:xfrm>
            <a:off x="7518477" y="3701133"/>
            <a:ext cx="132709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I6 Belief </a:t>
            </a:r>
            <a:r>
              <a:rPr lang="en-US" altLang="el-GR" dirty="0">
                <a:cs typeface="+mn-cs"/>
              </a:rPr>
              <a:t>Value</a:t>
            </a:r>
            <a:endParaRPr lang="el-GR" altLang="el-GR" dirty="0">
              <a:cs typeface="+mn-cs"/>
            </a:endParaRPr>
          </a:p>
        </p:txBody>
      </p:sp>
      <p:sp>
        <p:nvSpPr>
          <p:cNvPr id="19495" name="Text Box 133"/>
          <p:cNvSpPr txBox="1">
            <a:spLocks noChangeArrowheads="1"/>
          </p:cNvSpPr>
          <p:nvPr/>
        </p:nvSpPr>
        <p:spPr bwMode="auto">
          <a:xfrm>
            <a:off x="6288356" y="3094584"/>
            <a:ext cx="58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  that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cxnSp>
        <p:nvCxnSpPr>
          <p:cNvPr id="31766" name="AutoShape 134"/>
          <p:cNvCxnSpPr>
            <a:cxnSpLocks noChangeShapeType="1"/>
            <a:stCxn id="19466" idx="3"/>
            <a:endCxn id="19494" idx="1"/>
          </p:cNvCxnSpPr>
          <p:nvPr/>
        </p:nvCxnSpPr>
        <p:spPr bwMode="auto">
          <a:xfrm>
            <a:off x="6319960" y="3518351"/>
            <a:ext cx="1198517" cy="336671"/>
          </a:xfrm>
          <a:prstGeom prst="bentConnector3">
            <a:avLst>
              <a:gd name="adj1" fmla="val 491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7" name="AutoShape 135"/>
          <p:cNvCxnSpPr>
            <a:cxnSpLocks noChangeShapeType="1"/>
            <a:stCxn id="19466" idx="3"/>
            <a:endCxn id="19492" idx="1"/>
          </p:cNvCxnSpPr>
          <p:nvPr/>
        </p:nvCxnSpPr>
        <p:spPr bwMode="auto">
          <a:xfrm flipV="1">
            <a:off x="6319960" y="3316006"/>
            <a:ext cx="1171634" cy="20234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8" name="Text Box 136"/>
          <p:cNvSpPr txBox="1">
            <a:spLocks noChangeArrowheads="1"/>
          </p:cNvSpPr>
          <p:nvPr/>
        </p:nvSpPr>
        <p:spPr bwMode="auto">
          <a:xfrm>
            <a:off x="7267302" y="4095430"/>
            <a:ext cx="1987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l-GR" sz="1400" dirty="0">
                <a:solidFill>
                  <a:srgbClr val="CC0066"/>
                </a:solidFill>
                <a:latin typeface="Arial" charset="0"/>
                <a:cs typeface="+mn-cs"/>
              </a:rPr>
              <a:t>(True, False, </a:t>
            </a:r>
            <a:r>
              <a:rPr lang="en-GB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Unknown</a:t>
            </a:r>
          </a:p>
          <a:p>
            <a:pPr>
              <a:defRPr/>
            </a:pPr>
            <a:r>
              <a:rPr lang="en-GB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probable, unlikely…..)</a:t>
            </a:r>
            <a:endParaRPr lang="el-GR" altLang="el-GR" sz="1400" dirty="0">
              <a:solidFill>
                <a:srgbClr val="CC0066"/>
              </a:solidFill>
              <a:latin typeface="Arial" charset="0"/>
              <a:cs typeface="+mn-cs"/>
            </a:endParaRPr>
          </a:p>
        </p:txBody>
      </p:sp>
      <p:sp>
        <p:nvSpPr>
          <p:cNvPr id="31770" name="Line 163"/>
          <p:cNvSpPr>
            <a:spLocks noChangeShapeType="1"/>
          </p:cNvSpPr>
          <p:nvPr/>
        </p:nvSpPr>
        <p:spPr bwMode="auto">
          <a:xfrm>
            <a:off x="5864225" y="63690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164"/>
          <p:cNvSpPr>
            <a:spLocks noChangeShapeType="1"/>
          </p:cNvSpPr>
          <p:nvPr/>
        </p:nvSpPr>
        <p:spPr bwMode="auto">
          <a:xfrm flipV="1">
            <a:off x="5873750" y="6643688"/>
            <a:ext cx="533400" cy="4762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72" name="Text Box 165"/>
          <p:cNvSpPr txBox="1">
            <a:spLocks noChangeArrowheads="1"/>
          </p:cNvSpPr>
          <p:nvPr/>
        </p:nvSpPr>
        <p:spPr bwMode="auto">
          <a:xfrm>
            <a:off x="5780088" y="6161088"/>
            <a:ext cx="801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0" i="0"/>
              <a:t>property</a:t>
            </a:r>
            <a:endParaRPr lang="el-GR" altLang="el-GR" sz="1200" b="0" i="0"/>
          </a:p>
        </p:txBody>
      </p:sp>
      <p:sp>
        <p:nvSpPr>
          <p:cNvPr id="31773" name="Text Box 166"/>
          <p:cNvSpPr txBox="1">
            <a:spLocks noChangeArrowheads="1"/>
          </p:cNvSpPr>
          <p:nvPr/>
        </p:nvSpPr>
        <p:spPr bwMode="auto">
          <a:xfrm>
            <a:off x="5907088" y="6403975"/>
            <a:ext cx="420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0" i="0"/>
              <a:t>IsA</a:t>
            </a:r>
            <a:endParaRPr lang="el-GR" altLang="el-GR" sz="1200" b="0" i="0"/>
          </a:p>
        </p:txBody>
      </p:sp>
      <p:sp>
        <p:nvSpPr>
          <p:cNvPr id="31780" name="TextBox 1"/>
          <p:cNvSpPr txBox="1">
            <a:spLocks noChangeArrowheads="1"/>
          </p:cNvSpPr>
          <p:nvPr/>
        </p:nvSpPr>
        <p:spPr bwMode="auto">
          <a:xfrm>
            <a:off x="50965" y="2838175"/>
            <a:ext cx="1903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CC0066"/>
                </a:solidFill>
              </a:rPr>
              <a:t>Here is </a:t>
            </a:r>
            <a:r>
              <a:rPr lang="en-US" altLang="el-GR" sz="1800" dirty="0" err="1" smtClean="0">
                <a:solidFill>
                  <a:srgbClr val="CC0066"/>
                </a:solidFill>
              </a:rPr>
              <a:t>CRMInf</a:t>
            </a:r>
            <a:r>
              <a:rPr lang="en-US" altLang="el-GR" sz="1800" dirty="0" smtClean="0">
                <a:solidFill>
                  <a:srgbClr val="CC0066"/>
                </a:solidFill>
              </a:rPr>
              <a:t>:</a:t>
            </a:r>
            <a:endParaRPr lang="el-GR" altLang="el-GR" sz="1600" b="0" dirty="0">
              <a:solidFill>
                <a:srgbClr val="CC0066"/>
              </a:solidFill>
            </a:endParaRPr>
          </a:p>
        </p:txBody>
      </p:sp>
      <p:sp>
        <p:nvSpPr>
          <p:cNvPr id="78" name="Text Box 86"/>
          <p:cNvSpPr txBox="1">
            <a:spLocks noChangeArrowheads="1"/>
          </p:cNvSpPr>
          <p:nvPr/>
        </p:nvSpPr>
        <p:spPr bwMode="auto">
          <a:xfrm>
            <a:off x="5464037" y="2594386"/>
            <a:ext cx="950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has belief</a:t>
            </a:r>
          </a:p>
          <a:p>
            <a:pPr algn="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time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31788" name="TextBox 1"/>
          <p:cNvSpPr txBox="1">
            <a:spLocks noChangeArrowheads="1"/>
          </p:cNvSpPr>
          <p:nvPr/>
        </p:nvSpPr>
        <p:spPr bwMode="auto">
          <a:xfrm>
            <a:off x="50965" y="5025043"/>
            <a:ext cx="18389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 smtClean="0">
                <a:solidFill>
                  <a:srgbClr val="CC0066"/>
                </a:solidFill>
              </a:rPr>
              <a:t>(Here </a:t>
            </a:r>
            <a:r>
              <a:rPr lang="en-US" altLang="el-GR" sz="1600" dirty="0">
                <a:solidFill>
                  <a:srgbClr val="CC0066"/>
                </a:solidFill>
              </a:rPr>
              <a:t>is </a:t>
            </a:r>
            <a:r>
              <a:rPr lang="en-US" altLang="el-GR" sz="1600" dirty="0" err="1" smtClean="0">
                <a:solidFill>
                  <a:srgbClr val="CC0066"/>
                </a:solidFill>
              </a:rPr>
              <a:t>CRMSci</a:t>
            </a:r>
            <a:r>
              <a:rPr lang="en-US" altLang="el-GR" sz="1600" dirty="0" smtClean="0">
                <a:solidFill>
                  <a:srgbClr val="CC0066"/>
                </a:solidFill>
              </a:rPr>
              <a:t>)</a:t>
            </a:r>
            <a:endParaRPr lang="el-GR" altLang="el-GR" sz="1600" dirty="0">
              <a:solidFill>
                <a:srgbClr val="CC0066"/>
              </a:solidFill>
            </a:endParaRPr>
          </a:p>
        </p:txBody>
      </p:sp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6497638" y="6183313"/>
            <a:ext cx="865187" cy="252412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050" dirty="0">
                <a:cs typeface="+mn-cs"/>
              </a:rPr>
              <a:t>CRM Entity</a:t>
            </a:r>
            <a:endParaRPr lang="el-GR" altLang="el-GR" sz="1050" dirty="0">
              <a:cs typeface="+mn-cs"/>
            </a:endParaRPr>
          </a:p>
        </p:txBody>
      </p:sp>
      <p:sp>
        <p:nvSpPr>
          <p:cNvPr id="50" name="Text Box 96"/>
          <p:cNvSpPr txBox="1">
            <a:spLocks noChangeArrowheads="1"/>
          </p:cNvSpPr>
          <p:nvPr/>
        </p:nvSpPr>
        <p:spPr bwMode="auto">
          <a:xfrm>
            <a:off x="6486525" y="6480175"/>
            <a:ext cx="1016000" cy="25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050" dirty="0" err="1" smtClean="0">
                <a:cs typeface="+mn-cs"/>
              </a:rPr>
              <a:t>CRMInf</a:t>
            </a:r>
            <a:r>
              <a:rPr lang="en-US" altLang="el-GR" sz="1050" dirty="0" smtClean="0">
                <a:cs typeface="+mn-cs"/>
              </a:rPr>
              <a:t> Entity</a:t>
            </a:r>
            <a:endParaRPr lang="el-GR" altLang="el-GR" sz="1050" dirty="0">
              <a:cs typeface="+mn-cs"/>
            </a:endParaRPr>
          </a:p>
        </p:txBody>
      </p:sp>
      <p:sp>
        <p:nvSpPr>
          <p:cNvPr id="51" name="Text Box 104"/>
          <p:cNvSpPr txBox="1">
            <a:spLocks noChangeArrowheads="1"/>
          </p:cNvSpPr>
          <p:nvPr/>
        </p:nvSpPr>
        <p:spPr bwMode="auto">
          <a:xfrm>
            <a:off x="7485063" y="6183313"/>
            <a:ext cx="1052512" cy="254000"/>
          </a:xfrm>
          <a:prstGeom prst="rect">
            <a:avLst/>
          </a:prstGeom>
          <a:gradFill>
            <a:gsLst>
              <a:gs pos="0">
                <a:srgbClr val="FAA372"/>
              </a:gs>
              <a:gs pos="50000">
                <a:schemeClr val="bg1"/>
              </a:gs>
              <a:gs pos="100000">
                <a:srgbClr val="FAA37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050" dirty="0" err="1" smtClean="0">
                <a:cs typeface="+mn-cs"/>
              </a:rPr>
              <a:t>CRMSci</a:t>
            </a:r>
            <a:r>
              <a:rPr lang="en-US" altLang="el-GR" sz="1050" dirty="0" smtClean="0">
                <a:cs typeface="+mn-cs"/>
              </a:rPr>
              <a:t> Entity</a:t>
            </a:r>
            <a:endParaRPr lang="el-GR" altLang="el-GR" sz="1050" dirty="0" smtClean="0">
              <a:cs typeface="+mn-cs"/>
            </a:endParaRPr>
          </a:p>
        </p:txBody>
      </p:sp>
      <p:cxnSp>
        <p:nvCxnSpPr>
          <p:cNvPr id="58" name="AutoShape 106"/>
          <p:cNvCxnSpPr>
            <a:cxnSpLocks noChangeShapeType="1"/>
            <a:stCxn id="19476" idx="0"/>
            <a:endCxn id="19466" idx="0"/>
          </p:cNvCxnSpPr>
          <p:nvPr/>
        </p:nvCxnSpPr>
        <p:spPr bwMode="auto">
          <a:xfrm rot="16200000" flipH="1">
            <a:off x="4460295" y="1920937"/>
            <a:ext cx="1862" cy="2885188"/>
          </a:xfrm>
          <a:prstGeom prst="curvedConnector3">
            <a:avLst>
              <a:gd name="adj1" fmla="val -12277121"/>
            </a:avLst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99"/>
          <p:cNvSpPr txBox="1">
            <a:spLocks noChangeArrowheads="1"/>
          </p:cNvSpPr>
          <p:nvPr/>
        </p:nvSpPr>
        <p:spPr bwMode="auto">
          <a:xfrm>
            <a:off x="4619008" y="2867946"/>
            <a:ext cx="621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starts</a:t>
            </a:r>
            <a:endParaRPr lang="el-GR" altLang="el-GR" sz="1400" dirty="0">
              <a:solidFill>
                <a:srgbClr val="CC0066"/>
              </a:solidFill>
              <a:latin typeface="Arial" charset="0"/>
              <a:cs typeface="+mn-cs"/>
            </a:endParaRPr>
          </a:p>
        </p:txBody>
      </p:sp>
      <p:sp>
        <p:nvSpPr>
          <p:cNvPr id="69" name="Text Box 99"/>
          <p:cNvSpPr txBox="1">
            <a:spLocks noChangeArrowheads="1"/>
          </p:cNvSpPr>
          <p:nvPr/>
        </p:nvSpPr>
        <p:spPr bwMode="auto">
          <a:xfrm>
            <a:off x="4028665" y="3252626"/>
            <a:ext cx="1246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J2 concluded</a:t>
            </a:r>
          </a:p>
          <a:p>
            <a:pPr algn="ct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that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ine 102"/>
          <p:cNvSpPr>
            <a:spLocks noChangeShapeType="1"/>
          </p:cNvSpPr>
          <p:nvPr/>
        </p:nvSpPr>
        <p:spPr bwMode="auto">
          <a:xfrm flipH="1" flipV="1">
            <a:off x="8255284" y="1977915"/>
            <a:ext cx="5138" cy="1184202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l-GR" dirty="0" smtClean="0"/>
              <a:t>The Three Sources of Scientific Knowledge</a:t>
            </a:r>
            <a:endParaRPr lang="en-GB" altLang="el-GR" dirty="0" smtClean="0"/>
          </a:p>
        </p:txBody>
      </p:sp>
      <p:sp>
        <p:nvSpPr>
          <p:cNvPr id="31748" name="Slide Number Placeholder 61"/>
          <p:cNvSpPr>
            <a:spLocks noGrp="1"/>
          </p:cNvSpPr>
          <p:nvPr>
            <p:ph type="sldNum" sz="quarter" idx="10"/>
          </p:nvPr>
        </p:nvSpPr>
        <p:spPr>
          <a:xfrm>
            <a:off x="7659688" y="6208713"/>
            <a:ext cx="205581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DA174B-D62D-4EC9-8E6C-34A9DC8979BC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l-GR" sz="1400" i="0" smtClean="0"/>
          </a:p>
        </p:txBody>
      </p:sp>
      <p:sp>
        <p:nvSpPr>
          <p:cNvPr id="37971" name="Text Box 83"/>
          <p:cNvSpPr txBox="1">
            <a:spLocks noChangeArrowheads="1"/>
          </p:cNvSpPr>
          <p:nvPr/>
        </p:nvSpPr>
        <p:spPr bwMode="auto">
          <a:xfrm>
            <a:off x="6749365" y="2713587"/>
            <a:ext cx="1465262" cy="314325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>
                <a:cs typeface="+mn-cs"/>
              </a:rPr>
              <a:t>E52 Time-Span</a:t>
            </a:r>
            <a:endParaRPr lang="el-GR" altLang="el-GR" sz="1400">
              <a:cs typeface="+mn-cs"/>
            </a:endParaRPr>
          </a:p>
        </p:txBody>
      </p:sp>
      <p:cxnSp>
        <p:nvCxnSpPr>
          <p:cNvPr id="31750" name="AutoShape 84"/>
          <p:cNvCxnSpPr>
            <a:cxnSpLocks noChangeShapeType="1"/>
            <a:stCxn id="19466" idx="0"/>
            <a:endCxn id="37971" idx="1"/>
          </p:cNvCxnSpPr>
          <p:nvPr/>
        </p:nvCxnSpPr>
        <p:spPr bwMode="auto">
          <a:xfrm rot="5400000" flipH="1" flipV="1">
            <a:off x="6079736" y="2694834"/>
            <a:ext cx="493712" cy="8455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5487680" y="3364462"/>
            <a:ext cx="83228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I2 Belief</a:t>
            </a:r>
            <a:endParaRPr lang="el-GR" altLang="el-GR" dirty="0">
              <a:cs typeface="+mn-cs"/>
            </a:endParaRPr>
          </a:p>
        </p:txBody>
      </p:sp>
      <p:sp>
        <p:nvSpPr>
          <p:cNvPr id="31752" name="Line 95"/>
          <p:cNvSpPr>
            <a:spLocks noChangeShapeType="1"/>
          </p:cNvSpPr>
          <p:nvPr/>
        </p:nvSpPr>
        <p:spPr bwMode="auto">
          <a:xfrm flipV="1">
            <a:off x="3313113" y="2155794"/>
            <a:ext cx="1588" cy="1227443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476" name="Text Box 96"/>
          <p:cNvSpPr txBox="1">
            <a:spLocks noChangeArrowheads="1"/>
          </p:cNvSpPr>
          <p:nvPr/>
        </p:nvSpPr>
        <p:spPr bwMode="auto">
          <a:xfrm>
            <a:off x="2249960" y="3362600"/>
            <a:ext cx="153734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I1 Argumentation</a:t>
            </a:r>
            <a:endParaRPr lang="el-GR" altLang="el-GR" dirty="0">
              <a:cs typeface="+mn-cs"/>
            </a:endParaRPr>
          </a:p>
        </p:txBody>
      </p:sp>
      <p:cxnSp>
        <p:nvCxnSpPr>
          <p:cNvPr id="31754" name="AutoShape 98"/>
          <p:cNvCxnSpPr>
            <a:cxnSpLocks noChangeShapeType="1"/>
            <a:stCxn id="19466" idx="1"/>
            <a:endCxn id="19476" idx="3"/>
          </p:cNvCxnSpPr>
          <p:nvPr/>
        </p:nvCxnSpPr>
        <p:spPr bwMode="auto">
          <a:xfrm rot="10800000">
            <a:off x="3787304" y="3516489"/>
            <a:ext cx="1700376" cy="18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6" name="Line 100"/>
          <p:cNvSpPr>
            <a:spLocks noChangeShapeType="1"/>
          </p:cNvSpPr>
          <p:nvPr/>
        </p:nvSpPr>
        <p:spPr bwMode="auto">
          <a:xfrm flipV="1">
            <a:off x="1101724" y="3676924"/>
            <a:ext cx="1475237" cy="809625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757" name="Line 101"/>
          <p:cNvSpPr>
            <a:spLocks noChangeShapeType="1"/>
          </p:cNvSpPr>
          <p:nvPr/>
        </p:nvSpPr>
        <p:spPr bwMode="auto">
          <a:xfrm flipH="1" flipV="1">
            <a:off x="3016250" y="3684863"/>
            <a:ext cx="0" cy="485775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8" name="Line 102"/>
          <p:cNvSpPr>
            <a:spLocks noChangeShapeType="1"/>
          </p:cNvSpPr>
          <p:nvPr/>
        </p:nvSpPr>
        <p:spPr bwMode="auto">
          <a:xfrm flipH="1" flipV="1">
            <a:off x="3513137" y="3670575"/>
            <a:ext cx="1122017" cy="492126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482" name="Text Box 104"/>
          <p:cNvSpPr txBox="1">
            <a:spLocks noChangeArrowheads="1"/>
          </p:cNvSpPr>
          <p:nvPr/>
        </p:nvSpPr>
        <p:spPr bwMode="auto">
          <a:xfrm>
            <a:off x="2152841" y="4179472"/>
            <a:ext cx="1755609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I5 Inference </a:t>
            </a:r>
            <a:r>
              <a:rPr lang="en-US" altLang="el-GR" dirty="0">
                <a:cs typeface="+mn-cs"/>
              </a:rPr>
              <a:t>Making</a:t>
            </a:r>
            <a:endParaRPr lang="el-GR" altLang="el-GR" dirty="0">
              <a:cs typeface="+mn-cs"/>
            </a:endParaRPr>
          </a:p>
        </p:txBody>
      </p:sp>
      <p:sp>
        <p:nvSpPr>
          <p:cNvPr id="19483" name="Text Box 105"/>
          <p:cNvSpPr txBox="1">
            <a:spLocks noChangeArrowheads="1"/>
          </p:cNvSpPr>
          <p:nvPr/>
        </p:nvSpPr>
        <p:spPr bwMode="auto">
          <a:xfrm>
            <a:off x="4030139" y="4170638"/>
            <a:ext cx="1579023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I7 Belief </a:t>
            </a:r>
            <a:r>
              <a:rPr lang="en-US" altLang="el-GR" dirty="0">
                <a:cs typeface="+mn-cs"/>
              </a:rPr>
              <a:t>Adoption</a:t>
            </a:r>
            <a:endParaRPr lang="el-GR" altLang="el-GR" dirty="0">
              <a:cs typeface="+mn-cs"/>
            </a:endParaRPr>
          </a:p>
        </p:txBody>
      </p:sp>
      <p:sp>
        <p:nvSpPr>
          <p:cNvPr id="16403" name="Text Box 112"/>
          <p:cNvSpPr txBox="1">
            <a:spLocks noChangeArrowheads="1"/>
          </p:cNvSpPr>
          <p:nvPr/>
        </p:nvSpPr>
        <p:spPr bwMode="auto">
          <a:xfrm>
            <a:off x="293019" y="4513538"/>
            <a:ext cx="1418979" cy="307777"/>
          </a:xfrm>
          <a:prstGeom prst="rect">
            <a:avLst/>
          </a:prstGeom>
          <a:gradFill>
            <a:gsLst>
              <a:gs pos="0">
                <a:srgbClr val="FAA372"/>
              </a:gs>
              <a:gs pos="50000">
                <a:schemeClr val="bg1"/>
              </a:gs>
              <a:gs pos="100000">
                <a:srgbClr val="FAA37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altLang="el-GR" dirty="0"/>
              <a:t>S4 Observation</a:t>
            </a:r>
            <a:endParaRPr lang="el-GR" altLang="el-GR" dirty="0"/>
          </a:p>
        </p:txBody>
      </p:sp>
      <p:sp>
        <p:nvSpPr>
          <p:cNvPr id="19492" name="Text Box 130"/>
          <p:cNvSpPr txBox="1">
            <a:spLocks noChangeArrowheads="1"/>
          </p:cNvSpPr>
          <p:nvPr/>
        </p:nvSpPr>
        <p:spPr bwMode="auto">
          <a:xfrm>
            <a:off x="7491594" y="3162117"/>
            <a:ext cx="1598516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I4 Proposition Set</a:t>
            </a:r>
            <a:endParaRPr lang="el-GR" altLang="el-GR" dirty="0">
              <a:cs typeface="+mn-cs"/>
            </a:endParaRPr>
          </a:p>
        </p:txBody>
      </p:sp>
      <p:sp>
        <p:nvSpPr>
          <p:cNvPr id="19493" name="Text Box 131"/>
          <p:cNvSpPr txBox="1">
            <a:spLocks noChangeArrowheads="1"/>
          </p:cNvSpPr>
          <p:nvPr/>
        </p:nvSpPr>
        <p:spPr bwMode="auto">
          <a:xfrm>
            <a:off x="6477075" y="3585784"/>
            <a:ext cx="3143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is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9494" name="Text Box 132"/>
          <p:cNvSpPr txBox="1">
            <a:spLocks noChangeArrowheads="1"/>
          </p:cNvSpPr>
          <p:nvPr/>
        </p:nvSpPr>
        <p:spPr bwMode="auto">
          <a:xfrm>
            <a:off x="7518477" y="3701133"/>
            <a:ext cx="132709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I6 Belief </a:t>
            </a:r>
            <a:r>
              <a:rPr lang="en-US" altLang="el-GR" dirty="0">
                <a:cs typeface="+mn-cs"/>
              </a:rPr>
              <a:t>Value</a:t>
            </a:r>
            <a:endParaRPr lang="el-GR" altLang="el-GR" dirty="0">
              <a:cs typeface="+mn-cs"/>
            </a:endParaRPr>
          </a:p>
        </p:txBody>
      </p:sp>
      <p:sp>
        <p:nvSpPr>
          <p:cNvPr id="19495" name="Text Box 133"/>
          <p:cNvSpPr txBox="1">
            <a:spLocks noChangeArrowheads="1"/>
          </p:cNvSpPr>
          <p:nvPr/>
        </p:nvSpPr>
        <p:spPr bwMode="auto">
          <a:xfrm>
            <a:off x="6288356" y="3094584"/>
            <a:ext cx="58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  that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cxnSp>
        <p:nvCxnSpPr>
          <p:cNvPr id="31766" name="AutoShape 134"/>
          <p:cNvCxnSpPr>
            <a:cxnSpLocks noChangeShapeType="1"/>
            <a:stCxn id="19466" idx="3"/>
            <a:endCxn id="19494" idx="1"/>
          </p:cNvCxnSpPr>
          <p:nvPr/>
        </p:nvCxnSpPr>
        <p:spPr bwMode="auto">
          <a:xfrm>
            <a:off x="6319960" y="3518351"/>
            <a:ext cx="1198517" cy="336671"/>
          </a:xfrm>
          <a:prstGeom prst="bentConnector3">
            <a:avLst>
              <a:gd name="adj1" fmla="val 491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7" name="AutoShape 135"/>
          <p:cNvCxnSpPr>
            <a:cxnSpLocks noChangeShapeType="1"/>
            <a:stCxn id="19466" idx="3"/>
            <a:endCxn id="19492" idx="1"/>
          </p:cNvCxnSpPr>
          <p:nvPr/>
        </p:nvCxnSpPr>
        <p:spPr bwMode="auto">
          <a:xfrm flipV="1">
            <a:off x="6319960" y="3316006"/>
            <a:ext cx="1171634" cy="20234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75" name="Text Box 87"/>
          <p:cNvSpPr txBox="1">
            <a:spLocks noChangeArrowheads="1"/>
          </p:cNvSpPr>
          <p:nvPr/>
        </p:nvSpPr>
        <p:spPr bwMode="auto">
          <a:xfrm>
            <a:off x="2805739" y="1848018"/>
            <a:ext cx="1013162" cy="307777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 dirty="0" smtClean="0">
                <a:cs typeface="+mn-cs"/>
              </a:rPr>
              <a:t>E7 Activity</a:t>
            </a:r>
            <a:endParaRPr lang="el-GR" altLang="el-GR" sz="1400" dirty="0">
              <a:cs typeface="+mn-cs"/>
            </a:endParaRPr>
          </a:p>
        </p:txBody>
      </p:sp>
      <p:sp>
        <p:nvSpPr>
          <p:cNvPr id="31770" name="Line 163"/>
          <p:cNvSpPr>
            <a:spLocks noChangeShapeType="1"/>
          </p:cNvSpPr>
          <p:nvPr/>
        </p:nvSpPr>
        <p:spPr bwMode="auto">
          <a:xfrm>
            <a:off x="5864225" y="63690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164"/>
          <p:cNvSpPr>
            <a:spLocks noChangeShapeType="1"/>
          </p:cNvSpPr>
          <p:nvPr/>
        </p:nvSpPr>
        <p:spPr bwMode="auto">
          <a:xfrm flipV="1">
            <a:off x="5873750" y="6643688"/>
            <a:ext cx="533400" cy="4762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72" name="Text Box 165"/>
          <p:cNvSpPr txBox="1">
            <a:spLocks noChangeArrowheads="1"/>
          </p:cNvSpPr>
          <p:nvPr/>
        </p:nvSpPr>
        <p:spPr bwMode="auto">
          <a:xfrm>
            <a:off x="5780088" y="6161088"/>
            <a:ext cx="801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0" i="0"/>
              <a:t>property</a:t>
            </a:r>
            <a:endParaRPr lang="el-GR" altLang="el-GR" sz="1200" b="0" i="0"/>
          </a:p>
        </p:txBody>
      </p:sp>
      <p:sp>
        <p:nvSpPr>
          <p:cNvPr id="31773" name="Text Box 166"/>
          <p:cNvSpPr txBox="1">
            <a:spLocks noChangeArrowheads="1"/>
          </p:cNvSpPr>
          <p:nvPr/>
        </p:nvSpPr>
        <p:spPr bwMode="auto">
          <a:xfrm>
            <a:off x="5907088" y="6403975"/>
            <a:ext cx="420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0" i="0"/>
              <a:t>IsA</a:t>
            </a:r>
            <a:endParaRPr lang="el-GR" altLang="el-GR" sz="1200" b="0" i="0"/>
          </a:p>
        </p:txBody>
      </p:sp>
      <p:sp>
        <p:nvSpPr>
          <p:cNvPr id="31780" name="TextBox 1"/>
          <p:cNvSpPr txBox="1">
            <a:spLocks noChangeArrowheads="1"/>
          </p:cNvSpPr>
          <p:nvPr/>
        </p:nvSpPr>
        <p:spPr bwMode="auto">
          <a:xfrm>
            <a:off x="3446743" y="1298690"/>
            <a:ext cx="27927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el-GR" sz="1800" dirty="0">
                <a:solidFill>
                  <a:srgbClr val="CC0066"/>
                </a:solidFill>
              </a:rPr>
              <a:t>Here is </a:t>
            </a:r>
            <a:r>
              <a:rPr lang="en-US" altLang="el-GR" sz="1800" dirty="0" smtClean="0">
                <a:solidFill>
                  <a:srgbClr val="CC0066"/>
                </a:solidFill>
              </a:rPr>
              <a:t>the provenance</a:t>
            </a:r>
            <a:r>
              <a:rPr lang="en-US" altLang="el-GR" sz="1600" dirty="0" smtClean="0">
                <a:solidFill>
                  <a:srgbClr val="CC0066"/>
                </a:solidFill>
              </a:rPr>
              <a:t>!</a:t>
            </a:r>
            <a:endParaRPr lang="el-GR" altLang="el-GR" sz="1400" b="0" dirty="0">
              <a:solidFill>
                <a:srgbClr val="CC0066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 b="0" dirty="0">
              <a:solidFill>
                <a:srgbClr val="CC0066"/>
              </a:solidFill>
            </a:endParaRPr>
          </a:p>
        </p:txBody>
      </p:sp>
      <p:sp>
        <p:nvSpPr>
          <p:cNvPr id="78" name="Text Box 86"/>
          <p:cNvSpPr txBox="1">
            <a:spLocks noChangeArrowheads="1"/>
          </p:cNvSpPr>
          <p:nvPr/>
        </p:nvSpPr>
        <p:spPr bwMode="auto">
          <a:xfrm>
            <a:off x="5464037" y="2594386"/>
            <a:ext cx="950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has belief</a:t>
            </a:r>
          </a:p>
          <a:p>
            <a:pPr algn="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time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6497638" y="6183313"/>
            <a:ext cx="865187" cy="252412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050" dirty="0">
                <a:cs typeface="+mn-cs"/>
              </a:rPr>
              <a:t>CRM Entity</a:t>
            </a:r>
            <a:endParaRPr lang="el-GR" altLang="el-GR" sz="1050" dirty="0">
              <a:cs typeface="+mn-cs"/>
            </a:endParaRPr>
          </a:p>
        </p:txBody>
      </p:sp>
      <p:sp>
        <p:nvSpPr>
          <p:cNvPr id="50" name="Text Box 96"/>
          <p:cNvSpPr txBox="1">
            <a:spLocks noChangeArrowheads="1"/>
          </p:cNvSpPr>
          <p:nvPr/>
        </p:nvSpPr>
        <p:spPr bwMode="auto">
          <a:xfrm>
            <a:off x="6486525" y="6480175"/>
            <a:ext cx="1016000" cy="25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050" dirty="0" err="1" smtClean="0">
                <a:cs typeface="+mn-cs"/>
              </a:rPr>
              <a:t>CRMInf</a:t>
            </a:r>
            <a:r>
              <a:rPr lang="en-US" altLang="el-GR" sz="1050" dirty="0" smtClean="0">
                <a:cs typeface="+mn-cs"/>
              </a:rPr>
              <a:t> Entity</a:t>
            </a:r>
            <a:endParaRPr lang="el-GR" altLang="el-GR" sz="1050" dirty="0">
              <a:cs typeface="+mn-cs"/>
            </a:endParaRPr>
          </a:p>
        </p:txBody>
      </p:sp>
      <p:sp>
        <p:nvSpPr>
          <p:cNvPr id="51" name="Text Box 104"/>
          <p:cNvSpPr txBox="1">
            <a:spLocks noChangeArrowheads="1"/>
          </p:cNvSpPr>
          <p:nvPr/>
        </p:nvSpPr>
        <p:spPr bwMode="auto">
          <a:xfrm>
            <a:off x="7485063" y="6183313"/>
            <a:ext cx="1052512" cy="254000"/>
          </a:xfrm>
          <a:prstGeom prst="rect">
            <a:avLst/>
          </a:prstGeom>
          <a:gradFill>
            <a:gsLst>
              <a:gs pos="0">
                <a:srgbClr val="FAA372"/>
              </a:gs>
              <a:gs pos="50000">
                <a:schemeClr val="bg1"/>
              </a:gs>
              <a:gs pos="100000">
                <a:srgbClr val="FAA37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050" dirty="0" err="1" smtClean="0">
                <a:cs typeface="+mn-cs"/>
              </a:rPr>
              <a:t>CRMSci</a:t>
            </a:r>
            <a:r>
              <a:rPr lang="en-US" altLang="el-GR" sz="1050" dirty="0" smtClean="0">
                <a:cs typeface="+mn-cs"/>
              </a:rPr>
              <a:t> Entity</a:t>
            </a:r>
            <a:endParaRPr lang="el-GR" altLang="el-GR" sz="1050" dirty="0" smtClean="0">
              <a:cs typeface="+mn-cs"/>
            </a:endParaRPr>
          </a:p>
        </p:txBody>
      </p:sp>
      <p:cxnSp>
        <p:nvCxnSpPr>
          <p:cNvPr id="52" name="AutoShape 98"/>
          <p:cNvCxnSpPr>
            <a:cxnSpLocks noChangeShapeType="1"/>
            <a:stCxn id="53" idx="3"/>
            <a:endCxn id="37975" idx="1"/>
          </p:cNvCxnSpPr>
          <p:nvPr/>
        </p:nvCxnSpPr>
        <p:spPr bwMode="auto">
          <a:xfrm flipV="1">
            <a:off x="1388903" y="2001907"/>
            <a:ext cx="1416836" cy="40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C0066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 Box 87"/>
          <p:cNvSpPr txBox="1">
            <a:spLocks noChangeArrowheads="1"/>
          </p:cNvSpPr>
          <p:nvPr/>
        </p:nvSpPr>
        <p:spPr bwMode="auto">
          <a:xfrm>
            <a:off x="427038" y="1848425"/>
            <a:ext cx="961865" cy="307777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 dirty="0" smtClean="0">
                <a:cs typeface="+mn-cs"/>
              </a:rPr>
              <a:t>E39 Actor</a:t>
            </a:r>
            <a:endParaRPr lang="el-GR" altLang="el-GR" sz="1400" dirty="0">
              <a:cs typeface="+mn-cs"/>
            </a:endParaRPr>
          </a:p>
        </p:txBody>
      </p:sp>
      <p:sp>
        <p:nvSpPr>
          <p:cNvPr id="54" name="Text Box 99"/>
          <p:cNvSpPr txBox="1">
            <a:spLocks noChangeArrowheads="1"/>
          </p:cNvSpPr>
          <p:nvPr/>
        </p:nvSpPr>
        <p:spPr bwMode="auto">
          <a:xfrm>
            <a:off x="1438115" y="1736779"/>
            <a:ext cx="13636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68375">
              <a:defRPr/>
            </a:pP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carried out by</a:t>
            </a:r>
            <a:endParaRPr lang="el-GR" altLang="el-GR" sz="1400" dirty="0">
              <a:solidFill>
                <a:srgbClr val="CC0066"/>
              </a:solidFill>
              <a:latin typeface="Arial" charset="0"/>
              <a:cs typeface="+mn-cs"/>
            </a:endParaRPr>
          </a:p>
        </p:txBody>
      </p:sp>
      <p:cxnSp>
        <p:nvCxnSpPr>
          <p:cNvPr id="62" name="AutoShape 106"/>
          <p:cNvCxnSpPr>
            <a:cxnSpLocks noChangeShapeType="1"/>
            <a:stCxn id="68" idx="3"/>
            <a:endCxn id="19492" idx="3"/>
          </p:cNvCxnSpPr>
          <p:nvPr/>
        </p:nvCxnSpPr>
        <p:spPr bwMode="auto">
          <a:xfrm flipH="1">
            <a:off x="9090110" y="1798627"/>
            <a:ext cx="60721" cy="1517379"/>
          </a:xfrm>
          <a:prstGeom prst="curvedConnector3">
            <a:avLst>
              <a:gd name="adj1" fmla="val -376476"/>
            </a:avLst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87"/>
          <p:cNvSpPr txBox="1">
            <a:spLocks noChangeArrowheads="1"/>
          </p:cNvSpPr>
          <p:nvPr/>
        </p:nvSpPr>
        <p:spPr bwMode="auto">
          <a:xfrm>
            <a:off x="7135536" y="1644738"/>
            <a:ext cx="2015295" cy="307777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 dirty="0" smtClean="0">
                <a:cs typeface="+mn-cs"/>
              </a:rPr>
              <a:t>E73 Information Object</a:t>
            </a:r>
            <a:endParaRPr lang="el-GR" altLang="el-GR" sz="1400" dirty="0">
              <a:cs typeface="+mn-cs"/>
            </a:endParaRP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5330449" y="1923103"/>
            <a:ext cx="1401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  </a:t>
            </a:r>
            <a:r>
              <a:rPr lang="en-US" altLang="el-GR" sz="1200" dirty="0" smtClean="0">
                <a:solidFill>
                  <a:srgbClr val="CC0066"/>
                </a:solidFill>
                <a:latin typeface="Arial" charset="0"/>
                <a:cs typeface="+mn-cs"/>
              </a:rPr>
              <a:t>P94 has created</a:t>
            </a:r>
            <a:endParaRPr lang="el-GR" altLang="el-GR" sz="1200" dirty="0">
              <a:solidFill>
                <a:srgbClr val="CC0066"/>
              </a:solidFill>
              <a:latin typeface="Arial" charset="0"/>
              <a:cs typeface="+mn-cs"/>
            </a:endParaRPr>
          </a:p>
        </p:txBody>
      </p:sp>
      <p:sp>
        <p:nvSpPr>
          <p:cNvPr id="80" name="Line 95"/>
          <p:cNvSpPr>
            <a:spLocks noChangeShapeType="1"/>
          </p:cNvSpPr>
          <p:nvPr/>
        </p:nvSpPr>
        <p:spPr bwMode="auto">
          <a:xfrm flipH="1" flipV="1">
            <a:off x="3541275" y="2155790"/>
            <a:ext cx="996061" cy="339209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3951579" y="2495198"/>
            <a:ext cx="1229824" cy="307777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 dirty="0" smtClean="0">
                <a:cs typeface="+mn-cs"/>
              </a:rPr>
              <a:t>E65 Creation</a:t>
            </a:r>
            <a:endParaRPr lang="el-GR" altLang="el-GR" sz="1400" dirty="0">
              <a:cs typeface="+mn-cs"/>
            </a:endParaRPr>
          </a:p>
        </p:txBody>
      </p:sp>
      <p:sp>
        <p:nvSpPr>
          <p:cNvPr id="82" name="Text Box 86"/>
          <p:cNvSpPr txBox="1">
            <a:spLocks noChangeArrowheads="1"/>
          </p:cNvSpPr>
          <p:nvPr/>
        </p:nvSpPr>
        <p:spPr bwMode="auto">
          <a:xfrm>
            <a:off x="8498682" y="2197997"/>
            <a:ext cx="94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200" dirty="0" smtClean="0">
                <a:solidFill>
                  <a:srgbClr val="CC0066"/>
                </a:solidFill>
                <a:latin typeface="Arial" charset="0"/>
                <a:cs typeface="+mn-cs"/>
              </a:rPr>
              <a:t>P148 has </a:t>
            </a:r>
          </a:p>
          <a:p>
            <a:pPr defTabSz="968375">
              <a:defRPr/>
            </a:pPr>
            <a:r>
              <a:rPr lang="en-US" altLang="el-GR" sz="1200" dirty="0" smtClean="0">
                <a:solidFill>
                  <a:srgbClr val="CC0066"/>
                </a:solidFill>
                <a:latin typeface="Arial" charset="0"/>
                <a:cs typeface="+mn-cs"/>
              </a:rPr>
              <a:t>component</a:t>
            </a:r>
          </a:p>
        </p:txBody>
      </p:sp>
      <p:cxnSp>
        <p:nvCxnSpPr>
          <p:cNvPr id="83" name="AutoShape 106"/>
          <p:cNvCxnSpPr>
            <a:cxnSpLocks noChangeShapeType="1"/>
            <a:stCxn id="81" idx="0"/>
            <a:endCxn id="68" idx="1"/>
          </p:cNvCxnSpPr>
          <p:nvPr/>
        </p:nvCxnSpPr>
        <p:spPr bwMode="auto">
          <a:xfrm rot="5400000" flipH="1" flipV="1">
            <a:off x="5502728" y="862391"/>
            <a:ext cx="696571" cy="2569045"/>
          </a:xfrm>
          <a:prstGeom prst="curvedConnector2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99"/>
          <p:cNvSpPr txBox="1">
            <a:spLocks noChangeArrowheads="1"/>
          </p:cNvSpPr>
          <p:nvPr/>
        </p:nvSpPr>
        <p:spPr bwMode="auto">
          <a:xfrm>
            <a:off x="4028665" y="3252626"/>
            <a:ext cx="1246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J2 concluded</a:t>
            </a:r>
          </a:p>
          <a:p>
            <a:pPr algn="ct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that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57" name="Line 101"/>
          <p:cNvSpPr>
            <a:spLocks noChangeShapeType="1"/>
          </p:cNvSpPr>
          <p:nvPr/>
        </p:nvSpPr>
        <p:spPr bwMode="auto">
          <a:xfrm flipH="1">
            <a:off x="1438113" y="1492812"/>
            <a:ext cx="1578136" cy="201724"/>
          </a:xfrm>
          <a:prstGeom prst="line">
            <a:avLst/>
          </a:prstGeom>
          <a:noFill/>
          <a:ln w="38100" cmpd="dbl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9" name="Line 101"/>
          <p:cNvSpPr>
            <a:spLocks noChangeShapeType="1"/>
          </p:cNvSpPr>
          <p:nvPr/>
        </p:nvSpPr>
        <p:spPr bwMode="auto">
          <a:xfrm flipH="1">
            <a:off x="4424182" y="1736779"/>
            <a:ext cx="76579" cy="402240"/>
          </a:xfrm>
          <a:prstGeom prst="line">
            <a:avLst/>
          </a:prstGeom>
          <a:noFill/>
          <a:ln w="38100" cmpd="dbl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101"/>
          <p:cNvSpPr>
            <a:spLocks noChangeShapeType="1"/>
          </p:cNvSpPr>
          <p:nvPr/>
        </p:nvSpPr>
        <p:spPr bwMode="auto">
          <a:xfrm>
            <a:off x="6288356" y="1487449"/>
            <a:ext cx="651836" cy="127877"/>
          </a:xfrm>
          <a:prstGeom prst="line">
            <a:avLst/>
          </a:prstGeom>
          <a:noFill/>
          <a:ln w="38100" cmpd="dbl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ine 102"/>
          <p:cNvSpPr>
            <a:spLocks noChangeShapeType="1"/>
          </p:cNvSpPr>
          <p:nvPr/>
        </p:nvSpPr>
        <p:spPr bwMode="auto">
          <a:xfrm flipH="1" flipV="1">
            <a:off x="8255284" y="1977915"/>
            <a:ext cx="5138" cy="1184202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l-GR" smtClean="0"/>
              <a:t>The Three Sources of Scientific Knowledge</a:t>
            </a:r>
            <a:endParaRPr lang="en-GB" altLang="el-GR" smtClean="0"/>
          </a:p>
        </p:txBody>
      </p:sp>
      <p:sp>
        <p:nvSpPr>
          <p:cNvPr id="31748" name="Slide Number Placeholder 61"/>
          <p:cNvSpPr>
            <a:spLocks noGrp="1"/>
          </p:cNvSpPr>
          <p:nvPr>
            <p:ph type="sldNum" sz="quarter" idx="10"/>
          </p:nvPr>
        </p:nvSpPr>
        <p:spPr>
          <a:xfrm>
            <a:off x="7659688" y="6208713"/>
            <a:ext cx="205581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DA174B-D62D-4EC9-8E6C-34A9DC8979BC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l-GR" sz="1400" i="0" smtClean="0"/>
          </a:p>
        </p:txBody>
      </p:sp>
      <p:sp>
        <p:nvSpPr>
          <p:cNvPr id="37971" name="Text Box 83"/>
          <p:cNvSpPr txBox="1">
            <a:spLocks noChangeArrowheads="1"/>
          </p:cNvSpPr>
          <p:nvPr/>
        </p:nvSpPr>
        <p:spPr bwMode="auto">
          <a:xfrm>
            <a:off x="6749365" y="2713587"/>
            <a:ext cx="1465262" cy="314325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>
                <a:cs typeface="+mn-cs"/>
              </a:rPr>
              <a:t>E52 Time-Span</a:t>
            </a:r>
            <a:endParaRPr lang="el-GR" altLang="el-GR" sz="1400">
              <a:cs typeface="+mn-cs"/>
            </a:endParaRPr>
          </a:p>
        </p:txBody>
      </p:sp>
      <p:cxnSp>
        <p:nvCxnSpPr>
          <p:cNvPr id="31750" name="AutoShape 84"/>
          <p:cNvCxnSpPr>
            <a:cxnSpLocks noChangeShapeType="1"/>
            <a:stCxn id="19466" idx="0"/>
            <a:endCxn id="37971" idx="1"/>
          </p:cNvCxnSpPr>
          <p:nvPr/>
        </p:nvCxnSpPr>
        <p:spPr bwMode="auto">
          <a:xfrm rot="5400000" flipH="1" flipV="1">
            <a:off x="6079736" y="2694834"/>
            <a:ext cx="493712" cy="8455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5487680" y="3364462"/>
            <a:ext cx="83228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I2 Belief</a:t>
            </a:r>
            <a:endParaRPr lang="el-GR" altLang="el-GR" dirty="0">
              <a:cs typeface="+mn-cs"/>
            </a:endParaRPr>
          </a:p>
        </p:txBody>
      </p:sp>
      <p:sp>
        <p:nvSpPr>
          <p:cNvPr id="31752" name="Line 95"/>
          <p:cNvSpPr>
            <a:spLocks noChangeShapeType="1"/>
          </p:cNvSpPr>
          <p:nvPr/>
        </p:nvSpPr>
        <p:spPr bwMode="auto">
          <a:xfrm flipV="1">
            <a:off x="3313113" y="2155794"/>
            <a:ext cx="1588" cy="1227443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476" name="Text Box 96"/>
          <p:cNvSpPr txBox="1">
            <a:spLocks noChangeArrowheads="1"/>
          </p:cNvSpPr>
          <p:nvPr/>
        </p:nvSpPr>
        <p:spPr bwMode="auto">
          <a:xfrm>
            <a:off x="2249960" y="3362600"/>
            <a:ext cx="153734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I1 Argumentation</a:t>
            </a:r>
            <a:endParaRPr lang="el-GR" altLang="el-GR" dirty="0">
              <a:cs typeface="+mn-cs"/>
            </a:endParaRPr>
          </a:p>
        </p:txBody>
      </p:sp>
      <p:cxnSp>
        <p:nvCxnSpPr>
          <p:cNvPr id="31754" name="AutoShape 98"/>
          <p:cNvCxnSpPr>
            <a:cxnSpLocks noChangeShapeType="1"/>
            <a:stCxn id="19466" idx="1"/>
            <a:endCxn id="19476" idx="3"/>
          </p:cNvCxnSpPr>
          <p:nvPr/>
        </p:nvCxnSpPr>
        <p:spPr bwMode="auto">
          <a:xfrm rot="10800000">
            <a:off x="3787304" y="3516489"/>
            <a:ext cx="1700376" cy="18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6" name="Line 100"/>
          <p:cNvSpPr>
            <a:spLocks noChangeShapeType="1"/>
          </p:cNvSpPr>
          <p:nvPr/>
        </p:nvSpPr>
        <p:spPr bwMode="auto">
          <a:xfrm flipV="1">
            <a:off x="1101724" y="3676924"/>
            <a:ext cx="1475237" cy="809625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757" name="Line 101"/>
          <p:cNvSpPr>
            <a:spLocks noChangeShapeType="1"/>
          </p:cNvSpPr>
          <p:nvPr/>
        </p:nvSpPr>
        <p:spPr bwMode="auto">
          <a:xfrm flipH="1" flipV="1">
            <a:off x="3016250" y="3684863"/>
            <a:ext cx="0" cy="485775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8" name="Line 102"/>
          <p:cNvSpPr>
            <a:spLocks noChangeShapeType="1"/>
          </p:cNvSpPr>
          <p:nvPr/>
        </p:nvSpPr>
        <p:spPr bwMode="auto">
          <a:xfrm flipH="1" flipV="1">
            <a:off x="3513137" y="3670575"/>
            <a:ext cx="1122017" cy="492126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482" name="Text Box 104"/>
          <p:cNvSpPr txBox="1">
            <a:spLocks noChangeArrowheads="1"/>
          </p:cNvSpPr>
          <p:nvPr/>
        </p:nvSpPr>
        <p:spPr bwMode="auto">
          <a:xfrm>
            <a:off x="2152841" y="4179472"/>
            <a:ext cx="1755609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I5 Inference </a:t>
            </a:r>
            <a:r>
              <a:rPr lang="en-US" altLang="el-GR" dirty="0">
                <a:cs typeface="+mn-cs"/>
              </a:rPr>
              <a:t>Making</a:t>
            </a:r>
            <a:endParaRPr lang="el-GR" altLang="el-GR" dirty="0">
              <a:cs typeface="+mn-cs"/>
            </a:endParaRPr>
          </a:p>
        </p:txBody>
      </p:sp>
      <p:sp>
        <p:nvSpPr>
          <p:cNvPr id="19483" name="Text Box 105"/>
          <p:cNvSpPr txBox="1">
            <a:spLocks noChangeArrowheads="1"/>
          </p:cNvSpPr>
          <p:nvPr/>
        </p:nvSpPr>
        <p:spPr bwMode="auto">
          <a:xfrm>
            <a:off x="4030139" y="4170638"/>
            <a:ext cx="1579023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I7 Belief </a:t>
            </a:r>
            <a:r>
              <a:rPr lang="en-US" altLang="el-GR" dirty="0">
                <a:cs typeface="+mn-cs"/>
              </a:rPr>
              <a:t>Adoption</a:t>
            </a:r>
            <a:endParaRPr lang="el-GR" altLang="el-GR" dirty="0">
              <a:cs typeface="+mn-cs"/>
            </a:endParaRPr>
          </a:p>
        </p:txBody>
      </p:sp>
      <p:sp>
        <p:nvSpPr>
          <p:cNvPr id="16403" name="Text Box 112"/>
          <p:cNvSpPr txBox="1">
            <a:spLocks noChangeArrowheads="1"/>
          </p:cNvSpPr>
          <p:nvPr/>
        </p:nvSpPr>
        <p:spPr bwMode="auto">
          <a:xfrm>
            <a:off x="293019" y="4513538"/>
            <a:ext cx="1418979" cy="307777"/>
          </a:xfrm>
          <a:prstGeom prst="rect">
            <a:avLst/>
          </a:prstGeom>
          <a:gradFill>
            <a:gsLst>
              <a:gs pos="0">
                <a:srgbClr val="FAA372"/>
              </a:gs>
              <a:gs pos="50000">
                <a:schemeClr val="bg1"/>
              </a:gs>
              <a:gs pos="100000">
                <a:srgbClr val="FAA37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altLang="el-GR" dirty="0"/>
              <a:t>S4 Observation</a:t>
            </a:r>
            <a:endParaRPr lang="el-GR" altLang="el-GR" dirty="0"/>
          </a:p>
        </p:txBody>
      </p:sp>
      <p:sp>
        <p:nvSpPr>
          <p:cNvPr id="19492" name="Text Box 130"/>
          <p:cNvSpPr txBox="1">
            <a:spLocks noChangeArrowheads="1"/>
          </p:cNvSpPr>
          <p:nvPr/>
        </p:nvSpPr>
        <p:spPr bwMode="auto">
          <a:xfrm>
            <a:off x="7491594" y="3162117"/>
            <a:ext cx="1598516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I4 Proposition Set</a:t>
            </a:r>
            <a:endParaRPr lang="el-GR" altLang="el-GR" dirty="0">
              <a:cs typeface="+mn-cs"/>
            </a:endParaRPr>
          </a:p>
        </p:txBody>
      </p:sp>
      <p:sp>
        <p:nvSpPr>
          <p:cNvPr id="19493" name="Text Box 131"/>
          <p:cNvSpPr txBox="1">
            <a:spLocks noChangeArrowheads="1"/>
          </p:cNvSpPr>
          <p:nvPr/>
        </p:nvSpPr>
        <p:spPr bwMode="auto">
          <a:xfrm>
            <a:off x="6477075" y="3585784"/>
            <a:ext cx="3143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is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9494" name="Text Box 132"/>
          <p:cNvSpPr txBox="1">
            <a:spLocks noChangeArrowheads="1"/>
          </p:cNvSpPr>
          <p:nvPr/>
        </p:nvSpPr>
        <p:spPr bwMode="auto">
          <a:xfrm>
            <a:off x="7518477" y="3701133"/>
            <a:ext cx="132709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I6 Belief </a:t>
            </a:r>
            <a:r>
              <a:rPr lang="en-US" altLang="el-GR" dirty="0">
                <a:cs typeface="+mn-cs"/>
              </a:rPr>
              <a:t>Value</a:t>
            </a:r>
            <a:endParaRPr lang="el-GR" altLang="el-GR" dirty="0">
              <a:cs typeface="+mn-cs"/>
            </a:endParaRPr>
          </a:p>
        </p:txBody>
      </p:sp>
      <p:sp>
        <p:nvSpPr>
          <p:cNvPr id="19495" name="Text Box 133"/>
          <p:cNvSpPr txBox="1">
            <a:spLocks noChangeArrowheads="1"/>
          </p:cNvSpPr>
          <p:nvPr/>
        </p:nvSpPr>
        <p:spPr bwMode="auto">
          <a:xfrm>
            <a:off x="6288356" y="3094584"/>
            <a:ext cx="58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  that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cxnSp>
        <p:nvCxnSpPr>
          <p:cNvPr id="31766" name="AutoShape 134"/>
          <p:cNvCxnSpPr>
            <a:cxnSpLocks noChangeShapeType="1"/>
            <a:stCxn id="19466" idx="3"/>
            <a:endCxn id="19494" idx="1"/>
          </p:cNvCxnSpPr>
          <p:nvPr/>
        </p:nvCxnSpPr>
        <p:spPr bwMode="auto">
          <a:xfrm>
            <a:off x="6319960" y="3518351"/>
            <a:ext cx="1198517" cy="336671"/>
          </a:xfrm>
          <a:prstGeom prst="bentConnector3">
            <a:avLst>
              <a:gd name="adj1" fmla="val 491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7" name="AutoShape 135"/>
          <p:cNvCxnSpPr>
            <a:cxnSpLocks noChangeShapeType="1"/>
            <a:stCxn id="19466" idx="3"/>
            <a:endCxn id="19492" idx="1"/>
          </p:cNvCxnSpPr>
          <p:nvPr/>
        </p:nvCxnSpPr>
        <p:spPr bwMode="auto">
          <a:xfrm flipV="1">
            <a:off x="6319960" y="3316006"/>
            <a:ext cx="1171634" cy="20234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75" name="Text Box 87"/>
          <p:cNvSpPr txBox="1">
            <a:spLocks noChangeArrowheads="1"/>
          </p:cNvSpPr>
          <p:nvPr/>
        </p:nvSpPr>
        <p:spPr bwMode="auto">
          <a:xfrm>
            <a:off x="2805739" y="1848018"/>
            <a:ext cx="1013162" cy="307777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 dirty="0" smtClean="0">
                <a:cs typeface="+mn-cs"/>
              </a:rPr>
              <a:t>E7 Activity</a:t>
            </a:r>
            <a:endParaRPr lang="el-GR" altLang="el-GR" sz="1400" dirty="0">
              <a:cs typeface="+mn-cs"/>
            </a:endParaRPr>
          </a:p>
        </p:txBody>
      </p:sp>
      <p:sp>
        <p:nvSpPr>
          <p:cNvPr id="31770" name="Line 163"/>
          <p:cNvSpPr>
            <a:spLocks noChangeShapeType="1"/>
          </p:cNvSpPr>
          <p:nvPr/>
        </p:nvSpPr>
        <p:spPr bwMode="auto">
          <a:xfrm>
            <a:off x="5864225" y="63690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164"/>
          <p:cNvSpPr>
            <a:spLocks noChangeShapeType="1"/>
          </p:cNvSpPr>
          <p:nvPr/>
        </p:nvSpPr>
        <p:spPr bwMode="auto">
          <a:xfrm flipV="1">
            <a:off x="5873750" y="6643688"/>
            <a:ext cx="533400" cy="4762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72" name="Text Box 165"/>
          <p:cNvSpPr txBox="1">
            <a:spLocks noChangeArrowheads="1"/>
          </p:cNvSpPr>
          <p:nvPr/>
        </p:nvSpPr>
        <p:spPr bwMode="auto">
          <a:xfrm>
            <a:off x="5780088" y="6161088"/>
            <a:ext cx="801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0" i="0"/>
              <a:t>property</a:t>
            </a:r>
            <a:endParaRPr lang="el-GR" altLang="el-GR" sz="1200" b="0" i="0"/>
          </a:p>
        </p:txBody>
      </p:sp>
      <p:sp>
        <p:nvSpPr>
          <p:cNvPr id="31773" name="Text Box 166"/>
          <p:cNvSpPr txBox="1">
            <a:spLocks noChangeArrowheads="1"/>
          </p:cNvSpPr>
          <p:nvPr/>
        </p:nvSpPr>
        <p:spPr bwMode="auto">
          <a:xfrm>
            <a:off x="5907088" y="6403975"/>
            <a:ext cx="420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0" i="0"/>
              <a:t>IsA</a:t>
            </a:r>
            <a:endParaRPr lang="el-GR" altLang="el-GR" sz="1200" b="0" i="0"/>
          </a:p>
        </p:txBody>
      </p:sp>
      <p:sp>
        <p:nvSpPr>
          <p:cNvPr id="31774" name="Line 101"/>
          <p:cNvSpPr>
            <a:spLocks noChangeShapeType="1"/>
          </p:cNvSpPr>
          <p:nvPr/>
        </p:nvSpPr>
        <p:spPr bwMode="auto">
          <a:xfrm flipV="1">
            <a:off x="2205038" y="4478414"/>
            <a:ext cx="670373" cy="492323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417" name="Text Box 104"/>
          <p:cNvSpPr txBox="1">
            <a:spLocks noChangeArrowheads="1"/>
          </p:cNvSpPr>
          <p:nvPr/>
        </p:nvSpPr>
        <p:spPr bwMode="auto">
          <a:xfrm>
            <a:off x="1454412" y="4970738"/>
            <a:ext cx="1718740" cy="307777"/>
          </a:xfrm>
          <a:prstGeom prst="rect">
            <a:avLst/>
          </a:prstGeom>
          <a:gradFill>
            <a:gsLst>
              <a:gs pos="0">
                <a:srgbClr val="FAA372"/>
              </a:gs>
              <a:gs pos="50000">
                <a:schemeClr val="bg1"/>
              </a:gs>
              <a:gs pos="100000">
                <a:srgbClr val="FAA37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S6 Data Evaluation</a:t>
            </a:r>
            <a:endParaRPr lang="el-GR" altLang="el-GR" dirty="0" smtClean="0">
              <a:cs typeface="+mn-cs"/>
            </a:endParaRPr>
          </a:p>
        </p:txBody>
      </p:sp>
      <p:sp>
        <p:nvSpPr>
          <p:cNvPr id="16418" name="Text Box 104"/>
          <p:cNvSpPr txBox="1">
            <a:spLocks noChangeArrowheads="1"/>
          </p:cNvSpPr>
          <p:nvPr/>
        </p:nvSpPr>
        <p:spPr bwMode="auto">
          <a:xfrm>
            <a:off x="2723123" y="5371606"/>
            <a:ext cx="1290738" cy="523220"/>
          </a:xfrm>
          <a:prstGeom prst="rect">
            <a:avLst/>
          </a:prstGeom>
          <a:gradFill>
            <a:gsLst>
              <a:gs pos="0">
                <a:srgbClr val="FAA372"/>
              </a:gs>
              <a:gs pos="50000">
                <a:schemeClr val="bg1"/>
              </a:gs>
              <a:gs pos="100000">
                <a:srgbClr val="FAA37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S7 Simulation</a:t>
            </a:r>
          </a:p>
          <a:p>
            <a:pPr>
              <a:defRPr/>
            </a:pPr>
            <a:r>
              <a:rPr lang="en-US" altLang="el-GR" dirty="0" smtClean="0">
                <a:cs typeface="+mn-cs"/>
              </a:rPr>
              <a:t> or Prediction</a:t>
            </a:r>
            <a:endParaRPr lang="el-GR" altLang="el-GR" dirty="0" smtClean="0">
              <a:cs typeface="+mn-cs"/>
            </a:endParaRPr>
          </a:p>
        </p:txBody>
      </p:sp>
      <p:sp>
        <p:nvSpPr>
          <p:cNvPr id="31777" name="Line 101"/>
          <p:cNvSpPr>
            <a:spLocks noChangeShapeType="1"/>
          </p:cNvSpPr>
          <p:nvPr/>
        </p:nvSpPr>
        <p:spPr bwMode="auto">
          <a:xfrm flipH="1" flipV="1">
            <a:off x="3088740" y="4486548"/>
            <a:ext cx="279710" cy="885056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8" name="Text Box 86"/>
          <p:cNvSpPr txBox="1">
            <a:spLocks noChangeArrowheads="1"/>
          </p:cNvSpPr>
          <p:nvPr/>
        </p:nvSpPr>
        <p:spPr bwMode="auto">
          <a:xfrm>
            <a:off x="5464037" y="2594386"/>
            <a:ext cx="950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has belief</a:t>
            </a:r>
          </a:p>
          <a:p>
            <a:pPr algn="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time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31788" name="TextBox 1"/>
          <p:cNvSpPr txBox="1">
            <a:spLocks noChangeArrowheads="1"/>
          </p:cNvSpPr>
          <p:nvPr/>
        </p:nvSpPr>
        <p:spPr bwMode="auto">
          <a:xfrm>
            <a:off x="1112752" y="6097171"/>
            <a:ext cx="3525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 err="1" smtClean="0">
                <a:solidFill>
                  <a:srgbClr val="CC0066"/>
                </a:solidFill>
              </a:rPr>
              <a:t>CRMSci</a:t>
            </a:r>
            <a:r>
              <a:rPr lang="en-US" altLang="el-GR" sz="1600" dirty="0" smtClean="0">
                <a:solidFill>
                  <a:srgbClr val="CC0066"/>
                </a:solidFill>
              </a:rPr>
              <a:t> extends Inference Making</a:t>
            </a:r>
            <a:endParaRPr lang="el-GR" altLang="el-GR" sz="1600" dirty="0">
              <a:solidFill>
                <a:srgbClr val="CC0066"/>
              </a:solidFill>
            </a:endParaRPr>
          </a:p>
        </p:txBody>
      </p:sp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6497638" y="6183313"/>
            <a:ext cx="865187" cy="252412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050" dirty="0">
                <a:cs typeface="+mn-cs"/>
              </a:rPr>
              <a:t>CRM Entity</a:t>
            </a:r>
            <a:endParaRPr lang="el-GR" altLang="el-GR" sz="1050" dirty="0">
              <a:cs typeface="+mn-cs"/>
            </a:endParaRPr>
          </a:p>
        </p:txBody>
      </p:sp>
      <p:sp>
        <p:nvSpPr>
          <p:cNvPr id="50" name="Text Box 96"/>
          <p:cNvSpPr txBox="1">
            <a:spLocks noChangeArrowheads="1"/>
          </p:cNvSpPr>
          <p:nvPr/>
        </p:nvSpPr>
        <p:spPr bwMode="auto">
          <a:xfrm>
            <a:off x="6486525" y="6480175"/>
            <a:ext cx="1016000" cy="25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050" dirty="0" err="1" smtClean="0">
                <a:cs typeface="+mn-cs"/>
              </a:rPr>
              <a:t>CRMInf</a:t>
            </a:r>
            <a:r>
              <a:rPr lang="en-US" altLang="el-GR" sz="1050" dirty="0" smtClean="0">
                <a:cs typeface="+mn-cs"/>
              </a:rPr>
              <a:t> Entity</a:t>
            </a:r>
            <a:endParaRPr lang="el-GR" altLang="el-GR" sz="1050" dirty="0">
              <a:cs typeface="+mn-cs"/>
            </a:endParaRPr>
          </a:p>
        </p:txBody>
      </p:sp>
      <p:sp>
        <p:nvSpPr>
          <p:cNvPr id="51" name="Text Box 104"/>
          <p:cNvSpPr txBox="1">
            <a:spLocks noChangeArrowheads="1"/>
          </p:cNvSpPr>
          <p:nvPr/>
        </p:nvSpPr>
        <p:spPr bwMode="auto">
          <a:xfrm>
            <a:off x="7485063" y="6183313"/>
            <a:ext cx="1052512" cy="254000"/>
          </a:xfrm>
          <a:prstGeom prst="rect">
            <a:avLst/>
          </a:prstGeom>
          <a:gradFill>
            <a:gsLst>
              <a:gs pos="0">
                <a:srgbClr val="FAA372"/>
              </a:gs>
              <a:gs pos="50000">
                <a:schemeClr val="bg1"/>
              </a:gs>
              <a:gs pos="100000">
                <a:srgbClr val="FAA37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050" dirty="0" err="1" smtClean="0">
                <a:cs typeface="+mn-cs"/>
              </a:rPr>
              <a:t>CRMSci</a:t>
            </a:r>
            <a:r>
              <a:rPr lang="en-US" altLang="el-GR" sz="1050" dirty="0" smtClean="0">
                <a:cs typeface="+mn-cs"/>
              </a:rPr>
              <a:t> Entity</a:t>
            </a:r>
            <a:endParaRPr lang="el-GR" altLang="el-GR" sz="1050" dirty="0" smtClean="0">
              <a:cs typeface="+mn-cs"/>
            </a:endParaRPr>
          </a:p>
        </p:txBody>
      </p:sp>
      <p:cxnSp>
        <p:nvCxnSpPr>
          <p:cNvPr id="52" name="AutoShape 98"/>
          <p:cNvCxnSpPr>
            <a:cxnSpLocks noChangeShapeType="1"/>
            <a:stCxn id="53" idx="3"/>
            <a:endCxn id="37975" idx="1"/>
          </p:cNvCxnSpPr>
          <p:nvPr/>
        </p:nvCxnSpPr>
        <p:spPr bwMode="auto">
          <a:xfrm flipV="1">
            <a:off x="1388903" y="2001907"/>
            <a:ext cx="1416836" cy="40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C0066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 Box 87"/>
          <p:cNvSpPr txBox="1">
            <a:spLocks noChangeArrowheads="1"/>
          </p:cNvSpPr>
          <p:nvPr/>
        </p:nvSpPr>
        <p:spPr bwMode="auto">
          <a:xfrm>
            <a:off x="427038" y="1848425"/>
            <a:ext cx="961865" cy="307777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 dirty="0" smtClean="0">
                <a:cs typeface="+mn-cs"/>
              </a:rPr>
              <a:t>E39 Actor</a:t>
            </a:r>
            <a:endParaRPr lang="el-GR" altLang="el-GR" sz="1400" dirty="0">
              <a:cs typeface="+mn-cs"/>
            </a:endParaRPr>
          </a:p>
        </p:txBody>
      </p:sp>
      <p:sp>
        <p:nvSpPr>
          <p:cNvPr id="54" name="Text Box 99"/>
          <p:cNvSpPr txBox="1">
            <a:spLocks noChangeArrowheads="1"/>
          </p:cNvSpPr>
          <p:nvPr/>
        </p:nvSpPr>
        <p:spPr bwMode="auto">
          <a:xfrm>
            <a:off x="1412698" y="1736779"/>
            <a:ext cx="1389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carried out by</a:t>
            </a:r>
            <a:endParaRPr lang="el-GR" altLang="el-GR" sz="1400" dirty="0">
              <a:solidFill>
                <a:srgbClr val="CC0066"/>
              </a:solidFill>
              <a:latin typeface="Arial" charset="0"/>
              <a:cs typeface="+mn-cs"/>
            </a:endParaRPr>
          </a:p>
        </p:txBody>
      </p:sp>
      <p:cxnSp>
        <p:nvCxnSpPr>
          <p:cNvPr id="62" name="AutoShape 106"/>
          <p:cNvCxnSpPr>
            <a:cxnSpLocks noChangeShapeType="1"/>
            <a:stCxn id="68" idx="3"/>
            <a:endCxn id="19492" idx="3"/>
          </p:cNvCxnSpPr>
          <p:nvPr/>
        </p:nvCxnSpPr>
        <p:spPr bwMode="auto">
          <a:xfrm flipH="1">
            <a:off x="9090110" y="1798627"/>
            <a:ext cx="60721" cy="1517379"/>
          </a:xfrm>
          <a:prstGeom prst="curvedConnector3">
            <a:avLst>
              <a:gd name="adj1" fmla="val -376476"/>
            </a:avLst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87"/>
          <p:cNvSpPr txBox="1">
            <a:spLocks noChangeArrowheads="1"/>
          </p:cNvSpPr>
          <p:nvPr/>
        </p:nvSpPr>
        <p:spPr bwMode="auto">
          <a:xfrm>
            <a:off x="7135536" y="1644738"/>
            <a:ext cx="2015295" cy="307777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 dirty="0" smtClean="0">
                <a:cs typeface="+mn-cs"/>
              </a:rPr>
              <a:t>E73 Information Object</a:t>
            </a:r>
            <a:endParaRPr lang="el-GR" altLang="el-GR" sz="1400" dirty="0">
              <a:cs typeface="+mn-cs"/>
            </a:endParaRP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5347208" y="1919063"/>
            <a:ext cx="1401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  </a:t>
            </a:r>
            <a:r>
              <a:rPr lang="en-US" altLang="el-GR" sz="1200" dirty="0" smtClean="0">
                <a:solidFill>
                  <a:srgbClr val="CC0066"/>
                </a:solidFill>
                <a:latin typeface="Arial" charset="0"/>
                <a:cs typeface="+mn-cs"/>
              </a:rPr>
              <a:t>P94 has created</a:t>
            </a:r>
            <a:endParaRPr lang="el-GR" altLang="el-GR" sz="1200" dirty="0">
              <a:solidFill>
                <a:srgbClr val="CC0066"/>
              </a:solidFill>
              <a:latin typeface="Arial" charset="0"/>
              <a:cs typeface="+mn-cs"/>
            </a:endParaRPr>
          </a:p>
        </p:txBody>
      </p:sp>
      <p:sp>
        <p:nvSpPr>
          <p:cNvPr id="80" name="Line 95"/>
          <p:cNvSpPr>
            <a:spLocks noChangeShapeType="1"/>
          </p:cNvSpPr>
          <p:nvPr/>
        </p:nvSpPr>
        <p:spPr bwMode="auto">
          <a:xfrm flipH="1" flipV="1">
            <a:off x="3541275" y="2155790"/>
            <a:ext cx="996061" cy="339209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3951579" y="2495198"/>
            <a:ext cx="1229824" cy="307777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 dirty="0" smtClean="0">
                <a:cs typeface="+mn-cs"/>
              </a:rPr>
              <a:t>E65 Creation</a:t>
            </a:r>
            <a:endParaRPr lang="el-GR" altLang="el-GR" sz="1400" dirty="0">
              <a:cs typeface="+mn-cs"/>
            </a:endParaRPr>
          </a:p>
        </p:txBody>
      </p:sp>
      <p:sp>
        <p:nvSpPr>
          <p:cNvPr id="82" name="Text Box 86"/>
          <p:cNvSpPr txBox="1">
            <a:spLocks noChangeArrowheads="1"/>
          </p:cNvSpPr>
          <p:nvPr/>
        </p:nvSpPr>
        <p:spPr bwMode="auto">
          <a:xfrm>
            <a:off x="8498682" y="2197997"/>
            <a:ext cx="94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200" dirty="0" smtClean="0">
                <a:solidFill>
                  <a:srgbClr val="CC0066"/>
                </a:solidFill>
                <a:latin typeface="Arial" charset="0"/>
                <a:cs typeface="+mn-cs"/>
              </a:rPr>
              <a:t>P148 has </a:t>
            </a:r>
          </a:p>
          <a:p>
            <a:pPr defTabSz="968375">
              <a:defRPr/>
            </a:pPr>
            <a:r>
              <a:rPr lang="en-US" altLang="el-GR" sz="1200" dirty="0" smtClean="0">
                <a:solidFill>
                  <a:srgbClr val="CC0066"/>
                </a:solidFill>
                <a:latin typeface="Arial" charset="0"/>
                <a:cs typeface="+mn-cs"/>
              </a:rPr>
              <a:t>component</a:t>
            </a:r>
          </a:p>
        </p:txBody>
      </p:sp>
      <p:cxnSp>
        <p:nvCxnSpPr>
          <p:cNvPr id="83" name="AutoShape 106"/>
          <p:cNvCxnSpPr>
            <a:cxnSpLocks noChangeShapeType="1"/>
            <a:stCxn id="81" idx="0"/>
            <a:endCxn id="68" idx="1"/>
          </p:cNvCxnSpPr>
          <p:nvPr/>
        </p:nvCxnSpPr>
        <p:spPr bwMode="auto">
          <a:xfrm rot="5400000" flipH="1" flipV="1">
            <a:off x="5502728" y="862391"/>
            <a:ext cx="696571" cy="2569045"/>
          </a:xfrm>
          <a:prstGeom prst="curvedConnector2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 Box 104"/>
          <p:cNvSpPr txBox="1">
            <a:spLocks noChangeArrowheads="1"/>
          </p:cNvSpPr>
          <p:nvPr/>
        </p:nvSpPr>
        <p:spPr bwMode="auto">
          <a:xfrm>
            <a:off x="4227190" y="4955944"/>
            <a:ext cx="1758815" cy="523220"/>
          </a:xfrm>
          <a:prstGeom prst="rect">
            <a:avLst/>
          </a:prstGeom>
          <a:gradFill>
            <a:gsLst>
              <a:gs pos="0">
                <a:srgbClr val="FAA372"/>
              </a:gs>
              <a:gs pos="50000">
                <a:schemeClr val="bg1"/>
              </a:gs>
              <a:gs pos="100000">
                <a:srgbClr val="FAA37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S8 Categorical</a:t>
            </a:r>
          </a:p>
          <a:p>
            <a:pPr>
              <a:defRPr/>
            </a:pPr>
            <a:r>
              <a:rPr lang="en-US" altLang="el-GR" dirty="0" smtClean="0">
                <a:cs typeface="+mn-cs"/>
              </a:rPr>
              <a:t>Hypothesis Building</a:t>
            </a:r>
            <a:endParaRPr lang="el-GR" altLang="el-GR" dirty="0" smtClean="0">
              <a:cs typeface="+mn-cs"/>
            </a:endParaRPr>
          </a:p>
        </p:txBody>
      </p:sp>
      <p:sp>
        <p:nvSpPr>
          <p:cNvPr id="56" name="Line 101"/>
          <p:cNvSpPr>
            <a:spLocks noChangeShapeType="1"/>
          </p:cNvSpPr>
          <p:nvPr/>
        </p:nvSpPr>
        <p:spPr bwMode="auto">
          <a:xfrm flipH="1" flipV="1">
            <a:off x="3368450" y="4486548"/>
            <a:ext cx="1398740" cy="490266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7" name="Text Box 99"/>
          <p:cNvSpPr txBox="1">
            <a:spLocks noChangeArrowheads="1"/>
          </p:cNvSpPr>
          <p:nvPr/>
        </p:nvSpPr>
        <p:spPr bwMode="auto">
          <a:xfrm>
            <a:off x="4028665" y="3252626"/>
            <a:ext cx="1246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J2 concluded</a:t>
            </a:r>
          </a:p>
          <a:p>
            <a:pPr algn="ct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that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l-GR" dirty="0" smtClean="0"/>
              <a:t>Inference Making: </a:t>
            </a:r>
            <a:endParaRPr lang="en-GB" altLang="el-GR" dirty="0" smtClean="0"/>
          </a:p>
        </p:txBody>
      </p:sp>
      <p:sp>
        <p:nvSpPr>
          <p:cNvPr id="31748" name="Slide Number Placeholder 61"/>
          <p:cNvSpPr>
            <a:spLocks noGrp="1"/>
          </p:cNvSpPr>
          <p:nvPr>
            <p:ph type="sldNum" sz="quarter" idx="10"/>
          </p:nvPr>
        </p:nvSpPr>
        <p:spPr>
          <a:xfrm>
            <a:off x="7659688" y="6208713"/>
            <a:ext cx="205581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DA174B-D62D-4EC9-8E6C-34A9DC8979BC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l-GR" sz="1400" i="0" smtClean="0"/>
          </a:p>
        </p:txBody>
      </p:sp>
      <p:cxnSp>
        <p:nvCxnSpPr>
          <p:cNvPr id="31750" name="AutoShape 84"/>
          <p:cNvCxnSpPr>
            <a:cxnSpLocks noChangeShapeType="1"/>
            <a:stCxn id="19466" idx="0"/>
            <a:endCxn id="57" idx="1"/>
          </p:cNvCxnSpPr>
          <p:nvPr/>
        </p:nvCxnSpPr>
        <p:spPr bwMode="auto">
          <a:xfrm rot="5400000" flipH="1" flipV="1">
            <a:off x="5021498" y="1790709"/>
            <a:ext cx="493712" cy="8455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4429442" y="2460337"/>
            <a:ext cx="83228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I2 Belief</a:t>
            </a:r>
            <a:endParaRPr lang="el-GR" altLang="el-GR" dirty="0">
              <a:cs typeface="+mn-cs"/>
            </a:endParaRPr>
          </a:p>
        </p:txBody>
      </p:sp>
      <p:sp>
        <p:nvSpPr>
          <p:cNvPr id="19476" name="Text Box 96"/>
          <p:cNvSpPr txBox="1">
            <a:spLocks noChangeArrowheads="1"/>
          </p:cNvSpPr>
          <p:nvPr/>
        </p:nvSpPr>
        <p:spPr bwMode="auto">
          <a:xfrm>
            <a:off x="1191722" y="2458475"/>
            <a:ext cx="153734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I1 Argumentation</a:t>
            </a:r>
            <a:endParaRPr lang="el-GR" altLang="el-GR" dirty="0">
              <a:cs typeface="+mn-cs"/>
            </a:endParaRPr>
          </a:p>
        </p:txBody>
      </p:sp>
      <p:cxnSp>
        <p:nvCxnSpPr>
          <p:cNvPr id="31754" name="AutoShape 98"/>
          <p:cNvCxnSpPr>
            <a:cxnSpLocks noChangeShapeType="1"/>
            <a:stCxn id="19466" idx="1"/>
            <a:endCxn id="19476" idx="3"/>
          </p:cNvCxnSpPr>
          <p:nvPr/>
        </p:nvCxnSpPr>
        <p:spPr bwMode="auto">
          <a:xfrm rot="10800000">
            <a:off x="2729066" y="2612364"/>
            <a:ext cx="1700376" cy="18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8" name="Text Box 99"/>
          <p:cNvSpPr txBox="1">
            <a:spLocks noChangeArrowheads="1"/>
          </p:cNvSpPr>
          <p:nvPr/>
        </p:nvSpPr>
        <p:spPr bwMode="auto">
          <a:xfrm>
            <a:off x="3022442" y="2347479"/>
            <a:ext cx="1246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J2 concluded</a:t>
            </a:r>
          </a:p>
          <a:p>
            <a:pPr algn="ctr" defTabSz="968375">
              <a:defRPr/>
            </a:pP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that</a:t>
            </a:r>
            <a:endParaRPr lang="el-GR" altLang="el-GR" sz="1400" dirty="0">
              <a:solidFill>
                <a:srgbClr val="CC0066"/>
              </a:solidFill>
              <a:latin typeface="Arial" charset="0"/>
              <a:cs typeface="+mn-cs"/>
            </a:endParaRPr>
          </a:p>
        </p:txBody>
      </p:sp>
      <p:sp>
        <p:nvSpPr>
          <p:cNvPr id="31757" name="Line 101"/>
          <p:cNvSpPr>
            <a:spLocks noChangeShapeType="1"/>
          </p:cNvSpPr>
          <p:nvPr/>
        </p:nvSpPr>
        <p:spPr bwMode="auto">
          <a:xfrm flipH="1" flipV="1">
            <a:off x="1958012" y="2780738"/>
            <a:ext cx="0" cy="485775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82" name="Text Box 104"/>
          <p:cNvSpPr txBox="1">
            <a:spLocks noChangeArrowheads="1"/>
          </p:cNvSpPr>
          <p:nvPr/>
        </p:nvSpPr>
        <p:spPr bwMode="auto">
          <a:xfrm>
            <a:off x="1094603" y="3275347"/>
            <a:ext cx="1755609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I5 Inference </a:t>
            </a:r>
            <a:r>
              <a:rPr lang="en-US" altLang="el-GR" dirty="0">
                <a:cs typeface="+mn-cs"/>
              </a:rPr>
              <a:t>Making</a:t>
            </a:r>
            <a:endParaRPr lang="el-GR" altLang="el-GR" dirty="0">
              <a:cs typeface="+mn-cs"/>
            </a:endParaRPr>
          </a:p>
        </p:txBody>
      </p:sp>
      <p:sp>
        <p:nvSpPr>
          <p:cNvPr id="19492" name="Text Box 130"/>
          <p:cNvSpPr txBox="1">
            <a:spLocks noChangeArrowheads="1"/>
          </p:cNvSpPr>
          <p:nvPr/>
        </p:nvSpPr>
        <p:spPr bwMode="auto">
          <a:xfrm>
            <a:off x="6433356" y="2257992"/>
            <a:ext cx="1598516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I4 Proposition Set</a:t>
            </a:r>
            <a:endParaRPr lang="el-GR" altLang="el-GR" dirty="0">
              <a:cs typeface="+mn-cs"/>
            </a:endParaRPr>
          </a:p>
        </p:txBody>
      </p:sp>
      <p:sp>
        <p:nvSpPr>
          <p:cNvPr id="19493" name="Text Box 131"/>
          <p:cNvSpPr txBox="1">
            <a:spLocks noChangeArrowheads="1"/>
          </p:cNvSpPr>
          <p:nvPr/>
        </p:nvSpPr>
        <p:spPr bwMode="auto">
          <a:xfrm>
            <a:off x="5418837" y="2681659"/>
            <a:ext cx="3143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is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9494" name="Text Box 132"/>
          <p:cNvSpPr txBox="1">
            <a:spLocks noChangeArrowheads="1"/>
          </p:cNvSpPr>
          <p:nvPr/>
        </p:nvSpPr>
        <p:spPr bwMode="auto">
          <a:xfrm>
            <a:off x="6460239" y="2797008"/>
            <a:ext cx="132709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I6 Belief </a:t>
            </a:r>
            <a:r>
              <a:rPr lang="en-US" altLang="el-GR" dirty="0">
                <a:cs typeface="+mn-cs"/>
              </a:rPr>
              <a:t>Value</a:t>
            </a:r>
            <a:endParaRPr lang="el-GR" altLang="el-GR" dirty="0">
              <a:cs typeface="+mn-cs"/>
            </a:endParaRPr>
          </a:p>
        </p:txBody>
      </p:sp>
      <p:sp>
        <p:nvSpPr>
          <p:cNvPr id="19495" name="Text Box 133"/>
          <p:cNvSpPr txBox="1">
            <a:spLocks noChangeArrowheads="1"/>
          </p:cNvSpPr>
          <p:nvPr/>
        </p:nvSpPr>
        <p:spPr bwMode="auto">
          <a:xfrm>
            <a:off x="5230118" y="2190459"/>
            <a:ext cx="58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  that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cxnSp>
        <p:nvCxnSpPr>
          <p:cNvPr id="31766" name="AutoShape 134"/>
          <p:cNvCxnSpPr>
            <a:cxnSpLocks noChangeShapeType="1"/>
            <a:stCxn id="19466" idx="3"/>
            <a:endCxn id="19494" idx="1"/>
          </p:cNvCxnSpPr>
          <p:nvPr/>
        </p:nvCxnSpPr>
        <p:spPr bwMode="auto">
          <a:xfrm>
            <a:off x="5261722" y="2614226"/>
            <a:ext cx="1198517" cy="336671"/>
          </a:xfrm>
          <a:prstGeom prst="bentConnector3">
            <a:avLst>
              <a:gd name="adj1" fmla="val 491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7" name="AutoShape 135"/>
          <p:cNvCxnSpPr>
            <a:cxnSpLocks noChangeShapeType="1"/>
            <a:stCxn id="19466" idx="3"/>
            <a:endCxn id="19492" idx="1"/>
          </p:cNvCxnSpPr>
          <p:nvPr/>
        </p:nvCxnSpPr>
        <p:spPr bwMode="auto">
          <a:xfrm flipV="1">
            <a:off x="5261722" y="2411881"/>
            <a:ext cx="1171634" cy="20234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8" name="Text Box 136"/>
          <p:cNvSpPr txBox="1">
            <a:spLocks noChangeArrowheads="1"/>
          </p:cNvSpPr>
          <p:nvPr/>
        </p:nvSpPr>
        <p:spPr bwMode="auto">
          <a:xfrm>
            <a:off x="6371986" y="3091820"/>
            <a:ext cx="15779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l-G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(True, False, Unknown)</a:t>
            </a:r>
            <a:endParaRPr lang="el-GR" altLang="el-GR" sz="10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31770" name="Line 163"/>
          <p:cNvSpPr>
            <a:spLocks noChangeShapeType="1"/>
          </p:cNvSpPr>
          <p:nvPr/>
        </p:nvSpPr>
        <p:spPr bwMode="auto">
          <a:xfrm>
            <a:off x="5864225" y="63690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164"/>
          <p:cNvSpPr>
            <a:spLocks noChangeShapeType="1"/>
          </p:cNvSpPr>
          <p:nvPr/>
        </p:nvSpPr>
        <p:spPr bwMode="auto">
          <a:xfrm flipV="1">
            <a:off x="5873750" y="6643688"/>
            <a:ext cx="533400" cy="4762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72" name="Text Box 165"/>
          <p:cNvSpPr txBox="1">
            <a:spLocks noChangeArrowheads="1"/>
          </p:cNvSpPr>
          <p:nvPr/>
        </p:nvSpPr>
        <p:spPr bwMode="auto">
          <a:xfrm>
            <a:off x="5780088" y="6161088"/>
            <a:ext cx="801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0" i="0"/>
              <a:t>property</a:t>
            </a:r>
            <a:endParaRPr lang="el-GR" altLang="el-GR" sz="1200" b="0" i="0"/>
          </a:p>
        </p:txBody>
      </p:sp>
      <p:sp>
        <p:nvSpPr>
          <p:cNvPr id="31773" name="Text Box 166"/>
          <p:cNvSpPr txBox="1">
            <a:spLocks noChangeArrowheads="1"/>
          </p:cNvSpPr>
          <p:nvPr/>
        </p:nvSpPr>
        <p:spPr bwMode="auto">
          <a:xfrm>
            <a:off x="5907088" y="6403975"/>
            <a:ext cx="420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0" i="0"/>
              <a:t>IsA</a:t>
            </a:r>
            <a:endParaRPr lang="el-GR" altLang="el-GR" sz="1200" b="0" i="0"/>
          </a:p>
        </p:txBody>
      </p:sp>
      <p:sp>
        <p:nvSpPr>
          <p:cNvPr id="78" name="Text Box 86"/>
          <p:cNvSpPr txBox="1">
            <a:spLocks noChangeArrowheads="1"/>
          </p:cNvSpPr>
          <p:nvPr/>
        </p:nvSpPr>
        <p:spPr bwMode="auto">
          <a:xfrm>
            <a:off x="4405799" y="1690261"/>
            <a:ext cx="950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has belief</a:t>
            </a:r>
          </a:p>
          <a:p>
            <a:pPr algn="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time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6497638" y="6183313"/>
            <a:ext cx="865187" cy="252412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050" dirty="0">
                <a:cs typeface="+mn-cs"/>
              </a:rPr>
              <a:t>CRM Entity</a:t>
            </a:r>
            <a:endParaRPr lang="el-GR" altLang="el-GR" sz="1050" dirty="0">
              <a:cs typeface="+mn-cs"/>
            </a:endParaRPr>
          </a:p>
        </p:txBody>
      </p:sp>
      <p:sp>
        <p:nvSpPr>
          <p:cNvPr id="50" name="Text Box 96"/>
          <p:cNvSpPr txBox="1">
            <a:spLocks noChangeArrowheads="1"/>
          </p:cNvSpPr>
          <p:nvPr/>
        </p:nvSpPr>
        <p:spPr bwMode="auto">
          <a:xfrm>
            <a:off x="6486525" y="6480175"/>
            <a:ext cx="1016000" cy="25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050" dirty="0" err="1" smtClean="0">
                <a:cs typeface="+mn-cs"/>
              </a:rPr>
              <a:t>CRMInf</a:t>
            </a:r>
            <a:r>
              <a:rPr lang="en-US" altLang="el-GR" sz="1050" dirty="0" smtClean="0">
                <a:cs typeface="+mn-cs"/>
              </a:rPr>
              <a:t> Entity</a:t>
            </a:r>
            <a:endParaRPr lang="el-GR" altLang="el-GR" sz="1050" dirty="0">
              <a:cs typeface="+mn-cs"/>
            </a:endParaRPr>
          </a:p>
        </p:txBody>
      </p:sp>
      <p:sp>
        <p:nvSpPr>
          <p:cNvPr id="51" name="Text Box 104"/>
          <p:cNvSpPr txBox="1">
            <a:spLocks noChangeArrowheads="1"/>
          </p:cNvSpPr>
          <p:nvPr/>
        </p:nvSpPr>
        <p:spPr bwMode="auto">
          <a:xfrm>
            <a:off x="7485063" y="6183313"/>
            <a:ext cx="1052512" cy="254000"/>
          </a:xfrm>
          <a:prstGeom prst="rect">
            <a:avLst/>
          </a:prstGeom>
          <a:gradFill>
            <a:gsLst>
              <a:gs pos="0">
                <a:srgbClr val="FAA372"/>
              </a:gs>
              <a:gs pos="50000">
                <a:schemeClr val="bg1"/>
              </a:gs>
              <a:gs pos="100000">
                <a:srgbClr val="FAA37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050" dirty="0" err="1" smtClean="0">
                <a:cs typeface="+mn-cs"/>
              </a:rPr>
              <a:t>CRMSci</a:t>
            </a:r>
            <a:r>
              <a:rPr lang="en-US" altLang="el-GR" sz="1050" dirty="0" smtClean="0">
                <a:cs typeface="+mn-cs"/>
              </a:rPr>
              <a:t> Entity</a:t>
            </a:r>
            <a:endParaRPr lang="el-GR" altLang="el-GR" sz="1050" dirty="0" smtClean="0">
              <a:cs typeface="+mn-cs"/>
            </a:endParaRPr>
          </a:p>
        </p:txBody>
      </p:sp>
      <p:sp>
        <p:nvSpPr>
          <p:cNvPr id="57" name="Text Box 83"/>
          <p:cNvSpPr txBox="1">
            <a:spLocks noChangeArrowheads="1"/>
          </p:cNvSpPr>
          <p:nvPr/>
        </p:nvSpPr>
        <p:spPr bwMode="auto">
          <a:xfrm>
            <a:off x="5691127" y="1809462"/>
            <a:ext cx="1465262" cy="314325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>
                <a:cs typeface="+mn-cs"/>
              </a:rPr>
              <a:t>E52 Time-Span</a:t>
            </a:r>
            <a:endParaRPr lang="el-GR" altLang="el-GR" sz="1400">
              <a:cs typeface="+mn-cs"/>
            </a:endParaRPr>
          </a:p>
        </p:txBody>
      </p:sp>
      <p:cxnSp>
        <p:nvCxnSpPr>
          <p:cNvPr id="59" name="AutoShape 84"/>
          <p:cNvCxnSpPr>
            <a:cxnSpLocks noChangeShapeType="1"/>
            <a:stCxn id="19482" idx="3"/>
            <a:endCxn id="19466" idx="2"/>
          </p:cNvCxnSpPr>
          <p:nvPr/>
        </p:nvCxnSpPr>
        <p:spPr bwMode="auto">
          <a:xfrm flipV="1">
            <a:off x="2850212" y="2768114"/>
            <a:ext cx="1995370" cy="66112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ext Box 99"/>
          <p:cNvSpPr txBox="1">
            <a:spLocks noChangeArrowheads="1"/>
          </p:cNvSpPr>
          <p:nvPr/>
        </p:nvSpPr>
        <p:spPr bwMode="auto">
          <a:xfrm>
            <a:off x="2431910" y="3977513"/>
            <a:ext cx="12460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J3 applies</a:t>
            </a:r>
            <a:endParaRPr lang="el-GR" altLang="el-GR" sz="1400" dirty="0">
              <a:solidFill>
                <a:srgbClr val="CC0066"/>
              </a:solidFill>
              <a:latin typeface="Arial" charset="0"/>
              <a:cs typeface="+mn-cs"/>
            </a:endParaRPr>
          </a:p>
        </p:txBody>
      </p:sp>
      <p:cxnSp>
        <p:nvCxnSpPr>
          <p:cNvPr id="63" name="AutoShape 84"/>
          <p:cNvCxnSpPr>
            <a:cxnSpLocks noChangeShapeType="1"/>
            <a:stCxn id="19482" idx="2"/>
          </p:cNvCxnSpPr>
          <p:nvPr/>
        </p:nvCxnSpPr>
        <p:spPr bwMode="auto">
          <a:xfrm rot="16200000" flipH="1">
            <a:off x="2782682" y="2772850"/>
            <a:ext cx="675514" cy="2296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Text Box 85"/>
          <p:cNvSpPr txBox="1">
            <a:spLocks noChangeArrowheads="1"/>
          </p:cNvSpPr>
          <p:nvPr/>
        </p:nvSpPr>
        <p:spPr bwMode="auto">
          <a:xfrm>
            <a:off x="3691280" y="4098615"/>
            <a:ext cx="160653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I3 Inference Logic</a:t>
            </a:r>
            <a:endParaRPr lang="el-GR" altLang="el-GR" dirty="0">
              <a:cs typeface="+mn-cs"/>
            </a:endParaRPr>
          </a:p>
        </p:txBody>
      </p:sp>
      <p:sp>
        <p:nvSpPr>
          <p:cNvPr id="67" name="Text Box 99"/>
          <p:cNvSpPr txBox="1">
            <a:spLocks noChangeArrowheads="1"/>
          </p:cNvSpPr>
          <p:nvPr/>
        </p:nvSpPr>
        <p:spPr bwMode="auto">
          <a:xfrm>
            <a:off x="3114583" y="3155468"/>
            <a:ext cx="1246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J1 used as</a:t>
            </a:r>
          </a:p>
          <a:p>
            <a:pPr algn="ctr" defTabSz="968375">
              <a:defRPr/>
            </a:pP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premise</a:t>
            </a:r>
            <a:endParaRPr lang="el-GR" altLang="el-GR" sz="1400" dirty="0">
              <a:solidFill>
                <a:srgbClr val="CC0066"/>
              </a:solidFill>
              <a:latin typeface="Arial" charset="0"/>
              <a:cs typeface="+mn-cs"/>
            </a:endParaRP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414713" y="4982504"/>
            <a:ext cx="431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l-GR" sz="1600" dirty="0" smtClean="0">
                <a:solidFill>
                  <a:srgbClr val="CC0066"/>
                </a:solidFill>
              </a:rPr>
              <a:t>Validity is relative to truth of premise.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l-GR" sz="1600" b="0" dirty="0" smtClean="0">
              <a:solidFill>
                <a:srgbClr val="CC0066"/>
              </a:solidFill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l-GR" sz="1600" b="0" dirty="0" smtClean="0">
                <a:solidFill>
                  <a:srgbClr val="CC0066"/>
                </a:solidFill>
              </a:rPr>
              <a:t>“I3 Inference Logic” comprises all categorical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l-GR" sz="1600" b="0" dirty="0" smtClean="0">
                <a:solidFill>
                  <a:srgbClr val="CC0066"/>
                </a:solidFill>
              </a:rPr>
              <a:t>hypotheses and logic</a:t>
            </a:r>
            <a:endParaRPr lang="el-GR" altLang="el-GR" sz="1600" b="0" dirty="0">
              <a:solidFill>
                <a:srgbClr val="CC0066"/>
              </a:solidFill>
            </a:endParaRP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5575999" y="3678688"/>
            <a:ext cx="2510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el-GR" sz="1600" dirty="0" smtClean="0">
                <a:solidFill>
                  <a:srgbClr val="CC0066"/>
                </a:solidFill>
              </a:rPr>
              <a:t>Here is the provenance!</a:t>
            </a:r>
            <a:endParaRPr lang="el-GR" altLang="el-GR" sz="1400" b="0" dirty="0">
              <a:solidFill>
                <a:srgbClr val="CC0066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 b="0" dirty="0">
              <a:solidFill>
                <a:srgbClr val="CC0066"/>
              </a:solidFill>
            </a:endParaRPr>
          </a:p>
        </p:txBody>
      </p:sp>
      <p:sp>
        <p:nvSpPr>
          <p:cNvPr id="71" name="Line 101"/>
          <p:cNvSpPr>
            <a:spLocks noChangeShapeType="1"/>
          </p:cNvSpPr>
          <p:nvPr/>
        </p:nvSpPr>
        <p:spPr bwMode="auto">
          <a:xfrm flipH="1" flipV="1">
            <a:off x="4966727" y="3409561"/>
            <a:ext cx="658373" cy="317584"/>
          </a:xfrm>
          <a:prstGeom prst="line">
            <a:avLst/>
          </a:prstGeom>
          <a:noFill/>
          <a:ln w="38100" cmpd="dbl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2" name="Line 101"/>
          <p:cNvSpPr>
            <a:spLocks noChangeShapeType="1"/>
          </p:cNvSpPr>
          <p:nvPr/>
        </p:nvSpPr>
        <p:spPr bwMode="auto">
          <a:xfrm flipH="1">
            <a:off x="5356699" y="4021412"/>
            <a:ext cx="602312" cy="237225"/>
          </a:xfrm>
          <a:prstGeom prst="line">
            <a:avLst/>
          </a:prstGeom>
          <a:noFill/>
          <a:ln w="38100" cmpd="dbl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l-GR" dirty="0" smtClean="0"/>
              <a:t>Belief Adoption</a:t>
            </a:r>
            <a:endParaRPr lang="en-GB" altLang="el-GR" dirty="0" smtClean="0"/>
          </a:p>
        </p:txBody>
      </p:sp>
      <p:sp>
        <p:nvSpPr>
          <p:cNvPr id="31748" name="Slide Number Placeholder 61"/>
          <p:cNvSpPr>
            <a:spLocks noGrp="1"/>
          </p:cNvSpPr>
          <p:nvPr>
            <p:ph type="sldNum" sz="quarter" idx="10"/>
          </p:nvPr>
        </p:nvSpPr>
        <p:spPr>
          <a:xfrm>
            <a:off x="7659688" y="6208713"/>
            <a:ext cx="205581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DA174B-D62D-4EC9-8E6C-34A9DC8979BC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l-GR" sz="1400" i="0" smtClean="0"/>
          </a:p>
        </p:txBody>
      </p:sp>
      <p:cxnSp>
        <p:nvCxnSpPr>
          <p:cNvPr id="31750" name="AutoShape 84"/>
          <p:cNvCxnSpPr>
            <a:cxnSpLocks noChangeShapeType="1"/>
            <a:stCxn id="19466" idx="0"/>
            <a:endCxn id="57" idx="1"/>
          </p:cNvCxnSpPr>
          <p:nvPr/>
        </p:nvCxnSpPr>
        <p:spPr bwMode="auto">
          <a:xfrm rot="5400000" flipH="1" flipV="1">
            <a:off x="5021498" y="1790709"/>
            <a:ext cx="493712" cy="8455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4429442" y="2460337"/>
            <a:ext cx="83228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I2 Belief</a:t>
            </a:r>
            <a:endParaRPr lang="el-GR" altLang="el-GR" dirty="0">
              <a:cs typeface="+mn-cs"/>
            </a:endParaRPr>
          </a:p>
        </p:txBody>
      </p:sp>
      <p:sp>
        <p:nvSpPr>
          <p:cNvPr id="19476" name="Text Box 96"/>
          <p:cNvSpPr txBox="1">
            <a:spLocks noChangeArrowheads="1"/>
          </p:cNvSpPr>
          <p:nvPr/>
        </p:nvSpPr>
        <p:spPr bwMode="auto">
          <a:xfrm>
            <a:off x="1191722" y="2458475"/>
            <a:ext cx="153734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I1 Argumentation</a:t>
            </a:r>
            <a:endParaRPr lang="el-GR" altLang="el-GR" dirty="0">
              <a:cs typeface="+mn-cs"/>
            </a:endParaRPr>
          </a:p>
        </p:txBody>
      </p:sp>
      <p:cxnSp>
        <p:nvCxnSpPr>
          <p:cNvPr id="31754" name="AutoShape 98"/>
          <p:cNvCxnSpPr>
            <a:cxnSpLocks noChangeShapeType="1"/>
            <a:stCxn id="19466" idx="1"/>
            <a:endCxn id="19476" idx="3"/>
          </p:cNvCxnSpPr>
          <p:nvPr/>
        </p:nvCxnSpPr>
        <p:spPr bwMode="auto">
          <a:xfrm rot="10800000">
            <a:off x="2729066" y="2612364"/>
            <a:ext cx="1700376" cy="18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8" name="Text Box 99"/>
          <p:cNvSpPr txBox="1">
            <a:spLocks noChangeArrowheads="1"/>
          </p:cNvSpPr>
          <p:nvPr/>
        </p:nvSpPr>
        <p:spPr bwMode="auto">
          <a:xfrm>
            <a:off x="3022442" y="2347479"/>
            <a:ext cx="1246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J2 concluded</a:t>
            </a:r>
          </a:p>
          <a:p>
            <a:pPr algn="ctr" defTabSz="968375">
              <a:defRPr/>
            </a:pP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that</a:t>
            </a:r>
            <a:endParaRPr lang="el-GR" altLang="el-GR" sz="1400" dirty="0">
              <a:solidFill>
                <a:srgbClr val="CC0066"/>
              </a:solidFill>
              <a:latin typeface="Arial" charset="0"/>
              <a:cs typeface="+mn-cs"/>
            </a:endParaRPr>
          </a:p>
        </p:txBody>
      </p:sp>
      <p:sp>
        <p:nvSpPr>
          <p:cNvPr id="31757" name="Line 101"/>
          <p:cNvSpPr>
            <a:spLocks noChangeShapeType="1"/>
          </p:cNvSpPr>
          <p:nvPr/>
        </p:nvSpPr>
        <p:spPr bwMode="auto">
          <a:xfrm flipH="1" flipV="1">
            <a:off x="1958012" y="2780738"/>
            <a:ext cx="0" cy="485775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82" name="Text Box 104"/>
          <p:cNvSpPr txBox="1">
            <a:spLocks noChangeArrowheads="1"/>
          </p:cNvSpPr>
          <p:nvPr/>
        </p:nvSpPr>
        <p:spPr bwMode="auto">
          <a:xfrm>
            <a:off x="1182900" y="3275347"/>
            <a:ext cx="1579023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I7 Belief Adoption</a:t>
            </a:r>
            <a:endParaRPr lang="el-GR" altLang="el-GR" dirty="0">
              <a:cs typeface="+mn-cs"/>
            </a:endParaRPr>
          </a:p>
        </p:txBody>
      </p:sp>
      <p:sp>
        <p:nvSpPr>
          <p:cNvPr id="19492" name="Text Box 130"/>
          <p:cNvSpPr txBox="1">
            <a:spLocks noChangeArrowheads="1"/>
          </p:cNvSpPr>
          <p:nvPr/>
        </p:nvSpPr>
        <p:spPr bwMode="auto">
          <a:xfrm>
            <a:off x="6433356" y="2257992"/>
            <a:ext cx="1598516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I4 Proposition Set</a:t>
            </a:r>
            <a:endParaRPr lang="el-GR" altLang="el-GR" dirty="0">
              <a:cs typeface="+mn-cs"/>
            </a:endParaRPr>
          </a:p>
        </p:txBody>
      </p:sp>
      <p:sp>
        <p:nvSpPr>
          <p:cNvPr id="19493" name="Text Box 131"/>
          <p:cNvSpPr txBox="1">
            <a:spLocks noChangeArrowheads="1"/>
          </p:cNvSpPr>
          <p:nvPr/>
        </p:nvSpPr>
        <p:spPr bwMode="auto">
          <a:xfrm>
            <a:off x="5418837" y="2681659"/>
            <a:ext cx="3143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is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9494" name="Text Box 132"/>
          <p:cNvSpPr txBox="1">
            <a:spLocks noChangeArrowheads="1"/>
          </p:cNvSpPr>
          <p:nvPr/>
        </p:nvSpPr>
        <p:spPr bwMode="auto">
          <a:xfrm>
            <a:off x="6460239" y="2797008"/>
            <a:ext cx="132709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>
                <a:cs typeface="+mn-cs"/>
              </a:rPr>
              <a:t>I6 Belief </a:t>
            </a:r>
            <a:r>
              <a:rPr lang="en-US" altLang="el-GR" dirty="0">
                <a:cs typeface="+mn-cs"/>
              </a:rPr>
              <a:t>Value</a:t>
            </a:r>
            <a:endParaRPr lang="el-GR" altLang="el-GR" dirty="0">
              <a:cs typeface="+mn-cs"/>
            </a:endParaRPr>
          </a:p>
        </p:txBody>
      </p:sp>
      <p:sp>
        <p:nvSpPr>
          <p:cNvPr id="19495" name="Text Box 133"/>
          <p:cNvSpPr txBox="1">
            <a:spLocks noChangeArrowheads="1"/>
          </p:cNvSpPr>
          <p:nvPr/>
        </p:nvSpPr>
        <p:spPr bwMode="auto">
          <a:xfrm>
            <a:off x="5230118" y="2190459"/>
            <a:ext cx="58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  that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cxnSp>
        <p:nvCxnSpPr>
          <p:cNvPr id="31766" name="AutoShape 134"/>
          <p:cNvCxnSpPr>
            <a:cxnSpLocks noChangeShapeType="1"/>
            <a:stCxn id="19466" idx="3"/>
            <a:endCxn id="19494" idx="1"/>
          </p:cNvCxnSpPr>
          <p:nvPr/>
        </p:nvCxnSpPr>
        <p:spPr bwMode="auto">
          <a:xfrm>
            <a:off x="5261722" y="2614226"/>
            <a:ext cx="1198517" cy="336671"/>
          </a:xfrm>
          <a:prstGeom prst="bentConnector3">
            <a:avLst>
              <a:gd name="adj1" fmla="val 491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7" name="AutoShape 135"/>
          <p:cNvCxnSpPr>
            <a:cxnSpLocks noChangeShapeType="1"/>
            <a:stCxn id="19466" idx="3"/>
            <a:endCxn id="19492" idx="1"/>
          </p:cNvCxnSpPr>
          <p:nvPr/>
        </p:nvCxnSpPr>
        <p:spPr bwMode="auto">
          <a:xfrm flipV="1">
            <a:off x="5261722" y="2411881"/>
            <a:ext cx="1171634" cy="20234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8" name="Text Box 136"/>
          <p:cNvSpPr txBox="1">
            <a:spLocks noChangeArrowheads="1"/>
          </p:cNvSpPr>
          <p:nvPr/>
        </p:nvSpPr>
        <p:spPr bwMode="auto">
          <a:xfrm>
            <a:off x="6371986" y="3091820"/>
            <a:ext cx="15779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l-G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(True, False, Unknown)</a:t>
            </a:r>
            <a:endParaRPr lang="el-GR" altLang="el-GR" sz="10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31770" name="Line 163"/>
          <p:cNvSpPr>
            <a:spLocks noChangeShapeType="1"/>
          </p:cNvSpPr>
          <p:nvPr/>
        </p:nvSpPr>
        <p:spPr bwMode="auto">
          <a:xfrm>
            <a:off x="5864225" y="63690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164"/>
          <p:cNvSpPr>
            <a:spLocks noChangeShapeType="1"/>
          </p:cNvSpPr>
          <p:nvPr/>
        </p:nvSpPr>
        <p:spPr bwMode="auto">
          <a:xfrm flipV="1">
            <a:off x="5873750" y="6643688"/>
            <a:ext cx="533400" cy="4762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72" name="Text Box 165"/>
          <p:cNvSpPr txBox="1">
            <a:spLocks noChangeArrowheads="1"/>
          </p:cNvSpPr>
          <p:nvPr/>
        </p:nvSpPr>
        <p:spPr bwMode="auto">
          <a:xfrm>
            <a:off x="5780088" y="6161088"/>
            <a:ext cx="801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0" i="0"/>
              <a:t>property</a:t>
            </a:r>
            <a:endParaRPr lang="el-GR" altLang="el-GR" sz="1200" b="0" i="0"/>
          </a:p>
        </p:txBody>
      </p:sp>
      <p:sp>
        <p:nvSpPr>
          <p:cNvPr id="31773" name="Text Box 166"/>
          <p:cNvSpPr txBox="1">
            <a:spLocks noChangeArrowheads="1"/>
          </p:cNvSpPr>
          <p:nvPr/>
        </p:nvSpPr>
        <p:spPr bwMode="auto">
          <a:xfrm>
            <a:off x="5907088" y="6403975"/>
            <a:ext cx="420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0" i="0"/>
              <a:t>IsA</a:t>
            </a:r>
            <a:endParaRPr lang="el-GR" altLang="el-GR" sz="1200" b="0" i="0"/>
          </a:p>
        </p:txBody>
      </p:sp>
      <p:sp>
        <p:nvSpPr>
          <p:cNvPr id="78" name="Text Box 86"/>
          <p:cNvSpPr txBox="1">
            <a:spLocks noChangeArrowheads="1"/>
          </p:cNvSpPr>
          <p:nvPr/>
        </p:nvSpPr>
        <p:spPr bwMode="auto">
          <a:xfrm>
            <a:off x="4405799" y="1690261"/>
            <a:ext cx="950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has belief</a:t>
            </a:r>
          </a:p>
          <a:p>
            <a:pPr algn="r" defTabSz="968375">
              <a:defRPr/>
            </a:pPr>
            <a:r>
              <a:rPr lang="en-US" alt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rPr>
              <a:t>time</a:t>
            </a:r>
            <a:endParaRPr lang="el-GR" alt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6497638" y="6183313"/>
            <a:ext cx="865187" cy="252412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050" dirty="0">
                <a:cs typeface="+mn-cs"/>
              </a:rPr>
              <a:t>CRM Entity</a:t>
            </a:r>
            <a:endParaRPr lang="el-GR" altLang="el-GR" sz="1050" dirty="0">
              <a:cs typeface="+mn-cs"/>
            </a:endParaRPr>
          </a:p>
        </p:txBody>
      </p:sp>
      <p:sp>
        <p:nvSpPr>
          <p:cNvPr id="50" name="Text Box 96"/>
          <p:cNvSpPr txBox="1">
            <a:spLocks noChangeArrowheads="1"/>
          </p:cNvSpPr>
          <p:nvPr/>
        </p:nvSpPr>
        <p:spPr bwMode="auto">
          <a:xfrm>
            <a:off x="6486525" y="6480175"/>
            <a:ext cx="1016000" cy="25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050" dirty="0" err="1" smtClean="0">
                <a:cs typeface="+mn-cs"/>
              </a:rPr>
              <a:t>CRMInf</a:t>
            </a:r>
            <a:r>
              <a:rPr lang="en-US" altLang="el-GR" sz="1050" dirty="0" smtClean="0">
                <a:cs typeface="+mn-cs"/>
              </a:rPr>
              <a:t> Entity</a:t>
            </a:r>
            <a:endParaRPr lang="el-GR" altLang="el-GR" sz="1050" dirty="0">
              <a:cs typeface="+mn-cs"/>
            </a:endParaRPr>
          </a:p>
        </p:txBody>
      </p:sp>
      <p:sp>
        <p:nvSpPr>
          <p:cNvPr id="51" name="Text Box 104"/>
          <p:cNvSpPr txBox="1">
            <a:spLocks noChangeArrowheads="1"/>
          </p:cNvSpPr>
          <p:nvPr/>
        </p:nvSpPr>
        <p:spPr bwMode="auto">
          <a:xfrm>
            <a:off x="7485063" y="6183313"/>
            <a:ext cx="1052512" cy="254000"/>
          </a:xfrm>
          <a:prstGeom prst="rect">
            <a:avLst/>
          </a:prstGeom>
          <a:gradFill>
            <a:gsLst>
              <a:gs pos="0">
                <a:srgbClr val="FAA372"/>
              </a:gs>
              <a:gs pos="50000">
                <a:schemeClr val="bg1"/>
              </a:gs>
              <a:gs pos="100000">
                <a:srgbClr val="FAA37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050" dirty="0" err="1" smtClean="0">
                <a:cs typeface="+mn-cs"/>
              </a:rPr>
              <a:t>CRMSci</a:t>
            </a:r>
            <a:r>
              <a:rPr lang="en-US" altLang="el-GR" sz="1050" dirty="0" smtClean="0">
                <a:cs typeface="+mn-cs"/>
              </a:rPr>
              <a:t> Entity</a:t>
            </a:r>
            <a:endParaRPr lang="el-GR" altLang="el-GR" sz="1050" dirty="0" smtClean="0">
              <a:cs typeface="+mn-cs"/>
            </a:endParaRPr>
          </a:p>
        </p:txBody>
      </p:sp>
      <p:sp>
        <p:nvSpPr>
          <p:cNvPr id="57" name="Text Box 83"/>
          <p:cNvSpPr txBox="1">
            <a:spLocks noChangeArrowheads="1"/>
          </p:cNvSpPr>
          <p:nvPr/>
        </p:nvSpPr>
        <p:spPr bwMode="auto">
          <a:xfrm>
            <a:off x="5691127" y="1809462"/>
            <a:ext cx="1465262" cy="314325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>
                <a:cs typeface="+mn-cs"/>
              </a:rPr>
              <a:t>E52 Time-Span</a:t>
            </a:r>
            <a:endParaRPr lang="el-GR" altLang="el-GR" sz="1400">
              <a:cs typeface="+mn-cs"/>
            </a:endParaRPr>
          </a:p>
        </p:txBody>
      </p:sp>
      <p:cxnSp>
        <p:nvCxnSpPr>
          <p:cNvPr id="59" name="AutoShape 84"/>
          <p:cNvCxnSpPr>
            <a:cxnSpLocks noChangeShapeType="1"/>
            <a:stCxn id="19482" idx="3"/>
            <a:endCxn id="19466" idx="2"/>
          </p:cNvCxnSpPr>
          <p:nvPr/>
        </p:nvCxnSpPr>
        <p:spPr bwMode="auto">
          <a:xfrm flipV="1">
            <a:off x="2850212" y="2768114"/>
            <a:ext cx="1995370" cy="66112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ext Box 99"/>
          <p:cNvSpPr txBox="1">
            <a:spLocks noChangeArrowheads="1"/>
          </p:cNvSpPr>
          <p:nvPr/>
        </p:nvSpPr>
        <p:spPr bwMode="auto">
          <a:xfrm>
            <a:off x="2411839" y="4917492"/>
            <a:ext cx="1405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>
                <a:solidFill>
                  <a:srgbClr val="CC0066"/>
                </a:solidFill>
                <a:latin typeface="Arial" charset="0"/>
                <a:cs typeface="+mn-cs"/>
              </a:rPr>
              <a:t>J7 is </a:t>
            </a: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based on </a:t>
            </a:r>
            <a:r>
              <a:rPr lang="en-US" altLang="el-GR" sz="1400" dirty="0">
                <a:solidFill>
                  <a:srgbClr val="CC0066"/>
                </a:solidFill>
                <a:latin typeface="Arial" charset="0"/>
                <a:cs typeface="+mn-cs"/>
              </a:rPr>
              <a:t>evidence from </a:t>
            </a:r>
            <a:endParaRPr lang="el-GR" altLang="el-GR" sz="1400" dirty="0">
              <a:solidFill>
                <a:srgbClr val="CC0066"/>
              </a:solidFill>
              <a:latin typeface="Arial" charset="0"/>
              <a:cs typeface="+mn-cs"/>
            </a:endParaRPr>
          </a:p>
        </p:txBody>
      </p:sp>
      <p:cxnSp>
        <p:nvCxnSpPr>
          <p:cNvPr id="63" name="AutoShape 84"/>
          <p:cNvCxnSpPr>
            <a:cxnSpLocks noChangeShapeType="1"/>
            <a:stCxn id="19482" idx="2"/>
            <a:endCxn id="33" idx="1"/>
          </p:cNvCxnSpPr>
          <p:nvPr/>
        </p:nvCxnSpPr>
        <p:spPr bwMode="auto">
          <a:xfrm rot="16200000" flipH="1">
            <a:off x="2310663" y="3244873"/>
            <a:ext cx="1619556" cy="229605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99"/>
          <p:cNvSpPr txBox="1">
            <a:spLocks noChangeArrowheads="1"/>
          </p:cNvSpPr>
          <p:nvPr/>
        </p:nvSpPr>
        <p:spPr bwMode="auto">
          <a:xfrm>
            <a:off x="3114583" y="3155468"/>
            <a:ext cx="1246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J6 adopted </a:t>
            </a:r>
          </a:p>
          <a:p>
            <a:pPr algn="ctr" defTabSz="968375">
              <a:defRPr/>
            </a:pPr>
            <a:r>
              <a:rPr lang="en-US" altLang="el-GR" sz="1400" dirty="0" smtClean="0">
                <a:solidFill>
                  <a:srgbClr val="CC0066"/>
                </a:solidFill>
                <a:latin typeface="Arial" charset="0"/>
                <a:cs typeface="+mn-cs"/>
              </a:rPr>
              <a:t>belief</a:t>
            </a:r>
            <a:endParaRPr lang="el-GR" altLang="el-GR" sz="1400" dirty="0">
              <a:solidFill>
                <a:srgbClr val="CC0066"/>
              </a:solidFill>
              <a:latin typeface="Arial" charset="0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4268470" y="5048791"/>
            <a:ext cx="2015295" cy="307777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 dirty="0" smtClean="0">
                <a:cs typeface="+mn-cs"/>
              </a:rPr>
              <a:t>E73 Information Object</a:t>
            </a:r>
            <a:endParaRPr lang="el-GR" altLang="el-GR" sz="1400" dirty="0">
              <a:cs typeface="+mn-cs"/>
            </a:endParaRP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2689938" y="3656027"/>
            <a:ext cx="2644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el-GR" sz="1600" dirty="0">
                <a:solidFill>
                  <a:srgbClr val="CC0066"/>
                </a:solidFill>
              </a:rPr>
              <a:t>a</a:t>
            </a:r>
            <a:r>
              <a:rPr lang="en-US" altLang="el-GR" sz="1600" dirty="0" smtClean="0">
                <a:solidFill>
                  <a:srgbClr val="CC0066"/>
                </a:solidFill>
              </a:rPr>
              <a:t>nother person’s belief…</a:t>
            </a:r>
            <a:endParaRPr lang="el-GR" altLang="el-GR" sz="1400" b="0" dirty="0">
              <a:solidFill>
                <a:srgbClr val="CC0066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 b="0" dirty="0">
              <a:solidFill>
                <a:srgbClr val="CC0066"/>
              </a:solidFill>
            </a:endParaRP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547087" y="1850443"/>
            <a:ext cx="2640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el-GR" sz="1600" dirty="0" smtClean="0">
                <a:solidFill>
                  <a:srgbClr val="CC0066"/>
                </a:solidFill>
              </a:rPr>
              <a:t>…is made my own belief!</a:t>
            </a:r>
            <a:endParaRPr lang="el-GR" altLang="el-GR" sz="1400" b="0" dirty="0">
              <a:solidFill>
                <a:srgbClr val="CC0066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 b="0" dirty="0">
              <a:solidFill>
                <a:srgbClr val="CC0066"/>
              </a:solidFill>
            </a:endParaRP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438819" y="5825014"/>
            <a:ext cx="3038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el-GR" sz="1600" b="0" dirty="0" smtClean="0">
                <a:solidFill>
                  <a:srgbClr val="CC0066"/>
                </a:solidFill>
              </a:rPr>
              <a:t>Belief Adoption may be merged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l-GR" sz="1600" b="0" dirty="0" smtClean="0">
                <a:solidFill>
                  <a:srgbClr val="CC0066"/>
                </a:solidFill>
              </a:rPr>
              <a:t> with I5 Inference making.</a:t>
            </a:r>
            <a:endParaRPr lang="el-GR" altLang="el-GR" sz="1400" b="0" dirty="0">
              <a:solidFill>
                <a:srgbClr val="CC0066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 b="0" dirty="0">
              <a:solidFill>
                <a:srgbClr val="CC0066"/>
              </a:solidFill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4886666" y="4371275"/>
            <a:ext cx="2510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el-GR" sz="1600" dirty="0" smtClean="0">
                <a:solidFill>
                  <a:srgbClr val="CC0066"/>
                </a:solidFill>
              </a:rPr>
              <a:t>Here is the provenance!</a:t>
            </a:r>
            <a:endParaRPr lang="el-GR" altLang="el-GR" sz="1400" b="0" dirty="0">
              <a:solidFill>
                <a:srgbClr val="CC0066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600" b="0" dirty="0">
              <a:solidFill>
                <a:srgbClr val="CC0066"/>
              </a:solidFill>
            </a:endParaRPr>
          </a:p>
        </p:txBody>
      </p:sp>
      <p:sp>
        <p:nvSpPr>
          <p:cNvPr id="42" name="Line 101"/>
          <p:cNvSpPr>
            <a:spLocks noChangeShapeType="1"/>
          </p:cNvSpPr>
          <p:nvPr/>
        </p:nvSpPr>
        <p:spPr bwMode="auto">
          <a:xfrm flipH="1" flipV="1">
            <a:off x="5261721" y="3918810"/>
            <a:ext cx="332557" cy="394894"/>
          </a:xfrm>
          <a:prstGeom prst="line">
            <a:avLst/>
          </a:prstGeom>
          <a:noFill/>
          <a:ln w="38100" cmpd="dbl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" name="Line 101"/>
          <p:cNvSpPr>
            <a:spLocks noChangeShapeType="1"/>
          </p:cNvSpPr>
          <p:nvPr/>
        </p:nvSpPr>
        <p:spPr bwMode="auto">
          <a:xfrm flipH="1">
            <a:off x="5230117" y="4705564"/>
            <a:ext cx="461009" cy="250486"/>
          </a:xfrm>
          <a:prstGeom prst="line">
            <a:avLst/>
          </a:prstGeom>
          <a:noFill/>
          <a:ln w="38100" cmpd="dbl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2"/>
          <p:cNvGrpSpPr>
            <a:grpSpLocks/>
          </p:cNvGrpSpPr>
          <p:nvPr/>
        </p:nvGrpSpPr>
        <p:grpSpPr bwMode="auto">
          <a:xfrm>
            <a:off x="6457950" y="2943225"/>
            <a:ext cx="1676400" cy="609600"/>
            <a:chOff x="2640" y="1968"/>
            <a:chExt cx="1200" cy="330"/>
          </a:xfrm>
        </p:grpSpPr>
        <p:sp>
          <p:nvSpPr>
            <p:cNvPr id="33847" name="Text Box 23"/>
            <p:cNvSpPr txBox="1">
              <a:spLocks noChangeArrowheads="1"/>
            </p:cNvSpPr>
            <p:nvPr/>
          </p:nvSpPr>
          <p:spPr bwMode="auto">
            <a:xfrm>
              <a:off x="2640" y="1968"/>
              <a:ext cx="1200" cy="13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latin typeface="Times New Roman" panose="02020603050405020304" pitchFamily="18" charset="0"/>
                </a:rPr>
                <a:t>I4 Proposition Set</a:t>
              </a:r>
            </a:p>
          </p:txBody>
        </p:sp>
        <p:sp>
          <p:nvSpPr>
            <p:cNvPr id="33848" name="Text Box 24"/>
            <p:cNvSpPr txBox="1">
              <a:spLocks noChangeArrowheads="1"/>
            </p:cNvSpPr>
            <p:nvPr/>
          </p:nvSpPr>
          <p:spPr bwMode="auto">
            <a:xfrm>
              <a:off x="2640" y="2099"/>
              <a:ext cx="1200" cy="1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i="0">
                  <a:latin typeface="Times New Roman" panose="02020603050405020304" pitchFamily="18" charset="0"/>
                </a:rPr>
                <a:t>was written after</a:t>
              </a:r>
              <a:endParaRPr lang="el-GR" altLang="en-US" sz="1400" i="0">
                <a:latin typeface="Times New Roman" panose="02020603050405020304" pitchFamily="18" charset="0"/>
              </a:endParaRPr>
            </a:p>
          </p:txBody>
        </p:sp>
      </p:grpSp>
      <p:sp>
        <p:nvSpPr>
          <p:cNvPr id="33795" name="Rectangle 109"/>
          <p:cNvSpPr>
            <a:spLocks noChangeArrowheads="1"/>
          </p:cNvSpPr>
          <p:nvPr/>
        </p:nvSpPr>
        <p:spPr bwMode="auto">
          <a:xfrm>
            <a:off x="6654800" y="3205163"/>
            <a:ext cx="12827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 b="0" i="0"/>
          </a:p>
        </p:txBody>
      </p:sp>
      <p:pic>
        <p:nvPicPr>
          <p:cNvPr id="33796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t="23578" r="29437" b="70525"/>
          <a:stretch>
            <a:fillRect/>
          </a:stretch>
        </p:blipFill>
        <p:spPr bwMode="auto">
          <a:xfrm>
            <a:off x="1665288" y="4873625"/>
            <a:ext cx="69008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797" name="Straight Arrow Connector 86"/>
          <p:cNvCxnSpPr>
            <a:cxnSpLocks noChangeShapeType="1"/>
          </p:cNvCxnSpPr>
          <p:nvPr/>
        </p:nvCxnSpPr>
        <p:spPr bwMode="auto">
          <a:xfrm rot="10800000" flipV="1">
            <a:off x="3144838" y="3260725"/>
            <a:ext cx="3509962" cy="21431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B0F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663" y="128588"/>
            <a:ext cx="7928350" cy="1181100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latin typeface="+mn-lt"/>
              </a:rPr>
              <a:t>Modelling </a:t>
            </a:r>
            <a:r>
              <a:rPr lang="en-GB" sz="2000" dirty="0">
                <a:latin typeface="+mn-lt"/>
              </a:rPr>
              <a:t>b</a:t>
            </a:r>
            <a:r>
              <a:rPr lang="en-GB" sz="2000" dirty="0" smtClean="0">
                <a:latin typeface="+mn-lt"/>
              </a:rPr>
              <a:t>eliefs in the evolution of a text and inventory</a:t>
            </a:r>
            <a:endParaRPr lang="en-GB" sz="2000" dirty="0">
              <a:latin typeface="+mn-lt"/>
            </a:endParaRPr>
          </a:p>
        </p:txBody>
      </p:sp>
      <p:sp>
        <p:nvSpPr>
          <p:cNvPr id="3379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19988" y="6197600"/>
            <a:ext cx="205581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1E89E5-8A21-4FDA-BC96-059DB3C7097D}" type="slidenum">
              <a:rPr lang="en-GB" altLang="en-US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 i="0" dirty="0" smtClean="0"/>
          </a:p>
        </p:txBody>
      </p:sp>
      <p:cxnSp>
        <p:nvCxnSpPr>
          <p:cNvPr id="33800" name="Straight Arrow Connector 27"/>
          <p:cNvCxnSpPr>
            <a:cxnSpLocks noChangeShapeType="1"/>
            <a:stCxn id="33846" idx="3"/>
            <a:endCxn id="33844" idx="1"/>
          </p:cNvCxnSpPr>
          <p:nvPr/>
        </p:nvCxnSpPr>
        <p:spPr bwMode="auto">
          <a:xfrm flipV="1">
            <a:off x="5497513" y="2100263"/>
            <a:ext cx="1454150" cy="9525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Straight Arrow Connector 28"/>
          <p:cNvCxnSpPr>
            <a:cxnSpLocks noChangeShapeType="1"/>
            <a:stCxn id="33846" idx="2"/>
            <a:endCxn id="33831" idx="0"/>
          </p:cNvCxnSpPr>
          <p:nvPr/>
        </p:nvCxnSpPr>
        <p:spPr bwMode="auto">
          <a:xfrm flipH="1">
            <a:off x="4559300" y="2297113"/>
            <a:ext cx="3175" cy="48418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Straight Arrow Connector 29"/>
          <p:cNvCxnSpPr>
            <a:cxnSpLocks noChangeShapeType="1"/>
            <a:stCxn id="33844" idx="2"/>
            <a:endCxn id="33847" idx="0"/>
          </p:cNvCxnSpPr>
          <p:nvPr/>
        </p:nvCxnSpPr>
        <p:spPr bwMode="auto">
          <a:xfrm flipH="1">
            <a:off x="7296150" y="2347913"/>
            <a:ext cx="592138" cy="595312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Straight Arrow Connector 30"/>
          <p:cNvCxnSpPr>
            <a:cxnSpLocks noChangeShapeType="1"/>
            <a:stCxn id="33844" idx="2"/>
            <a:endCxn id="33839" idx="0"/>
          </p:cNvCxnSpPr>
          <p:nvPr/>
        </p:nvCxnSpPr>
        <p:spPr bwMode="auto">
          <a:xfrm>
            <a:off x="7888288" y="2347913"/>
            <a:ext cx="1046162" cy="595312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Straight Arrow Connector 31"/>
          <p:cNvCxnSpPr>
            <a:cxnSpLocks noChangeShapeType="1"/>
            <a:stCxn id="33846" idx="2"/>
            <a:endCxn id="33837" idx="0"/>
          </p:cNvCxnSpPr>
          <p:nvPr/>
        </p:nvCxnSpPr>
        <p:spPr bwMode="auto">
          <a:xfrm flipH="1">
            <a:off x="1993900" y="2297113"/>
            <a:ext cx="2568575" cy="4699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2065338" y="2282825"/>
            <a:ext cx="1627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0" i="0">
                <a:solidFill>
                  <a:srgbClr val="FF0000"/>
                </a:solidFill>
                <a:latin typeface="Calibri" panose="020F0502020204030204" pitchFamily="34" charset="0"/>
              </a:rPr>
              <a:t>J1 used as premise </a:t>
            </a:r>
          </a:p>
        </p:txBody>
      </p:sp>
      <p:sp>
        <p:nvSpPr>
          <p:cNvPr id="33806" name="TextBox 36"/>
          <p:cNvSpPr txBox="1">
            <a:spLocks noChangeArrowheads="1"/>
          </p:cNvSpPr>
          <p:nvPr/>
        </p:nvSpPr>
        <p:spPr bwMode="auto">
          <a:xfrm>
            <a:off x="8342313" y="2387600"/>
            <a:ext cx="118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0" i="0">
                <a:solidFill>
                  <a:srgbClr val="FF0000"/>
                </a:solidFill>
                <a:latin typeface="Calibri" panose="020F0502020204030204" pitchFamily="34" charset="0"/>
              </a:rPr>
              <a:t>J5 holds to be</a:t>
            </a:r>
          </a:p>
        </p:txBody>
      </p:sp>
      <p:sp>
        <p:nvSpPr>
          <p:cNvPr id="33807" name="TextBox 37"/>
          <p:cNvSpPr txBox="1">
            <a:spLocks noChangeArrowheads="1"/>
          </p:cNvSpPr>
          <p:nvPr/>
        </p:nvSpPr>
        <p:spPr bwMode="auto">
          <a:xfrm>
            <a:off x="6765925" y="2393950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0" i="0">
                <a:solidFill>
                  <a:srgbClr val="FF0000"/>
                </a:solidFill>
                <a:latin typeface="Calibri" panose="020F0502020204030204" pitchFamily="34" charset="0"/>
              </a:rPr>
              <a:t>J4 that </a:t>
            </a:r>
          </a:p>
        </p:txBody>
      </p:sp>
      <p:sp>
        <p:nvSpPr>
          <p:cNvPr id="33808" name="TextBox 39"/>
          <p:cNvSpPr txBox="1">
            <a:spLocks noChangeArrowheads="1"/>
          </p:cNvSpPr>
          <p:nvPr/>
        </p:nvSpPr>
        <p:spPr bwMode="auto">
          <a:xfrm>
            <a:off x="5497513" y="1747838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0" i="0">
                <a:solidFill>
                  <a:srgbClr val="FF0000"/>
                </a:solidFill>
                <a:latin typeface="Calibri" panose="020F0502020204030204" pitchFamily="34" charset="0"/>
              </a:rPr>
              <a:t>J2 concluded that</a:t>
            </a:r>
            <a:endParaRPr lang="en-GB" altLang="en-US" sz="1400" b="0" i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33809" name="Straight Arrow Connector 41"/>
          <p:cNvCxnSpPr>
            <a:cxnSpLocks noChangeShapeType="1"/>
            <a:stCxn id="33846" idx="1"/>
            <a:endCxn id="33842" idx="3"/>
          </p:cNvCxnSpPr>
          <p:nvPr/>
        </p:nvCxnSpPr>
        <p:spPr bwMode="auto">
          <a:xfrm flipH="1" flipV="1">
            <a:off x="2154238" y="2095500"/>
            <a:ext cx="1473200" cy="142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0" name="TextBox 42"/>
          <p:cNvSpPr txBox="1">
            <a:spLocks noChangeArrowheads="1"/>
          </p:cNvSpPr>
          <p:nvPr/>
        </p:nvSpPr>
        <p:spPr bwMode="auto">
          <a:xfrm>
            <a:off x="2165350" y="1731963"/>
            <a:ext cx="152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0" i="0" dirty="0">
                <a:solidFill>
                  <a:srgbClr val="00B050"/>
                </a:solidFill>
                <a:latin typeface="Calibri" panose="020F0502020204030204" pitchFamily="34" charset="0"/>
              </a:rPr>
              <a:t>P14 carried out by</a:t>
            </a:r>
          </a:p>
        </p:txBody>
      </p:sp>
      <p:grpSp>
        <p:nvGrpSpPr>
          <p:cNvPr id="33811" name="Group 22"/>
          <p:cNvGrpSpPr>
            <a:grpSpLocks/>
          </p:cNvGrpSpPr>
          <p:nvPr/>
        </p:nvGrpSpPr>
        <p:grpSpPr bwMode="auto">
          <a:xfrm>
            <a:off x="3627438" y="1611313"/>
            <a:ext cx="1870075" cy="685800"/>
            <a:chOff x="2640" y="1968"/>
            <a:chExt cx="1200" cy="288"/>
          </a:xfrm>
        </p:grpSpPr>
        <p:sp>
          <p:nvSpPr>
            <p:cNvPr id="33845" name="Text Box 23"/>
            <p:cNvSpPr txBox="1">
              <a:spLocks noChangeArrowheads="1"/>
            </p:cNvSpPr>
            <p:nvPr/>
          </p:nvSpPr>
          <p:spPr bwMode="auto">
            <a:xfrm>
              <a:off x="2640" y="1968"/>
              <a:ext cx="1200" cy="13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latin typeface="Times New Roman" panose="02020603050405020304" pitchFamily="18" charset="0"/>
                </a:rPr>
                <a:t>I5 Inference Making</a:t>
              </a:r>
            </a:p>
          </p:txBody>
        </p:sp>
        <p:sp>
          <p:nvSpPr>
            <p:cNvPr id="33846" name="Text Box 24"/>
            <p:cNvSpPr txBox="1">
              <a:spLocks noChangeArrowheads="1"/>
            </p:cNvSpPr>
            <p:nvPr/>
          </p:nvSpPr>
          <p:spPr bwMode="auto">
            <a:xfrm>
              <a:off x="2640" y="2099"/>
              <a:ext cx="1200" cy="15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i="0">
                  <a:latin typeface="Times New Roman" panose="02020603050405020304" pitchFamily="18" charset="0"/>
                </a:rPr>
                <a:t>Evolution Decision</a:t>
              </a:r>
              <a:endParaRPr lang="el-GR" altLang="en-US" sz="1400" i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12" name="Group 22"/>
          <p:cNvGrpSpPr>
            <a:grpSpLocks/>
          </p:cNvGrpSpPr>
          <p:nvPr/>
        </p:nvGrpSpPr>
        <p:grpSpPr bwMode="auto">
          <a:xfrm>
            <a:off x="6951663" y="1611313"/>
            <a:ext cx="1873250" cy="736600"/>
            <a:chOff x="2640" y="1968"/>
            <a:chExt cx="1200" cy="399"/>
          </a:xfrm>
        </p:grpSpPr>
        <p:sp>
          <p:nvSpPr>
            <p:cNvPr id="33843" name="Text Box 23"/>
            <p:cNvSpPr txBox="1">
              <a:spLocks noChangeArrowheads="1"/>
            </p:cNvSpPr>
            <p:nvPr/>
          </p:nvSpPr>
          <p:spPr bwMode="auto">
            <a:xfrm>
              <a:off x="2640" y="1968"/>
              <a:ext cx="1200" cy="13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latin typeface="Times New Roman" panose="02020603050405020304" pitchFamily="18" charset="0"/>
                </a:rPr>
                <a:t>I2 Belief</a:t>
              </a:r>
            </a:p>
          </p:txBody>
        </p:sp>
        <p:sp>
          <p:nvSpPr>
            <p:cNvPr id="33844" name="Text Box 24"/>
            <p:cNvSpPr txBox="1">
              <a:spLocks noChangeArrowheads="1"/>
            </p:cNvSpPr>
            <p:nvPr/>
          </p:nvSpPr>
          <p:spPr bwMode="auto">
            <a:xfrm>
              <a:off x="2640" y="2099"/>
              <a:ext cx="1200" cy="26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i="0">
                  <a:latin typeface="Times New Roman" panose="02020603050405020304" pitchFamily="18" charset="0"/>
                </a:rPr>
                <a:t>Stephen’s Belief in Evolution A of Misc 4</a:t>
              </a:r>
              <a:endParaRPr lang="el-GR" altLang="en-US" sz="1400" i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13" name="Group 22"/>
          <p:cNvGrpSpPr>
            <a:grpSpLocks/>
          </p:cNvGrpSpPr>
          <p:nvPr/>
        </p:nvGrpSpPr>
        <p:grpSpPr bwMode="auto">
          <a:xfrm>
            <a:off x="282575" y="1611313"/>
            <a:ext cx="1871663" cy="655637"/>
            <a:chOff x="2640" y="1968"/>
            <a:chExt cx="1200" cy="275"/>
          </a:xfrm>
        </p:grpSpPr>
        <p:sp>
          <p:nvSpPr>
            <p:cNvPr id="33841" name="Text Box 23"/>
            <p:cNvSpPr txBox="1">
              <a:spLocks noChangeArrowheads="1"/>
            </p:cNvSpPr>
            <p:nvPr/>
          </p:nvSpPr>
          <p:spPr bwMode="auto">
            <a:xfrm>
              <a:off x="2640" y="1968"/>
              <a:ext cx="1200" cy="13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latin typeface="Times New Roman" panose="02020603050405020304" pitchFamily="18" charset="0"/>
                </a:rPr>
                <a:t>E39 Actor</a:t>
              </a:r>
            </a:p>
          </p:txBody>
        </p:sp>
        <p:sp>
          <p:nvSpPr>
            <p:cNvPr id="33842" name="Text Box 24"/>
            <p:cNvSpPr txBox="1">
              <a:spLocks noChangeArrowheads="1"/>
            </p:cNvSpPr>
            <p:nvPr/>
          </p:nvSpPr>
          <p:spPr bwMode="auto">
            <a:xfrm>
              <a:off x="2640" y="2099"/>
              <a:ext cx="1200" cy="1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i="0">
                  <a:latin typeface="Times New Roman" panose="02020603050405020304" pitchFamily="18" charset="0"/>
                </a:rPr>
                <a:t>Stephen</a:t>
              </a:r>
              <a:endParaRPr lang="el-GR" altLang="en-US" sz="1400" i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8224838" y="2943225"/>
            <a:ext cx="1419225" cy="609600"/>
            <a:chOff x="2640" y="1968"/>
            <a:chExt cx="1200" cy="330"/>
          </a:xfrm>
        </p:grpSpPr>
        <p:sp>
          <p:nvSpPr>
            <p:cNvPr id="33839" name="Text Box 23"/>
            <p:cNvSpPr txBox="1">
              <a:spLocks noChangeArrowheads="1"/>
            </p:cNvSpPr>
            <p:nvPr/>
          </p:nvSpPr>
          <p:spPr bwMode="auto">
            <a:xfrm>
              <a:off x="2640" y="1968"/>
              <a:ext cx="1200" cy="13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latin typeface="Times New Roman" panose="02020603050405020304" pitchFamily="18" charset="0"/>
                </a:rPr>
                <a:t>I6 Belief Value</a:t>
              </a:r>
            </a:p>
          </p:txBody>
        </p:sp>
        <p:sp>
          <p:nvSpPr>
            <p:cNvPr id="33840" name="Text Box 24"/>
            <p:cNvSpPr txBox="1">
              <a:spLocks noChangeArrowheads="1"/>
            </p:cNvSpPr>
            <p:nvPr/>
          </p:nvSpPr>
          <p:spPr bwMode="auto">
            <a:xfrm>
              <a:off x="2640" y="2099"/>
              <a:ext cx="1200" cy="1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i="0">
                  <a:latin typeface="Times New Roman" panose="02020603050405020304" pitchFamily="18" charset="0"/>
                </a:rPr>
                <a:t>True</a:t>
              </a:r>
              <a:endParaRPr lang="el-GR" altLang="en-US" sz="1400" i="0">
                <a:latin typeface="Times New Roman" panose="02020603050405020304" pitchFamily="18" charset="0"/>
              </a:endParaRPr>
            </a:p>
          </p:txBody>
        </p:sp>
      </p:grpSp>
      <p:sp>
        <p:nvSpPr>
          <p:cNvPr id="33815" name="TextBox 38"/>
          <p:cNvSpPr txBox="1">
            <a:spLocks noChangeArrowheads="1"/>
          </p:cNvSpPr>
          <p:nvPr/>
        </p:nvSpPr>
        <p:spPr bwMode="auto">
          <a:xfrm>
            <a:off x="4305300" y="2408238"/>
            <a:ext cx="917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0" i="0">
                <a:solidFill>
                  <a:srgbClr val="FF0000"/>
                </a:solidFill>
                <a:latin typeface="Calibri" panose="020F0502020204030204" pitchFamily="34" charset="0"/>
              </a:rPr>
              <a:t>J3 applies</a:t>
            </a:r>
          </a:p>
        </p:txBody>
      </p:sp>
      <p:grpSp>
        <p:nvGrpSpPr>
          <p:cNvPr id="33816" name="Group 22"/>
          <p:cNvGrpSpPr>
            <a:grpSpLocks/>
          </p:cNvGrpSpPr>
          <p:nvPr/>
        </p:nvGrpSpPr>
        <p:grpSpPr bwMode="auto">
          <a:xfrm>
            <a:off x="1057275" y="2767013"/>
            <a:ext cx="1873250" cy="785812"/>
            <a:chOff x="2640" y="1968"/>
            <a:chExt cx="1200" cy="330"/>
          </a:xfrm>
        </p:grpSpPr>
        <p:sp>
          <p:nvSpPr>
            <p:cNvPr id="33837" name="Text Box 23"/>
            <p:cNvSpPr txBox="1">
              <a:spLocks noChangeArrowheads="1"/>
            </p:cNvSpPr>
            <p:nvPr/>
          </p:nvSpPr>
          <p:spPr bwMode="auto">
            <a:xfrm>
              <a:off x="2640" y="1968"/>
              <a:ext cx="1200" cy="13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latin typeface="Times New Roman" panose="02020603050405020304" pitchFamily="18" charset="0"/>
                </a:rPr>
                <a:t>I2 Belief</a:t>
              </a:r>
            </a:p>
          </p:txBody>
        </p:sp>
        <p:sp>
          <p:nvSpPr>
            <p:cNvPr id="33838" name="Text Box 24"/>
            <p:cNvSpPr txBox="1">
              <a:spLocks noChangeArrowheads="1"/>
            </p:cNvSpPr>
            <p:nvPr/>
          </p:nvSpPr>
          <p:spPr bwMode="auto">
            <a:xfrm>
              <a:off x="2640" y="2099"/>
              <a:ext cx="1200" cy="1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i="0" dirty="0">
                  <a:latin typeface="Times New Roman" panose="02020603050405020304" pitchFamily="18" charset="0"/>
                </a:rPr>
                <a:t>BM Belief in Spatial Relations of </a:t>
              </a:r>
              <a:r>
                <a:rPr lang="en-GB" altLang="en-US" sz="1400" i="0" dirty="0" err="1">
                  <a:latin typeface="Times New Roman" panose="02020603050405020304" pitchFamily="18" charset="0"/>
                </a:rPr>
                <a:t>Misc</a:t>
              </a:r>
              <a:r>
                <a:rPr lang="en-GB" altLang="en-US" sz="1400" i="0" dirty="0">
                  <a:latin typeface="Times New Roman" panose="02020603050405020304" pitchFamily="18" charset="0"/>
                </a:rPr>
                <a:t> 4</a:t>
              </a:r>
              <a:endParaRPr lang="el-GR" altLang="en-US" sz="1400" i="0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33817" name="Straight Arrow Connector 103"/>
          <p:cNvCxnSpPr>
            <a:cxnSpLocks noChangeShapeType="1"/>
            <a:stCxn id="33838" idx="2"/>
            <a:endCxn id="33835" idx="0"/>
          </p:cNvCxnSpPr>
          <p:nvPr/>
        </p:nvCxnSpPr>
        <p:spPr bwMode="auto">
          <a:xfrm flipH="1">
            <a:off x="1354138" y="3552825"/>
            <a:ext cx="639762" cy="455613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Straight Arrow Connector 104"/>
          <p:cNvCxnSpPr>
            <a:cxnSpLocks noChangeShapeType="1"/>
            <a:stCxn id="33838" idx="2"/>
            <a:endCxn id="33833" idx="0"/>
          </p:cNvCxnSpPr>
          <p:nvPr/>
        </p:nvCxnSpPr>
        <p:spPr bwMode="auto">
          <a:xfrm>
            <a:off x="1993900" y="3552825"/>
            <a:ext cx="1358900" cy="449263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TextBox 105"/>
          <p:cNvSpPr txBox="1">
            <a:spLocks noChangeArrowheads="1"/>
          </p:cNvSpPr>
          <p:nvPr/>
        </p:nvSpPr>
        <p:spPr bwMode="auto">
          <a:xfrm>
            <a:off x="2601913" y="3592513"/>
            <a:ext cx="118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0" i="0">
                <a:solidFill>
                  <a:srgbClr val="FF0000"/>
                </a:solidFill>
                <a:latin typeface="Calibri" panose="020F0502020204030204" pitchFamily="34" charset="0"/>
              </a:rPr>
              <a:t>J5 holds to be</a:t>
            </a:r>
          </a:p>
        </p:txBody>
      </p:sp>
      <p:sp>
        <p:nvSpPr>
          <p:cNvPr id="33820" name="TextBox 106"/>
          <p:cNvSpPr txBox="1">
            <a:spLocks noChangeArrowheads="1"/>
          </p:cNvSpPr>
          <p:nvPr/>
        </p:nvSpPr>
        <p:spPr bwMode="auto">
          <a:xfrm>
            <a:off x="938213" y="3629025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0" i="0">
                <a:solidFill>
                  <a:srgbClr val="FF0000"/>
                </a:solidFill>
                <a:latin typeface="Calibri" panose="020F0502020204030204" pitchFamily="34" charset="0"/>
              </a:rPr>
              <a:t>J4 that </a:t>
            </a:r>
          </a:p>
        </p:txBody>
      </p:sp>
      <p:grpSp>
        <p:nvGrpSpPr>
          <p:cNvPr id="33821" name="Group 22"/>
          <p:cNvGrpSpPr>
            <a:grpSpLocks/>
          </p:cNvGrpSpPr>
          <p:nvPr/>
        </p:nvGrpSpPr>
        <p:grpSpPr bwMode="auto">
          <a:xfrm>
            <a:off x="533400" y="4008438"/>
            <a:ext cx="1641475" cy="619125"/>
            <a:chOff x="2640" y="1968"/>
            <a:chExt cx="1200" cy="335"/>
          </a:xfrm>
        </p:grpSpPr>
        <p:sp>
          <p:nvSpPr>
            <p:cNvPr id="33835" name="Text Box 23"/>
            <p:cNvSpPr txBox="1">
              <a:spLocks noChangeArrowheads="1"/>
            </p:cNvSpPr>
            <p:nvPr/>
          </p:nvSpPr>
          <p:spPr bwMode="auto">
            <a:xfrm>
              <a:off x="2640" y="1968"/>
              <a:ext cx="1200" cy="13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latin typeface="Times New Roman" panose="02020603050405020304" pitchFamily="18" charset="0"/>
                </a:rPr>
                <a:t>I4 Proposition Set</a:t>
              </a:r>
            </a:p>
          </p:txBody>
        </p:sp>
        <p:sp>
          <p:nvSpPr>
            <p:cNvPr id="33836" name="Text Box 24"/>
            <p:cNvSpPr txBox="1">
              <a:spLocks noChangeArrowheads="1"/>
            </p:cNvSpPr>
            <p:nvPr/>
          </p:nvSpPr>
          <p:spPr bwMode="auto">
            <a:xfrm>
              <a:off x="2640" y="2104"/>
              <a:ext cx="1200" cy="1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13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latin typeface="Times New Roman" panose="02020603050405020304" pitchFamily="18" charset="0"/>
                </a:rPr>
                <a:t>is left of  main margin</a:t>
              </a:r>
              <a:endParaRPr lang="el-GR" altLang="en-US" sz="1400" i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22" name="Group 22"/>
          <p:cNvGrpSpPr>
            <a:grpSpLocks/>
          </p:cNvGrpSpPr>
          <p:nvPr/>
        </p:nvGrpSpPr>
        <p:grpSpPr bwMode="auto">
          <a:xfrm>
            <a:off x="2641600" y="4002088"/>
            <a:ext cx="1420813" cy="609600"/>
            <a:chOff x="2640" y="1968"/>
            <a:chExt cx="1200" cy="330"/>
          </a:xfrm>
        </p:grpSpPr>
        <p:sp>
          <p:nvSpPr>
            <p:cNvPr id="33833" name="Text Box 23"/>
            <p:cNvSpPr txBox="1">
              <a:spLocks noChangeArrowheads="1"/>
            </p:cNvSpPr>
            <p:nvPr/>
          </p:nvSpPr>
          <p:spPr bwMode="auto">
            <a:xfrm>
              <a:off x="2640" y="1968"/>
              <a:ext cx="1200" cy="13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latin typeface="Times New Roman" panose="02020603050405020304" pitchFamily="18" charset="0"/>
                </a:rPr>
                <a:t>I6 Belief Value</a:t>
              </a:r>
            </a:p>
          </p:txBody>
        </p:sp>
        <p:sp>
          <p:nvSpPr>
            <p:cNvPr id="33834" name="Text Box 24"/>
            <p:cNvSpPr txBox="1">
              <a:spLocks noChangeArrowheads="1"/>
            </p:cNvSpPr>
            <p:nvPr/>
          </p:nvSpPr>
          <p:spPr bwMode="auto">
            <a:xfrm>
              <a:off x="2640" y="2099"/>
              <a:ext cx="1200" cy="1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i="0">
                  <a:latin typeface="Times New Roman" panose="02020603050405020304" pitchFamily="18" charset="0"/>
                </a:rPr>
                <a:t>True</a:t>
              </a:r>
              <a:endParaRPr lang="el-GR" altLang="en-US" sz="1400" i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23" name="Group 22"/>
          <p:cNvGrpSpPr>
            <a:grpSpLocks/>
          </p:cNvGrpSpPr>
          <p:nvPr/>
        </p:nvGrpSpPr>
        <p:grpSpPr bwMode="auto">
          <a:xfrm>
            <a:off x="3721100" y="2781300"/>
            <a:ext cx="1676400" cy="771525"/>
            <a:chOff x="2640" y="1968"/>
            <a:chExt cx="1200" cy="412"/>
          </a:xfrm>
        </p:grpSpPr>
        <p:sp>
          <p:nvSpPr>
            <p:cNvPr id="33831" name="Text Box 23"/>
            <p:cNvSpPr txBox="1">
              <a:spLocks noChangeArrowheads="1"/>
            </p:cNvSpPr>
            <p:nvPr/>
          </p:nvSpPr>
          <p:spPr bwMode="auto">
            <a:xfrm>
              <a:off x="2640" y="1968"/>
              <a:ext cx="1200" cy="13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0">
                  <a:latin typeface="Times New Roman" panose="02020603050405020304" pitchFamily="18" charset="0"/>
                </a:rPr>
                <a:t>I3 Inference Logic</a:t>
              </a:r>
            </a:p>
          </p:txBody>
        </p:sp>
        <p:sp>
          <p:nvSpPr>
            <p:cNvPr id="33832" name="Text Box 24"/>
            <p:cNvSpPr txBox="1">
              <a:spLocks noChangeArrowheads="1"/>
            </p:cNvSpPr>
            <p:nvPr/>
          </p:nvSpPr>
          <p:spPr bwMode="auto">
            <a:xfrm>
              <a:off x="2640" y="2099"/>
              <a:ext cx="1200" cy="2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defRPr sz="22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i="0">
                  <a:latin typeface="Times New Roman" panose="02020603050405020304" pitchFamily="18" charset="0"/>
                </a:rPr>
                <a:t>Catalogue Text Rules</a:t>
              </a:r>
              <a:endParaRPr lang="el-GR" altLang="en-US" sz="1400" i="0">
                <a:latin typeface="Times New Roman" panose="02020603050405020304" pitchFamily="18" charset="0"/>
              </a:endParaRPr>
            </a:p>
          </p:txBody>
        </p:sp>
      </p:grpSp>
      <p:sp>
        <p:nvSpPr>
          <p:cNvPr id="33824" name="TextBox 1"/>
          <p:cNvSpPr txBox="1">
            <a:spLocks noChangeArrowheads="1"/>
          </p:cNvSpPr>
          <p:nvPr/>
        </p:nvSpPr>
        <p:spPr bwMode="auto">
          <a:xfrm>
            <a:off x="2836863" y="5964238"/>
            <a:ext cx="4029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solidFill>
                  <a:srgbClr val="CC0066"/>
                </a:solidFill>
              </a:rPr>
              <a:t>Hans Sloane collection inventory entry </a:t>
            </a:r>
            <a:endParaRPr lang="el-GR" altLang="el-GR" sz="1600">
              <a:solidFill>
                <a:srgbClr val="CC0066"/>
              </a:solidFill>
            </a:endParaRPr>
          </a:p>
        </p:txBody>
      </p:sp>
      <p:cxnSp>
        <p:nvCxnSpPr>
          <p:cNvPr id="33825" name="Straight Arrow Connector 86"/>
          <p:cNvCxnSpPr>
            <a:cxnSpLocks noChangeShapeType="1"/>
            <a:stCxn id="33829" idx="1"/>
            <a:endCxn id="33828" idx="1"/>
          </p:cNvCxnSpPr>
          <p:nvPr/>
        </p:nvCxnSpPr>
        <p:spPr bwMode="auto">
          <a:xfrm rot="10800000" flipH="1" flipV="1">
            <a:off x="709613" y="4452938"/>
            <a:ext cx="1166812" cy="947737"/>
          </a:xfrm>
          <a:prstGeom prst="curvedConnector3">
            <a:avLst>
              <a:gd name="adj1" fmla="val -19611"/>
            </a:avLst>
          </a:prstGeom>
          <a:noFill/>
          <a:ln w="28575">
            <a:solidFill>
              <a:srgbClr val="00B0F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Straight Arrow Connector 86"/>
          <p:cNvCxnSpPr>
            <a:cxnSpLocks noChangeShapeType="1"/>
            <a:stCxn id="33829" idx="3"/>
            <a:endCxn id="33827" idx="0"/>
          </p:cNvCxnSpPr>
          <p:nvPr/>
        </p:nvCxnSpPr>
        <p:spPr bwMode="auto">
          <a:xfrm>
            <a:off x="1992313" y="4452938"/>
            <a:ext cx="1573212" cy="658812"/>
          </a:xfrm>
          <a:prstGeom prst="curvedConnector2">
            <a:avLst/>
          </a:prstGeom>
          <a:noFill/>
          <a:ln w="28575">
            <a:solidFill>
              <a:srgbClr val="00B0F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27" name="Rectangle 8"/>
          <p:cNvSpPr>
            <a:spLocks noChangeArrowheads="1"/>
          </p:cNvSpPr>
          <p:nvPr/>
        </p:nvSpPr>
        <p:spPr bwMode="auto">
          <a:xfrm>
            <a:off x="3227388" y="5111750"/>
            <a:ext cx="677862" cy="5778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 b="0" i="0"/>
          </a:p>
        </p:txBody>
      </p:sp>
      <p:sp>
        <p:nvSpPr>
          <p:cNvPr id="33828" name="Rectangle 90"/>
          <p:cNvSpPr>
            <a:spLocks noChangeArrowheads="1"/>
          </p:cNvSpPr>
          <p:nvPr/>
        </p:nvSpPr>
        <p:spPr bwMode="auto">
          <a:xfrm>
            <a:off x="1876425" y="5111750"/>
            <a:ext cx="1268413" cy="5778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 b="0" i="0"/>
          </a:p>
        </p:txBody>
      </p:sp>
      <p:sp>
        <p:nvSpPr>
          <p:cNvPr id="33829" name="Rectangle 17"/>
          <p:cNvSpPr>
            <a:spLocks noChangeArrowheads="1"/>
          </p:cNvSpPr>
          <p:nvPr/>
        </p:nvSpPr>
        <p:spPr bwMode="auto">
          <a:xfrm>
            <a:off x="709613" y="4279900"/>
            <a:ext cx="12827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 b="0" i="0"/>
          </a:p>
        </p:txBody>
      </p:sp>
      <p:cxnSp>
        <p:nvCxnSpPr>
          <p:cNvPr id="33830" name="Straight Arrow Connector 86"/>
          <p:cNvCxnSpPr>
            <a:cxnSpLocks noChangeShapeType="1"/>
            <a:stCxn id="33795" idx="3"/>
            <a:endCxn id="33827" idx="3"/>
          </p:cNvCxnSpPr>
          <p:nvPr/>
        </p:nvCxnSpPr>
        <p:spPr bwMode="auto">
          <a:xfrm flipH="1">
            <a:off x="3905250" y="3378200"/>
            <a:ext cx="4032250" cy="2022475"/>
          </a:xfrm>
          <a:prstGeom prst="curvedConnector3">
            <a:avLst>
              <a:gd name="adj1" fmla="val -5671"/>
            </a:avLst>
          </a:prstGeom>
          <a:noFill/>
          <a:ln w="28575">
            <a:solidFill>
              <a:srgbClr val="00B0F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Box 42"/>
          <p:cNvSpPr txBox="1">
            <a:spLocks noChangeArrowheads="1"/>
          </p:cNvSpPr>
          <p:nvPr/>
        </p:nvSpPr>
        <p:spPr bwMode="auto">
          <a:xfrm>
            <a:off x="-35923" y="6542088"/>
            <a:ext cx="36719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0" i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(slide taken from Stephen Stead, </a:t>
            </a:r>
            <a:r>
              <a:rPr lang="en-GB" altLang="en-US" sz="1400" b="0" i="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Paveprime</a:t>
            </a:r>
            <a:r>
              <a:rPr lang="en-GB" altLang="en-US" sz="1400" b="0" i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Ltd)</a:t>
            </a:r>
            <a:endParaRPr lang="en-GB" altLang="en-US" sz="1400" b="0" i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CRM </a:t>
            </a:r>
            <a:r>
              <a:rPr lang="en-GB" altLang="el-GR" dirty="0" err="1" smtClean="0"/>
              <a:t>Inf</a:t>
            </a:r>
            <a:r>
              <a:rPr lang="en-GB" altLang="el-GR" dirty="0" smtClean="0"/>
              <a:t>: Current developments</a:t>
            </a:r>
            <a:endParaRPr lang="en-US" altLang="el-GR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87350" y="1590675"/>
            <a:ext cx="8915400" cy="441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Tx/>
              <a:buSzPct val="150000"/>
            </a:pPr>
            <a:r>
              <a:rPr lang="en-US" altLang="el-GR" sz="1800" b="0" dirty="0"/>
              <a:t>Observations are well understood. </a:t>
            </a:r>
            <a:r>
              <a:rPr lang="en-US" altLang="el-GR" sz="1800" b="0" dirty="0">
                <a:solidFill>
                  <a:srgbClr val="CC0066"/>
                </a:solidFill>
              </a:rPr>
              <a:t>Work </a:t>
            </a:r>
            <a:r>
              <a:rPr lang="en-US" altLang="el-GR" sz="1800" b="0" dirty="0"/>
              <a:t>on modelling </a:t>
            </a:r>
            <a:r>
              <a:rPr lang="en-US" altLang="el-GR" sz="1800" b="0" dirty="0" smtClean="0"/>
              <a:t>multi-parameter </a:t>
            </a:r>
            <a:r>
              <a:rPr lang="en-US" altLang="el-GR" sz="1800" b="0" dirty="0"/>
              <a:t>observations and environmental situations</a:t>
            </a:r>
            <a:r>
              <a:rPr lang="en-US" altLang="el-GR" sz="1800" b="0" dirty="0" smtClean="0"/>
              <a:t>. What is an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observable entity</a:t>
            </a:r>
            <a:r>
              <a:rPr lang="en-US" altLang="el-GR" sz="1800" b="0" dirty="0" smtClean="0"/>
              <a:t>?</a:t>
            </a:r>
          </a:p>
          <a:p>
            <a:pPr eaLnBrk="1" hangingPunct="1">
              <a:spcBef>
                <a:spcPts val="600"/>
              </a:spcBef>
              <a:buClrTx/>
              <a:buSzPct val="150000"/>
            </a:pPr>
            <a:r>
              <a:rPr lang="en-US" altLang="el-GR" sz="1200" b="0" dirty="0" err="1"/>
              <a:t>CRMSci</a:t>
            </a:r>
            <a:r>
              <a:rPr lang="en-US" altLang="el-GR" sz="1200" b="0" dirty="0"/>
              <a:t>/ </a:t>
            </a:r>
            <a:r>
              <a:rPr lang="en-US" altLang="el-GR" sz="1200" b="0" dirty="0" err="1" smtClean="0"/>
              <a:t>CRMdig</a:t>
            </a:r>
            <a:r>
              <a:rPr lang="en-US" altLang="el-GR" sz="1200" b="0" dirty="0" smtClean="0"/>
              <a:t> </a:t>
            </a:r>
            <a:r>
              <a:rPr lang="en-US" altLang="el-GR" sz="1200" b="0" dirty="0"/>
              <a:t>- Knowledge from observation, measurement, scanning, data evaluation and (computer)simulation</a:t>
            </a:r>
          </a:p>
          <a:p>
            <a:pPr eaLnBrk="1" hangingPunct="1">
              <a:spcBef>
                <a:spcPts val="1200"/>
              </a:spcBef>
              <a:buClrTx/>
              <a:buSzPct val="150000"/>
            </a:pPr>
            <a:r>
              <a:rPr lang="en-US" altLang="el-GR" sz="1800" b="0" dirty="0" smtClean="0"/>
              <a:t>Belief adoption: Modelling reasoning about textual sources: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 smtClean="0"/>
              <a:t>Phase 1: From material object to transcript (observation: epigraphy), 		e.g.: </a:t>
            </a:r>
            <a:r>
              <a:rPr lang="en-US" altLang="el-GR" sz="1800" dirty="0" smtClean="0">
                <a:solidFill>
                  <a:srgbClr val="CC0066"/>
                </a:solidFill>
              </a:rPr>
              <a:t>“T e </a:t>
            </a:r>
            <a:r>
              <a:rPr lang="en-US" altLang="el-GR" sz="1800" dirty="0" err="1" smtClean="0">
                <a:solidFill>
                  <a:srgbClr val="CC0066"/>
                </a:solidFill>
              </a:rPr>
              <a:t>rabb</a:t>
            </a:r>
            <a:r>
              <a:rPr lang="en-US" altLang="el-GR" sz="1800" dirty="0" smtClean="0">
                <a:solidFill>
                  <a:srgbClr val="CC0066"/>
                </a:solidFill>
              </a:rPr>
              <a:t> t  s  </a:t>
            </a:r>
            <a:r>
              <a:rPr lang="en-US" altLang="el-GR" sz="1800" dirty="0" err="1" smtClean="0">
                <a:solidFill>
                  <a:srgbClr val="CC0066"/>
                </a:solidFill>
              </a:rPr>
              <a:t>eady</a:t>
            </a:r>
            <a:r>
              <a:rPr lang="en-US" altLang="el-GR" sz="1800" dirty="0" smtClean="0">
                <a:solidFill>
                  <a:srgbClr val="CC0066"/>
                </a:solidFill>
              </a:rPr>
              <a:t> f   </a:t>
            </a:r>
            <a:r>
              <a:rPr lang="en-US" altLang="el-GR" sz="1800" dirty="0" err="1" smtClean="0">
                <a:solidFill>
                  <a:srgbClr val="CC0066"/>
                </a:solidFill>
              </a:rPr>
              <a:t>lun</a:t>
            </a:r>
            <a:r>
              <a:rPr lang="en-US" altLang="el-GR" sz="1800" dirty="0" smtClean="0">
                <a:solidFill>
                  <a:srgbClr val="CC0066"/>
                </a:solidFill>
              </a:rPr>
              <a:t> h”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b="0" dirty="0" smtClean="0"/>
              <a:t>Phase 2: From transcript to propositions (linguistic inference)		e.g.: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“The rabbit is ready for lunch” 					 - sense 1: to eat, sense 2: to be eaten.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 smtClean="0"/>
              <a:t>Phase 3: From proposition to referred fact	 (contextual inference)		e.g.: </a:t>
            </a:r>
            <a:r>
              <a:rPr lang="en-US" altLang="el-GR" sz="1800" dirty="0" smtClean="0">
                <a:solidFill>
                  <a:srgbClr val="CC0066"/>
                </a:solidFill>
              </a:rPr>
              <a:t>“sense 2, refers to dinner at John Miller’s 22/3/1856”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b="0" dirty="0" smtClean="0"/>
              <a:t>Phase 4: From referred fact to reality (belief adoption)			e.g.: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“the dinner </a:t>
            </a:r>
            <a:r>
              <a:rPr lang="en-US" altLang="el-GR" sz="1800" dirty="0">
                <a:solidFill>
                  <a:srgbClr val="CC0066"/>
                </a:solidFill>
              </a:rPr>
              <a:t>at John Miller’s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was fiction”</a:t>
            </a:r>
          </a:p>
          <a:p>
            <a:pPr eaLnBrk="1" hangingPunct="1">
              <a:spcBef>
                <a:spcPts val="1200"/>
              </a:spcBef>
              <a:buClrTx/>
              <a:buSzPct val="150000"/>
            </a:pPr>
            <a:r>
              <a:rPr lang="en-US" altLang="el-GR" sz="1800" b="0" dirty="0" smtClean="0"/>
              <a:t>Most frequently needed phase 4 only, but sometimes all of them. </a:t>
            </a:r>
            <a:endParaRPr lang="en-US" altLang="el-GR" sz="1800" b="0" dirty="0"/>
          </a:p>
          <a:p>
            <a:pPr eaLnBrk="1" hangingPunct="1">
              <a:spcBef>
                <a:spcPts val="1200"/>
              </a:spcBef>
            </a:pPr>
            <a:endParaRPr lang="en-US" altLang="el-GR" sz="1800" b="0" i="0" dirty="0" smtClean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4971E-5ACA-4D1D-9D73-BB857A46FA0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l-GR" sz="1400" i="0" smtClean="0"/>
          </a:p>
        </p:txBody>
      </p:sp>
    </p:spTree>
    <p:extLst>
      <p:ext uri="{BB962C8B-B14F-4D97-AF65-F5344CB8AC3E}">
        <p14:creationId xmlns:p14="http://schemas.microsoft.com/office/powerpoint/2010/main" val="9811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85"/>
          <p:cNvSpPr txBox="1">
            <a:spLocks noChangeArrowheads="1"/>
          </p:cNvSpPr>
          <p:nvPr/>
        </p:nvSpPr>
        <p:spPr bwMode="auto">
          <a:xfrm>
            <a:off x="3998913" y="2881313"/>
            <a:ext cx="1220787" cy="307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45000">
                <a:srgbClr val="ABD58F"/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138"/>
            </a:lvl1pPr>
          </a:lstStyle>
          <a:p>
            <a:pPr>
              <a:defRPr/>
            </a:pPr>
            <a:r>
              <a:rPr lang="en-US" altLang="el-GR" sz="1400" dirty="0" smtClean="0"/>
              <a:t>I8 Conviction</a:t>
            </a:r>
            <a:endParaRPr lang="el-GR" altLang="el-GR" sz="1400" dirty="0" smtClean="0"/>
          </a:p>
        </p:txBody>
      </p:sp>
      <p:sp>
        <p:nvSpPr>
          <p:cNvPr id="36" name="Text Box 85"/>
          <p:cNvSpPr txBox="1">
            <a:spLocks noChangeArrowheads="1"/>
          </p:cNvSpPr>
          <p:nvPr/>
        </p:nvSpPr>
        <p:spPr bwMode="auto">
          <a:xfrm>
            <a:off x="4624388" y="3821113"/>
            <a:ext cx="990600" cy="307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45000">
                <a:srgbClr val="ABD58F"/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 smtClean="0"/>
              <a:t>I9 </a:t>
            </a:r>
            <a:r>
              <a:rPr lang="en-US" altLang="el-GR" dirty="0"/>
              <a:t>Citation</a:t>
            </a:r>
            <a:endParaRPr lang="el-GR" altLang="el-GR" dirty="0"/>
          </a:p>
        </p:txBody>
      </p:sp>
      <p:cxnSp>
        <p:nvCxnSpPr>
          <p:cNvPr id="7172" name="Straight Arrow Connector 36"/>
          <p:cNvCxnSpPr>
            <a:cxnSpLocks noChangeShapeType="1"/>
            <a:stCxn id="36" idx="0"/>
            <a:endCxn id="35" idx="2"/>
          </p:cNvCxnSpPr>
          <p:nvPr/>
        </p:nvCxnSpPr>
        <p:spPr bwMode="auto">
          <a:xfrm flipH="1" flipV="1">
            <a:off x="4610100" y="3189288"/>
            <a:ext cx="509588" cy="631825"/>
          </a:xfrm>
          <a:prstGeom prst="straightConnector1">
            <a:avLst/>
          </a:prstGeom>
          <a:noFill/>
          <a:ln w="44450" cmpd="dbl" algn="ctr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3551238" y="3821113"/>
            <a:ext cx="831850" cy="3079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/>
              <a:t>I2 Belief</a:t>
            </a:r>
            <a:endParaRPr lang="el-GR" altLang="el-GR" dirty="0"/>
          </a:p>
        </p:txBody>
      </p:sp>
      <p:cxnSp>
        <p:nvCxnSpPr>
          <p:cNvPr id="7174" name="Straight Arrow Connector 40"/>
          <p:cNvCxnSpPr>
            <a:cxnSpLocks noChangeShapeType="1"/>
            <a:stCxn id="39" idx="0"/>
            <a:endCxn id="35" idx="2"/>
          </p:cNvCxnSpPr>
          <p:nvPr/>
        </p:nvCxnSpPr>
        <p:spPr bwMode="auto">
          <a:xfrm flipV="1">
            <a:off x="3967163" y="3189288"/>
            <a:ext cx="642937" cy="631825"/>
          </a:xfrm>
          <a:prstGeom prst="straightConnector1">
            <a:avLst/>
          </a:prstGeom>
          <a:noFill/>
          <a:ln w="44450" cmpd="dbl" algn="ctr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 Box 104"/>
          <p:cNvSpPr txBox="1">
            <a:spLocks noChangeArrowheads="1"/>
          </p:cNvSpPr>
          <p:nvPr/>
        </p:nvSpPr>
        <p:spPr bwMode="auto">
          <a:xfrm>
            <a:off x="606425" y="2838450"/>
            <a:ext cx="2024063" cy="307975"/>
          </a:xfrm>
          <a:prstGeom prst="rect">
            <a:avLst/>
          </a:prstGeom>
          <a:gradFill flip="none"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/>
              <a:t>I5/S5 Inference Making</a:t>
            </a:r>
            <a:endParaRPr lang="el-GR" altLang="el-GR" dirty="0"/>
          </a:p>
        </p:txBody>
      </p:sp>
      <p:sp>
        <p:nvSpPr>
          <p:cNvPr id="7176" name="Text Box 99"/>
          <p:cNvSpPr txBox="1">
            <a:spLocks noChangeArrowheads="1"/>
          </p:cNvSpPr>
          <p:nvPr/>
        </p:nvSpPr>
        <p:spPr bwMode="auto">
          <a:xfrm>
            <a:off x="2401888" y="3176588"/>
            <a:ext cx="17097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200"/>
              <a:t>J1 used as premise</a:t>
            </a:r>
          </a:p>
          <a:p>
            <a:r>
              <a:rPr lang="en-US" altLang="el-GR" sz="1200"/>
              <a:t>(was premise for)</a:t>
            </a:r>
            <a:endParaRPr lang="el-GR" altLang="el-GR" sz="1200"/>
          </a:p>
        </p:txBody>
      </p:sp>
      <p:sp>
        <p:nvSpPr>
          <p:cNvPr id="7177" name="Text Box 99"/>
          <p:cNvSpPr txBox="1">
            <a:spLocks noChangeArrowheads="1"/>
          </p:cNvSpPr>
          <p:nvPr/>
        </p:nvSpPr>
        <p:spPr bwMode="auto">
          <a:xfrm>
            <a:off x="2525713" y="2401888"/>
            <a:ext cx="1620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200"/>
              <a:t>J2 concluded that</a:t>
            </a:r>
          </a:p>
          <a:p>
            <a:r>
              <a:rPr lang="en-US" altLang="el-GR" sz="1200"/>
              <a:t>(was concluded by)</a:t>
            </a:r>
            <a:endParaRPr lang="el-GR" altLang="el-GR" sz="1200"/>
          </a:p>
        </p:txBody>
      </p:sp>
      <p:cxnSp>
        <p:nvCxnSpPr>
          <p:cNvPr id="7178" name="AutoShape 98"/>
          <p:cNvCxnSpPr>
            <a:cxnSpLocks noChangeShapeType="1"/>
            <a:stCxn id="35" idx="0"/>
            <a:endCxn id="46" idx="0"/>
          </p:cNvCxnSpPr>
          <p:nvPr/>
        </p:nvCxnSpPr>
        <p:spPr bwMode="auto">
          <a:xfrm rot="16200000" flipV="1">
            <a:off x="3093243" y="1364457"/>
            <a:ext cx="42863" cy="2990850"/>
          </a:xfrm>
          <a:prstGeom prst="curvedConnector3">
            <a:avLst>
              <a:gd name="adj1" fmla="val 633329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 Box 85"/>
          <p:cNvSpPr txBox="1">
            <a:spLocks noChangeArrowheads="1"/>
          </p:cNvSpPr>
          <p:nvPr/>
        </p:nvSpPr>
        <p:spPr bwMode="auto">
          <a:xfrm>
            <a:off x="4331058" y="5330825"/>
            <a:ext cx="1598613" cy="3079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/>
              <a:t>I4 Proposition Set</a:t>
            </a:r>
            <a:endParaRPr lang="el-GR" altLang="el-GR" dirty="0"/>
          </a:p>
        </p:txBody>
      </p:sp>
      <p:cxnSp>
        <p:nvCxnSpPr>
          <p:cNvPr id="7180" name="AutoShape 98"/>
          <p:cNvCxnSpPr>
            <a:cxnSpLocks noChangeShapeType="1"/>
            <a:stCxn id="63" idx="0"/>
            <a:endCxn id="36" idx="2"/>
          </p:cNvCxnSpPr>
          <p:nvPr/>
        </p:nvCxnSpPr>
        <p:spPr bwMode="auto">
          <a:xfrm flipH="1" flipV="1">
            <a:off x="5119688" y="4129088"/>
            <a:ext cx="10677" cy="12017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Text Box 51"/>
          <p:cNvSpPr txBox="1">
            <a:spLocks noChangeArrowheads="1"/>
          </p:cNvSpPr>
          <p:nvPr/>
        </p:nvSpPr>
        <p:spPr bwMode="auto">
          <a:xfrm>
            <a:off x="3932238" y="4452938"/>
            <a:ext cx="2208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5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5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 J9 believes in provenance</a:t>
            </a:r>
          </a:p>
          <a:p>
            <a:r>
              <a:rPr lang="en-US" altLang="en-US" sz="1200"/>
              <a:t>  (provenance is believed by)</a:t>
            </a: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7712075" y="3821113"/>
            <a:ext cx="1884363" cy="307975"/>
          </a:xfrm>
          <a:prstGeom prst="rect">
            <a:avLst/>
          </a:prstGeom>
          <a:gradFill rotWithShape="1">
            <a:gsLst>
              <a:gs pos="0">
                <a:srgbClr val="97C9F3"/>
              </a:gs>
              <a:gs pos="50000">
                <a:schemeClr val="bg1"/>
              </a:gs>
              <a:gs pos="100000">
                <a:srgbClr val="97C9F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l-GR" sz="1400" dirty="0"/>
              <a:t>E73 Information Object</a:t>
            </a:r>
            <a:endParaRPr lang="el-GR" altLang="el-GR" sz="1400" dirty="0"/>
          </a:p>
        </p:txBody>
      </p:sp>
      <p:cxnSp>
        <p:nvCxnSpPr>
          <p:cNvPr id="7188" name="AutoShape 98"/>
          <p:cNvCxnSpPr>
            <a:cxnSpLocks noChangeShapeType="1"/>
            <a:stCxn id="25" idx="1"/>
          </p:cNvCxnSpPr>
          <p:nvPr/>
        </p:nvCxnSpPr>
        <p:spPr bwMode="auto">
          <a:xfrm flipH="1" flipV="1">
            <a:off x="5654675" y="3973513"/>
            <a:ext cx="2057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ext Box 99"/>
          <p:cNvSpPr txBox="1">
            <a:spLocks noChangeArrowheads="1"/>
          </p:cNvSpPr>
          <p:nvPr/>
        </p:nvSpPr>
        <p:spPr bwMode="auto">
          <a:xfrm>
            <a:off x="6103938" y="3802063"/>
            <a:ext cx="1428750" cy="46196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86805">
              <a:defRPr/>
            </a:pPr>
            <a:r>
              <a:rPr lang="en-US" altLang="el-GR" sz="1200" i="1" dirty="0">
                <a:latin typeface="Arial" charset="0"/>
              </a:rPr>
              <a:t>J8 understands</a:t>
            </a:r>
          </a:p>
          <a:p>
            <a:pPr defTabSz="786805">
              <a:defRPr/>
            </a:pPr>
            <a:r>
              <a:rPr lang="en-US" altLang="el-GR" sz="1200" i="1" dirty="0">
                <a:latin typeface="Arial" charset="0"/>
              </a:rPr>
              <a:t>(is understood by)</a:t>
            </a:r>
            <a:endParaRPr lang="el-GR" altLang="el-GR" sz="1200" i="1" dirty="0">
              <a:latin typeface="Arial" charset="0"/>
            </a:endParaRPr>
          </a:p>
        </p:txBody>
      </p:sp>
      <p:cxnSp>
        <p:nvCxnSpPr>
          <p:cNvPr id="7190" name="AutoShape 98"/>
          <p:cNvCxnSpPr>
            <a:cxnSpLocks noChangeShapeType="1"/>
            <a:stCxn id="35" idx="2"/>
            <a:endCxn id="46" idx="2"/>
          </p:cNvCxnSpPr>
          <p:nvPr/>
        </p:nvCxnSpPr>
        <p:spPr bwMode="auto">
          <a:xfrm rot="5400000" flipH="1">
            <a:off x="3093243" y="1672432"/>
            <a:ext cx="42863" cy="2990850"/>
          </a:xfrm>
          <a:prstGeom prst="curvedConnector3">
            <a:avLst>
              <a:gd name="adj1" fmla="val -535801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6"/>
          <p:cNvSpPr>
            <a:spLocks noGrp="1" noChangeArrowheads="1"/>
          </p:cNvSpPr>
          <p:nvPr>
            <p:ph type="title"/>
          </p:nvPr>
        </p:nvSpPr>
        <p:spPr>
          <a:xfrm>
            <a:off x="1928813" y="711200"/>
            <a:ext cx="7150100" cy="577850"/>
          </a:xfrm>
        </p:spPr>
        <p:txBody>
          <a:bodyPr/>
          <a:lstStyle/>
          <a:p>
            <a:pPr eaLnBrk="1" hangingPunct="1"/>
            <a:r>
              <a:rPr lang="en-GB" altLang="el-GR" dirty="0" smtClean="0"/>
              <a:t>Latest Discussion CRM </a:t>
            </a:r>
            <a:r>
              <a:rPr lang="en-GB" altLang="el-GR" dirty="0" err="1" smtClean="0"/>
              <a:t>Inf</a:t>
            </a:r>
            <a:r>
              <a:rPr lang="en-GB" altLang="el-GR" dirty="0" smtClean="0"/>
              <a:t>: using citations</a:t>
            </a:r>
            <a:endParaRPr lang="en-US" altLang="el-GR" dirty="0" smtClean="0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30587" y="4833558"/>
            <a:ext cx="35910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en-US" altLang="el-GR" sz="1600" b="0" dirty="0" smtClean="0">
                <a:solidFill>
                  <a:srgbClr val="CC0066"/>
                </a:solidFill>
              </a:rPr>
              <a:t>Surprising: </a:t>
            </a:r>
            <a:r>
              <a:rPr lang="en-US" altLang="el-GR" sz="1600" b="0" dirty="0" smtClean="0"/>
              <a:t>Using a Citation is a belief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l-GR" sz="1600" b="0" dirty="0" smtClean="0"/>
              <a:t>in its </a:t>
            </a:r>
            <a:r>
              <a:rPr lang="en-US" altLang="el-GR" sz="1600" b="0" dirty="0" smtClean="0">
                <a:solidFill>
                  <a:srgbClr val="CC0066"/>
                </a:solidFill>
              </a:rPr>
              <a:t>provenance</a:t>
            </a:r>
            <a:r>
              <a:rPr lang="en-US" altLang="el-GR" sz="1600" b="0" dirty="0" smtClean="0"/>
              <a:t> (authenticity) and 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l-GR" sz="1600" b="0" dirty="0" smtClean="0">
                <a:solidFill>
                  <a:srgbClr val="CC0066"/>
                </a:solidFill>
              </a:rPr>
              <a:t>understanding</a:t>
            </a:r>
            <a:r>
              <a:rPr lang="en-US" altLang="el-GR" sz="1600" b="0" dirty="0" smtClean="0"/>
              <a:t> its meaning, 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l-GR" sz="1600" b="0" dirty="0" smtClean="0">
                <a:solidFill>
                  <a:srgbClr val="CC0066"/>
                </a:solidFill>
              </a:rPr>
              <a:t>not</a:t>
            </a:r>
            <a:r>
              <a:rPr lang="en-US" altLang="el-GR" sz="1600" b="0" dirty="0" smtClean="0"/>
              <a:t> in its content.</a:t>
            </a:r>
            <a:endParaRPr lang="el-GR" altLang="el-GR" sz="1600" b="0" dirty="0"/>
          </a:p>
        </p:txBody>
      </p:sp>
    </p:spTree>
    <p:extLst>
      <p:ext uri="{BB962C8B-B14F-4D97-AF65-F5344CB8AC3E}">
        <p14:creationId xmlns:p14="http://schemas.microsoft.com/office/powerpoint/2010/main" val="15190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Knowledge and Provenance</a:t>
            </a:r>
            <a:endParaRPr lang="en-US" altLang="el-GR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768475"/>
            <a:ext cx="89154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l-GR" sz="2400" dirty="0" smtClean="0"/>
              <a:t>In science and humanities we seek to disseminate 			</a:t>
            </a:r>
            <a:r>
              <a:rPr lang="en-US" altLang="el-GR" sz="2400" dirty="0" smtClean="0">
                <a:solidFill>
                  <a:srgbClr val="CC0066"/>
                </a:solidFill>
              </a:rPr>
              <a:t>“the best of our knowledge”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z="2000" dirty="0" smtClean="0"/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z="2400" dirty="0"/>
              <a:t>b</a:t>
            </a:r>
            <a:r>
              <a:rPr lang="en-US" altLang="el-GR" sz="2400" dirty="0" smtClean="0"/>
              <a:t>ut what is knowledge?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z="2400" dirty="0"/>
              <a:t>	</a:t>
            </a:r>
            <a:r>
              <a:rPr lang="en-US" altLang="el-GR" sz="2400" dirty="0" smtClean="0"/>
              <a:t>	- a </a:t>
            </a:r>
            <a:r>
              <a:rPr lang="en-US" altLang="el-GR" sz="2400" dirty="0" smtClean="0">
                <a:solidFill>
                  <a:srgbClr val="CC0066"/>
                </a:solidFill>
              </a:rPr>
              <a:t>“justified belief” </a:t>
            </a:r>
          </a:p>
          <a:p>
            <a:pPr eaLnBrk="1" hangingPunct="1">
              <a:spcBef>
                <a:spcPct val="0"/>
              </a:spcBef>
            </a:pPr>
            <a:endParaRPr lang="en-US" altLang="el-GR" sz="2400" dirty="0" smtClean="0">
              <a:solidFill>
                <a:srgbClr val="CC0066"/>
              </a:solidFill>
            </a:endParaRPr>
          </a:p>
          <a:p>
            <a:pPr marL="449262" lvl="1" indent="0" eaLnBrk="1" hangingPunct="1">
              <a:buNone/>
            </a:pPr>
            <a:r>
              <a:rPr lang="en-US" altLang="el-GR" dirty="0" smtClean="0"/>
              <a:t>…such as “I know Cesar was murdered, Nero did not sing in Rome while it was burning, Tut-Ankh-</a:t>
            </a:r>
            <a:r>
              <a:rPr lang="en-US" altLang="el-GR" dirty="0" err="1" smtClean="0"/>
              <a:t>Amun</a:t>
            </a:r>
            <a:r>
              <a:rPr lang="en-US" altLang="el-GR" dirty="0" smtClean="0"/>
              <a:t> died from a wound at his knee”. Beliefs have a strength, they </a:t>
            </a:r>
            <a:r>
              <a:rPr lang="en-US" altLang="el-GR" dirty="0" smtClean="0">
                <a:solidFill>
                  <a:srgbClr val="CC0066"/>
                </a:solidFill>
              </a:rPr>
              <a:t>consolidate</a:t>
            </a:r>
            <a:r>
              <a:rPr lang="en-US" altLang="el-GR" dirty="0" smtClean="0"/>
              <a:t> into knowledge when they are </a:t>
            </a:r>
            <a:r>
              <a:rPr lang="en-US" altLang="el-GR" dirty="0" smtClean="0">
                <a:solidFill>
                  <a:srgbClr val="CC0066"/>
                </a:solidFill>
              </a:rPr>
              <a:t>multiply</a:t>
            </a:r>
            <a:r>
              <a:rPr lang="en-US" altLang="el-GR" dirty="0" smtClean="0"/>
              <a:t> backed-up, </a:t>
            </a:r>
            <a:r>
              <a:rPr lang="en-US" altLang="el-GR" dirty="0" smtClean="0">
                <a:solidFill>
                  <a:srgbClr val="CC0066"/>
                </a:solidFill>
              </a:rPr>
              <a:t>plausible</a:t>
            </a:r>
            <a:r>
              <a:rPr lang="en-US" altLang="el-GR" dirty="0" smtClean="0"/>
              <a:t> and </a:t>
            </a:r>
            <a:r>
              <a:rPr lang="en-US" altLang="el-GR" b="1" dirty="0" smtClean="0">
                <a:solidFill>
                  <a:srgbClr val="CC0066"/>
                </a:solidFill>
              </a:rPr>
              <a:t>consistent</a:t>
            </a:r>
            <a:r>
              <a:rPr lang="en-US" altLang="el-GR" b="1" dirty="0" smtClean="0"/>
              <a:t> with other facts</a:t>
            </a:r>
            <a:r>
              <a:rPr lang="en-US" altLang="el-GR" dirty="0" smtClean="0"/>
              <a:t>.</a:t>
            </a:r>
          </a:p>
          <a:p>
            <a:pPr marL="449262" lvl="1" indent="0" eaLnBrk="1" hangingPunct="1">
              <a:buNone/>
            </a:pPr>
            <a:endParaRPr lang="en-US" altLang="el-GR" dirty="0"/>
          </a:p>
          <a:p>
            <a:pPr marL="449262" lvl="1" indent="0" eaLnBrk="1" hangingPunct="1">
              <a:buNone/>
            </a:pPr>
            <a:r>
              <a:rPr lang="en-US" altLang="el-GR" dirty="0" smtClean="0"/>
              <a:t>(Here we do not consider knowledge of mathematical inferences)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4971E-5ACA-4D1D-9D73-BB857A46FA0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l-GR" sz="1400" i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CRM </a:t>
            </a:r>
            <a:r>
              <a:rPr lang="en-GB" altLang="el-GR" dirty="0" err="1" smtClean="0"/>
              <a:t>Inf</a:t>
            </a:r>
            <a:r>
              <a:rPr lang="en-GB" altLang="el-GR" dirty="0" smtClean="0"/>
              <a:t>: Challenges</a:t>
            </a:r>
            <a:endParaRPr lang="en-US" altLang="el-GR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87350" y="1590675"/>
            <a:ext cx="89154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l-GR" sz="1800" b="0" dirty="0" smtClean="0"/>
              <a:t>Exhaustive documentation of reasoning in empirical sciences and humanities is practically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impossible</a:t>
            </a:r>
            <a:r>
              <a:rPr lang="en-US" altLang="el-GR" sz="1800" b="0" dirty="0" smtClean="0"/>
              <a:t>. Too much low-relevance or self-evident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back-ground </a:t>
            </a:r>
            <a:r>
              <a:rPr lang="en-US" altLang="el-GR" sz="1800" b="0" dirty="0" smtClean="0"/>
              <a:t>knowledge.</a:t>
            </a:r>
          </a:p>
          <a:p>
            <a:pPr eaLnBrk="1" hangingPunct="1">
              <a:spcBef>
                <a:spcPts val="1200"/>
              </a:spcBef>
            </a:pPr>
            <a:endParaRPr lang="en-US" altLang="el-GR" sz="1800" i="0" dirty="0" smtClean="0"/>
          </a:p>
          <a:p>
            <a:pPr eaLnBrk="1" hangingPunct="1">
              <a:spcBef>
                <a:spcPts val="1200"/>
              </a:spcBef>
            </a:pPr>
            <a:r>
              <a:rPr lang="en-US" altLang="el-GR" sz="1800" i="0" dirty="0" smtClean="0"/>
              <a:t>What makes a premise/ hypothesis </a:t>
            </a:r>
            <a:r>
              <a:rPr lang="en-US" altLang="el-GR" sz="1800" i="0" dirty="0" smtClean="0">
                <a:solidFill>
                  <a:srgbClr val="CC0066"/>
                </a:solidFill>
              </a:rPr>
              <a:t>note-worthy</a:t>
            </a:r>
            <a:r>
              <a:rPr lang="en-US" altLang="el-GR" sz="1800" i="0" dirty="0" smtClean="0"/>
              <a:t> as argument?</a:t>
            </a:r>
          </a:p>
          <a:p>
            <a:pPr eaLnBrk="1" hangingPunct="1">
              <a:spcBef>
                <a:spcPts val="1200"/>
              </a:spcBef>
            </a:pPr>
            <a:endParaRPr lang="en-US" altLang="el-GR" sz="1800" b="0" dirty="0" smtClean="0">
              <a:solidFill>
                <a:srgbClr val="CC0066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l-GR" sz="1800" b="0" dirty="0" smtClean="0">
                <a:solidFill>
                  <a:srgbClr val="CC0066"/>
                </a:solidFill>
              </a:rPr>
              <a:t>Facts</a:t>
            </a:r>
            <a:r>
              <a:rPr lang="en-US" altLang="el-GR" sz="1800" b="0" dirty="0" smtClean="0"/>
              <a:t> argued with, for and about are </a:t>
            </a:r>
            <a:r>
              <a:rPr lang="en-US" altLang="el-GR" sz="1800" b="0" dirty="0">
                <a:solidFill>
                  <a:srgbClr val="CC0066"/>
                </a:solidFill>
              </a:rPr>
              <a:t>rarely in KR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form, </a:t>
            </a:r>
            <a:r>
              <a:rPr lang="en-US" altLang="el-GR" sz="1800" b="0" dirty="0" smtClean="0"/>
              <a:t>mostly in texts, often in images, but sometimes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are</a:t>
            </a:r>
            <a:r>
              <a:rPr lang="en-US" altLang="el-GR" sz="1800" b="0" dirty="0" smtClean="0"/>
              <a:t> important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content of databases.</a:t>
            </a:r>
            <a:r>
              <a:rPr lang="en-US" altLang="el-GR" sz="1800" b="0" dirty="0" smtClean="0"/>
              <a:t>,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l-GR" sz="1800" b="0" dirty="0" smtClean="0"/>
              <a:t>Textual arguments are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incomplete</a:t>
            </a:r>
            <a:r>
              <a:rPr lang="en-US" altLang="el-GR" sz="1800" b="0" dirty="0" smtClean="0"/>
              <a:t>. They mention a few “tip-of-the-iceberg” facts, often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indirectly</a:t>
            </a:r>
            <a:r>
              <a:rPr lang="en-US" altLang="el-GR" sz="1800" b="0" dirty="0" smtClean="0"/>
              <a:t> related to database content.</a:t>
            </a:r>
          </a:p>
          <a:p>
            <a:pPr eaLnBrk="1" hangingPunct="1">
              <a:spcBef>
                <a:spcPts val="1200"/>
              </a:spcBef>
            </a:pPr>
            <a:endParaRPr lang="en-US" altLang="el-GR" sz="2000" b="0" i="0" dirty="0" smtClean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4971E-5ACA-4D1D-9D73-BB857A46FA0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l-GR" sz="1400" i="0" smtClean="0"/>
          </a:p>
        </p:txBody>
      </p:sp>
    </p:spTree>
    <p:extLst>
      <p:ext uri="{BB962C8B-B14F-4D97-AF65-F5344CB8AC3E}">
        <p14:creationId xmlns:p14="http://schemas.microsoft.com/office/powerpoint/2010/main" val="15416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CRM </a:t>
            </a:r>
            <a:r>
              <a:rPr lang="en-GB" altLang="el-GR" dirty="0" err="1" smtClean="0"/>
              <a:t>Inf</a:t>
            </a:r>
            <a:r>
              <a:rPr lang="en-GB" altLang="el-GR" dirty="0" smtClean="0"/>
              <a:t>: Challenges</a:t>
            </a:r>
            <a:endParaRPr lang="en-US" altLang="el-GR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87350" y="1590675"/>
            <a:ext cx="89154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l-GR" sz="1800" i="0" dirty="0" smtClean="0"/>
              <a:t>How to connect efficiently database content with note-worthy facts in machine-readable form?</a:t>
            </a:r>
            <a:r>
              <a:rPr lang="en-US" altLang="el-GR" sz="1800" b="0" i="0" dirty="0" smtClean="0"/>
              <a:t> </a:t>
            </a:r>
          </a:p>
          <a:p>
            <a:pPr marL="285750" indent="-285750" eaLnBrk="1" hangingPunct="1"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en-US" altLang="el-GR" sz="1800" b="0" dirty="0" smtClean="0"/>
              <a:t>RDF reification is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inefficient</a:t>
            </a:r>
            <a:r>
              <a:rPr lang="en-US" altLang="el-GR" sz="1800" b="0" dirty="0" smtClean="0"/>
              <a:t>.</a:t>
            </a:r>
          </a:p>
          <a:p>
            <a:pPr marL="285750" indent="-285750" eaLnBrk="1" hangingPunct="1"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en-US" altLang="el-GR" sz="1800" b="0" dirty="0" smtClean="0"/>
              <a:t>Need a model of premises &amp; conclusions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l-GR" sz="1800" b="0" dirty="0">
                <a:solidFill>
                  <a:srgbClr val="CC0066"/>
                </a:solidFill>
              </a:rPr>
              <a:t>	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generalizing</a:t>
            </a:r>
            <a:r>
              <a:rPr lang="en-US" altLang="el-GR" sz="1800" b="0" dirty="0" smtClean="0"/>
              <a:t> over “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named graphs</a:t>
            </a:r>
            <a:r>
              <a:rPr lang="en-US" altLang="el-GR" sz="1800" b="0" dirty="0" smtClean="0"/>
              <a:t>” of database-content portions, 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textual</a:t>
            </a:r>
            <a:r>
              <a:rPr lang="en-US" altLang="el-GR" sz="1800" b="0" dirty="0" smtClean="0"/>
              <a:t> and  	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graphical</a:t>
            </a:r>
            <a:r>
              <a:rPr lang="en-US" altLang="el-GR" sz="1800" b="0" dirty="0" smtClean="0"/>
              <a:t> representations of facts and arguments.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l-GR" sz="1800" b="0" dirty="0"/>
              <a:t> 	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without </a:t>
            </a:r>
            <a:r>
              <a:rPr lang="en-US" altLang="el-GR" sz="1800" b="0" dirty="0" smtClean="0"/>
              <a:t>introducing interpretational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ambiguity</a:t>
            </a:r>
            <a:r>
              <a:rPr lang="en-US" altLang="el-GR" sz="1800" b="0" dirty="0" smtClean="0"/>
              <a:t> between text and formal 	propositions (database fields)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l-GR" sz="1800" b="0" dirty="0"/>
              <a:t>	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still</a:t>
            </a:r>
            <a:r>
              <a:rPr lang="en-US" altLang="el-GR" sz="1800" b="0" dirty="0" smtClean="0"/>
              <a:t>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indexing </a:t>
            </a:r>
            <a:r>
              <a:rPr lang="en-US" altLang="el-GR" sz="1800" b="0" dirty="0" smtClean="0"/>
              <a:t>relevant entities in text/graphic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l-GR" sz="1800" dirty="0" smtClean="0">
                <a:solidFill>
                  <a:srgbClr val="CC0066"/>
                </a:solidFill>
              </a:rPr>
              <a:t>Even if reasoning and hypotheses are incomplete, the sources and non-trivial hypotheses used can be documented efficiently!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l-GR" sz="1800" dirty="0" smtClean="0"/>
              <a:t>Then, arguments can be </a:t>
            </a:r>
            <a:r>
              <a:rPr lang="en-US" altLang="el-GR" sz="1800" dirty="0" smtClean="0">
                <a:solidFill>
                  <a:srgbClr val="CC0066"/>
                </a:solidFill>
              </a:rPr>
              <a:t>comprehended</a:t>
            </a:r>
            <a:r>
              <a:rPr lang="en-US" altLang="el-GR" sz="1800" dirty="0" smtClean="0"/>
              <a:t> and automatically be </a:t>
            </a:r>
            <a:r>
              <a:rPr lang="en-US" altLang="el-GR" sz="1800" dirty="0" smtClean="0">
                <a:solidFill>
                  <a:srgbClr val="CC0066"/>
                </a:solidFill>
              </a:rPr>
              <a:t>connected</a:t>
            </a:r>
            <a:r>
              <a:rPr lang="en-US" altLang="el-GR" sz="1800" dirty="0" smtClean="0"/>
              <a:t>.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4971E-5ACA-4D1D-9D73-BB857A46FA0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l-GR" sz="1400" i="0" smtClean="0"/>
          </a:p>
        </p:txBody>
      </p:sp>
    </p:spTree>
    <p:extLst>
      <p:ext uri="{BB962C8B-B14F-4D97-AF65-F5344CB8AC3E}">
        <p14:creationId xmlns:p14="http://schemas.microsoft.com/office/powerpoint/2010/main" val="42845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495300" y="1285875"/>
            <a:ext cx="8915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ClrTx/>
              <a:buSzTx/>
              <a:buFontTx/>
              <a:buNone/>
            </a:pPr>
            <a:endParaRPr lang="el-GR" altLang="el-GR" sz="2000" b="0" i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Conclusions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" y="1520825"/>
            <a:ext cx="891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l-GR" sz="1800" dirty="0"/>
              <a:t>The typical AI endeavor of </a:t>
            </a:r>
            <a:r>
              <a:rPr lang="en-US" altLang="el-GR" sz="1800" dirty="0" smtClean="0">
                <a:solidFill>
                  <a:srgbClr val="CC0066"/>
                </a:solidFill>
              </a:rPr>
              <a:t>automatically resolving </a:t>
            </a:r>
            <a:r>
              <a:rPr lang="en-US" altLang="el-GR" sz="1800" dirty="0" smtClean="0"/>
              <a:t>and </a:t>
            </a:r>
            <a:r>
              <a:rPr lang="en-US" altLang="el-GR" sz="1800" dirty="0" smtClean="0">
                <a:solidFill>
                  <a:srgbClr val="CC0066"/>
                </a:solidFill>
              </a:rPr>
              <a:t>guaranteeing</a:t>
            </a:r>
            <a:r>
              <a:rPr lang="en-US" altLang="el-GR" sz="1800" dirty="0" smtClean="0"/>
              <a:t> </a:t>
            </a:r>
            <a:r>
              <a:rPr lang="en-US" altLang="el-GR" sz="1800" dirty="0"/>
              <a:t>validity of inference is the </a:t>
            </a:r>
            <a:r>
              <a:rPr lang="en-US" altLang="el-GR" sz="1800" dirty="0" smtClean="0"/>
              <a:t>most difficult but </a:t>
            </a:r>
            <a:r>
              <a:rPr lang="en-US" altLang="el-GR" sz="1800" dirty="0" smtClean="0">
                <a:solidFill>
                  <a:srgbClr val="CC0066"/>
                </a:solidFill>
              </a:rPr>
              <a:t>least </a:t>
            </a:r>
            <a:r>
              <a:rPr lang="en-US" altLang="el-GR" sz="1800" dirty="0">
                <a:solidFill>
                  <a:srgbClr val="CC0066"/>
                </a:solidFill>
              </a:rPr>
              <a:t>important </a:t>
            </a:r>
            <a:r>
              <a:rPr lang="en-US" altLang="el-GR" sz="1800" dirty="0"/>
              <a:t>part</a:t>
            </a:r>
            <a:r>
              <a:rPr lang="en-US" altLang="el-GR" sz="1800" dirty="0" smtClean="0"/>
              <a:t>. It will never be complete. Plausibility arguments dominate and </a:t>
            </a:r>
            <a:r>
              <a:rPr lang="en-US" altLang="el-GR" sz="1800" dirty="0" smtClean="0">
                <a:solidFill>
                  <a:srgbClr val="CC0066"/>
                </a:solidFill>
              </a:rPr>
              <a:t>cannot be formalized </a:t>
            </a:r>
            <a:r>
              <a:rPr lang="en-US" altLang="el-GR" sz="1800" dirty="0" smtClean="0"/>
              <a:t>(so far).</a:t>
            </a:r>
            <a:endParaRPr lang="en-US" altLang="el-GR" sz="1800" dirty="0">
              <a:solidFill>
                <a:srgbClr val="CC00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l-GR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l-GR" sz="1800" dirty="0" smtClean="0"/>
              <a:t>The sources, i.e. the </a:t>
            </a:r>
            <a:r>
              <a:rPr lang="en-US" altLang="el-GR" sz="1800" dirty="0" smtClean="0">
                <a:solidFill>
                  <a:srgbClr val="CC0066"/>
                </a:solidFill>
              </a:rPr>
              <a:t>provenance of knowledge</a:t>
            </a:r>
            <a:r>
              <a:rPr lang="en-US" altLang="el-GR" sz="1800" dirty="0" smtClean="0"/>
              <a:t>, consisting of </a:t>
            </a:r>
            <a:r>
              <a:rPr lang="en-US" altLang="el-GR" sz="1800" dirty="0" smtClean="0">
                <a:solidFill>
                  <a:srgbClr val="CC0066"/>
                </a:solidFill>
              </a:rPr>
              <a:t>people knowing </a:t>
            </a:r>
            <a:r>
              <a:rPr lang="en-US" altLang="el-GR" sz="1800" dirty="0" smtClean="0"/>
              <a:t>and documents and objects of </a:t>
            </a:r>
            <a:r>
              <a:rPr lang="en-US" altLang="el-GR" sz="1800" dirty="0" smtClean="0">
                <a:solidFill>
                  <a:srgbClr val="CC0066"/>
                </a:solidFill>
              </a:rPr>
              <a:t>evidence</a:t>
            </a:r>
            <a:r>
              <a:rPr lang="en-US" altLang="el-GR" sz="1800" dirty="0" smtClean="0"/>
              <a:t>  and </a:t>
            </a:r>
            <a:r>
              <a:rPr lang="en-US" altLang="el-GR" sz="1800" dirty="0" smtClean="0">
                <a:solidFill>
                  <a:srgbClr val="CC0066"/>
                </a:solidFill>
              </a:rPr>
              <a:t>hypotheses formulation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l-GR" sz="1800" dirty="0" smtClean="0"/>
              <a:t>form a </a:t>
            </a:r>
            <a:r>
              <a:rPr lang="en-US" altLang="el-GR" sz="1800" dirty="0" smtClean="0">
                <a:solidFill>
                  <a:srgbClr val="CC0066"/>
                </a:solidFill>
              </a:rPr>
              <a:t>directed graph </a:t>
            </a:r>
            <a:r>
              <a:rPr lang="en-US" altLang="el-GR" sz="1800" dirty="0" smtClean="0"/>
              <a:t>beginning with actual, reported or assumed </a:t>
            </a:r>
            <a:r>
              <a:rPr lang="en-US" altLang="el-GR" sz="1800" dirty="0" smtClean="0">
                <a:solidFill>
                  <a:srgbClr val="CC0066"/>
                </a:solidFill>
              </a:rPr>
              <a:t>observation</a:t>
            </a:r>
            <a:r>
              <a:rPr lang="en-US" altLang="el-GR" sz="1600" dirty="0" smtClean="0"/>
              <a:t>.</a:t>
            </a:r>
          </a:p>
          <a:p>
            <a:pPr marL="449262" lvl="1" indent="0" eaLnBrk="1" hangingPunct="1">
              <a:lnSpc>
                <a:spcPct val="90000"/>
              </a:lnSpc>
              <a:buNone/>
              <a:defRPr/>
            </a:pPr>
            <a:endParaRPr lang="en-US" altLang="el-GR" sz="1600" dirty="0" smtClean="0"/>
          </a:p>
          <a:p>
            <a:pPr indent="-439738" eaLnBrk="1" hangingPunct="1">
              <a:lnSpc>
                <a:spcPct val="90000"/>
              </a:lnSpc>
              <a:defRPr/>
            </a:pPr>
            <a:r>
              <a:rPr lang="en-US" altLang="el-GR" sz="1800" dirty="0" smtClean="0">
                <a:solidFill>
                  <a:srgbClr val="CC0066"/>
                </a:solidFill>
              </a:rPr>
              <a:t>Machine representation </a:t>
            </a:r>
            <a:r>
              <a:rPr lang="en-US" altLang="el-GR" sz="1800" dirty="0" smtClean="0"/>
              <a:t>of this (even incomplete) graph allows for </a:t>
            </a:r>
            <a:r>
              <a:rPr lang="en-US" altLang="el-GR" sz="1800" dirty="0" smtClean="0">
                <a:solidFill>
                  <a:srgbClr val="CC0066"/>
                </a:solidFill>
              </a:rPr>
              <a:t>tracing</a:t>
            </a:r>
            <a:r>
              <a:rPr lang="en-US" altLang="el-GR" sz="1800" dirty="0" smtClean="0"/>
              <a:t> the deep </a:t>
            </a:r>
            <a:r>
              <a:rPr lang="en-US" altLang="el-GR" sz="1800" dirty="0" smtClean="0">
                <a:solidFill>
                  <a:srgbClr val="CC0066"/>
                </a:solidFill>
              </a:rPr>
              <a:t>impact</a:t>
            </a:r>
            <a:r>
              <a:rPr lang="en-US" altLang="el-GR" sz="1800" dirty="0" smtClean="0"/>
              <a:t> of positive and negative knowledge from not-before anticipated sources on current convictions and their mutual consistency.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l-GR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l-GR" sz="1800" dirty="0" err="1" smtClean="0">
                <a:solidFill>
                  <a:srgbClr val="CC0066"/>
                </a:solidFill>
              </a:rPr>
              <a:t>CRMinf</a:t>
            </a:r>
            <a:r>
              <a:rPr lang="en-US" altLang="el-GR" sz="1800" dirty="0" smtClean="0">
                <a:solidFill>
                  <a:srgbClr val="CC0066"/>
                </a:solidFill>
              </a:rPr>
              <a:t> is effective </a:t>
            </a:r>
            <a:r>
              <a:rPr lang="en-US" altLang="el-GR" sz="1800" dirty="0" smtClean="0"/>
              <a:t>to connect individual arguments into a provenance graph.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l-GR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l-GR" sz="1800" dirty="0" smtClean="0">
                <a:solidFill>
                  <a:srgbClr val="CC0066"/>
                </a:solidFill>
              </a:rPr>
              <a:t>More work </a:t>
            </a:r>
            <a:r>
              <a:rPr lang="en-US" altLang="el-GR" sz="1800" dirty="0" smtClean="0"/>
              <a:t>to be done to understand the </a:t>
            </a:r>
            <a:r>
              <a:rPr lang="en-US" altLang="el-GR" sz="1800" dirty="0" smtClean="0">
                <a:solidFill>
                  <a:srgbClr val="CC0066"/>
                </a:solidFill>
              </a:rPr>
              <a:t>nature</a:t>
            </a:r>
            <a:r>
              <a:rPr lang="en-US" altLang="el-GR" sz="1800" dirty="0" smtClean="0"/>
              <a:t> and representation of the </a:t>
            </a:r>
            <a:r>
              <a:rPr lang="en-US" altLang="el-GR" sz="1800" dirty="0" smtClean="0">
                <a:solidFill>
                  <a:srgbClr val="CC0066"/>
                </a:solidFill>
              </a:rPr>
              <a:t>argumentation gaps</a:t>
            </a:r>
            <a:r>
              <a:rPr lang="en-US" altLang="el-GR" sz="1800" dirty="0" smtClean="0"/>
              <a:t>, the “self-evident”, how to expand gaps on </a:t>
            </a:r>
            <a:r>
              <a:rPr lang="en-US" altLang="el-GR" sz="1800" dirty="0" smtClean="0">
                <a:solidFill>
                  <a:srgbClr val="CC0066"/>
                </a:solidFill>
              </a:rPr>
              <a:t>demand</a:t>
            </a:r>
            <a:r>
              <a:rPr lang="en-US" altLang="el-GR" sz="1800" dirty="0" smtClean="0"/>
              <a:t>.</a:t>
            </a:r>
            <a:endParaRPr lang="en-US" altLang="el-GR" sz="1800" dirty="0"/>
          </a:p>
          <a:p>
            <a:pPr algn="ctr" eaLnBrk="1" hangingPunct="1">
              <a:lnSpc>
                <a:spcPct val="90000"/>
              </a:lnSpc>
              <a:defRPr/>
            </a:pPr>
            <a:endParaRPr lang="en-US" altLang="el-GR" sz="2000" dirty="0"/>
          </a:p>
          <a:p>
            <a:pPr indent="-439738" algn="ctr" eaLnBrk="1" hangingPunct="1">
              <a:lnSpc>
                <a:spcPct val="90000"/>
              </a:lnSpc>
              <a:defRPr/>
            </a:pPr>
            <a:endParaRPr lang="en-US" altLang="el-GR" sz="2000" dirty="0" smtClean="0"/>
          </a:p>
          <a:p>
            <a:pPr marL="449262" lvl="1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l-GR" sz="2200" b="1" i="1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Knowledge and Provenance</a:t>
            </a:r>
            <a:endParaRPr lang="en-US" altLang="el-GR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87350" y="1590675"/>
            <a:ext cx="89154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l-GR" sz="2400" dirty="0" smtClean="0">
                <a:solidFill>
                  <a:srgbClr val="292929"/>
                </a:solidFill>
              </a:rPr>
              <a:t>But then </a:t>
            </a:r>
            <a:r>
              <a:rPr lang="en-US" altLang="el-GR" sz="2400" dirty="0">
                <a:solidFill>
                  <a:srgbClr val="292929"/>
                </a:solidFill>
              </a:rPr>
              <a:t>what is </a:t>
            </a:r>
            <a:r>
              <a:rPr lang="en-US" altLang="el-GR" sz="2400" dirty="0" smtClean="0">
                <a:solidFill>
                  <a:srgbClr val="292929"/>
                </a:solidFill>
              </a:rPr>
              <a:t>an acceptable </a:t>
            </a:r>
            <a:r>
              <a:rPr lang="en-US" altLang="el-GR" sz="2400" dirty="0" smtClean="0">
                <a:solidFill>
                  <a:srgbClr val="CC0066"/>
                </a:solidFill>
              </a:rPr>
              <a:t>justification</a:t>
            </a:r>
            <a:r>
              <a:rPr lang="en-US" altLang="el-GR" sz="2400" dirty="0" smtClean="0">
                <a:solidFill>
                  <a:srgbClr val="292929"/>
                </a:solidFill>
              </a:rPr>
              <a:t>?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l-GR" sz="2400" dirty="0" smtClean="0">
                <a:solidFill>
                  <a:srgbClr val="292929"/>
                </a:solidFill>
              </a:rPr>
              <a:t>	-  a set of </a:t>
            </a:r>
            <a:r>
              <a:rPr lang="en-US" altLang="el-GR" sz="2400" dirty="0" smtClean="0">
                <a:solidFill>
                  <a:srgbClr val="CC0066"/>
                </a:solidFill>
              </a:rPr>
              <a:t>comprehensible arguments</a:t>
            </a:r>
          </a:p>
          <a:p>
            <a:pPr eaLnBrk="1" hangingPunct="1">
              <a:spcBef>
                <a:spcPts val="0"/>
              </a:spcBef>
            </a:pPr>
            <a:r>
              <a:rPr lang="en-US" altLang="el-GR" sz="2400" dirty="0">
                <a:solidFill>
                  <a:srgbClr val="CC0066"/>
                </a:solidFill>
              </a:rPr>
              <a:t>	</a:t>
            </a:r>
            <a:r>
              <a:rPr lang="en-US" altLang="el-GR" sz="2400" dirty="0" smtClean="0">
                <a:solidFill>
                  <a:srgbClr val="CC0066"/>
                </a:solidFill>
              </a:rPr>
              <a:t>    </a:t>
            </a:r>
            <a:r>
              <a:rPr lang="en-US" altLang="el-GR" sz="2000" dirty="0" smtClean="0">
                <a:solidFill>
                  <a:srgbClr val="CC0066"/>
                </a:solidFill>
              </a:rPr>
              <a:t>i.e., </a:t>
            </a:r>
            <a:r>
              <a:rPr lang="en-US" altLang="el-GR" sz="2000" b="0" dirty="0" smtClean="0"/>
              <a:t>relating/deriving beliefs </a:t>
            </a:r>
            <a:r>
              <a:rPr lang="en-US" altLang="el-GR" sz="2000" b="0" dirty="0"/>
              <a:t>from sources </a:t>
            </a:r>
          </a:p>
          <a:p>
            <a:pPr eaLnBrk="1" hangingPunct="1">
              <a:spcBef>
                <a:spcPts val="0"/>
              </a:spcBef>
            </a:pPr>
            <a:r>
              <a:rPr lang="en-US" altLang="el-GR" sz="2000" b="0" dirty="0" smtClean="0"/>
              <a:t>		potentially accessible to other people</a:t>
            </a:r>
          </a:p>
          <a:p>
            <a:pPr eaLnBrk="1" hangingPunct="1">
              <a:spcBef>
                <a:spcPts val="0"/>
              </a:spcBef>
            </a:pPr>
            <a:r>
              <a:rPr lang="en-US" altLang="el-GR" sz="2000" b="0" dirty="0"/>
              <a:t>	</a:t>
            </a:r>
            <a:r>
              <a:rPr lang="en-US" altLang="el-GR" sz="2000" b="0" dirty="0" smtClean="0"/>
              <a:t>	by known forms of reasoning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l-GR" sz="2000" i="0" dirty="0" smtClean="0">
                <a:solidFill>
                  <a:srgbClr val="292929"/>
                </a:solidFill>
              </a:rPr>
              <a:t>sources are: </a:t>
            </a:r>
            <a:r>
              <a:rPr lang="en-US" altLang="el-GR" sz="2000" b="0" i="0" dirty="0" smtClean="0"/>
              <a:t>material evidence, literature, witnesses. </a:t>
            </a:r>
            <a:r>
              <a:rPr lang="en-US" altLang="el-GR" sz="2000" b="0" i="0" dirty="0"/>
              <a:t>A</a:t>
            </a:r>
            <a:r>
              <a:rPr lang="en-US" altLang="el-GR" sz="2000" b="0" i="0" dirty="0" smtClean="0"/>
              <a:t>ccessible as </a:t>
            </a:r>
          </a:p>
          <a:p>
            <a:pPr eaLnBrk="1" hangingPunct="1">
              <a:spcBef>
                <a:spcPts val="0"/>
              </a:spcBef>
            </a:pPr>
            <a:r>
              <a:rPr lang="en-US" altLang="el-GR" sz="2000" b="0" i="0" dirty="0"/>
              <a:t>	 </a:t>
            </a:r>
            <a:r>
              <a:rPr lang="en-US" altLang="el-GR" sz="2000" b="0" i="0" dirty="0" smtClean="0"/>
              <a:t>         long as </a:t>
            </a:r>
            <a:r>
              <a:rPr lang="en-US" altLang="el-GR" sz="2000" b="0" i="0" dirty="0" smtClean="0">
                <a:solidFill>
                  <a:srgbClr val="CC0066"/>
                </a:solidFill>
              </a:rPr>
              <a:t>extent</a:t>
            </a:r>
            <a:r>
              <a:rPr lang="en-US" altLang="el-GR" sz="2000" b="0" i="0" dirty="0" smtClean="0"/>
              <a:t>, not hidden, access devices available, 		          physically reachable….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l-GR" sz="2000" i="0" dirty="0" smtClean="0"/>
              <a:t>reasoning means:</a:t>
            </a:r>
            <a:r>
              <a:rPr lang="en-US" altLang="el-GR" sz="2000" b="0" i="0" dirty="0" smtClean="0"/>
              <a:t> using categorical </a:t>
            </a:r>
            <a:r>
              <a:rPr lang="en-US" altLang="el-GR" sz="2000" b="0" i="0" dirty="0" smtClean="0">
                <a:solidFill>
                  <a:srgbClr val="CC0066"/>
                </a:solidFill>
              </a:rPr>
              <a:t>hypotheses</a:t>
            </a:r>
            <a:r>
              <a:rPr lang="en-US" altLang="el-GR" sz="2000" b="0" i="0" dirty="0" smtClean="0"/>
              <a:t>, logic and </a:t>
            </a:r>
            <a:r>
              <a:rPr lang="en-US" altLang="el-GR" sz="2000" b="0" i="0" dirty="0" smtClean="0">
                <a:solidFill>
                  <a:srgbClr val="CC0066"/>
                </a:solidFill>
              </a:rPr>
              <a:t>comprehensible</a:t>
            </a:r>
            <a:r>
              <a:rPr lang="en-US" altLang="el-GR" sz="2000" b="0" i="0" dirty="0" smtClean="0"/>
              <a:t> 		</a:t>
            </a:r>
            <a:r>
              <a:rPr lang="en-US" altLang="el-GR" sz="2000" b="0" i="0" dirty="0" smtClean="0">
                <a:solidFill>
                  <a:srgbClr val="CC0066"/>
                </a:solidFill>
              </a:rPr>
              <a:t>thought</a:t>
            </a:r>
            <a:r>
              <a:rPr lang="en-US" altLang="el-GR" sz="2000" b="0" i="0" dirty="0" smtClean="0"/>
              <a:t> processes for interpretation, deduction/ induction/ 		abduction, </a:t>
            </a:r>
            <a:r>
              <a:rPr lang="en-US" altLang="el-GR" sz="2000" b="0" i="0" dirty="0" smtClean="0">
                <a:solidFill>
                  <a:srgbClr val="CC0066"/>
                </a:solidFill>
              </a:rPr>
              <a:t>trust</a:t>
            </a:r>
            <a:r>
              <a:rPr lang="en-US" altLang="el-GR" sz="2000" b="0" i="0" dirty="0" smtClean="0"/>
              <a:t> or observation </a:t>
            </a:r>
            <a:r>
              <a:rPr lang="en-US" altLang="el-GR" sz="2000" b="0" i="0" dirty="0" smtClean="0">
                <a:solidFill>
                  <a:srgbClr val="CC0066"/>
                </a:solidFill>
              </a:rPr>
              <a:t>techniques</a:t>
            </a:r>
            <a:r>
              <a:rPr lang="en-US" altLang="el-GR" sz="2000" b="0" i="0" dirty="0" smtClean="0"/>
              <a:t>, even including 		</a:t>
            </a:r>
            <a:r>
              <a:rPr lang="en-US" altLang="el-GR" sz="2000" b="0" i="0" dirty="0" smtClean="0">
                <a:solidFill>
                  <a:srgbClr val="CC0066"/>
                </a:solidFill>
              </a:rPr>
              <a:t>subjective</a:t>
            </a:r>
            <a:r>
              <a:rPr lang="en-US" altLang="el-GR" sz="2000" b="0" i="0" dirty="0" smtClean="0"/>
              <a:t> “expert experience/feeling”.   </a:t>
            </a:r>
          </a:p>
          <a:p>
            <a:pPr eaLnBrk="1" hangingPunct="1">
              <a:spcBef>
                <a:spcPts val="0"/>
              </a:spcBef>
            </a:pPr>
            <a:r>
              <a:rPr lang="en-US" altLang="el-GR" sz="2000" b="0" i="0" dirty="0"/>
              <a:t>	</a:t>
            </a:r>
            <a:r>
              <a:rPr lang="en-US" altLang="el-GR" sz="2000" b="0" i="0" dirty="0" smtClean="0"/>
              <a:t>	</a:t>
            </a:r>
            <a:endParaRPr lang="en-US" altLang="el-GR" sz="2000" b="0" i="0" dirty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4971E-5ACA-4D1D-9D73-BB857A46FA0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l-GR" sz="1400" i="0" smtClean="0"/>
          </a:p>
        </p:txBody>
      </p:sp>
    </p:spTree>
    <p:extLst>
      <p:ext uri="{BB962C8B-B14F-4D97-AF65-F5344CB8AC3E}">
        <p14:creationId xmlns:p14="http://schemas.microsoft.com/office/powerpoint/2010/main" val="34888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Knowledge and Provenance</a:t>
            </a:r>
            <a:endParaRPr lang="en-US" altLang="el-GR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87350" y="1590675"/>
            <a:ext cx="89154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l-GR" dirty="0"/>
              <a:t>What matters is that </a:t>
            </a:r>
            <a:r>
              <a:rPr lang="en-US" altLang="el-GR" dirty="0">
                <a:solidFill>
                  <a:srgbClr val="CC0066"/>
                </a:solidFill>
              </a:rPr>
              <a:t>other</a:t>
            </a:r>
            <a:r>
              <a:rPr lang="en-US" altLang="el-GR" dirty="0"/>
              <a:t> researchers can </a:t>
            </a:r>
            <a:r>
              <a:rPr lang="en-US" altLang="el-GR" dirty="0">
                <a:solidFill>
                  <a:srgbClr val="CC0066"/>
                </a:solidFill>
              </a:rPr>
              <a:t>follow</a:t>
            </a:r>
            <a:r>
              <a:rPr lang="en-US" altLang="el-GR" dirty="0"/>
              <a:t> the argument, verify, falsify or </a:t>
            </a:r>
            <a:r>
              <a:rPr lang="en-US" altLang="el-GR" dirty="0" smtClean="0">
                <a:solidFill>
                  <a:srgbClr val="CC0066"/>
                </a:solidFill>
              </a:rPr>
              <a:t>criticize</a:t>
            </a:r>
            <a:r>
              <a:rPr lang="en-US" altLang="el-GR" dirty="0" smtClean="0"/>
              <a:t>, </a:t>
            </a:r>
            <a:r>
              <a:rPr lang="en-US" altLang="el-GR" dirty="0">
                <a:solidFill>
                  <a:srgbClr val="CC0066"/>
                </a:solidFill>
              </a:rPr>
              <a:t>if</a:t>
            </a:r>
            <a:r>
              <a:rPr lang="en-US" altLang="el-GR" dirty="0"/>
              <a:t> they have the means.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l-GR" sz="1800" i="0" dirty="0" smtClean="0"/>
              <a:t>Consequently,</a:t>
            </a:r>
          </a:p>
          <a:p>
            <a:pPr marL="449262" lvl="1" indent="0" eaLnBrk="1" hangingPunct="1">
              <a:spcBef>
                <a:spcPts val="1200"/>
              </a:spcBef>
              <a:buNone/>
            </a:pPr>
            <a:r>
              <a:rPr lang="en-US" altLang="el-GR" sz="1800" b="0" i="0" dirty="0" smtClean="0"/>
              <a:t>Reasoning may be subjective. The </a:t>
            </a:r>
            <a:r>
              <a:rPr lang="en-US" altLang="el-GR" sz="1800" b="0" i="0" dirty="0" smtClean="0">
                <a:solidFill>
                  <a:srgbClr val="CC0066"/>
                </a:solidFill>
              </a:rPr>
              <a:t>comprehensibility</a:t>
            </a:r>
            <a:r>
              <a:rPr lang="en-US" altLang="el-GR" sz="1800" b="0" i="0" dirty="0" smtClean="0"/>
              <a:t> of the argument matters, </a:t>
            </a:r>
            <a:r>
              <a:rPr lang="en-US" altLang="el-GR" sz="1800" b="1" i="0" dirty="0" smtClean="0">
                <a:solidFill>
                  <a:srgbClr val="CC0066"/>
                </a:solidFill>
              </a:rPr>
              <a:t>not</a:t>
            </a:r>
            <a:r>
              <a:rPr lang="en-US" altLang="el-GR" sz="1800" b="0" i="0" dirty="0" smtClean="0"/>
              <a:t> its rigor, </a:t>
            </a:r>
            <a:r>
              <a:rPr lang="en-US" altLang="el-GR" sz="1800" b="0" i="0" dirty="0" smtClean="0">
                <a:solidFill>
                  <a:srgbClr val="CC0066"/>
                </a:solidFill>
              </a:rPr>
              <a:t>not</a:t>
            </a:r>
            <a:r>
              <a:rPr lang="en-US" altLang="el-GR" sz="1800" b="0" i="0" dirty="0" smtClean="0"/>
              <a:t> its conclusiveness. </a:t>
            </a:r>
          </a:p>
          <a:p>
            <a:pPr marL="449262" lvl="1" indent="0" eaLnBrk="1" hangingPunct="1">
              <a:spcBef>
                <a:spcPts val="1200"/>
              </a:spcBef>
              <a:buNone/>
            </a:pPr>
            <a:r>
              <a:rPr lang="en-US" altLang="el-GR" sz="1800" b="0" i="0" dirty="0" smtClean="0"/>
              <a:t>All </a:t>
            </a:r>
            <a:r>
              <a:rPr lang="en-US" altLang="el-GR" sz="1800" b="0" i="0" dirty="0" smtClean="0">
                <a:solidFill>
                  <a:srgbClr val="CC0066"/>
                </a:solidFill>
              </a:rPr>
              <a:t>truth/validity</a:t>
            </a:r>
            <a:r>
              <a:rPr lang="en-US" altLang="el-GR" sz="1800" b="0" i="0" dirty="0" smtClean="0"/>
              <a:t> </a:t>
            </a:r>
            <a:r>
              <a:rPr lang="en-US" altLang="el-GR" sz="1800" b="0" i="0" dirty="0" smtClean="0">
                <a:solidFill>
                  <a:srgbClr val="CC0066"/>
                </a:solidFill>
              </a:rPr>
              <a:t>depends ultimately on the sources</a:t>
            </a:r>
            <a:r>
              <a:rPr lang="en-US" altLang="el-GR" sz="1800" b="0" i="0" dirty="0" smtClean="0"/>
              <a:t>. An argument is also a source. Sources </a:t>
            </a:r>
            <a:r>
              <a:rPr lang="en-US" altLang="el-GR" sz="1800" b="0" i="0" dirty="0"/>
              <a:t>must be objective</a:t>
            </a:r>
            <a:r>
              <a:rPr lang="en-US" altLang="el-GR" sz="1800" b="0" i="0" dirty="0" smtClean="0"/>
              <a:t>/ </a:t>
            </a:r>
            <a:r>
              <a:rPr lang="en-US" altLang="el-GR" sz="1800" b="0" i="0" dirty="0" smtClean="0">
                <a:solidFill>
                  <a:srgbClr val="CC0066"/>
                </a:solidFill>
              </a:rPr>
              <a:t>unambiguous</a:t>
            </a:r>
            <a:r>
              <a:rPr lang="en-US" altLang="el-GR" sz="1800" b="0" i="0" dirty="0" smtClean="0"/>
              <a:t> </a:t>
            </a:r>
            <a:r>
              <a:rPr lang="en-US" altLang="el-GR" sz="1800" b="0" i="0" dirty="0"/>
              <a:t>in their existence</a:t>
            </a:r>
            <a:r>
              <a:rPr lang="en-US" altLang="el-GR" sz="1800" b="0" i="0" dirty="0" smtClean="0"/>
              <a:t>. They are the</a:t>
            </a:r>
          </a:p>
          <a:p>
            <a:pPr marL="449262" lvl="1" indent="0" algn="ctr" eaLnBrk="1" hangingPunct="1">
              <a:spcBef>
                <a:spcPts val="1200"/>
              </a:spcBef>
              <a:buNone/>
            </a:pPr>
            <a:r>
              <a:rPr lang="en-US" altLang="el-GR" sz="2400" b="1" i="1" dirty="0" smtClean="0">
                <a:solidFill>
                  <a:srgbClr val="CC0066"/>
                </a:solidFill>
              </a:rPr>
              <a:t>Provenance of knowledge</a:t>
            </a:r>
          </a:p>
          <a:p>
            <a:pPr eaLnBrk="1" hangingPunct="1">
              <a:spcBef>
                <a:spcPts val="0"/>
              </a:spcBef>
            </a:pPr>
            <a:r>
              <a:rPr lang="en-US" altLang="el-GR" sz="2000" b="0" i="0" dirty="0"/>
              <a:t>	</a:t>
            </a:r>
            <a:r>
              <a:rPr lang="en-US" altLang="el-GR" sz="2000" b="0" i="0" dirty="0" smtClean="0"/>
              <a:t>	</a:t>
            </a:r>
          </a:p>
          <a:p>
            <a:pPr eaLnBrk="1" hangingPunct="1">
              <a:spcBef>
                <a:spcPts val="0"/>
              </a:spcBef>
            </a:pPr>
            <a:r>
              <a:rPr lang="en-US" altLang="el-GR" sz="2000" b="0" i="0" dirty="0"/>
              <a:t>W</a:t>
            </a:r>
            <a:r>
              <a:rPr lang="en-US" altLang="el-GR" sz="2000" b="0" i="0" dirty="0" smtClean="0"/>
              <a:t>e distinguish three forms of argument or provenance of knowledge by how </a:t>
            </a:r>
            <a:r>
              <a:rPr lang="en-US" altLang="el-GR" sz="2000" b="0" i="0" dirty="0"/>
              <a:t>they </a:t>
            </a:r>
            <a:r>
              <a:rPr lang="en-US" altLang="el-GR" sz="2000" b="0" i="0" dirty="0">
                <a:solidFill>
                  <a:srgbClr val="CC0066"/>
                </a:solidFill>
              </a:rPr>
              <a:t>can be verified</a:t>
            </a:r>
            <a:r>
              <a:rPr lang="en-US" altLang="el-GR" sz="2000" b="0" i="0" dirty="0"/>
              <a:t>, : </a:t>
            </a:r>
            <a:r>
              <a:rPr lang="en-US" altLang="el-GR" sz="2000" b="0" i="0" dirty="0" smtClean="0"/>
              <a:t>Observation, Inference, Belief Adoption</a:t>
            </a:r>
            <a:endParaRPr lang="en-US" altLang="el-GR" sz="2000" b="0" i="0" dirty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4971E-5ACA-4D1D-9D73-BB857A46FA0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l-GR" sz="1400" i="0" smtClean="0"/>
          </a:p>
        </p:txBody>
      </p:sp>
    </p:spTree>
    <p:extLst>
      <p:ext uri="{BB962C8B-B14F-4D97-AF65-F5344CB8AC3E}">
        <p14:creationId xmlns:p14="http://schemas.microsoft.com/office/powerpoint/2010/main" val="9869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CRM </a:t>
            </a:r>
            <a:r>
              <a:rPr lang="en-GB" altLang="el-GR" dirty="0" err="1" smtClean="0"/>
              <a:t>Inf</a:t>
            </a:r>
            <a:r>
              <a:rPr lang="en-GB" altLang="el-GR" dirty="0" smtClean="0"/>
              <a:t>: Observation</a:t>
            </a:r>
            <a:endParaRPr lang="en-US" altLang="el-GR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87350" y="1590675"/>
            <a:ext cx="89154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l-GR" dirty="0" smtClean="0"/>
              <a:t>All world knowledge roots ultimately in observation. Its </a:t>
            </a:r>
            <a:r>
              <a:rPr lang="en-US" altLang="el-GR" dirty="0" smtClean="0">
                <a:solidFill>
                  <a:srgbClr val="CC0066"/>
                </a:solidFill>
              </a:rPr>
              <a:t>truth</a:t>
            </a:r>
            <a:r>
              <a:rPr lang="en-US" altLang="el-GR" dirty="0" smtClean="0"/>
              <a:t> refers to </a:t>
            </a:r>
            <a:r>
              <a:rPr lang="en-US" altLang="el-GR" dirty="0" smtClean="0">
                <a:solidFill>
                  <a:srgbClr val="CC0066"/>
                </a:solidFill>
              </a:rPr>
              <a:t>reality</a:t>
            </a:r>
            <a:r>
              <a:rPr lang="en-US" altLang="el-GR" dirty="0" smtClean="0"/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l-GR" sz="2400" dirty="0"/>
              <a:t>	</a:t>
            </a:r>
            <a:r>
              <a:rPr lang="en-US" altLang="el-GR" sz="2000" b="0" dirty="0" smtClean="0"/>
              <a:t>e.g., </a:t>
            </a:r>
            <a:r>
              <a:rPr lang="en-US" altLang="el-GR" sz="2000" b="0" dirty="0" smtClean="0">
                <a:solidFill>
                  <a:srgbClr val="CC0066"/>
                </a:solidFill>
              </a:rPr>
              <a:t>“I found a male skeleton”</a:t>
            </a:r>
            <a:endParaRPr lang="en-US" altLang="el-GR" sz="2000" b="0" dirty="0">
              <a:solidFill>
                <a:srgbClr val="CC0066"/>
              </a:solidFill>
            </a:endParaRPr>
          </a:p>
          <a:p>
            <a:pPr lvl="0" eaLnBrk="1" hangingPunct="1">
              <a:spcBef>
                <a:spcPts val="1200"/>
              </a:spcBef>
              <a:buClr>
                <a:srgbClr val="CC9900"/>
              </a:buClr>
            </a:pPr>
            <a:r>
              <a:rPr lang="en-US" altLang="el-GR" sz="1800" i="0" dirty="0">
                <a:solidFill>
                  <a:srgbClr val="292929"/>
                </a:solidFill>
              </a:rPr>
              <a:t>Observations are supported/questioned/</a:t>
            </a:r>
            <a:r>
              <a:rPr lang="en-US" altLang="el-GR" sz="1800" i="0" dirty="0">
                <a:solidFill>
                  <a:srgbClr val="CC0066"/>
                </a:solidFill>
              </a:rPr>
              <a:t>falsified</a:t>
            </a:r>
            <a:r>
              <a:rPr lang="en-US" altLang="el-GR" sz="1800" i="0" dirty="0">
                <a:solidFill>
                  <a:srgbClr val="292929"/>
                </a:solidFill>
              </a:rPr>
              <a:t> by: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/>
              <a:t>independent repetition =&gt; </a:t>
            </a:r>
            <a:r>
              <a:rPr lang="en-US" altLang="el-GR" sz="1800" dirty="0">
                <a:solidFill>
                  <a:srgbClr val="CC0066"/>
                </a:solidFill>
              </a:rPr>
              <a:t>back to reality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/>
              <a:t>independent observation with different method (e.g., </a:t>
            </a:r>
            <a:r>
              <a:rPr lang="en-US" altLang="el-GR" sz="1800" dirty="0">
                <a:solidFill>
                  <a:srgbClr val="CC0066"/>
                </a:solidFill>
              </a:rPr>
              <a:t>DNA</a:t>
            </a:r>
            <a:r>
              <a:rPr lang="en-US" altLang="el-GR" sz="1800" dirty="0"/>
              <a:t>) =&gt; </a:t>
            </a:r>
            <a:r>
              <a:rPr lang="en-US" altLang="el-GR" sz="1800" dirty="0">
                <a:solidFill>
                  <a:srgbClr val="CC0066"/>
                </a:solidFill>
              </a:rPr>
              <a:t>back to reality</a:t>
            </a:r>
            <a:endParaRPr lang="en-US" altLang="el-GR" sz="1800" dirty="0"/>
          </a:p>
          <a:p>
            <a:pPr eaLnBrk="1" hangingPunct="1">
              <a:spcBef>
                <a:spcPts val="1200"/>
              </a:spcBef>
            </a:pPr>
            <a:r>
              <a:rPr lang="en-US" altLang="el-GR" sz="1800" i="0" dirty="0" smtClean="0"/>
              <a:t>Observations are supported/questioned by inference: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/>
              <a:t>c</a:t>
            </a:r>
            <a:r>
              <a:rPr lang="en-US" altLang="el-GR" sz="1800" b="0" i="0" dirty="0" smtClean="0"/>
              <a:t>ritique of instrument/senses and </a:t>
            </a:r>
            <a:r>
              <a:rPr lang="en-US" altLang="el-GR" sz="1800" b="0" i="0" dirty="0" smtClean="0">
                <a:solidFill>
                  <a:srgbClr val="CC0066"/>
                </a:solidFill>
              </a:rPr>
              <a:t>signal-to-value</a:t>
            </a:r>
            <a:r>
              <a:rPr lang="en-US" altLang="el-GR" sz="1800" b="0" i="0" dirty="0" smtClean="0"/>
              <a:t> </a:t>
            </a:r>
            <a:r>
              <a:rPr lang="en-US" altLang="el-GR" sz="1800" b="0" i="0" dirty="0" smtClean="0">
                <a:solidFill>
                  <a:srgbClr val="CC0066"/>
                </a:solidFill>
              </a:rPr>
              <a:t>hypothesis</a:t>
            </a:r>
            <a:r>
              <a:rPr lang="en-US" altLang="el-GR" sz="1800" b="0" i="0" dirty="0" smtClean="0"/>
              <a:t> (e.g., </a:t>
            </a:r>
            <a:r>
              <a:rPr lang="en-US" altLang="el-GR" sz="1800" b="0" i="0" dirty="0" smtClean="0">
                <a:solidFill>
                  <a:srgbClr val="CC0066"/>
                </a:solidFill>
              </a:rPr>
              <a:t>skull </a:t>
            </a:r>
            <a:r>
              <a:rPr lang="en-US" altLang="el-GR" sz="1800" dirty="0">
                <a:solidFill>
                  <a:srgbClr val="CC0066"/>
                </a:solidFill>
              </a:rPr>
              <a:t>shape, occipital protuberance</a:t>
            </a:r>
            <a:r>
              <a:rPr lang="en-US" altLang="el-GR" sz="1800" b="0" i="0" dirty="0" smtClean="0"/>
              <a:t>)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/>
              <a:t>c</a:t>
            </a:r>
            <a:r>
              <a:rPr lang="en-US" altLang="el-GR" sz="1800" b="0" i="0" dirty="0" smtClean="0"/>
              <a:t>ritique of method and process (e.g., cleaning, calibration, environment) 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/>
              <a:t>plausibility/ consistency with other information! (e.g., </a:t>
            </a:r>
            <a:r>
              <a:rPr lang="en-US" altLang="el-GR" sz="1800" dirty="0">
                <a:solidFill>
                  <a:srgbClr val="CC0066"/>
                </a:solidFill>
              </a:rPr>
              <a:t>context</a:t>
            </a:r>
            <a:r>
              <a:rPr lang="en-US" altLang="el-GR" sz="1800" dirty="0" smtClean="0"/>
              <a:t>) 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4971E-5ACA-4D1D-9D73-BB857A46FA0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l-GR" sz="1400" i="0" smtClean="0"/>
          </a:p>
        </p:txBody>
      </p:sp>
    </p:spTree>
    <p:extLst>
      <p:ext uri="{BB962C8B-B14F-4D97-AF65-F5344CB8AC3E}">
        <p14:creationId xmlns:p14="http://schemas.microsoft.com/office/powerpoint/2010/main" val="34109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CRM </a:t>
            </a:r>
            <a:r>
              <a:rPr lang="en-GB" altLang="el-GR" dirty="0" err="1" smtClean="0"/>
              <a:t>Inf</a:t>
            </a:r>
            <a:r>
              <a:rPr lang="en-GB" altLang="el-GR" dirty="0" smtClean="0"/>
              <a:t>: Observation</a:t>
            </a:r>
            <a:endParaRPr lang="en-US" altLang="el-GR" dirty="0" smtClean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4971E-5ACA-4D1D-9D73-BB857A46FA0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l-GR" sz="1400" i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4" y="2520775"/>
            <a:ext cx="4598654" cy="4207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84" y="1608655"/>
            <a:ext cx="51720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CRM </a:t>
            </a:r>
            <a:r>
              <a:rPr lang="en-GB" altLang="el-GR" dirty="0" err="1" smtClean="0"/>
              <a:t>Inf</a:t>
            </a:r>
            <a:r>
              <a:rPr lang="en-GB" altLang="el-GR" dirty="0" smtClean="0"/>
              <a:t>: Inference</a:t>
            </a:r>
            <a:endParaRPr lang="en-US" altLang="el-GR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500366" y="1441700"/>
            <a:ext cx="89154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l-GR" dirty="0" smtClean="0"/>
              <a:t>Interpretation (inferences) follows observation. Its </a:t>
            </a:r>
            <a:r>
              <a:rPr lang="en-US" altLang="el-GR" dirty="0" smtClean="0">
                <a:solidFill>
                  <a:srgbClr val="CC0066"/>
                </a:solidFill>
              </a:rPr>
              <a:t>validity</a:t>
            </a:r>
            <a:r>
              <a:rPr lang="en-US" altLang="el-GR" dirty="0" smtClean="0"/>
              <a:t> is </a:t>
            </a:r>
            <a:r>
              <a:rPr lang="en-US" altLang="el-GR" dirty="0" smtClean="0">
                <a:solidFill>
                  <a:srgbClr val="CC0066"/>
                </a:solidFill>
              </a:rPr>
              <a:t>relative</a:t>
            </a:r>
            <a:r>
              <a:rPr lang="en-US" altLang="el-GR" dirty="0" smtClean="0"/>
              <a:t> to premises.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l-GR" sz="2400" dirty="0"/>
              <a:t>	</a:t>
            </a:r>
            <a:r>
              <a:rPr lang="en-US" altLang="el-GR" sz="1800" b="0" dirty="0" smtClean="0"/>
              <a:t>e.g., 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“The skeleton was clad in </a:t>
            </a:r>
            <a:r>
              <a:rPr lang="en-US" altLang="el-GR" sz="1800" b="0" dirty="0" err="1" smtClean="0">
                <a:solidFill>
                  <a:srgbClr val="CC0066"/>
                </a:solidFill>
              </a:rPr>
              <a:t>armour</a:t>
            </a:r>
            <a:r>
              <a:rPr lang="en-US" altLang="el-GR" sz="1800" b="0" dirty="0" smtClean="0">
                <a:solidFill>
                  <a:srgbClr val="CC0066"/>
                </a:solidFill>
              </a:rPr>
              <a:t> =&gt; hence it was male”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l-GR" sz="1600" b="0" dirty="0"/>
              <a:t>False premises invalidate applicability of an (even correct) </a:t>
            </a:r>
            <a:r>
              <a:rPr lang="en-US" altLang="el-GR" sz="1600" b="0" dirty="0" smtClean="0"/>
              <a:t>inference, but not the result.</a:t>
            </a:r>
            <a:endParaRPr lang="en-US" altLang="el-GR" sz="1600" b="0" dirty="0"/>
          </a:p>
          <a:p>
            <a:pPr eaLnBrk="1" hangingPunct="1">
              <a:spcBef>
                <a:spcPts val="600"/>
              </a:spcBef>
            </a:pPr>
            <a:r>
              <a:rPr lang="en-US" altLang="el-GR" sz="1600" b="0" dirty="0" smtClean="0"/>
              <a:t>Probabilistic or subjective inferences may </a:t>
            </a:r>
            <a:r>
              <a:rPr lang="en-US" altLang="el-GR" sz="1600" b="0" dirty="0"/>
              <a:t>be </a:t>
            </a:r>
            <a:r>
              <a:rPr lang="en-US" altLang="el-GR" sz="1600" b="0" dirty="0" smtClean="0"/>
              <a:t>valid and premises be true, but results be false!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l-GR" sz="1800" i="0" dirty="0" smtClean="0"/>
              <a:t>Inferences are supported/ verified/ falsified by: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/>
              <a:t>critique of hypothesis (e.g., </a:t>
            </a:r>
            <a:r>
              <a:rPr lang="en-US" altLang="el-GR" sz="1800" dirty="0">
                <a:solidFill>
                  <a:srgbClr val="CC0066"/>
                </a:solidFill>
              </a:rPr>
              <a:t>only men wore </a:t>
            </a:r>
            <a:r>
              <a:rPr lang="en-US" altLang="el-GR" sz="1800" dirty="0" err="1">
                <a:solidFill>
                  <a:srgbClr val="CC0066"/>
                </a:solidFill>
              </a:rPr>
              <a:t>armour</a:t>
            </a:r>
            <a:r>
              <a:rPr lang="en-US" altLang="el-GR" sz="1800" dirty="0">
                <a:solidFill>
                  <a:srgbClr val="CC0066"/>
                </a:solidFill>
              </a:rPr>
              <a:t> ?/ mostly men wore </a:t>
            </a:r>
            <a:r>
              <a:rPr lang="en-US" altLang="el-GR" sz="1800" dirty="0" err="1">
                <a:solidFill>
                  <a:srgbClr val="CC0066"/>
                </a:solidFill>
              </a:rPr>
              <a:t>armour</a:t>
            </a:r>
            <a:r>
              <a:rPr lang="en-US" altLang="el-GR" sz="1800" dirty="0" smtClean="0">
                <a:solidFill>
                  <a:srgbClr val="CC0066"/>
                </a:solidFill>
              </a:rPr>
              <a:t>?</a:t>
            </a:r>
            <a:r>
              <a:rPr lang="en-US" altLang="el-GR" sz="1800" dirty="0" smtClean="0"/>
              <a:t>) =&gt; </a:t>
            </a:r>
            <a:r>
              <a:rPr lang="en-US" altLang="el-GR" sz="1800" dirty="0" smtClean="0">
                <a:solidFill>
                  <a:srgbClr val="CC0066"/>
                </a:solidFill>
              </a:rPr>
              <a:t>back to source</a:t>
            </a:r>
            <a:endParaRPr lang="en-US" altLang="el-GR" sz="1800" dirty="0">
              <a:solidFill>
                <a:srgbClr val="CC0066"/>
              </a:solidFill>
            </a:endParaRP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 smtClean="0"/>
              <a:t>c</a:t>
            </a:r>
            <a:r>
              <a:rPr lang="en-US" altLang="el-GR" sz="1800" b="0" i="0" dirty="0" smtClean="0"/>
              <a:t>ritique of application of logic (</a:t>
            </a:r>
            <a:r>
              <a:rPr lang="en-US" altLang="el-GR" sz="1800" b="0" i="0" dirty="0" smtClean="0">
                <a:solidFill>
                  <a:schemeClr val="bg2"/>
                </a:solidFill>
              </a:rPr>
              <a:t>e.g. no </a:t>
            </a:r>
            <a:r>
              <a:rPr lang="en-US" altLang="el-GR" sz="1800" b="0" i="0" dirty="0" err="1" smtClean="0">
                <a:solidFill>
                  <a:schemeClr val="bg2"/>
                </a:solidFill>
              </a:rPr>
              <a:t>armour</a:t>
            </a:r>
            <a:r>
              <a:rPr lang="en-US" altLang="el-GR" sz="1800" b="0" i="0" dirty="0" smtClean="0">
                <a:solidFill>
                  <a:schemeClr val="bg2"/>
                </a:solidFill>
              </a:rPr>
              <a:t> = female</a:t>
            </a:r>
            <a:r>
              <a:rPr lang="en-US" altLang="el-GR" sz="1800" b="0" i="0" dirty="0" smtClean="0"/>
              <a:t>)</a:t>
            </a:r>
          </a:p>
          <a:p>
            <a:pPr eaLnBrk="1" hangingPunct="1">
              <a:spcBef>
                <a:spcPts val="1200"/>
              </a:spcBef>
              <a:buClrTx/>
              <a:buSzPct val="150000"/>
            </a:pPr>
            <a:r>
              <a:rPr lang="en-US" altLang="el-GR" sz="1800" i="0" dirty="0" smtClean="0">
                <a:solidFill>
                  <a:srgbClr val="CC0066"/>
                </a:solidFill>
              </a:rPr>
              <a:t>Results</a:t>
            </a:r>
            <a:r>
              <a:rPr lang="en-US" altLang="el-GR" sz="1800" i="0" dirty="0" smtClean="0"/>
              <a:t> of inferences </a:t>
            </a:r>
            <a:r>
              <a:rPr lang="en-US" altLang="el-GR" sz="1800" i="0" dirty="0"/>
              <a:t>are </a:t>
            </a:r>
            <a:r>
              <a:rPr lang="en-US" altLang="el-GR" sz="1800" i="0" dirty="0" smtClean="0"/>
              <a:t>supported/ verified/falsified </a:t>
            </a:r>
            <a:r>
              <a:rPr lang="en-US" altLang="el-GR" sz="1800" i="0" dirty="0"/>
              <a:t>by:</a:t>
            </a:r>
          </a:p>
          <a:p>
            <a:pPr marL="1231900" lvl="1" indent="-342900" eaLnBrk="1" hangingPunct="1">
              <a:spcBef>
                <a:spcPts val="60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 smtClean="0"/>
              <a:t>review of premises </a:t>
            </a:r>
            <a:r>
              <a:rPr lang="en-US" altLang="el-GR" sz="1800" dirty="0"/>
              <a:t>(e.g., </a:t>
            </a:r>
            <a:r>
              <a:rPr lang="en-US" altLang="el-GR" sz="1800" dirty="0" smtClean="0">
                <a:solidFill>
                  <a:srgbClr val="CC0066"/>
                </a:solidFill>
              </a:rPr>
              <a:t>was it really </a:t>
            </a:r>
            <a:r>
              <a:rPr lang="en-US" altLang="el-GR" sz="1800" dirty="0" err="1" smtClean="0">
                <a:solidFill>
                  <a:srgbClr val="CC0066"/>
                </a:solidFill>
              </a:rPr>
              <a:t>armour</a:t>
            </a:r>
            <a:r>
              <a:rPr lang="en-US" altLang="el-GR" sz="1800" dirty="0" smtClean="0">
                <a:solidFill>
                  <a:srgbClr val="CC0066"/>
                </a:solidFill>
              </a:rPr>
              <a:t>?</a:t>
            </a:r>
            <a:r>
              <a:rPr lang="en-US" altLang="el-GR" sz="1800" b="0" i="0" dirty="0" smtClean="0"/>
              <a:t>) =&gt; </a:t>
            </a:r>
            <a:r>
              <a:rPr lang="en-US" altLang="el-GR" sz="1800" b="0" i="0" dirty="0" smtClean="0">
                <a:solidFill>
                  <a:srgbClr val="CC0066"/>
                </a:solidFill>
              </a:rPr>
              <a:t>back to source</a:t>
            </a:r>
          </a:p>
          <a:p>
            <a:pPr marL="1231900" lvl="1" indent="-342900" eaLnBrk="1" hangingPunct="1">
              <a:spcBef>
                <a:spcPts val="0"/>
              </a:spcBef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l-GR" sz="1800" dirty="0" smtClean="0"/>
              <a:t>plausibility</a:t>
            </a:r>
            <a:r>
              <a:rPr lang="en-US" altLang="el-GR" sz="1800" dirty="0"/>
              <a:t>/ consistency with other information! =&gt; </a:t>
            </a:r>
            <a:r>
              <a:rPr lang="en-US" altLang="el-GR" sz="1800" dirty="0">
                <a:solidFill>
                  <a:srgbClr val="CC0066"/>
                </a:solidFill>
              </a:rPr>
              <a:t>other sources</a:t>
            </a:r>
          </a:p>
          <a:p>
            <a:pPr marL="1231900" lvl="1" indent="-342900" eaLnBrk="1" hangingPunct="1">
              <a:spcBef>
                <a:spcPts val="0"/>
              </a:spcBef>
              <a:buClrTx/>
              <a:buSzPct val="150000"/>
              <a:buFont typeface="Arial" panose="020B0604020202020204" pitchFamily="34" charset="0"/>
              <a:buChar char="•"/>
            </a:pPr>
            <a:endParaRPr lang="en-US" altLang="el-GR" sz="1800" b="0" i="0" dirty="0" smtClean="0">
              <a:solidFill>
                <a:srgbClr val="CC0066"/>
              </a:solidFill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4971E-5ACA-4D1D-9D73-BB857A46FA0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l-GR" sz="1400" i="0" smtClean="0"/>
          </a:p>
        </p:txBody>
      </p:sp>
    </p:spTree>
    <p:extLst>
      <p:ext uri="{BB962C8B-B14F-4D97-AF65-F5344CB8AC3E}">
        <p14:creationId xmlns:p14="http://schemas.microsoft.com/office/powerpoint/2010/main" val="40244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9" y="3453478"/>
            <a:ext cx="5169887" cy="2741161"/>
          </a:xfrm>
          <a:prstGeom prst="rect">
            <a:avLst/>
          </a:prstGeom>
        </p:spPr>
      </p:pic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CRM </a:t>
            </a:r>
            <a:r>
              <a:rPr lang="en-GB" altLang="el-GR" dirty="0" err="1" smtClean="0"/>
              <a:t>Inf</a:t>
            </a:r>
            <a:r>
              <a:rPr lang="en-GB" altLang="el-GR" dirty="0" smtClean="0"/>
              <a:t>: Inference</a:t>
            </a:r>
            <a:endParaRPr lang="en-US" altLang="el-GR" dirty="0" smtClean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4971E-5ACA-4D1D-9D73-BB857A46FA0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l-GR" sz="1400" i="0" smtClean="0"/>
          </a:p>
        </p:txBody>
      </p:sp>
      <p:sp>
        <p:nvSpPr>
          <p:cNvPr id="4" name="Rectangle 3"/>
          <p:cNvSpPr/>
          <p:nvPr/>
        </p:nvSpPr>
        <p:spPr>
          <a:xfrm>
            <a:off x="6162273" y="4769488"/>
            <a:ext cx="3230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By Wolfgang </a:t>
            </a:r>
            <a:r>
              <a:rPr lang="en-US" sz="1400" dirty="0" err="1"/>
              <a:t>Sauber</a:t>
            </a:r>
            <a:r>
              <a:rPr lang="en-US" sz="1400" dirty="0"/>
              <a:t> </a:t>
            </a:r>
            <a:r>
              <a:rPr lang="en-US" sz="1400" dirty="0" smtClean="0"/>
              <a:t>– </a:t>
            </a:r>
          </a:p>
          <a:p>
            <a:r>
              <a:rPr lang="en-US" sz="1400" dirty="0" smtClean="0"/>
              <a:t>Own work, CC </a:t>
            </a:r>
            <a:r>
              <a:rPr lang="en-US" sz="1400" dirty="0"/>
              <a:t>BY-SA 3.0,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commons.wikimedia.org/</a:t>
            </a:r>
            <a:r>
              <a:rPr lang="en-US" sz="1400" dirty="0" smtClean="0"/>
              <a:t>w/index.php?curid=6319170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46" y="1596788"/>
            <a:ext cx="4083866" cy="306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9993" y="2820461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econd </a:t>
            </a:r>
            <a:r>
              <a:rPr lang="en-US" sz="1400" dirty="0"/>
              <a:t>K</a:t>
            </a:r>
            <a:r>
              <a:rPr lang="en-US" sz="1400" dirty="0" smtClean="0"/>
              <a:t>ing </a:t>
            </a:r>
            <a:r>
              <a:rPr lang="en-US" sz="1400" dirty="0"/>
              <a:t>of </a:t>
            </a:r>
            <a:r>
              <a:rPr lang="en-US" sz="1400" dirty="0" smtClean="0"/>
              <a:t>Chu, </a:t>
            </a:r>
            <a:r>
              <a:rPr lang="en-US" sz="1400" dirty="0"/>
              <a:t>he died in 175BC</a:t>
            </a:r>
          </a:p>
        </p:txBody>
      </p:sp>
    </p:spTree>
    <p:extLst>
      <p:ext uri="{BB962C8B-B14F-4D97-AF65-F5344CB8AC3E}">
        <p14:creationId xmlns:p14="http://schemas.microsoft.com/office/powerpoint/2010/main" val="29550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CRM </a:t>
            </a:r>
            <a:r>
              <a:rPr lang="en-GB" altLang="el-GR" dirty="0" err="1" smtClean="0"/>
              <a:t>Inf</a:t>
            </a:r>
            <a:r>
              <a:rPr lang="en-GB" altLang="el-GR" dirty="0" smtClean="0"/>
              <a:t>: Inference</a:t>
            </a:r>
            <a:endParaRPr lang="en-US" altLang="el-GR" dirty="0" smtClean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defRPr sz="22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4971E-5ACA-4D1D-9D73-BB857A46FA07}" type="slidenum">
              <a:rPr lang="en-US" altLang="el-GR" sz="1400" i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l-GR" sz="1400" i="0" smtClean="0"/>
          </a:p>
        </p:txBody>
      </p:sp>
      <p:sp>
        <p:nvSpPr>
          <p:cNvPr id="6" name="Rectangle 5"/>
          <p:cNvSpPr/>
          <p:nvPr/>
        </p:nvSpPr>
        <p:spPr>
          <a:xfrm>
            <a:off x="5766535" y="6173400"/>
            <a:ext cx="35108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Female </a:t>
            </a:r>
            <a:r>
              <a:rPr lang="en-US" sz="1200" b="1" dirty="0" err="1" smtClean="0"/>
              <a:t>Onna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Bugeisha</a:t>
            </a:r>
            <a:r>
              <a:rPr lang="en-US" sz="1200" b="1" dirty="0" smtClean="0"/>
              <a:t> c. late 1800s Meiji Era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63204" y="1596788"/>
            <a:ext cx="511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 2,600-year-old tomb unearthed in Tuscany, thought to hold a warrior prince actually contains the remains of a middle-age warrior princess holding a lance.</a:t>
            </a:r>
          </a:p>
          <a:p>
            <a:r>
              <a:rPr lang="en-US" sz="1600" dirty="0" smtClean="0"/>
              <a:t>https</a:t>
            </a:r>
            <a:r>
              <a:rPr lang="en-US" sz="1600" dirty="0"/>
              <a:t>://www.livescience.com/40530-etruscan-warrior-prince-is-a-princess.html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4" y="3120728"/>
            <a:ext cx="5257800" cy="350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23" y="1490209"/>
            <a:ext cx="2952922" cy="46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21213</TotalTime>
  <Words>1186</Words>
  <Application>Microsoft Office PowerPoint</Application>
  <PresentationFormat>A4 Paper (210x297 mm)</PresentationFormat>
  <Paragraphs>334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MS PGothic</vt:lpstr>
      <vt:lpstr>Arial</vt:lpstr>
      <vt:lpstr>Calibri</vt:lpstr>
      <vt:lpstr>Symbol</vt:lpstr>
      <vt:lpstr>Times New Roman</vt:lpstr>
      <vt:lpstr>Wingdings</vt:lpstr>
      <vt:lpstr>Axis</vt:lpstr>
      <vt:lpstr>CRM Inf erence</vt:lpstr>
      <vt:lpstr>Knowledge and Provenance</vt:lpstr>
      <vt:lpstr>Knowledge and Provenance</vt:lpstr>
      <vt:lpstr>Knowledge and Provenance</vt:lpstr>
      <vt:lpstr>CRM Inf: Observation</vt:lpstr>
      <vt:lpstr>CRM Inf: Observation</vt:lpstr>
      <vt:lpstr>CRM Inf: Inference</vt:lpstr>
      <vt:lpstr>CRM Inf: Inference</vt:lpstr>
      <vt:lpstr>CRM Inf: Inference</vt:lpstr>
      <vt:lpstr>CRM Inf: Belief Adoption</vt:lpstr>
      <vt:lpstr>PowerPoint Presentation</vt:lpstr>
      <vt:lpstr>The Three Sources of Scientific Knowledge</vt:lpstr>
      <vt:lpstr>The Three Sources of Scientific Knowledge</vt:lpstr>
      <vt:lpstr>The Three Sources of Scientific Knowledge</vt:lpstr>
      <vt:lpstr>Inference Making: </vt:lpstr>
      <vt:lpstr>Belief Adoption</vt:lpstr>
      <vt:lpstr>Modelling beliefs in the evolution of a text and inventory</vt:lpstr>
      <vt:lpstr>CRM Inf: Current developments</vt:lpstr>
      <vt:lpstr>Latest Discussion CRM Inf: using citations</vt:lpstr>
      <vt:lpstr>CRM Inf: Challenges</vt:lpstr>
      <vt:lpstr>CRM Inf: Challenges</vt:lpstr>
      <vt:lpstr>Conclusions</vt:lpstr>
    </vt:vector>
  </TitlesOfParts>
  <Company>FORTH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Martin Doerr</cp:lastModifiedBy>
  <cp:revision>442</cp:revision>
  <dcterms:created xsi:type="dcterms:W3CDTF">2009-08-11T11:37:45Z</dcterms:created>
  <dcterms:modified xsi:type="dcterms:W3CDTF">2018-11-28T16:03:39Z</dcterms:modified>
</cp:coreProperties>
</file>