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12" r:id="rId2"/>
    <p:sldId id="316" r:id="rId3"/>
    <p:sldId id="298" r:id="rId4"/>
    <p:sldId id="315" r:id="rId5"/>
  </p:sldIdLst>
  <p:sldSz cx="12746038" cy="6858000"/>
  <p:notesSz cx="6794500" cy="99314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42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E97"/>
    <a:srgbClr val="8F9CFB"/>
    <a:srgbClr val="93FBCC"/>
    <a:srgbClr val="81CC1E"/>
    <a:srgbClr val="FFBB11"/>
    <a:srgbClr val="35DB90"/>
    <a:srgbClr val="6DBBFB"/>
    <a:srgbClr val="79BAEF"/>
    <a:srgbClr val="57C426"/>
    <a:srgbClr val="63F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93268" autoAdjust="0"/>
  </p:normalViewPr>
  <p:slideViewPr>
    <p:cSldViewPr snapToGrid="0">
      <p:cViewPr varScale="1">
        <p:scale>
          <a:sx n="61" d="100"/>
          <a:sy n="61" d="100"/>
        </p:scale>
        <p:origin x="78" y="1062"/>
      </p:cViewPr>
      <p:guideLst>
        <p:guide orient="horz" pos="1152"/>
        <p:guide pos="42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7890" y="0"/>
            <a:ext cx="2945024" cy="49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61913" y="746125"/>
            <a:ext cx="6918326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33" y="4718214"/>
            <a:ext cx="5436235" cy="4469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noProof="0" smtClean="0"/>
              <a:t>Click to edit Master text styles</a:t>
            </a:r>
          </a:p>
          <a:p>
            <a:pPr lvl="1"/>
            <a:r>
              <a:rPr lang="el-GR" altLang="en-US" noProof="0" smtClean="0"/>
              <a:t>Second level</a:t>
            </a:r>
          </a:p>
          <a:p>
            <a:pPr lvl="2"/>
            <a:r>
              <a:rPr lang="el-GR" altLang="en-US" noProof="0" smtClean="0"/>
              <a:t>Third level</a:t>
            </a:r>
          </a:p>
          <a:p>
            <a:pPr lvl="3"/>
            <a:r>
              <a:rPr lang="el-GR" altLang="en-US" noProof="0" smtClean="0"/>
              <a:t>Fourth level</a:t>
            </a:r>
          </a:p>
          <a:p>
            <a:pPr lvl="4"/>
            <a:r>
              <a:rPr lang="el-GR" altLang="en-US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234"/>
            <a:ext cx="2945024" cy="49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7890" y="9433234"/>
            <a:ext cx="2945024" cy="49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6E9B24FF-AE70-42E2-9DE5-B6180FEBD18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2D4F57-C78A-4C13-8DE2-937CE2E33CA7}" type="slidenum">
              <a:rPr lang="el-GR" altLang="en-US" b="0" smtClean="0"/>
              <a:pPr/>
              <a:t>2</a:t>
            </a:fld>
            <a:endParaRPr lang="el-GR" altLang="en-US" b="0" smtClean="0"/>
          </a:p>
        </p:txBody>
      </p:sp>
    </p:spTree>
    <p:extLst>
      <p:ext uri="{BB962C8B-B14F-4D97-AF65-F5344CB8AC3E}">
        <p14:creationId xmlns:p14="http://schemas.microsoft.com/office/powerpoint/2010/main" val="1007242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AA1C5F-844D-4396-B946-8E421E707126}" type="slidenum">
              <a:rPr lang="el-GR" altLang="en-US" b="0" smtClean="0"/>
              <a:pPr/>
              <a:t>3</a:t>
            </a:fld>
            <a:endParaRPr lang="el-GR" altLang="en-US" b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9B24FF-AE70-42E2-9DE5-B6180FEBD186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69447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3850" y="1122363"/>
            <a:ext cx="955833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3850" y="3602038"/>
            <a:ext cx="955833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B0759-710B-42A5-BE04-013DDAD8CBB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8314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00F7-2BF0-4586-AFD0-32DEF2EE8F4F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89861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42425" y="274638"/>
            <a:ext cx="286702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6588" y="274638"/>
            <a:ext cx="84534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210B6-5D4D-43A4-9372-C51CDFE65185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297429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6CAD5-BE13-4C0B-8FE9-0AA5FFC0EED1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7691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950" y="1709738"/>
            <a:ext cx="1099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0" y="4589463"/>
            <a:ext cx="10993438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E819-937E-47D0-9E86-552C3BA266D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31764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6588" y="1600200"/>
            <a:ext cx="5659437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48425" y="1600200"/>
            <a:ext cx="566102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1EBFA-60D8-4374-9D5F-D26460C08CF8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20341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365125"/>
            <a:ext cx="1099343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7888" y="1681163"/>
            <a:ext cx="5392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7888" y="2505075"/>
            <a:ext cx="5392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3188" y="1681163"/>
            <a:ext cx="54181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3188" y="2505075"/>
            <a:ext cx="54181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04A38-D59C-4B8C-986F-03EC335F0617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11882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3D98C-56F1-4415-B184-673C2B9317B6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648056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43430-7A32-4AE8-A386-1AE689180A8E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321469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8F39D-39D5-4BCD-997B-38839C00256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44624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88" y="457200"/>
            <a:ext cx="411162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18138" y="987425"/>
            <a:ext cx="64531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8" y="2057400"/>
            <a:ext cx="41116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6C699-D82D-48E1-9B21-9EDAF159AB10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5153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6588" y="274638"/>
            <a:ext cx="114728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6588" y="1600200"/>
            <a:ext cx="1147286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Click to edit Master text styles</a:t>
            </a:r>
          </a:p>
          <a:p>
            <a:pPr lvl="1"/>
            <a:r>
              <a:rPr lang="el-GR" altLang="en-US" smtClean="0"/>
              <a:t>Second level</a:t>
            </a:r>
          </a:p>
          <a:p>
            <a:pPr lvl="2"/>
            <a:r>
              <a:rPr lang="el-GR" altLang="en-US" smtClean="0"/>
              <a:t>Third level</a:t>
            </a:r>
          </a:p>
          <a:p>
            <a:pPr lvl="3"/>
            <a:r>
              <a:rPr lang="el-GR" altLang="en-US" smtClean="0"/>
              <a:t>Fourth level</a:t>
            </a:r>
          </a:p>
          <a:p>
            <a:pPr lvl="4"/>
            <a:r>
              <a:rPr lang="el-GR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6588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54513" y="6245225"/>
            <a:ext cx="40370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34475" y="6245225"/>
            <a:ext cx="29749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060D6658-E5A0-4943-B954-92ADB29F3E7D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#_P183_ends_before"/><Relationship Id="rId3" Type="http://schemas.openxmlformats.org/officeDocument/2006/relationships/hyperlink" Target="#_P173_starts_before"/><Relationship Id="rId7" Type="http://schemas.openxmlformats.org/officeDocument/2006/relationships/hyperlink" Target="#_P182_ends_before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#_P176_starts_before"/><Relationship Id="rId5" Type="http://schemas.openxmlformats.org/officeDocument/2006/relationships/hyperlink" Target="#_P175_starts_before"/><Relationship Id="rId10" Type="http://schemas.openxmlformats.org/officeDocument/2006/relationships/hyperlink" Target="#_P185_ends_before"/><Relationship Id="rId4" Type="http://schemas.openxmlformats.org/officeDocument/2006/relationships/hyperlink" Target="#_P174_starts_before"/><Relationship Id="rId9" Type="http://schemas.openxmlformats.org/officeDocument/2006/relationships/hyperlink" Target="#_P184_ends_before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67"/>
          <p:cNvSpPr>
            <a:spLocks noChangeShapeType="1"/>
          </p:cNvSpPr>
          <p:nvPr/>
        </p:nvSpPr>
        <p:spPr bwMode="auto">
          <a:xfrm flipH="1" flipV="1">
            <a:off x="10125075" y="4062413"/>
            <a:ext cx="1160463" cy="1577975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Line 67"/>
          <p:cNvSpPr>
            <a:spLocks noChangeShapeType="1"/>
          </p:cNvSpPr>
          <p:nvPr/>
        </p:nvSpPr>
        <p:spPr bwMode="auto">
          <a:xfrm flipV="1">
            <a:off x="4059238" y="4081463"/>
            <a:ext cx="1036637" cy="3302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Line 67"/>
          <p:cNvSpPr>
            <a:spLocks noChangeShapeType="1"/>
          </p:cNvSpPr>
          <p:nvPr/>
        </p:nvSpPr>
        <p:spPr bwMode="auto">
          <a:xfrm flipV="1">
            <a:off x="4195763" y="4081463"/>
            <a:ext cx="1454150" cy="10350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67"/>
          <p:cNvSpPr>
            <a:spLocks noChangeShapeType="1"/>
          </p:cNvSpPr>
          <p:nvPr/>
        </p:nvSpPr>
        <p:spPr bwMode="auto">
          <a:xfrm flipV="1">
            <a:off x="9324975" y="4065588"/>
            <a:ext cx="800100" cy="157480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Text Box 13"/>
          <p:cNvSpPr txBox="1">
            <a:spLocks noChangeAspect="1" noChangeArrowheads="1"/>
          </p:cNvSpPr>
          <p:nvPr/>
        </p:nvSpPr>
        <p:spPr bwMode="auto">
          <a:xfrm flipH="1">
            <a:off x="8653463" y="56435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E39 Actor</a:t>
            </a:r>
            <a:endParaRPr lang="en-GB" altLang="en-US" sz="1800"/>
          </a:p>
        </p:txBody>
      </p:sp>
      <p:sp>
        <p:nvSpPr>
          <p:cNvPr id="3079" name="Text Box 47"/>
          <p:cNvSpPr txBox="1">
            <a:spLocks noChangeAspect="1" noChangeArrowheads="1"/>
          </p:cNvSpPr>
          <p:nvPr/>
        </p:nvSpPr>
        <p:spPr bwMode="auto">
          <a:xfrm flipH="1">
            <a:off x="1061972" y="1215690"/>
            <a:ext cx="1105033" cy="3693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E55 </a:t>
            </a:r>
            <a:r>
              <a:rPr lang="en-US" altLang="en-US" sz="1800" dirty="0"/>
              <a:t>Type</a:t>
            </a:r>
            <a:endParaRPr lang="en-GB" altLang="en-US" sz="1800" dirty="0"/>
          </a:p>
        </p:txBody>
      </p:sp>
      <p:sp>
        <p:nvSpPr>
          <p:cNvPr id="3080" name="Text Box 47"/>
          <p:cNvSpPr txBox="1">
            <a:spLocks noChangeAspect="1" noChangeArrowheads="1"/>
          </p:cNvSpPr>
          <p:nvPr/>
        </p:nvSpPr>
        <p:spPr bwMode="auto">
          <a:xfrm flipH="1">
            <a:off x="9104313" y="2824163"/>
            <a:ext cx="1184275" cy="37623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E53 Place</a:t>
            </a:r>
            <a:endParaRPr lang="en-GB" altLang="en-US" sz="1800"/>
          </a:p>
        </p:txBody>
      </p:sp>
      <p:sp>
        <p:nvSpPr>
          <p:cNvPr id="3081" name="Text Box 10"/>
          <p:cNvSpPr txBox="1">
            <a:spLocks noChangeAspect="1" noChangeArrowheads="1"/>
          </p:cNvSpPr>
          <p:nvPr/>
        </p:nvSpPr>
        <p:spPr bwMode="auto">
          <a:xfrm>
            <a:off x="9102725" y="1215413"/>
            <a:ext cx="208915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 E41 Appellation  </a:t>
            </a:r>
            <a:endParaRPr lang="en-GB" altLang="en-US" sz="1800" dirty="0"/>
          </a:p>
        </p:txBody>
      </p:sp>
      <p:sp>
        <p:nvSpPr>
          <p:cNvPr id="3082" name="Rectangle 56"/>
          <p:cNvSpPr>
            <a:spLocks noChangeArrowheads="1"/>
          </p:cNvSpPr>
          <p:nvPr/>
        </p:nvSpPr>
        <p:spPr bwMode="auto">
          <a:xfrm>
            <a:off x="2738438" y="1125538"/>
            <a:ext cx="1449387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P2 is type of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cxnSp>
        <p:nvCxnSpPr>
          <p:cNvPr id="3083" name="AutoShape 70"/>
          <p:cNvCxnSpPr>
            <a:cxnSpLocks noChangeShapeType="1"/>
            <a:stCxn id="3097" idx="3"/>
            <a:endCxn id="3096" idx="3"/>
          </p:cNvCxnSpPr>
          <p:nvPr/>
        </p:nvCxnSpPr>
        <p:spPr bwMode="auto">
          <a:xfrm flipH="1">
            <a:off x="2168525" y="2189163"/>
            <a:ext cx="2389188" cy="9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84" name="AutoShape 70"/>
          <p:cNvCxnSpPr>
            <a:cxnSpLocks noChangeShapeType="1"/>
            <a:stCxn id="3089" idx="3"/>
            <a:endCxn id="3081" idx="1"/>
          </p:cNvCxnSpPr>
          <p:nvPr/>
        </p:nvCxnSpPr>
        <p:spPr bwMode="auto">
          <a:xfrm>
            <a:off x="6559550" y="1400356"/>
            <a:ext cx="2543175" cy="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85" name="Text Box 26"/>
          <p:cNvSpPr txBox="1">
            <a:spLocks noChangeArrowheads="1"/>
          </p:cNvSpPr>
          <p:nvPr/>
        </p:nvSpPr>
        <p:spPr bwMode="auto">
          <a:xfrm>
            <a:off x="6892925" y="1133475"/>
            <a:ext cx="18018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P1 is identified by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  <a:cs typeface="Times New Roman" panose="02020603050405020304" pitchFamily="18" charset="0"/>
              </a:rPr>
              <a:t>(identifies)</a:t>
            </a:r>
            <a:endParaRPr lang="en-GB" altLang="en-US" sz="14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56"/>
          <p:cNvSpPr>
            <a:spLocks noChangeArrowheads="1"/>
          </p:cNvSpPr>
          <p:nvPr/>
        </p:nvSpPr>
        <p:spPr bwMode="auto">
          <a:xfrm>
            <a:off x="2471738" y="1933400"/>
            <a:ext cx="22447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dirty="0">
                <a:latin typeface="Tahoma" panose="020B0604030504040204" pitchFamily="34" charset="0"/>
              </a:rPr>
              <a:t>P4 has time-span</a:t>
            </a:r>
            <a:r>
              <a:rPr lang="en-GB" altLang="en-US" sz="1400" dirty="0">
                <a:latin typeface="Tahoma" panose="020B0604030504040204" pitchFamily="34" charset="0"/>
              </a:rPr>
              <a:t> </a:t>
            </a:r>
            <a:endParaRPr lang="en-US" altLang="en-US" sz="1400" dirty="0">
              <a:latin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dirty="0">
                <a:latin typeface="Tahoma" panose="020B0604030504040204" pitchFamily="34" charset="0"/>
              </a:rPr>
              <a:t>(</a:t>
            </a:r>
            <a:r>
              <a:rPr lang="en-US" altLang="en-US" sz="1400" dirty="0">
                <a:latin typeface="Tahoma" panose="020B0604030504040204" pitchFamily="34" charset="0"/>
              </a:rPr>
              <a:t>is time-span</a:t>
            </a:r>
            <a:r>
              <a:rPr lang="en-GB" altLang="en-US" sz="1400" dirty="0">
                <a:latin typeface="Tahoma" panose="020B0604030504040204" pitchFamily="34" charset="0"/>
              </a:rPr>
              <a:t> </a:t>
            </a:r>
            <a:r>
              <a:rPr lang="en-US" altLang="en-US" sz="1400" dirty="0">
                <a:latin typeface="Tahoma" panose="020B0604030504040204" pitchFamily="34" charset="0"/>
              </a:rPr>
              <a:t>of</a:t>
            </a:r>
            <a:r>
              <a:rPr lang="en-GB" altLang="en-US" sz="1400" dirty="0">
                <a:latin typeface="Tahoma" panose="020B0604030504040204" pitchFamily="34" charset="0"/>
              </a:rPr>
              <a:t>)</a:t>
            </a:r>
          </a:p>
        </p:txBody>
      </p:sp>
      <p:sp>
        <p:nvSpPr>
          <p:cNvPr id="3087" name="Text Box 9"/>
          <p:cNvSpPr txBox="1">
            <a:spLocks noChangeAspect="1" noChangeArrowheads="1"/>
          </p:cNvSpPr>
          <p:nvPr/>
        </p:nvSpPr>
        <p:spPr bwMode="auto">
          <a:xfrm flipH="1">
            <a:off x="5110163" y="3698875"/>
            <a:ext cx="1082675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 Event</a:t>
            </a:r>
            <a:endParaRPr lang="en-GB" altLang="en-US" sz="1800"/>
          </a:p>
        </p:txBody>
      </p:sp>
      <p:sp>
        <p:nvSpPr>
          <p:cNvPr id="3088" name="Text Box 15"/>
          <p:cNvSpPr txBox="1">
            <a:spLocks noChangeAspect="1" noChangeArrowheads="1"/>
          </p:cNvSpPr>
          <p:nvPr/>
        </p:nvSpPr>
        <p:spPr bwMode="auto">
          <a:xfrm>
            <a:off x="10183813" y="5640388"/>
            <a:ext cx="2319337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E18 Physical Thing </a:t>
            </a:r>
            <a:endParaRPr lang="en-GB" altLang="en-US" sz="1800"/>
          </a:p>
        </p:txBody>
      </p:sp>
      <p:sp>
        <p:nvSpPr>
          <p:cNvPr id="3089" name="Text Box 10"/>
          <p:cNvSpPr txBox="1">
            <a:spLocks noChangeAspect="1" noChangeArrowheads="1"/>
          </p:cNvSpPr>
          <p:nvPr/>
        </p:nvSpPr>
        <p:spPr bwMode="auto">
          <a:xfrm>
            <a:off x="4743450" y="1215412"/>
            <a:ext cx="181610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  E1 CRM Entity</a:t>
            </a:r>
            <a:endParaRPr lang="en-GB" altLang="en-US" sz="1800"/>
          </a:p>
        </p:txBody>
      </p:sp>
      <p:sp>
        <p:nvSpPr>
          <p:cNvPr id="3090" name="Line 67"/>
          <p:cNvSpPr>
            <a:spLocks noChangeShapeType="1"/>
          </p:cNvSpPr>
          <p:nvPr/>
        </p:nvSpPr>
        <p:spPr bwMode="auto">
          <a:xfrm flipH="1" flipV="1">
            <a:off x="10274300" y="4071938"/>
            <a:ext cx="839788" cy="636587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091" name="AutoShape 70"/>
          <p:cNvCxnSpPr>
            <a:cxnSpLocks noChangeShapeType="1"/>
            <a:stCxn id="3109" idx="1"/>
            <a:endCxn id="3080" idx="3"/>
          </p:cNvCxnSpPr>
          <p:nvPr/>
        </p:nvCxnSpPr>
        <p:spPr bwMode="auto">
          <a:xfrm flipV="1">
            <a:off x="6237288" y="3013075"/>
            <a:ext cx="2867025" cy="190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92" name="AutoShape 70"/>
          <p:cNvCxnSpPr>
            <a:cxnSpLocks noChangeShapeType="1"/>
            <a:stCxn id="3087" idx="1"/>
            <a:endCxn id="3098" idx="3"/>
          </p:cNvCxnSpPr>
          <p:nvPr/>
        </p:nvCxnSpPr>
        <p:spPr bwMode="auto">
          <a:xfrm flipV="1">
            <a:off x="6192838" y="3881438"/>
            <a:ext cx="2911475" cy="31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93" name="Text Box 31"/>
          <p:cNvSpPr txBox="1">
            <a:spLocks noChangeArrowheads="1"/>
          </p:cNvSpPr>
          <p:nvPr/>
        </p:nvSpPr>
        <p:spPr bwMode="auto">
          <a:xfrm flipH="1">
            <a:off x="6726238" y="3382963"/>
            <a:ext cx="19796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P12 occurred in the presence of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present at)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4" name="Text Box 52"/>
          <p:cNvSpPr txBox="1">
            <a:spLocks noChangeArrowheads="1"/>
          </p:cNvSpPr>
          <p:nvPr/>
        </p:nvSpPr>
        <p:spPr bwMode="auto">
          <a:xfrm flipH="1">
            <a:off x="6842125" y="2765425"/>
            <a:ext cx="1474788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rIns="1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P7 took place 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(witnessed)</a:t>
            </a:r>
            <a:endParaRPr lang="en-GB" altLang="en-US" sz="1400">
              <a:latin typeface="Tahoma" panose="020B0604030504040204" pitchFamily="34" charset="0"/>
            </a:endParaRPr>
          </a:p>
        </p:txBody>
      </p:sp>
      <p:sp>
        <p:nvSpPr>
          <p:cNvPr id="3095" name="Line 67"/>
          <p:cNvSpPr>
            <a:spLocks noChangeShapeType="1"/>
          </p:cNvSpPr>
          <p:nvPr/>
        </p:nvSpPr>
        <p:spPr bwMode="auto">
          <a:xfrm flipH="1" flipV="1">
            <a:off x="5651500" y="1570038"/>
            <a:ext cx="0" cy="628650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Text Box 54"/>
          <p:cNvSpPr txBox="1">
            <a:spLocks noChangeAspect="1" noChangeArrowheads="1"/>
          </p:cNvSpPr>
          <p:nvPr/>
        </p:nvSpPr>
        <p:spPr bwMode="auto">
          <a:xfrm>
            <a:off x="409575" y="2012950"/>
            <a:ext cx="1758950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3097" name="Text Box 65"/>
          <p:cNvSpPr txBox="1">
            <a:spLocks noChangeAspect="1" noChangeArrowheads="1"/>
          </p:cNvSpPr>
          <p:nvPr/>
        </p:nvSpPr>
        <p:spPr bwMode="auto">
          <a:xfrm flipH="1">
            <a:off x="4557713" y="2000250"/>
            <a:ext cx="21875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E2 Temporal Entity</a:t>
            </a:r>
            <a:endParaRPr lang="en-GB" altLang="en-US" sz="1800" dirty="0"/>
          </a:p>
        </p:txBody>
      </p:sp>
      <p:sp>
        <p:nvSpPr>
          <p:cNvPr id="3098" name="Text Box 12"/>
          <p:cNvSpPr txBox="1">
            <a:spLocks noChangeAspect="1" noChangeArrowheads="1"/>
          </p:cNvSpPr>
          <p:nvPr/>
        </p:nvSpPr>
        <p:spPr bwMode="auto">
          <a:xfrm flipH="1">
            <a:off x="9104313" y="3692525"/>
            <a:ext cx="2225675" cy="37623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E77 Persistent Item</a:t>
            </a:r>
            <a:endParaRPr lang="en-GB" altLang="en-US" sz="1800"/>
          </a:p>
        </p:txBody>
      </p:sp>
      <p:sp>
        <p:nvSpPr>
          <p:cNvPr id="3099" name="Text Box 48"/>
          <p:cNvSpPr txBox="1">
            <a:spLocks noChangeArrowheads="1"/>
          </p:cNvSpPr>
          <p:nvPr/>
        </p:nvSpPr>
        <p:spPr bwMode="auto">
          <a:xfrm>
            <a:off x="86693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0" name="Text Box 48"/>
          <p:cNvSpPr txBox="1">
            <a:spLocks noChangeArrowheads="1"/>
          </p:cNvSpPr>
          <p:nvPr/>
        </p:nvSpPr>
        <p:spPr bwMode="auto">
          <a:xfrm>
            <a:off x="6586538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1" name="Text Box 48"/>
          <p:cNvSpPr txBox="1">
            <a:spLocks noChangeArrowheads="1"/>
          </p:cNvSpPr>
          <p:nvPr/>
        </p:nvSpPr>
        <p:spPr bwMode="auto">
          <a:xfrm>
            <a:off x="2182813" y="110807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2" name="Text Box 48"/>
          <p:cNvSpPr txBox="1">
            <a:spLocks noChangeArrowheads="1"/>
          </p:cNvSpPr>
          <p:nvPr/>
        </p:nvSpPr>
        <p:spPr bwMode="auto">
          <a:xfrm>
            <a:off x="4251325" y="1108075"/>
            <a:ext cx="5238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3" name="Text Box 48"/>
          <p:cNvSpPr txBox="1">
            <a:spLocks noChangeArrowheads="1"/>
          </p:cNvSpPr>
          <p:nvPr/>
        </p:nvSpPr>
        <p:spPr bwMode="auto">
          <a:xfrm>
            <a:off x="2171700" y="19145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3104" name="Text Box 48"/>
          <p:cNvSpPr txBox="1">
            <a:spLocks noChangeArrowheads="1"/>
          </p:cNvSpPr>
          <p:nvPr/>
        </p:nvSpPr>
        <p:spPr bwMode="auto">
          <a:xfrm>
            <a:off x="8718550" y="3603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5" name="Text Box 48"/>
          <p:cNvSpPr txBox="1">
            <a:spLocks noChangeArrowheads="1"/>
          </p:cNvSpPr>
          <p:nvPr/>
        </p:nvSpPr>
        <p:spPr bwMode="auto">
          <a:xfrm>
            <a:off x="6184900" y="276383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6" name="Text Box 48"/>
          <p:cNvSpPr txBox="1">
            <a:spLocks noChangeArrowheads="1"/>
          </p:cNvSpPr>
          <p:nvPr/>
        </p:nvSpPr>
        <p:spPr bwMode="auto">
          <a:xfrm>
            <a:off x="4195763" y="1928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7" name="Text Box 48"/>
          <p:cNvSpPr txBox="1">
            <a:spLocks noChangeArrowheads="1"/>
          </p:cNvSpPr>
          <p:nvPr/>
        </p:nvSpPr>
        <p:spPr bwMode="auto">
          <a:xfrm>
            <a:off x="6165850" y="35925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8" name="Text Box 48"/>
          <p:cNvSpPr txBox="1">
            <a:spLocks noChangeArrowheads="1"/>
          </p:cNvSpPr>
          <p:nvPr/>
        </p:nvSpPr>
        <p:spPr bwMode="auto">
          <a:xfrm>
            <a:off x="8705850" y="27352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09" name="Text Box 65"/>
          <p:cNvSpPr txBox="1">
            <a:spLocks noChangeAspect="1" noChangeArrowheads="1"/>
          </p:cNvSpPr>
          <p:nvPr/>
        </p:nvSpPr>
        <p:spPr bwMode="auto">
          <a:xfrm flipH="1">
            <a:off x="5065713" y="2847975"/>
            <a:ext cx="1171575" cy="36830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3110" name="Line 67"/>
          <p:cNvSpPr>
            <a:spLocks noChangeShapeType="1"/>
          </p:cNvSpPr>
          <p:nvPr/>
        </p:nvSpPr>
        <p:spPr bwMode="auto">
          <a:xfrm flipH="1" flipV="1">
            <a:off x="5651500" y="2363788"/>
            <a:ext cx="0" cy="4841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1" name="Text Box 11"/>
          <p:cNvSpPr txBox="1">
            <a:spLocks noChangeAspect="1" noChangeArrowheads="1"/>
          </p:cNvSpPr>
          <p:nvPr/>
        </p:nvSpPr>
        <p:spPr bwMode="auto">
          <a:xfrm flipH="1">
            <a:off x="10027919" y="4716463"/>
            <a:ext cx="2622563" cy="3693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E28 Conceptual </a:t>
            </a:r>
            <a:r>
              <a:rPr lang="en-US" altLang="en-US" sz="1800" dirty="0" smtClean="0"/>
              <a:t>Object</a:t>
            </a:r>
            <a:endParaRPr lang="en-GB" altLang="en-US" sz="1800" dirty="0"/>
          </a:p>
        </p:txBody>
      </p:sp>
      <p:cxnSp>
        <p:nvCxnSpPr>
          <p:cNvPr id="3112" name="AutoShape 70"/>
          <p:cNvCxnSpPr>
            <a:cxnSpLocks noChangeShapeType="1"/>
            <a:stCxn id="3089" idx="1"/>
            <a:endCxn id="3079" idx="1"/>
          </p:cNvCxnSpPr>
          <p:nvPr/>
        </p:nvCxnSpPr>
        <p:spPr bwMode="auto">
          <a:xfrm flipH="1">
            <a:off x="2167005" y="1400356"/>
            <a:ext cx="257644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3" name="Line 67"/>
          <p:cNvSpPr>
            <a:spLocks noChangeShapeType="1"/>
          </p:cNvSpPr>
          <p:nvPr/>
        </p:nvSpPr>
        <p:spPr bwMode="auto">
          <a:xfrm flipH="1" flipV="1">
            <a:off x="5656263" y="3216275"/>
            <a:ext cx="0" cy="4841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Text Box 13"/>
          <p:cNvSpPr txBox="1">
            <a:spLocks noChangeAspect="1" noChangeArrowheads="1"/>
          </p:cNvSpPr>
          <p:nvPr/>
        </p:nvSpPr>
        <p:spPr bwMode="auto">
          <a:xfrm flipH="1">
            <a:off x="2384425" y="4411663"/>
            <a:ext cx="3136900" cy="369887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E63 Beginning of Existence</a:t>
            </a:r>
            <a:endParaRPr lang="en-GB" altLang="en-US" sz="1800"/>
          </a:p>
        </p:txBody>
      </p:sp>
      <p:sp>
        <p:nvSpPr>
          <p:cNvPr id="3115" name="Text Box 13"/>
          <p:cNvSpPr txBox="1">
            <a:spLocks noChangeAspect="1" noChangeArrowheads="1"/>
          </p:cNvSpPr>
          <p:nvPr/>
        </p:nvSpPr>
        <p:spPr bwMode="auto">
          <a:xfrm flipH="1">
            <a:off x="3070225" y="5064125"/>
            <a:ext cx="2443163" cy="369888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/>
              <a:t>E64 End of Existence</a:t>
            </a:r>
            <a:endParaRPr lang="en-GB" altLang="en-US" sz="1800"/>
          </a:p>
        </p:txBody>
      </p:sp>
      <p:cxnSp>
        <p:nvCxnSpPr>
          <p:cNvPr id="3116" name="Elbow Connector 19"/>
          <p:cNvCxnSpPr>
            <a:cxnSpLocks noChangeShapeType="1"/>
            <a:stCxn id="3114" idx="1"/>
          </p:cNvCxnSpPr>
          <p:nvPr/>
        </p:nvCxnSpPr>
        <p:spPr bwMode="auto">
          <a:xfrm flipV="1">
            <a:off x="5521325" y="4065588"/>
            <a:ext cx="3595688" cy="53022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7" name="Elbow Connector 94"/>
          <p:cNvCxnSpPr>
            <a:cxnSpLocks noChangeShapeType="1"/>
            <a:stCxn id="3115" idx="1"/>
          </p:cNvCxnSpPr>
          <p:nvPr/>
        </p:nvCxnSpPr>
        <p:spPr bwMode="auto">
          <a:xfrm flipV="1">
            <a:off x="5513388" y="4065588"/>
            <a:ext cx="3603625" cy="11842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18" name="Rectangle 43"/>
          <p:cNvSpPr>
            <a:spLocks noChangeArrowheads="1"/>
          </p:cNvSpPr>
          <p:nvPr/>
        </p:nvSpPr>
        <p:spPr bwMode="auto">
          <a:xfrm>
            <a:off x="5710238" y="4330700"/>
            <a:ext cx="3209925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P92 brought into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(was brought into existence by)</a:t>
            </a:r>
          </a:p>
        </p:txBody>
      </p:sp>
      <p:sp>
        <p:nvSpPr>
          <p:cNvPr id="3119" name="Rectangle 46"/>
          <p:cNvSpPr>
            <a:spLocks noChangeArrowheads="1"/>
          </p:cNvSpPr>
          <p:nvPr/>
        </p:nvSpPr>
        <p:spPr bwMode="auto">
          <a:xfrm>
            <a:off x="5710238" y="4986338"/>
            <a:ext cx="3081337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P93 took out of existence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400">
                <a:latin typeface="Tahoma" panose="020B0604030504040204" pitchFamily="34" charset="0"/>
              </a:rPr>
              <a:t>(was taken out of existence by)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5507038" y="433228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1" name="Text Box 48"/>
          <p:cNvSpPr txBox="1">
            <a:spLocks noChangeArrowheads="1"/>
          </p:cNvSpPr>
          <p:nvPr/>
        </p:nvSpPr>
        <p:spPr bwMode="auto">
          <a:xfrm>
            <a:off x="5489575" y="50085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2" name="Text Box 48"/>
          <p:cNvSpPr txBox="1">
            <a:spLocks noChangeArrowheads="1"/>
          </p:cNvSpPr>
          <p:nvPr/>
        </p:nvSpPr>
        <p:spPr bwMode="auto">
          <a:xfrm>
            <a:off x="8739188" y="43418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1,1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3123" name="Text Box 48"/>
          <p:cNvSpPr txBox="1">
            <a:spLocks noChangeArrowheads="1"/>
          </p:cNvSpPr>
          <p:nvPr/>
        </p:nvSpPr>
        <p:spPr bwMode="auto">
          <a:xfrm>
            <a:off x="8739188" y="500062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3124" name="Line 67"/>
          <p:cNvSpPr>
            <a:spLocks noChangeShapeType="1"/>
          </p:cNvSpPr>
          <p:nvPr/>
        </p:nvSpPr>
        <p:spPr bwMode="auto">
          <a:xfrm>
            <a:off x="460375" y="5340350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5" name="TextBox 1"/>
          <p:cNvSpPr txBox="1">
            <a:spLocks noChangeArrowheads="1"/>
          </p:cNvSpPr>
          <p:nvPr/>
        </p:nvSpPr>
        <p:spPr bwMode="auto">
          <a:xfrm>
            <a:off x="1039813" y="5186363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3126" name="AutoShape 70"/>
          <p:cNvCxnSpPr>
            <a:cxnSpLocks noChangeShapeType="1"/>
            <a:endCxn id="3127" idx="1"/>
          </p:cNvCxnSpPr>
          <p:nvPr/>
        </p:nvCxnSpPr>
        <p:spPr bwMode="auto">
          <a:xfrm flipV="1">
            <a:off x="468313" y="5870575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27" name="TextBox 57"/>
          <p:cNvSpPr txBox="1">
            <a:spLocks noChangeArrowheads="1"/>
          </p:cNvSpPr>
          <p:nvPr/>
        </p:nvSpPr>
        <p:spPr bwMode="auto">
          <a:xfrm>
            <a:off x="1044575" y="5716588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3128" name="Line 67"/>
          <p:cNvSpPr>
            <a:spLocks noChangeShapeType="1"/>
          </p:cNvSpPr>
          <p:nvPr/>
        </p:nvSpPr>
        <p:spPr bwMode="auto">
          <a:xfrm flipV="1">
            <a:off x="458788" y="5634038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9" name="TextBox 60"/>
          <p:cNvSpPr txBox="1">
            <a:spLocks noChangeArrowheads="1"/>
          </p:cNvSpPr>
          <p:nvPr/>
        </p:nvSpPr>
        <p:spPr bwMode="auto">
          <a:xfrm>
            <a:off x="1063625" y="5464175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4"/>
          <p:cNvSpPr txBox="1">
            <a:spLocks noChangeAspect="1" noChangeArrowheads="1"/>
          </p:cNvSpPr>
          <p:nvPr/>
        </p:nvSpPr>
        <p:spPr bwMode="auto">
          <a:xfrm>
            <a:off x="256970" y="1385888"/>
            <a:ext cx="1314450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E53 Place </a:t>
            </a:r>
            <a:endParaRPr lang="en-GB" altLang="en-US" sz="1800"/>
          </a:p>
        </p:txBody>
      </p:sp>
      <p:sp>
        <p:nvSpPr>
          <p:cNvPr id="4100" name="Text Box 17"/>
          <p:cNvSpPr txBox="1">
            <a:spLocks noChangeAspect="1" noChangeArrowheads="1"/>
          </p:cNvSpPr>
          <p:nvPr/>
        </p:nvSpPr>
        <p:spPr bwMode="auto">
          <a:xfrm>
            <a:off x="10310813" y="1377950"/>
            <a:ext cx="1743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 Span</a:t>
            </a:r>
            <a:endParaRPr lang="en-GB" altLang="en-US" sz="1800"/>
          </a:p>
        </p:txBody>
      </p:sp>
      <p:sp>
        <p:nvSpPr>
          <p:cNvPr id="4101" name="Text Box 25"/>
          <p:cNvSpPr txBox="1">
            <a:spLocks noChangeAspect="1" noChangeArrowheads="1"/>
          </p:cNvSpPr>
          <p:nvPr/>
        </p:nvSpPr>
        <p:spPr bwMode="auto">
          <a:xfrm>
            <a:off x="7259638" y="2508250"/>
            <a:ext cx="22510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E2 Temporal Entity</a:t>
            </a:r>
            <a:endParaRPr lang="en-GB" altLang="en-US" sz="1800"/>
          </a:p>
        </p:txBody>
      </p:sp>
      <p:sp>
        <p:nvSpPr>
          <p:cNvPr id="4102" name="Text Box 15"/>
          <p:cNvSpPr txBox="1">
            <a:spLocks noChangeAspect="1" noChangeArrowheads="1"/>
          </p:cNvSpPr>
          <p:nvPr/>
        </p:nvSpPr>
        <p:spPr bwMode="auto">
          <a:xfrm>
            <a:off x="4700588" y="1377950"/>
            <a:ext cx="2746375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 E92 Spacetime Volume</a:t>
            </a:r>
            <a:endParaRPr lang="en-GB" altLang="en-US" sz="1800" dirty="0"/>
          </a:p>
        </p:txBody>
      </p:sp>
      <p:sp>
        <p:nvSpPr>
          <p:cNvPr id="4103" name="Text Box 40"/>
          <p:cNvSpPr txBox="1">
            <a:spLocks noChangeArrowheads="1"/>
          </p:cNvSpPr>
          <p:nvPr/>
        </p:nvSpPr>
        <p:spPr bwMode="auto">
          <a:xfrm>
            <a:off x="7662863" y="1542121"/>
            <a:ext cx="2470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P160 has temporal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temporal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04" name="Text Box 24"/>
          <p:cNvSpPr txBox="1">
            <a:spLocks noChangeArrowheads="1"/>
          </p:cNvSpPr>
          <p:nvPr/>
        </p:nvSpPr>
        <p:spPr bwMode="auto">
          <a:xfrm>
            <a:off x="7772399" y="1291795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05" name="Text Box 24"/>
          <p:cNvSpPr txBox="1">
            <a:spLocks noChangeArrowheads="1"/>
          </p:cNvSpPr>
          <p:nvPr/>
        </p:nvSpPr>
        <p:spPr bwMode="auto">
          <a:xfrm>
            <a:off x="9848863" y="1286449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06" name="AutoShape 6"/>
          <p:cNvCxnSpPr>
            <a:cxnSpLocks noChangeShapeType="1"/>
            <a:stCxn id="4102" idx="3"/>
            <a:endCxn id="4100" idx="1"/>
          </p:cNvCxnSpPr>
          <p:nvPr/>
        </p:nvCxnSpPr>
        <p:spPr bwMode="auto">
          <a:xfrm>
            <a:off x="7446963" y="1547813"/>
            <a:ext cx="2863850" cy="4762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07" name="Line 2"/>
          <p:cNvSpPr>
            <a:spLocks noChangeShapeType="1"/>
          </p:cNvSpPr>
          <p:nvPr/>
        </p:nvSpPr>
        <p:spPr bwMode="auto">
          <a:xfrm rot="16200000" flipV="1">
            <a:off x="6595855" y="4037219"/>
            <a:ext cx="2397539" cy="22226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2"/>
          <p:cNvSpPr>
            <a:spLocks noChangeShapeType="1"/>
          </p:cNvSpPr>
          <p:nvPr/>
        </p:nvSpPr>
        <p:spPr bwMode="auto">
          <a:xfrm rot="16200000" flipV="1">
            <a:off x="5347285" y="3464924"/>
            <a:ext cx="3535777" cy="44451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109" name="AutoShape 62"/>
          <p:cNvCxnSpPr>
            <a:cxnSpLocks noChangeShapeType="1"/>
            <a:stCxn id="4101" idx="3"/>
            <a:endCxn id="4100" idx="2"/>
          </p:cNvCxnSpPr>
          <p:nvPr/>
        </p:nvCxnSpPr>
        <p:spPr bwMode="auto">
          <a:xfrm flipV="1">
            <a:off x="9510713" y="1727200"/>
            <a:ext cx="1671637" cy="955675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0" name="Text Box 63"/>
          <p:cNvSpPr txBox="1">
            <a:spLocks noChangeArrowheads="1"/>
          </p:cNvSpPr>
          <p:nvPr/>
        </p:nvSpPr>
        <p:spPr bwMode="auto">
          <a:xfrm>
            <a:off x="9576606" y="2636416"/>
            <a:ext cx="15636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P4 has time-span</a:t>
            </a: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is time-span</a:t>
            </a: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111" name="Text Box 64"/>
          <p:cNvSpPr txBox="1">
            <a:spLocks noChangeArrowheads="1"/>
          </p:cNvSpPr>
          <p:nvPr/>
        </p:nvSpPr>
        <p:spPr bwMode="auto">
          <a:xfrm>
            <a:off x="10778349" y="2395536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2" name="Text Box 64"/>
          <p:cNvSpPr txBox="1">
            <a:spLocks noChangeArrowheads="1"/>
          </p:cNvSpPr>
          <p:nvPr/>
        </p:nvSpPr>
        <p:spPr bwMode="auto">
          <a:xfrm>
            <a:off x="9489933" y="2409299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13" name="AutoShape 6"/>
          <p:cNvCxnSpPr>
            <a:cxnSpLocks noChangeShapeType="1"/>
            <a:stCxn id="4102" idx="1"/>
            <a:endCxn id="4099" idx="3"/>
          </p:cNvCxnSpPr>
          <p:nvPr/>
        </p:nvCxnSpPr>
        <p:spPr bwMode="auto">
          <a:xfrm flipH="1">
            <a:off x="1571420" y="1548607"/>
            <a:ext cx="3129168" cy="79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1976438" y="152994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161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has spatial projection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spatial projection of)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15" name="Text Box 24"/>
          <p:cNvSpPr txBox="1">
            <a:spLocks noChangeArrowheads="1"/>
          </p:cNvSpPr>
          <p:nvPr/>
        </p:nvSpPr>
        <p:spPr bwMode="auto">
          <a:xfrm>
            <a:off x="4238251" y="1276753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16" name="Text Box 24"/>
          <p:cNvSpPr txBox="1">
            <a:spLocks noChangeArrowheads="1"/>
          </p:cNvSpPr>
          <p:nvPr/>
        </p:nvSpPr>
        <p:spPr bwMode="auto">
          <a:xfrm>
            <a:off x="1626498" y="1269245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</a:p>
        </p:txBody>
      </p:sp>
      <p:cxnSp>
        <p:nvCxnSpPr>
          <p:cNvPr id="4117" name="AutoShape 6"/>
          <p:cNvCxnSpPr>
            <a:cxnSpLocks noChangeShapeType="1"/>
            <a:stCxn id="4126" idx="1"/>
          </p:cNvCxnSpPr>
          <p:nvPr/>
        </p:nvCxnSpPr>
        <p:spPr bwMode="auto">
          <a:xfrm rot="10800000">
            <a:off x="445573" y="1721714"/>
            <a:ext cx="6320353" cy="3707950"/>
          </a:xfrm>
          <a:prstGeom prst="bentConnector3">
            <a:avLst>
              <a:gd name="adj1" fmla="val 100037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8" name="Text Box 15"/>
          <p:cNvSpPr txBox="1">
            <a:spLocks noChangeAspect="1" noChangeArrowheads="1"/>
          </p:cNvSpPr>
          <p:nvPr/>
        </p:nvSpPr>
        <p:spPr bwMode="auto">
          <a:xfrm>
            <a:off x="2613025" y="2508250"/>
            <a:ext cx="2319338" cy="341313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E18 Physical Thing</a:t>
            </a:r>
            <a:r>
              <a:rPr lang="en-US" altLang="en-US" sz="1200" dirty="0"/>
              <a:t> </a:t>
            </a:r>
            <a:endParaRPr lang="en-GB" altLang="en-US" sz="1200" dirty="0"/>
          </a:p>
        </p:txBody>
      </p:sp>
      <p:sp>
        <p:nvSpPr>
          <p:cNvPr id="4119" name="Text Box 5"/>
          <p:cNvSpPr txBox="1">
            <a:spLocks noChangeArrowheads="1"/>
          </p:cNvSpPr>
          <p:nvPr/>
        </p:nvSpPr>
        <p:spPr bwMode="auto">
          <a:xfrm>
            <a:off x="2497931" y="5393882"/>
            <a:ext cx="147161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6334919" y="5178839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21" name="Text Box 24"/>
          <p:cNvSpPr txBox="1">
            <a:spLocks noChangeArrowheads="1"/>
          </p:cNvSpPr>
          <p:nvPr/>
        </p:nvSpPr>
        <p:spPr bwMode="auto">
          <a:xfrm>
            <a:off x="423035" y="5137198"/>
            <a:ext cx="51918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22" name="AutoShape 6"/>
          <p:cNvCxnSpPr>
            <a:cxnSpLocks noChangeShapeType="1"/>
            <a:stCxn id="4118" idx="1"/>
            <a:endCxn id="4127" idx="2"/>
          </p:cNvCxnSpPr>
          <p:nvPr/>
        </p:nvCxnSpPr>
        <p:spPr bwMode="auto">
          <a:xfrm rot="10800000">
            <a:off x="1328738" y="1727200"/>
            <a:ext cx="1284287" cy="95091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3" name="Text Box 26"/>
          <p:cNvSpPr txBox="1">
            <a:spLocks noChangeArrowheads="1"/>
          </p:cNvSpPr>
          <p:nvPr/>
        </p:nvSpPr>
        <p:spPr bwMode="auto">
          <a:xfrm>
            <a:off x="1257301" y="2670174"/>
            <a:ext cx="1412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P156 occupies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(is occupied by)</a:t>
            </a:r>
            <a:endParaRPr lang="en-GB" altLang="en-US" sz="1200" dirty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24" name="Text Box 57"/>
          <p:cNvSpPr txBox="1">
            <a:spLocks noChangeArrowheads="1"/>
          </p:cNvSpPr>
          <p:nvPr/>
        </p:nvSpPr>
        <p:spPr bwMode="auto">
          <a:xfrm>
            <a:off x="2236854" y="2400359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25" name="Text Box 24"/>
          <p:cNvSpPr txBox="1">
            <a:spLocks noChangeArrowheads="1"/>
          </p:cNvSpPr>
          <p:nvPr/>
        </p:nvSpPr>
        <p:spPr bwMode="auto">
          <a:xfrm>
            <a:off x="1289050" y="2397007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26" name="Text Box 19"/>
          <p:cNvSpPr txBox="1">
            <a:spLocks noChangeAspect="1" noChangeArrowheads="1"/>
          </p:cNvSpPr>
          <p:nvPr/>
        </p:nvSpPr>
        <p:spPr bwMode="auto">
          <a:xfrm>
            <a:off x="6765925" y="5255039"/>
            <a:ext cx="1298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E4 Period </a:t>
            </a:r>
            <a:endParaRPr lang="en-GB" altLang="en-US" sz="1800"/>
          </a:p>
        </p:txBody>
      </p:sp>
      <p:sp>
        <p:nvSpPr>
          <p:cNvPr id="4127" name="Text Box 24"/>
          <p:cNvSpPr txBox="1">
            <a:spLocks noChangeArrowheads="1"/>
          </p:cNvSpPr>
          <p:nvPr/>
        </p:nvSpPr>
        <p:spPr bwMode="auto">
          <a:xfrm>
            <a:off x="1081088" y="1452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>
              <a:latin typeface="Tahoma" panose="020B0604030504040204" pitchFamily="34" charset="0"/>
            </a:endParaRPr>
          </a:p>
        </p:txBody>
      </p:sp>
      <p:cxnSp>
        <p:nvCxnSpPr>
          <p:cNvPr id="4128" name="AutoShape 6"/>
          <p:cNvCxnSpPr>
            <a:cxnSpLocks noChangeShapeType="1"/>
            <a:stCxn id="4118" idx="3"/>
            <a:endCxn id="4102" idx="2"/>
          </p:cNvCxnSpPr>
          <p:nvPr/>
        </p:nvCxnSpPr>
        <p:spPr bwMode="auto">
          <a:xfrm flipV="1">
            <a:off x="4932363" y="1719263"/>
            <a:ext cx="1141412" cy="95885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29" name="Rectangle 9"/>
          <p:cNvSpPr>
            <a:spLocks noChangeArrowheads="1"/>
          </p:cNvSpPr>
          <p:nvPr/>
        </p:nvSpPr>
        <p:spPr bwMode="auto">
          <a:xfrm>
            <a:off x="4873625" y="2638004"/>
            <a:ext cx="13049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P196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defines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(is defined by)</a:t>
            </a:r>
          </a:p>
        </p:txBody>
      </p:sp>
      <p:sp>
        <p:nvSpPr>
          <p:cNvPr id="4130" name="Text Box 24"/>
          <p:cNvSpPr txBox="1">
            <a:spLocks noChangeArrowheads="1"/>
          </p:cNvSpPr>
          <p:nvPr/>
        </p:nvSpPr>
        <p:spPr bwMode="auto">
          <a:xfrm>
            <a:off x="4889500" y="2410406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5693923" y="2379611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32" name="AutoShape 62"/>
          <p:cNvCxnSpPr>
            <a:cxnSpLocks noChangeShapeType="1"/>
            <a:stCxn id="4126" idx="3"/>
          </p:cNvCxnSpPr>
          <p:nvPr/>
        </p:nvCxnSpPr>
        <p:spPr bwMode="auto">
          <a:xfrm flipV="1">
            <a:off x="8064500" y="1715073"/>
            <a:ext cx="3578190" cy="3714591"/>
          </a:xfrm>
          <a:prstGeom prst="bentConnector2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3" name="Text Box 40"/>
          <p:cNvSpPr txBox="1">
            <a:spLocks noChangeArrowheads="1"/>
          </p:cNvSpPr>
          <p:nvPr/>
        </p:nvSpPr>
        <p:spPr bwMode="auto">
          <a:xfrm>
            <a:off x="8678624" y="5162964"/>
            <a:ext cx="22044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“P160 is equivalent to P4”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34" name="Line 5"/>
          <p:cNvSpPr>
            <a:spLocks noChangeShapeType="1"/>
          </p:cNvSpPr>
          <p:nvPr/>
        </p:nvSpPr>
        <p:spPr bwMode="auto">
          <a:xfrm rot="5400000" flipH="1">
            <a:off x="5312569" y="2621756"/>
            <a:ext cx="1860550" cy="14288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35" name="Text Box 68"/>
          <p:cNvSpPr txBox="1">
            <a:spLocks noChangeAspect="1" noChangeArrowheads="1"/>
          </p:cNvSpPr>
          <p:nvPr/>
        </p:nvSpPr>
        <p:spPr bwMode="auto">
          <a:xfrm>
            <a:off x="5283200" y="3567113"/>
            <a:ext cx="1609725" cy="34131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E93 Presence</a:t>
            </a:r>
            <a:endParaRPr lang="en-GB" altLang="en-US" sz="1800"/>
          </a:p>
        </p:txBody>
      </p:sp>
      <p:cxnSp>
        <p:nvCxnSpPr>
          <p:cNvPr id="4136" name="AutoShape 13"/>
          <p:cNvCxnSpPr>
            <a:cxnSpLocks noChangeShapeType="1"/>
            <a:endCxn id="4135" idx="3"/>
          </p:cNvCxnSpPr>
          <p:nvPr/>
        </p:nvCxnSpPr>
        <p:spPr bwMode="auto">
          <a:xfrm rot="10800000" flipV="1">
            <a:off x="6892925" y="1727200"/>
            <a:ext cx="4422775" cy="2009775"/>
          </a:xfrm>
          <a:prstGeom prst="bentConnector3">
            <a:avLst>
              <a:gd name="adj1" fmla="val 56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37" name="Text Box 64"/>
          <p:cNvSpPr txBox="1">
            <a:spLocks noChangeArrowheads="1"/>
          </p:cNvSpPr>
          <p:nvPr/>
        </p:nvSpPr>
        <p:spPr bwMode="auto">
          <a:xfrm>
            <a:off x="7114569" y="347027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38" name="Text Box 97"/>
          <p:cNvSpPr txBox="1">
            <a:spLocks noChangeArrowheads="1"/>
          </p:cNvSpPr>
          <p:nvPr/>
        </p:nvSpPr>
        <p:spPr bwMode="auto">
          <a:xfrm>
            <a:off x="10934700" y="346189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39" name="Text Box 40"/>
          <p:cNvSpPr txBox="1">
            <a:spLocks noChangeArrowheads="1"/>
          </p:cNvSpPr>
          <p:nvPr/>
        </p:nvSpPr>
        <p:spPr bwMode="auto">
          <a:xfrm>
            <a:off x="8267699" y="3720569"/>
            <a:ext cx="28781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  P164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is temporally specified by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(temporally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specifies)</a:t>
            </a:r>
            <a:endParaRPr lang="en-GB" altLang="en-US" sz="1200" dirty="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140" name="Rectangle 11"/>
          <p:cNvSpPr>
            <a:spLocks noChangeArrowheads="1"/>
          </p:cNvSpPr>
          <p:nvPr/>
        </p:nvSpPr>
        <p:spPr bwMode="auto">
          <a:xfrm>
            <a:off x="3233738" y="3719631"/>
            <a:ext cx="2006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195</a:t>
            </a:r>
            <a:r>
              <a:rPr lang="en-GB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GB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was a presence of</a:t>
            </a:r>
            <a:endParaRPr lang="en-GB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1" name="AutoShape 6"/>
          <p:cNvCxnSpPr>
            <a:cxnSpLocks noChangeShapeType="1"/>
            <a:stCxn id="4135" idx="1"/>
          </p:cNvCxnSpPr>
          <p:nvPr/>
        </p:nvCxnSpPr>
        <p:spPr bwMode="auto">
          <a:xfrm rot="10800000">
            <a:off x="3205163" y="2849563"/>
            <a:ext cx="2078037" cy="887412"/>
          </a:xfrm>
          <a:prstGeom prst="bentConnector3">
            <a:avLst>
              <a:gd name="adj1" fmla="val 100014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2" name="Text Box 57"/>
          <p:cNvSpPr txBox="1">
            <a:spLocks noChangeArrowheads="1"/>
          </p:cNvSpPr>
          <p:nvPr/>
        </p:nvSpPr>
        <p:spPr bwMode="auto">
          <a:xfrm>
            <a:off x="3194050" y="2922665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0,n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4143" name="Text Box 57"/>
          <p:cNvSpPr txBox="1">
            <a:spLocks noChangeArrowheads="1"/>
          </p:cNvSpPr>
          <p:nvPr/>
        </p:nvSpPr>
        <p:spPr bwMode="auto">
          <a:xfrm>
            <a:off x="4884738" y="3463270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82651" y="3738391"/>
            <a:ext cx="2266950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P157  is at rest relative to</a:t>
            </a:r>
          </a:p>
          <a:p>
            <a:pPr algn="ctr">
              <a:defRPr/>
            </a:pPr>
            <a:r>
              <a:rPr lang="en-GB" sz="1050" dirty="0">
                <a:latin typeface="Tahoma" panose="020B0604030504040204" pitchFamily="34" charset="0"/>
                <a:cs typeface="Times New Roman" panose="02020603050405020304" pitchFamily="18" charset="0"/>
              </a:rPr>
              <a:t>(provides reference space for) </a:t>
            </a:r>
            <a:endParaRPr lang="en-US" sz="105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145" name="AutoShape 6"/>
          <p:cNvCxnSpPr>
            <a:cxnSpLocks noChangeShapeType="1"/>
          </p:cNvCxnSpPr>
          <p:nvPr/>
        </p:nvCxnSpPr>
        <p:spPr bwMode="auto">
          <a:xfrm rot="5400000" flipH="1">
            <a:off x="1465918" y="1367631"/>
            <a:ext cx="1117600" cy="1836737"/>
          </a:xfrm>
          <a:prstGeom prst="bentConnector3">
            <a:avLst>
              <a:gd name="adj1" fmla="val -79875"/>
            </a:avLst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6" name="Text Box 57"/>
          <p:cNvSpPr txBox="1">
            <a:spLocks noChangeArrowheads="1"/>
          </p:cNvSpPr>
          <p:nvPr/>
        </p:nvSpPr>
        <p:spPr bwMode="auto">
          <a:xfrm>
            <a:off x="2566988" y="345476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4147" name="Text Box 64"/>
          <p:cNvSpPr txBox="1">
            <a:spLocks noChangeArrowheads="1"/>
          </p:cNvSpPr>
          <p:nvPr/>
        </p:nvSpPr>
        <p:spPr bwMode="auto">
          <a:xfrm>
            <a:off x="1081088" y="3455557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4148" name="Straight Arrow Connector 34"/>
          <p:cNvCxnSpPr>
            <a:cxnSpLocks noChangeShapeType="1"/>
          </p:cNvCxnSpPr>
          <p:nvPr/>
        </p:nvCxnSpPr>
        <p:spPr bwMode="auto">
          <a:xfrm flipV="1">
            <a:off x="6695701" y="1727200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49" name="Rectangle 11"/>
          <p:cNvSpPr>
            <a:spLocks noChangeArrowheads="1"/>
          </p:cNvSpPr>
          <p:nvPr/>
        </p:nvSpPr>
        <p:spPr bwMode="auto">
          <a:xfrm rot="5400000">
            <a:off x="5772491" y="2463008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4" name="AutoShape 44"/>
          <p:cNvCxnSpPr>
            <a:cxnSpLocks noChangeShapeType="1"/>
            <a:stCxn id="4102" idx="3"/>
            <a:endCxn id="4102" idx="0"/>
          </p:cNvCxnSpPr>
          <p:nvPr/>
        </p:nvCxnSpPr>
        <p:spPr bwMode="auto">
          <a:xfrm flipH="1" flipV="1">
            <a:off x="6073776" y="1377950"/>
            <a:ext cx="1373187" cy="170657"/>
          </a:xfrm>
          <a:prstGeom prst="curvedConnector4">
            <a:avLst>
              <a:gd name="adj1" fmla="val -32364"/>
              <a:gd name="adj2" fmla="val 526819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 7"/>
          <p:cNvSpPr/>
          <p:nvPr/>
        </p:nvSpPr>
        <p:spPr>
          <a:xfrm>
            <a:off x="7446963" y="468266"/>
            <a:ext cx="38635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P132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spatiotemporally </a:t>
            </a: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overlaps </a:t>
            </a:r>
            <a:r>
              <a:rPr 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with</a:t>
            </a:r>
          </a:p>
          <a:p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           P133 is spatiotemporally separated from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 Box 57"/>
          <p:cNvSpPr txBox="1">
            <a:spLocks noChangeArrowheads="1"/>
          </p:cNvSpPr>
          <p:nvPr/>
        </p:nvSpPr>
        <p:spPr bwMode="auto">
          <a:xfrm>
            <a:off x="6151562" y="1056614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4" name="Text Box 57"/>
          <p:cNvSpPr txBox="1">
            <a:spLocks noChangeArrowheads="1"/>
          </p:cNvSpPr>
          <p:nvPr/>
        </p:nvSpPr>
        <p:spPr bwMode="auto">
          <a:xfrm>
            <a:off x="7469091" y="1081746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5" name="Line 67"/>
          <p:cNvSpPr>
            <a:spLocks noChangeShapeType="1"/>
          </p:cNvSpPr>
          <p:nvPr/>
        </p:nvSpPr>
        <p:spPr bwMode="auto">
          <a:xfrm>
            <a:off x="9957593" y="5755101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TextBox 1"/>
          <p:cNvSpPr txBox="1">
            <a:spLocks noChangeArrowheads="1"/>
          </p:cNvSpPr>
          <p:nvPr/>
        </p:nvSpPr>
        <p:spPr bwMode="auto">
          <a:xfrm>
            <a:off x="10537031" y="5601114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67" name="AutoShape 70"/>
          <p:cNvCxnSpPr>
            <a:cxnSpLocks noChangeShapeType="1"/>
            <a:endCxn id="68" idx="1"/>
          </p:cNvCxnSpPr>
          <p:nvPr/>
        </p:nvCxnSpPr>
        <p:spPr bwMode="auto">
          <a:xfrm flipV="1">
            <a:off x="9965531" y="6285326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8" name="TextBox 57"/>
          <p:cNvSpPr txBox="1">
            <a:spLocks noChangeArrowheads="1"/>
          </p:cNvSpPr>
          <p:nvPr/>
        </p:nvSpPr>
        <p:spPr bwMode="auto">
          <a:xfrm>
            <a:off x="10541793" y="6131339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69" name="Line 67"/>
          <p:cNvSpPr>
            <a:spLocks noChangeShapeType="1"/>
          </p:cNvSpPr>
          <p:nvPr/>
        </p:nvSpPr>
        <p:spPr bwMode="auto">
          <a:xfrm flipV="1">
            <a:off x="9956006" y="6048789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Box 60"/>
          <p:cNvSpPr txBox="1">
            <a:spLocks noChangeArrowheads="1"/>
          </p:cNvSpPr>
          <p:nvPr/>
        </p:nvSpPr>
        <p:spPr bwMode="auto">
          <a:xfrm>
            <a:off x="10560843" y="5878926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sp>
        <p:nvSpPr>
          <p:cNvPr id="74" name="Text Box 12"/>
          <p:cNvSpPr txBox="1">
            <a:spLocks noChangeAspect="1" noChangeArrowheads="1"/>
          </p:cNvSpPr>
          <p:nvPr/>
        </p:nvSpPr>
        <p:spPr bwMode="auto">
          <a:xfrm>
            <a:off x="263030" y="545211"/>
            <a:ext cx="2776452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E95 Spacetime </a:t>
            </a:r>
            <a:r>
              <a:rPr lang="en-US" altLang="en-US" sz="1800" dirty="0"/>
              <a:t>Primitive</a:t>
            </a:r>
            <a:endParaRPr lang="en-GB" alt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258643" y="219537"/>
            <a:ext cx="27510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P169 defines spacetime </a:t>
            </a:r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volume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(spacetime </a:t>
            </a:r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volume is defined by)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6" name="AutoShape 6"/>
          <p:cNvCxnSpPr>
            <a:cxnSpLocks noChangeShapeType="1"/>
            <a:stCxn id="74" idx="3"/>
            <a:endCxn id="4102" idx="0"/>
          </p:cNvCxnSpPr>
          <p:nvPr/>
        </p:nvCxnSpPr>
        <p:spPr bwMode="auto">
          <a:xfrm>
            <a:off x="3039482" y="716027"/>
            <a:ext cx="3034294" cy="661923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9" name="Text Box 57"/>
          <p:cNvSpPr txBox="1">
            <a:spLocks noChangeArrowheads="1"/>
          </p:cNvSpPr>
          <p:nvPr/>
        </p:nvSpPr>
        <p:spPr bwMode="auto">
          <a:xfrm>
            <a:off x="5612681" y="105661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0" name="Text Box 24"/>
          <p:cNvSpPr txBox="1">
            <a:spLocks noChangeArrowheads="1"/>
          </p:cNvSpPr>
          <p:nvPr/>
        </p:nvSpPr>
        <p:spPr bwMode="auto">
          <a:xfrm>
            <a:off x="3039482" y="703758"/>
            <a:ext cx="495300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3" name="AutoShape 6"/>
          <p:cNvCxnSpPr>
            <a:cxnSpLocks noChangeShapeType="1"/>
            <a:stCxn id="4135" idx="2"/>
            <a:endCxn id="87" idx="2"/>
          </p:cNvCxnSpPr>
          <p:nvPr/>
        </p:nvCxnSpPr>
        <p:spPr bwMode="auto">
          <a:xfrm rot="5400000" flipH="1">
            <a:off x="2346308" y="166671"/>
            <a:ext cx="2178775" cy="5304735"/>
          </a:xfrm>
          <a:prstGeom prst="bentConnector3">
            <a:avLst>
              <a:gd name="adj1" fmla="val -23740"/>
            </a:avLst>
          </a:prstGeom>
          <a:noFill/>
          <a:ln w="25400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 Box 24"/>
          <p:cNvSpPr txBox="1">
            <a:spLocks noChangeArrowheads="1"/>
          </p:cNvSpPr>
          <p:nvPr/>
        </p:nvSpPr>
        <p:spPr bwMode="auto">
          <a:xfrm>
            <a:off x="535678" y="1455012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 smtClean="0">
                <a:latin typeface="Tahoma" panose="020B0604030504040204" pitchFamily="34" charset="0"/>
              </a:rPr>
              <a:t>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9" name="Text Box 24"/>
          <p:cNvSpPr txBox="1">
            <a:spLocks noChangeArrowheads="1"/>
          </p:cNvSpPr>
          <p:nvPr/>
        </p:nvSpPr>
        <p:spPr bwMode="auto">
          <a:xfrm>
            <a:off x="793750" y="4179232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</a:p>
        </p:txBody>
      </p:sp>
      <p:sp>
        <p:nvSpPr>
          <p:cNvPr id="91" name="Text Box 5"/>
          <p:cNvSpPr txBox="1">
            <a:spLocks noChangeArrowheads="1"/>
          </p:cNvSpPr>
          <p:nvPr/>
        </p:nvSpPr>
        <p:spPr bwMode="auto">
          <a:xfrm>
            <a:off x="2479364" y="4381418"/>
            <a:ext cx="15087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16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7 was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(includes)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Text Box 64"/>
          <p:cNvSpPr txBox="1">
            <a:spLocks noChangeArrowheads="1"/>
          </p:cNvSpPr>
          <p:nvPr/>
        </p:nvSpPr>
        <p:spPr bwMode="auto">
          <a:xfrm>
            <a:off x="5643485" y="4181593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6" name="Text Box 64"/>
          <p:cNvSpPr txBox="1">
            <a:spLocks noChangeArrowheads="1"/>
          </p:cNvSpPr>
          <p:nvPr/>
        </p:nvSpPr>
        <p:spPr bwMode="auto">
          <a:xfrm>
            <a:off x="8093073" y="513956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8" name="Text Box 64"/>
          <p:cNvSpPr txBox="1">
            <a:spLocks noChangeArrowheads="1"/>
          </p:cNvSpPr>
          <p:nvPr/>
        </p:nvSpPr>
        <p:spPr bwMode="auto">
          <a:xfrm>
            <a:off x="11221243" y="5109783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5" name="Text Box 64"/>
          <p:cNvSpPr txBox="1">
            <a:spLocks noChangeArrowheads="1"/>
          </p:cNvSpPr>
          <p:nvPr/>
        </p:nvSpPr>
        <p:spPr bwMode="auto">
          <a:xfrm>
            <a:off x="6343835" y="3315669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77" name="Straight Arrow Connector 34"/>
          <p:cNvCxnSpPr>
            <a:cxnSpLocks noChangeShapeType="1"/>
          </p:cNvCxnSpPr>
          <p:nvPr/>
        </p:nvCxnSpPr>
        <p:spPr bwMode="auto">
          <a:xfrm flipV="1">
            <a:off x="6695701" y="1727201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" name="Rectangle 11"/>
          <p:cNvSpPr>
            <a:spLocks noChangeArrowheads="1"/>
          </p:cNvSpPr>
          <p:nvPr/>
        </p:nvSpPr>
        <p:spPr bwMode="auto">
          <a:xfrm rot="5400000">
            <a:off x="5772491" y="2463009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1" name="Straight Arrow Connector 34"/>
          <p:cNvCxnSpPr>
            <a:cxnSpLocks noChangeShapeType="1"/>
          </p:cNvCxnSpPr>
          <p:nvPr/>
        </p:nvCxnSpPr>
        <p:spPr bwMode="auto">
          <a:xfrm flipV="1">
            <a:off x="6695701" y="1727202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" name="Rectangle 11"/>
          <p:cNvSpPr>
            <a:spLocks noChangeArrowheads="1"/>
          </p:cNvSpPr>
          <p:nvPr/>
        </p:nvSpPr>
        <p:spPr bwMode="auto">
          <a:xfrm rot="5400000">
            <a:off x="5772491" y="2463010"/>
            <a:ext cx="1857375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4" name="Straight Arrow Connector 34"/>
          <p:cNvCxnSpPr>
            <a:cxnSpLocks noChangeShapeType="1"/>
          </p:cNvCxnSpPr>
          <p:nvPr/>
        </p:nvCxnSpPr>
        <p:spPr bwMode="auto">
          <a:xfrm flipV="1">
            <a:off x="6695701" y="1727203"/>
            <a:ext cx="0" cy="18319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5" name="Rectangle 11"/>
          <p:cNvSpPr>
            <a:spLocks noChangeArrowheads="1"/>
          </p:cNvSpPr>
          <p:nvPr/>
        </p:nvSpPr>
        <p:spPr bwMode="auto">
          <a:xfrm rot="5400000">
            <a:off x="5772879" y="2462674"/>
            <a:ext cx="185659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P166 was a presence of</a:t>
            </a:r>
          </a:p>
          <a:p>
            <a:pPr algn="ctr"/>
            <a:r>
              <a:rPr lang="en-GB" altLang="en-US" sz="1100" dirty="0">
                <a:latin typeface="Tahoma" panose="020B0604030504040204" pitchFamily="34" charset="0"/>
                <a:cs typeface="Times New Roman" panose="02020603050405020304" pitchFamily="18" charset="0"/>
              </a:rPr>
              <a:t>(had presence)</a:t>
            </a:r>
            <a:endParaRPr lang="en-US" altLang="en-US" sz="11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97"/>
          <p:cNvSpPr txBox="1">
            <a:spLocks noChangeArrowheads="1"/>
          </p:cNvSpPr>
          <p:nvPr/>
        </p:nvSpPr>
        <p:spPr bwMode="auto">
          <a:xfrm>
            <a:off x="6323772" y="1794429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"/>
          <p:cNvSpPr txBox="1">
            <a:spLocks noChangeArrowheads="1"/>
          </p:cNvSpPr>
          <p:nvPr/>
        </p:nvSpPr>
        <p:spPr bwMode="auto">
          <a:xfrm>
            <a:off x="2132314" y="4867310"/>
            <a:ext cx="22028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P197 covered parts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of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(was 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partially covered by)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3" name="AutoShape 6"/>
          <p:cNvCxnSpPr>
            <a:cxnSpLocks noChangeShapeType="1"/>
            <a:stCxn id="4135" idx="2"/>
            <a:endCxn id="87" idx="2"/>
          </p:cNvCxnSpPr>
          <p:nvPr/>
        </p:nvCxnSpPr>
        <p:spPr bwMode="auto">
          <a:xfrm rot="5400000" flipH="1">
            <a:off x="2346308" y="166671"/>
            <a:ext cx="2178775" cy="5304735"/>
          </a:xfrm>
          <a:prstGeom prst="bentConnector3">
            <a:avLst>
              <a:gd name="adj1" fmla="val -46093"/>
            </a:avLst>
          </a:prstGeom>
          <a:noFill/>
          <a:ln w="25400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4" name="Text Box 24"/>
          <p:cNvSpPr txBox="1">
            <a:spLocks noChangeArrowheads="1"/>
          </p:cNvSpPr>
          <p:nvPr/>
        </p:nvSpPr>
        <p:spPr bwMode="auto">
          <a:xfrm>
            <a:off x="793750" y="4658754"/>
            <a:ext cx="495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</a:p>
        </p:txBody>
      </p:sp>
      <p:sp>
        <p:nvSpPr>
          <p:cNvPr id="95" name="Text Box 64"/>
          <p:cNvSpPr txBox="1">
            <a:spLocks noChangeArrowheads="1"/>
          </p:cNvSpPr>
          <p:nvPr/>
        </p:nvSpPr>
        <p:spPr bwMode="auto">
          <a:xfrm>
            <a:off x="5643485" y="4658754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34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spect="1" noChangeArrowheads="1"/>
          </p:cNvSpPr>
          <p:nvPr/>
        </p:nvSpPr>
        <p:spPr bwMode="auto">
          <a:xfrm>
            <a:off x="10420350" y="2647950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E61 Time Primitive</a:t>
            </a:r>
            <a:endParaRPr lang="en-GB" altLang="en-US" sz="1800"/>
          </a:p>
        </p:txBody>
      </p:sp>
      <p:cxnSp>
        <p:nvCxnSpPr>
          <p:cNvPr id="6148" name="AutoShape 13"/>
          <p:cNvCxnSpPr>
            <a:cxnSpLocks noChangeShapeType="1"/>
            <a:stCxn id="6180" idx="1"/>
            <a:endCxn id="6193" idx="3"/>
          </p:cNvCxnSpPr>
          <p:nvPr/>
        </p:nvCxnSpPr>
        <p:spPr bwMode="auto">
          <a:xfrm flipH="1" flipV="1">
            <a:off x="4701055" y="2832100"/>
            <a:ext cx="2539533" cy="15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49" name="Text Box 14"/>
          <p:cNvSpPr txBox="1">
            <a:spLocks noChangeArrowheads="1"/>
          </p:cNvSpPr>
          <p:nvPr/>
        </p:nvSpPr>
        <p:spPr bwMode="auto">
          <a:xfrm>
            <a:off x="5248544" y="2839666"/>
            <a:ext cx="15648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en-US" altLang="en-US" dirty="0"/>
              <a:t>P4 has time-span</a:t>
            </a:r>
            <a:r>
              <a:rPr lang="en-GB" altLang="en-US" dirty="0"/>
              <a:t> </a:t>
            </a:r>
            <a:endParaRPr lang="en-US" altLang="en-US" dirty="0"/>
          </a:p>
          <a:p>
            <a:r>
              <a:rPr lang="en-GB" altLang="en-US" dirty="0"/>
              <a:t>(</a:t>
            </a:r>
            <a:r>
              <a:rPr lang="en-US" altLang="en-US" dirty="0"/>
              <a:t>is time-span</a:t>
            </a:r>
            <a:r>
              <a:rPr lang="en-GB" altLang="en-US" dirty="0"/>
              <a:t> </a:t>
            </a:r>
            <a:r>
              <a:rPr lang="en-US" altLang="en-US" dirty="0"/>
              <a:t>of</a:t>
            </a:r>
            <a:r>
              <a:rPr lang="en-GB" altLang="en-US" dirty="0"/>
              <a:t>)</a:t>
            </a:r>
          </a:p>
        </p:txBody>
      </p:sp>
      <p:sp>
        <p:nvSpPr>
          <p:cNvPr id="6150" name="Text Box 19"/>
          <p:cNvSpPr txBox="1">
            <a:spLocks noChangeArrowheads="1"/>
          </p:cNvSpPr>
          <p:nvPr/>
        </p:nvSpPr>
        <p:spPr bwMode="auto">
          <a:xfrm>
            <a:off x="9119344" y="3345791"/>
            <a:ext cx="211147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P82 at </a:t>
            </a:r>
            <a:r>
              <a:rPr lang="en-US" altLang="en-US" dirty="0" smtClean="0"/>
              <a:t>some</a:t>
            </a:r>
            <a:r>
              <a:rPr lang="el-GR" altLang="en-US" dirty="0" smtClean="0"/>
              <a:t> </a:t>
            </a:r>
            <a:r>
              <a:rPr lang="en-US" altLang="en-US" dirty="0"/>
              <a:t>time within</a:t>
            </a:r>
            <a:endParaRPr lang="en-GB" altLang="en-US" dirty="0"/>
          </a:p>
        </p:txBody>
      </p:sp>
      <p:sp>
        <p:nvSpPr>
          <p:cNvPr id="6151" name="Text Box 20"/>
          <p:cNvSpPr txBox="1">
            <a:spLocks noChangeArrowheads="1"/>
          </p:cNvSpPr>
          <p:nvPr/>
        </p:nvSpPr>
        <p:spPr bwMode="auto">
          <a:xfrm>
            <a:off x="9034989" y="2114483"/>
            <a:ext cx="215636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P81 </a:t>
            </a:r>
            <a:r>
              <a:rPr lang="en-US" altLang="en-US" dirty="0" smtClean="0"/>
              <a:t>ongoing</a:t>
            </a:r>
            <a:r>
              <a:rPr lang="el-GR" altLang="en-US" dirty="0" smtClean="0"/>
              <a:t> </a:t>
            </a:r>
            <a:r>
              <a:rPr lang="en-US" altLang="en-US" dirty="0"/>
              <a:t>throughout</a:t>
            </a:r>
            <a:r>
              <a:rPr lang="en-GB" altLang="en-US" dirty="0"/>
              <a:t> </a:t>
            </a:r>
            <a:endParaRPr lang="en-US" altLang="en-US" dirty="0"/>
          </a:p>
        </p:txBody>
      </p:sp>
      <p:sp>
        <p:nvSpPr>
          <p:cNvPr id="6153" name="Text Box 35"/>
          <p:cNvSpPr txBox="1">
            <a:spLocks noChangeAspect="1" noChangeArrowheads="1"/>
          </p:cNvSpPr>
          <p:nvPr/>
        </p:nvSpPr>
        <p:spPr bwMode="auto">
          <a:xfrm>
            <a:off x="3862974" y="4367216"/>
            <a:ext cx="21494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E3 Condition State</a:t>
            </a:r>
            <a:endParaRPr lang="en-GB" altLang="en-US" sz="1800"/>
          </a:p>
        </p:txBody>
      </p:sp>
      <p:cxnSp>
        <p:nvCxnSpPr>
          <p:cNvPr id="6155" name="AutoShape 37"/>
          <p:cNvCxnSpPr>
            <a:cxnSpLocks noChangeShapeType="1"/>
            <a:stCxn id="6181" idx="1"/>
            <a:endCxn id="6181" idx="0"/>
          </p:cNvCxnSpPr>
          <p:nvPr/>
        </p:nvCxnSpPr>
        <p:spPr bwMode="auto">
          <a:xfrm rot="10800000" flipH="1">
            <a:off x="2204690" y="4367216"/>
            <a:ext cx="585787" cy="174625"/>
          </a:xfrm>
          <a:prstGeom prst="curvedConnector4">
            <a:avLst>
              <a:gd name="adj1" fmla="val -276745"/>
              <a:gd name="adj2" fmla="val 29476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56" name="Text Box 38"/>
          <p:cNvSpPr txBox="1">
            <a:spLocks noChangeArrowheads="1"/>
          </p:cNvSpPr>
          <p:nvPr/>
        </p:nvSpPr>
        <p:spPr bwMode="auto">
          <a:xfrm>
            <a:off x="436091" y="3721877"/>
            <a:ext cx="24432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P9 consists </a:t>
            </a:r>
            <a:r>
              <a:rPr lang="en-US" altLang="en-US" dirty="0" smtClean="0"/>
              <a:t>of (forms </a:t>
            </a:r>
            <a:r>
              <a:rPr lang="en-US" altLang="en-US" dirty="0"/>
              <a:t>part of)</a:t>
            </a:r>
            <a:endParaRPr lang="en-GB" altLang="en-US" dirty="0"/>
          </a:p>
        </p:txBody>
      </p:sp>
      <p:cxnSp>
        <p:nvCxnSpPr>
          <p:cNvPr id="6160" name="AutoShape 44"/>
          <p:cNvCxnSpPr>
            <a:cxnSpLocks noChangeShapeType="1"/>
            <a:stCxn id="6180" idx="1"/>
            <a:endCxn id="6180" idx="0"/>
          </p:cNvCxnSpPr>
          <p:nvPr/>
        </p:nvCxnSpPr>
        <p:spPr bwMode="auto">
          <a:xfrm rot="10800000" flipH="1">
            <a:off x="7240588" y="2673350"/>
            <a:ext cx="877887" cy="174625"/>
          </a:xfrm>
          <a:prstGeom prst="curvedConnector4">
            <a:avLst>
              <a:gd name="adj1" fmla="val -33806"/>
              <a:gd name="adj2" fmla="val 394542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1" name="Text Box 45"/>
          <p:cNvSpPr txBox="1">
            <a:spLocks noChangeArrowheads="1"/>
          </p:cNvSpPr>
          <p:nvPr/>
        </p:nvSpPr>
        <p:spPr bwMode="auto">
          <a:xfrm>
            <a:off x="6738105" y="1661327"/>
            <a:ext cx="13821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ctr">
              <a:spcAft>
                <a:spcPts val="0"/>
              </a:spcAft>
            </a:pPr>
            <a:r>
              <a:rPr lang="en-US" altLang="en-US" dirty="0"/>
              <a:t>P86 falls within</a:t>
            </a:r>
          </a:p>
          <a:p>
            <a:pPr algn="ctr">
              <a:spcAft>
                <a:spcPts val="600"/>
              </a:spcAft>
            </a:pPr>
            <a:r>
              <a:rPr lang="en-US" altLang="en-US" dirty="0"/>
              <a:t>(contains)</a:t>
            </a:r>
            <a:endParaRPr lang="en-GB" altLang="en-US" dirty="0"/>
          </a:p>
        </p:txBody>
      </p:sp>
      <p:cxnSp>
        <p:nvCxnSpPr>
          <p:cNvPr id="6162" name="AutoShape 46"/>
          <p:cNvCxnSpPr>
            <a:cxnSpLocks noChangeShapeType="1"/>
            <a:stCxn id="6153" idx="3"/>
            <a:endCxn id="6153" idx="0"/>
          </p:cNvCxnSpPr>
          <p:nvPr/>
        </p:nvCxnSpPr>
        <p:spPr bwMode="auto">
          <a:xfrm flipH="1" flipV="1">
            <a:off x="4937712" y="4367216"/>
            <a:ext cx="1074737" cy="174625"/>
          </a:xfrm>
          <a:prstGeom prst="curvedConnector4">
            <a:avLst>
              <a:gd name="adj1" fmla="val -102864"/>
              <a:gd name="adj2" fmla="val 262838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63" name="Text Box 47"/>
          <p:cNvSpPr txBox="1">
            <a:spLocks noChangeArrowheads="1"/>
          </p:cNvSpPr>
          <p:nvPr/>
        </p:nvSpPr>
        <p:spPr bwMode="auto">
          <a:xfrm>
            <a:off x="5062836" y="3774680"/>
            <a:ext cx="24432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P5 consists </a:t>
            </a:r>
            <a:r>
              <a:rPr lang="en-US" altLang="en-US" dirty="0" smtClean="0"/>
              <a:t>of (forms </a:t>
            </a:r>
            <a:r>
              <a:rPr lang="en-US" altLang="en-US" dirty="0"/>
              <a:t>part of)</a:t>
            </a:r>
            <a:endParaRPr lang="en-GB" altLang="en-US" dirty="0"/>
          </a:p>
        </p:txBody>
      </p:sp>
      <p:sp>
        <p:nvSpPr>
          <p:cNvPr id="6164" name="Text Box 50"/>
          <p:cNvSpPr txBox="1">
            <a:spLocks noChangeArrowheads="1"/>
          </p:cNvSpPr>
          <p:nvPr/>
        </p:nvSpPr>
        <p:spPr bwMode="auto">
          <a:xfrm>
            <a:off x="4803313" y="282427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5" name="Text Box 51"/>
          <p:cNvSpPr txBox="1">
            <a:spLocks noChangeArrowheads="1"/>
          </p:cNvSpPr>
          <p:nvPr/>
        </p:nvSpPr>
        <p:spPr bwMode="auto">
          <a:xfrm>
            <a:off x="6813396" y="2837756"/>
            <a:ext cx="5016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6" name="Text Box 52"/>
          <p:cNvSpPr txBox="1">
            <a:spLocks noChangeArrowheads="1"/>
          </p:cNvSpPr>
          <p:nvPr/>
        </p:nvSpPr>
        <p:spPr bwMode="auto">
          <a:xfrm>
            <a:off x="4750421" y="3968605"/>
            <a:ext cx="51964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67" name="Text Box 53"/>
          <p:cNvSpPr txBox="1">
            <a:spLocks noChangeArrowheads="1"/>
          </p:cNvSpPr>
          <p:nvPr/>
        </p:nvSpPr>
        <p:spPr bwMode="auto">
          <a:xfrm>
            <a:off x="6050550" y="4521997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0" name="Text Box 56"/>
          <p:cNvSpPr txBox="1">
            <a:spLocks noChangeArrowheads="1"/>
          </p:cNvSpPr>
          <p:nvPr/>
        </p:nvSpPr>
        <p:spPr bwMode="auto">
          <a:xfrm>
            <a:off x="2624638" y="3973593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1" name="Text Box 57"/>
          <p:cNvSpPr txBox="1">
            <a:spLocks noChangeArrowheads="1"/>
          </p:cNvSpPr>
          <p:nvPr/>
        </p:nvSpPr>
        <p:spPr bwMode="auto">
          <a:xfrm>
            <a:off x="1741140" y="4486278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2" name="Text Box 60"/>
          <p:cNvSpPr txBox="1">
            <a:spLocks noChangeArrowheads="1"/>
          </p:cNvSpPr>
          <p:nvPr/>
        </p:nvSpPr>
        <p:spPr bwMode="auto">
          <a:xfrm>
            <a:off x="7618184" y="2357436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3" name="Text Box 61"/>
          <p:cNvSpPr txBox="1">
            <a:spLocks noChangeArrowheads="1"/>
          </p:cNvSpPr>
          <p:nvPr/>
        </p:nvSpPr>
        <p:spPr bwMode="auto">
          <a:xfrm>
            <a:off x="6580113" y="2378449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4" name="Text Box 63"/>
          <p:cNvSpPr txBox="1">
            <a:spLocks noChangeArrowheads="1"/>
          </p:cNvSpPr>
          <p:nvPr/>
        </p:nvSpPr>
        <p:spPr bwMode="auto">
          <a:xfrm>
            <a:off x="8802378" y="304641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</a:t>
            </a:r>
            <a:r>
              <a:rPr lang="en-US" altLang="en-US" sz="1200" dirty="0">
                <a:latin typeface="Tahoma" panose="020B0604030504040204" pitchFamily="34" charset="0"/>
              </a:rPr>
              <a:t>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5" name="Text Box 64"/>
          <p:cNvSpPr txBox="1">
            <a:spLocks noChangeArrowheads="1"/>
          </p:cNvSpPr>
          <p:nvPr/>
        </p:nvSpPr>
        <p:spPr bwMode="auto">
          <a:xfrm>
            <a:off x="8755983" y="2426474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1,n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6" name="Text Box 65"/>
          <p:cNvSpPr txBox="1">
            <a:spLocks noChangeArrowheads="1"/>
          </p:cNvSpPr>
          <p:nvPr/>
        </p:nvSpPr>
        <p:spPr bwMode="auto">
          <a:xfrm>
            <a:off x="11035761" y="2384643"/>
            <a:ext cx="549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77" name="Text Box 67"/>
          <p:cNvSpPr txBox="1">
            <a:spLocks noChangeArrowheads="1"/>
          </p:cNvSpPr>
          <p:nvPr/>
        </p:nvSpPr>
        <p:spPr bwMode="auto">
          <a:xfrm>
            <a:off x="11077035" y="3022901"/>
            <a:ext cx="466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180" name="Text Box 72"/>
          <p:cNvSpPr txBox="1">
            <a:spLocks noChangeAspect="1" noChangeArrowheads="1"/>
          </p:cNvSpPr>
          <p:nvPr/>
        </p:nvSpPr>
        <p:spPr bwMode="auto">
          <a:xfrm>
            <a:off x="7240588" y="2673350"/>
            <a:ext cx="17557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E52 Time-Span</a:t>
            </a:r>
            <a:endParaRPr lang="en-GB" altLang="en-US" sz="1800"/>
          </a:p>
        </p:txBody>
      </p:sp>
      <p:sp>
        <p:nvSpPr>
          <p:cNvPr id="6181" name="Text Box 34"/>
          <p:cNvSpPr txBox="1">
            <a:spLocks noChangeAspect="1" noChangeArrowheads="1"/>
          </p:cNvSpPr>
          <p:nvPr/>
        </p:nvSpPr>
        <p:spPr bwMode="auto">
          <a:xfrm>
            <a:off x="2204690" y="4367216"/>
            <a:ext cx="117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E4 Period</a:t>
            </a:r>
            <a:endParaRPr lang="en-GB" altLang="en-US" sz="1800"/>
          </a:p>
        </p:txBody>
      </p:sp>
      <p:sp>
        <p:nvSpPr>
          <p:cNvPr id="6182" name="Text Box 78"/>
          <p:cNvSpPr txBox="1">
            <a:spLocks noChangeAspect="1" noChangeArrowheads="1"/>
          </p:cNvSpPr>
          <p:nvPr/>
        </p:nvSpPr>
        <p:spPr bwMode="auto">
          <a:xfrm>
            <a:off x="10750550" y="3896885"/>
            <a:ext cx="18192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E54 Dimension</a:t>
            </a:r>
            <a:endParaRPr lang="en-GB" altLang="en-US" sz="1800"/>
          </a:p>
        </p:txBody>
      </p:sp>
      <p:cxnSp>
        <p:nvCxnSpPr>
          <p:cNvPr id="6183" name="AutoShape 80"/>
          <p:cNvCxnSpPr>
            <a:cxnSpLocks noChangeShapeType="1"/>
          </p:cNvCxnSpPr>
          <p:nvPr/>
        </p:nvCxnSpPr>
        <p:spPr bwMode="auto">
          <a:xfrm rot="16200000">
            <a:off x="10123488" y="1314450"/>
            <a:ext cx="25400" cy="2663825"/>
          </a:xfrm>
          <a:prstGeom prst="bentConnector3">
            <a:avLst>
              <a:gd name="adj1" fmla="val 1000000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84" name="Text Box 95"/>
          <p:cNvSpPr txBox="1">
            <a:spLocks noChangeArrowheads="1"/>
          </p:cNvSpPr>
          <p:nvPr/>
        </p:nvSpPr>
        <p:spPr bwMode="auto">
          <a:xfrm>
            <a:off x="8629645" y="4063496"/>
            <a:ext cx="16097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>
              <a:spcAft>
                <a:spcPts val="0"/>
              </a:spcAft>
            </a:pPr>
            <a:r>
              <a:rPr lang="en-GB" altLang="en-US" dirty="0"/>
              <a:t>P191 had duration</a:t>
            </a:r>
          </a:p>
          <a:p>
            <a:pPr>
              <a:spcAft>
                <a:spcPts val="0"/>
              </a:spcAft>
            </a:pPr>
            <a:r>
              <a:rPr lang="en-GB" altLang="en-US" dirty="0"/>
              <a:t>(was duration of)</a:t>
            </a:r>
            <a:endParaRPr lang="el-GR" altLang="en-US" dirty="0"/>
          </a:p>
        </p:txBody>
      </p:sp>
      <p:cxnSp>
        <p:nvCxnSpPr>
          <p:cNvPr id="6185" name="AutoShape 96"/>
          <p:cNvCxnSpPr>
            <a:cxnSpLocks noChangeShapeType="1"/>
          </p:cNvCxnSpPr>
          <p:nvPr/>
        </p:nvCxnSpPr>
        <p:spPr bwMode="auto">
          <a:xfrm rot="5400000" flipH="1" flipV="1">
            <a:off x="10139363" y="1677987"/>
            <a:ext cx="25400" cy="2663825"/>
          </a:xfrm>
          <a:prstGeom prst="bentConnector3">
            <a:avLst>
              <a:gd name="adj1" fmla="val -1235412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187" name="AutoShape 13"/>
          <p:cNvCxnSpPr>
            <a:cxnSpLocks noChangeShapeType="1"/>
            <a:stCxn id="6182" idx="1"/>
            <a:endCxn id="6180" idx="2"/>
          </p:cNvCxnSpPr>
          <p:nvPr/>
        </p:nvCxnSpPr>
        <p:spPr bwMode="auto">
          <a:xfrm rot="10800000">
            <a:off x="8118476" y="3022600"/>
            <a:ext cx="2632074" cy="1048910"/>
          </a:xfrm>
          <a:prstGeom prst="bentConnector2">
            <a:avLst/>
          </a:prstGeom>
          <a:noFill/>
          <a:ln w="25400">
            <a:solidFill>
              <a:schemeClr val="tx1"/>
            </a:solidFill>
            <a:round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93" name="Text Box 15"/>
          <p:cNvSpPr txBox="1">
            <a:spLocks noChangeAspect="1" noChangeArrowheads="1"/>
          </p:cNvSpPr>
          <p:nvPr/>
        </p:nvSpPr>
        <p:spPr bwMode="auto">
          <a:xfrm>
            <a:off x="2259480" y="2657475"/>
            <a:ext cx="2441575" cy="349250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  E2 Temporal Entity  </a:t>
            </a:r>
            <a:endParaRPr lang="en-GB" altLang="en-US" sz="1800"/>
          </a:p>
        </p:txBody>
      </p:sp>
      <p:sp>
        <p:nvSpPr>
          <p:cNvPr id="6194" name="Text Box 63"/>
          <p:cNvSpPr txBox="1">
            <a:spLocks noChangeArrowheads="1"/>
          </p:cNvSpPr>
          <p:nvPr/>
        </p:nvSpPr>
        <p:spPr bwMode="auto">
          <a:xfrm>
            <a:off x="10321887" y="3764158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>
                <a:latin typeface="Tahoma" panose="020B0604030504040204" pitchFamily="34" charset="0"/>
              </a:rPr>
              <a:t>1</a:t>
            </a:r>
            <a:r>
              <a:rPr lang="en-US" altLang="en-US" sz="1200">
                <a:latin typeface="Tahoma" panose="020B0604030504040204" pitchFamily="34" charset="0"/>
              </a:rPr>
              <a:t>,</a:t>
            </a:r>
            <a:r>
              <a:rPr lang="el-GR" altLang="en-US" sz="1200">
                <a:latin typeface="Tahoma" panose="020B0604030504040204" pitchFamily="34" charset="0"/>
              </a:rPr>
              <a:t>1</a:t>
            </a:r>
            <a:endParaRPr lang="en-GB" altLang="en-US" sz="1200">
              <a:latin typeface="Tahoma" panose="020B0604030504040204" pitchFamily="34" charset="0"/>
            </a:endParaRPr>
          </a:p>
        </p:txBody>
      </p:sp>
      <p:sp>
        <p:nvSpPr>
          <p:cNvPr id="61" name="Text Box 45"/>
          <p:cNvSpPr txBox="1">
            <a:spLocks noChangeArrowheads="1"/>
          </p:cNvSpPr>
          <p:nvPr/>
        </p:nvSpPr>
        <p:spPr bwMode="auto">
          <a:xfrm>
            <a:off x="453038" y="841300"/>
            <a:ext cx="567014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pPr algn="l">
              <a:spcAft>
                <a:spcPts val="0"/>
              </a:spcAft>
            </a:pPr>
            <a:r>
              <a:rPr lang="en-GB" dirty="0">
                <a:hlinkClick r:id="rId3" action="ppaction://hlinkfile"/>
              </a:rPr>
              <a:t>P173</a:t>
            </a:r>
            <a:r>
              <a:rPr lang="en-GB" dirty="0"/>
              <a:t> starts before or at the end of (ends with or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4" action="ppaction://hlinkfile"/>
              </a:rPr>
              <a:t>P174</a:t>
            </a:r>
            <a:r>
              <a:rPr lang="en-GB" dirty="0"/>
              <a:t> starts before (starts after the start of) </a:t>
            </a:r>
          </a:p>
          <a:p>
            <a:pPr algn="l">
              <a:spcAft>
                <a:spcPts val="0"/>
              </a:spcAft>
            </a:pPr>
            <a:r>
              <a:rPr lang="en-GB" dirty="0">
                <a:hlinkClick r:id="rId5" action="ppaction://hlinkfile"/>
              </a:rPr>
              <a:t>P175</a:t>
            </a:r>
            <a:r>
              <a:rPr lang="en-GB" dirty="0"/>
              <a:t> starts before or with the start of (starts with or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6" action="ppaction://hlinkfile"/>
              </a:rPr>
              <a:t>P176</a:t>
            </a:r>
            <a:r>
              <a:rPr lang="en-GB" dirty="0"/>
              <a:t> starts before the start of (starts after the start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7" action="ppaction://hlinkfile"/>
              </a:rPr>
              <a:t>P182</a:t>
            </a:r>
            <a:r>
              <a:rPr lang="en-GB" dirty="0"/>
              <a:t> ends before or at the start of (starts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8" action="ppaction://hlinkfile"/>
              </a:rPr>
              <a:t>P183</a:t>
            </a:r>
            <a:r>
              <a:rPr lang="en-GB" dirty="0"/>
              <a:t> ends before the start of (starts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9" action="ppaction://hlinkfile"/>
              </a:rPr>
              <a:t>P184</a:t>
            </a:r>
            <a:r>
              <a:rPr lang="en-GB" dirty="0"/>
              <a:t> ends before or with the end of (ends with or after the end of)</a:t>
            </a:r>
            <a:endParaRPr lang="en-US" dirty="0"/>
          </a:p>
          <a:p>
            <a:pPr algn="l">
              <a:spcAft>
                <a:spcPts val="0"/>
              </a:spcAft>
            </a:pPr>
            <a:r>
              <a:rPr lang="en-GB" dirty="0">
                <a:hlinkClick r:id="rId10" action="ppaction://hlinkfile"/>
              </a:rPr>
              <a:t>P185</a:t>
            </a:r>
            <a:r>
              <a:rPr lang="en-GB" dirty="0"/>
              <a:t> ends before the end of (ends after the end of)</a:t>
            </a:r>
            <a:endParaRPr lang="en-GB" altLang="en-US" dirty="0"/>
          </a:p>
        </p:txBody>
      </p:sp>
      <p:cxnSp>
        <p:nvCxnSpPr>
          <p:cNvPr id="63" name="AutoShape 37"/>
          <p:cNvCxnSpPr>
            <a:cxnSpLocks noChangeShapeType="1"/>
            <a:stCxn id="6193" idx="2"/>
            <a:endCxn id="6193" idx="0"/>
          </p:cNvCxnSpPr>
          <p:nvPr/>
        </p:nvCxnSpPr>
        <p:spPr bwMode="auto">
          <a:xfrm rot="5400000" flipH="1">
            <a:off x="3305643" y="2832100"/>
            <a:ext cx="349250" cy="12700"/>
          </a:xfrm>
          <a:prstGeom prst="curvedConnector5">
            <a:avLst>
              <a:gd name="adj1" fmla="val -65455"/>
              <a:gd name="adj2" fmla="val 21448213"/>
              <a:gd name="adj3" fmla="val 165455"/>
            </a:avLst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2978691" y="3006722"/>
            <a:ext cx="852054" cy="1366843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2"/>
          <p:cNvSpPr>
            <a:spLocks noChangeShapeType="1"/>
          </p:cNvSpPr>
          <p:nvPr/>
        </p:nvSpPr>
        <p:spPr bwMode="auto">
          <a:xfrm flipH="1" flipV="1">
            <a:off x="4013344" y="3019423"/>
            <a:ext cx="620829" cy="1347792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Text Box 61"/>
          <p:cNvSpPr txBox="1">
            <a:spLocks noChangeArrowheads="1"/>
          </p:cNvSpPr>
          <p:nvPr/>
        </p:nvSpPr>
        <p:spPr bwMode="auto">
          <a:xfrm>
            <a:off x="2063028" y="2413000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2039609" y="2976563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74" name="Line 67"/>
          <p:cNvSpPr>
            <a:spLocks noChangeShapeType="1"/>
          </p:cNvSpPr>
          <p:nvPr/>
        </p:nvSpPr>
        <p:spPr bwMode="auto">
          <a:xfrm>
            <a:off x="10204450" y="5482246"/>
            <a:ext cx="603250" cy="11113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TextBox 1"/>
          <p:cNvSpPr txBox="1">
            <a:spLocks noChangeArrowheads="1"/>
          </p:cNvSpPr>
          <p:nvPr/>
        </p:nvSpPr>
        <p:spPr bwMode="auto">
          <a:xfrm>
            <a:off x="10783888" y="5328259"/>
            <a:ext cx="1368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direct subclass</a:t>
            </a:r>
          </a:p>
        </p:txBody>
      </p:sp>
      <p:cxnSp>
        <p:nvCxnSpPr>
          <p:cNvPr id="76" name="AutoShape 70"/>
          <p:cNvCxnSpPr>
            <a:cxnSpLocks noChangeShapeType="1"/>
          </p:cNvCxnSpPr>
          <p:nvPr/>
        </p:nvCxnSpPr>
        <p:spPr bwMode="auto">
          <a:xfrm flipV="1">
            <a:off x="10214636" y="6037744"/>
            <a:ext cx="576262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7" name="TextBox 57"/>
          <p:cNvSpPr txBox="1">
            <a:spLocks noChangeArrowheads="1"/>
          </p:cNvSpPr>
          <p:nvPr/>
        </p:nvSpPr>
        <p:spPr bwMode="auto">
          <a:xfrm>
            <a:off x="10788650" y="5858484"/>
            <a:ext cx="841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property</a:t>
            </a:r>
          </a:p>
        </p:txBody>
      </p:sp>
      <p:sp>
        <p:nvSpPr>
          <p:cNvPr id="78" name="Line 67"/>
          <p:cNvSpPr>
            <a:spLocks noChangeShapeType="1"/>
          </p:cNvSpPr>
          <p:nvPr/>
        </p:nvSpPr>
        <p:spPr bwMode="auto">
          <a:xfrm flipV="1">
            <a:off x="10202863" y="5775934"/>
            <a:ext cx="604837" cy="0"/>
          </a:xfrm>
          <a:prstGeom prst="line">
            <a:avLst/>
          </a:prstGeom>
          <a:noFill/>
          <a:ln w="63500" cmpd="dbl">
            <a:solidFill>
              <a:schemeClr val="tx1"/>
            </a:solidFill>
            <a:prstDash val="sysDash"/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TextBox 60"/>
          <p:cNvSpPr txBox="1">
            <a:spLocks noChangeArrowheads="1"/>
          </p:cNvSpPr>
          <p:nvPr/>
        </p:nvSpPr>
        <p:spPr bwMode="auto">
          <a:xfrm>
            <a:off x="10807700" y="5606071"/>
            <a:ext cx="15097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/>
              <a:t>indirect subclass</a:t>
            </a:r>
          </a:p>
        </p:txBody>
      </p:sp>
      <p:cxnSp>
        <p:nvCxnSpPr>
          <p:cNvPr id="80" name="AutoShape 44"/>
          <p:cNvCxnSpPr>
            <a:cxnSpLocks noChangeShapeType="1"/>
            <a:stCxn id="6181" idx="3"/>
            <a:endCxn id="6181" idx="2"/>
          </p:cNvCxnSpPr>
          <p:nvPr/>
        </p:nvCxnSpPr>
        <p:spPr bwMode="auto">
          <a:xfrm flipH="1">
            <a:off x="2790478" y="4541841"/>
            <a:ext cx="585787" cy="174625"/>
          </a:xfrm>
          <a:prstGeom prst="curvedConnector4">
            <a:avLst>
              <a:gd name="adj1" fmla="val -39024"/>
              <a:gd name="adj2" fmla="val 387024"/>
            </a:avLst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2127474" y="5327353"/>
            <a:ext cx="275676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P10 falls within (contains)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5" name="AutoShape 70"/>
          <p:cNvCxnSpPr>
            <a:cxnSpLocks noChangeShapeType="1"/>
          </p:cNvCxnSpPr>
          <p:nvPr/>
        </p:nvCxnSpPr>
        <p:spPr bwMode="auto">
          <a:xfrm flipV="1">
            <a:off x="10217321" y="6221570"/>
            <a:ext cx="576262" cy="1686"/>
          </a:xfrm>
          <a:prstGeom prst="straightConnector1">
            <a:avLst/>
          </a:prstGeom>
          <a:noFill/>
          <a:ln w="25400">
            <a:solidFill>
              <a:schemeClr val="tx1"/>
            </a:solidFill>
            <a:prstDash val="sysDash"/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TextBox 57"/>
          <p:cNvSpPr txBox="1">
            <a:spLocks noChangeArrowheads="1"/>
          </p:cNvSpPr>
          <p:nvPr/>
        </p:nvSpPr>
        <p:spPr bwMode="auto">
          <a:xfrm>
            <a:off x="10804734" y="6067681"/>
            <a:ext cx="157607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0" i="1" dirty="0" smtClean="0"/>
              <a:t>inherited property</a:t>
            </a:r>
            <a:endParaRPr lang="en-US" altLang="en-US" sz="1400" b="0" i="1" dirty="0"/>
          </a:p>
        </p:txBody>
      </p:sp>
      <p:cxnSp>
        <p:nvCxnSpPr>
          <p:cNvPr id="54" name="AutoShape 80"/>
          <p:cNvCxnSpPr>
            <a:cxnSpLocks noChangeShapeType="1"/>
            <a:endCxn id="60" idx="0"/>
          </p:cNvCxnSpPr>
          <p:nvPr/>
        </p:nvCxnSpPr>
        <p:spPr bwMode="auto">
          <a:xfrm rot="16200000" flipH="1" flipV="1">
            <a:off x="10176283" y="891276"/>
            <a:ext cx="14288" cy="3533003"/>
          </a:xfrm>
          <a:prstGeom prst="bentConnector3">
            <a:avLst>
              <a:gd name="adj1" fmla="val -5932727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Text Box 63"/>
          <p:cNvSpPr txBox="1">
            <a:spLocks noChangeArrowheads="1"/>
          </p:cNvSpPr>
          <p:nvPr/>
        </p:nvSpPr>
        <p:spPr bwMode="auto">
          <a:xfrm>
            <a:off x="8169275" y="2664922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68" name="Text Box 20"/>
          <p:cNvSpPr txBox="1">
            <a:spLocks noChangeArrowheads="1"/>
          </p:cNvSpPr>
          <p:nvPr/>
        </p:nvSpPr>
        <p:spPr bwMode="auto">
          <a:xfrm>
            <a:off x="9362424" y="1515235"/>
            <a:ext cx="157927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 smtClean="0"/>
              <a:t>P170 defines time</a:t>
            </a:r>
            <a:endParaRPr lang="en-US" altLang="en-US" dirty="0"/>
          </a:p>
        </p:txBody>
      </p:sp>
      <p:sp>
        <p:nvSpPr>
          <p:cNvPr id="81" name="Text Box 64"/>
          <p:cNvSpPr txBox="1">
            <a:spLocks noChangeArrowheads="1"/>
          </p:cNvSpPr>
          <p:nvPr/>
        </p:nvSpPr>
        <p:spPr bwMode="auto">
          <a:xfrm>
            <a:off x="11582130" y="1811515"/>
            <a:ext cx="495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</a:t>
            </a:r>
            <a:r>
              <a:rPr lang="en-US" altLang="en-US" sz="1200" dirty="0" smtClean="0">
                <a:latin typeface="Tahoma" panose="020B0604030504040204" pitchFamily="34" charset="0"/>
              </a:rPr>
              <a:t>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" name="Text Box 56"/>
          <p:cNvSpPr txBox="1">
            <a:spLocks noChangeArrowheads="1"/>
          </p:cNvSpPr>
          <p:nvPr/>
        </p:nvSpPr>
        <p:spPr bwMode="auto">
          <a:xfrm>
            <a:off x="8404872" y="1830861"/>
            <a:ext cx="495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3" name="Text Box 63"/>
          <p:cNvSpPr txBox="1">
            <a:spLocks noChangeArrowheads="1"/>
          </p:cNvSpPr>
          <p:nvPr/>
        </p:nvSpPr>
        <p:spPr bwMode="auto">
          <a:xfrm>
            <a:off x="8097875" y="3755486"/>
            <a:ext cx="495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>
                <a:latin typeface="Tahoma" panose="020B0604030504040204" pitchFamily="34" charset="0"/>
              </a:rPr>
              <a:t>,</a:t>
            </a:r>
            <a:r>
              <a:rPr lang="el-GR" altLang="en-US" sz="1200" dirty="0">
                <a:latin typeface="Tahoma" panose="020B0604030504040204" pitchFamily="34" charset="0"/>
              </a:rPr>
              <a:t>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65" name="AutoShape 25"/>
          <p:cNvCxnSpPr>
            <a:cxnSpLocks noChangeShapeType="1"/>
            <a:stCxn id="8236" idx="2"/>
            <a:endCxn id="134" idx="2"/>
          </p:cNvCxnSpPr>
          <p:nvPr/>
        </p:nvCxnSpPr>
        <p:spPr bwMode="auto">
          <a:xfrm rot="5400000">
            <a:off x="8574841" y="595452"/>
            <a:ext cx="13995" cy="3259206"/>
          </a:xfrm>
          <a:prstGeom prst="bentConnector3">
            <a:avLst>
              <a:gd name="adj1" fmla="val 5000322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66" name="AutoShape 25"/>
          <p:cNvCxnSpPr>
            <a:cxnSpLocks noChangeShapeType="1"/>
            <a:stCxn id="8236" idx="0"/>
            <a:endCxn id="134" idx="0"/>
          </p:cNvCxnSpPr>
          <p:nvPr/>
        </p:nvCxnSpPr>
        <p:spPr bwMode="auto">
          <a:xfrm rot="16200000" flipH="1" flipV="1">
            <a:off x="8556848" y="271813"/>
            <a:ext cx="49980" cy="3259206"/>
          </a:xfrm>
          <a:prstGeom prst="bentConnector3">
            <a:avLst>
              <a:gd name="adj1" fmla="val -457383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195" name="Text Box 64"/>
          <p:cNvSpPr txBox="1">
            <a:spLocks noChangeArrowheads="1"/>
          </p:cNvSpPr>
          <p:nvPr/>
        </p:nvSpPr>
        <p:spPr bwMode="auto">
          <a:xfrm>
            <a:off x="7373291" y="2607843"/>
            <a:ext cx="2521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P171 at some </a:t>
            </a:r>
            <a:r>
              <a:rPr lang="en-US" altLang="en-US" dirty="0" smtClean="0"/>
              <a:t>place within</a:t>
            </a:r>
            <a:endParaRPr lang="el-GR" altLang="en-US" dirty="0"/>
          </a:p>
        </p:txBody>
      </p:sp>
      <p:sp>
        <p:nvSpPr>
          <p:cNvPr id="8200" name="Text Box 11"/>
          <p:cNvSpPr txBox="1">
            <a:spLocks noChangeAspect="1" noChangeArrowheads="1"/>
          </p:cNvSpPr>
          <p:nvPr/>
        </p:nvSpPr>
        <p:spPr bwMode="auto">
          <a:xfrm>
            <a:off x="10243366" y="3542764"/>
            <a:ext cx="1342168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E39 </a:t>
            </a:r>
            <a:r>
              <a:rPr lang="en-US" altLang="en-US" dirty="0" smtClean="0"/>
              <a:t>Actor</a:t>
            </a:r>
            <a:endParaRPr lang="en-GB" altLang="en-US" dirty="0"/>
          </a:p>
        </p:txBody>
      </p:sp>
      <p:sp>
        <p:nvSpPr>
          <p:cNvPr id="8221" name="Text Box 14"/>
          <p:cNvSpPr txBox="1">
            <a:spLocks noChangeArrowheads="1"/>
          </p:cNvSpPr>
          <p:nvPr/>
        </p:nvSpPr>
        <p:spPr bwMode="auto">
          <a:xfrm>
            <a:off x="6957446" y="3708497"/>
            <a:ext cx="32116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P74 </a:t>
            </a:r>
            <a:r>
              <a:rPr lang="en-US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has current or former </a:t>
            </a:r>
            <a:r>
              <a:rPr lang="en-US" altLang="en-US" sz="1200" dirty="0" smtClean="0">
                <a:latin typeface="Tahoma" panose="020B0604030504040204" pitchFamily="34" charset="0"/>
                <a:cs typeface="Arial" panose="020B0604020202020204" pitchFamily="34" charset="0"/>
              </a:rPr>
              <a:t>residence </a:t>
            </a:r>
            <a:r>
              <a:rPr lang="en-GB" altLang="en-US" sz="1200" dirty="0" smtClean="0">
                <a:latin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is current or former residence</a:t>
            </a:r>
            <a:r>
              <a:rPr lang="en-GB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of</a:t>
            </a:r>
            <a:r>
              <a:rPr lang="en-GB" altLang="en-US" sz="1200" dirty="0">
                <a:latin typeface="Tahoma" panose="020B060403050404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222" name="Text Box 53"/>
          <p:cNvSpPr txBox="1">
            <a:spLocks noChangeArrowheads="1"/>
          </p:cNvSpPr>
          <p:nvPr/>
        </p:nvSpPr>
        <p:spPr bwMode="auto">
          <a:xfrm>
            <a:off x="5549661" y="2260584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8232" name="AutoShape 25"/>
          <p:cNvCxnSpPr>
            <a:cxnSpLocks noChangeShapeType="1"/>
            <a:stCxn id="151" idx="0"/>
          </p:cNvCxnSpPr>
          <p:nvPr/>
        </p:nvCxnSpPr>
        <p:spPr bwMode="auto">
          <a:xfrm rot="16200000" flipV="1">
            <a:off x="1391318" y="1921354"/>
            <a:ext cx="1347756" cy="1795112"/>
          </a:xfrm>
          <a:prstGeom prst="bentConnector3">
            <a:avLst>
              <a:gd name="adj1" fmla="val 4174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36" name="Text Box 15"/>
          <p:cNvSpPr txBox="1">
            <a:spLocks noChangeAspect="1" noChangeArrowheads="1"/>
          </p:cNvSpPr>
          <p:nvPr/>
        </p:nvSpPr>
        <p:spPr bwMode="auto">
          <a:xfrm>
            <a:off x="8899701" y="1876426"/>
            <a:ext cx="262347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E94 Space</a:t>
            </a:r>
            <a:r>
              <a:rPr lang="el-GR" altLang="en-US" dirty="0"/>
              <a:t> </a:t>
            </a:r>
            <a:r>
              <a:rPr lang="en-US" altLang="en-US" dirty="0"/>
              <a:t>Primitive</a:t>
            </a:r>
            <a:endParaRPr lang="en-GB" altLang="en-US" dirty="0"/>
          </a:p>
        </p:txBody>
      </p:sp>
      <p:sp>
        <p:nvSpPr>
          <p:cNvPr id="8237" name="Text Box 26"/>
          <p:cNvSpPr txBox="1">
            <a:spLocks noChangeArrowheads="1"/>
          </p:cNvSpPr>
          <p:nvPr/>
        </p:nvSpPr>
        <p:spPr bwMode="auto">
          <a:xfrm>
            <a:off x="7691105" y="1154742"/>
            <a:ext cx="224218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P168 place is defined by</a:t>
            </a:r>
          </a:p>
          <a:p>
            <a:r>
              <a:rPr lang="en-US" altLang="en-US" dirty="0"/>
              <a:t>(defines place)</a:t>
            </a:r>
            <a:endParaRPr lang="en-GB" altLang="en-US" dirty="0"/>
          </a:p>
        </p:txBody>
      </p:sp>
      <p:sp>
        <p:nvSpPr>
          <p:cNvPr id="8238" name="Text Box 62"/>
          <p:cNvSpPr txBox="1">
            <a:spLocks noChangeArrowheads="1"/>
          </p:cNvSpPr>
          <p:nvPr/>
        </p:nvSpPr>
        <p:spPr bwMode="auto">
          <a:xfrm>
            <a:off x="10137115" y="1393981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1,1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7811542" y="2945742"/>
            <a:ext cx="158658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spcAft>
                <a:spcPts val="600"/>
              </a:spcAft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en-US" dirty="0"/>
              <a:t> P172 contains</a:t>
            </a:r>
            <a:endParaRPr lang="el-GR" altLang="en-US" dirty="0"/>
          </a:p>
        </p:txBody>
      </p:sp>
      <p:sp>
        <p:nvSpPr>
          <p:cNvPr id="8262" name="Rectangle 11"/>
          <p:cNvSpPr>
            <a:spLocks noChangeArrowheads="1"/>
          </p:cNvSpPr>
          <p:nvPr/>
        </p:nvSpPr>
        <p:spPr bwMode="auto">
          <a:xfrm>
            <a:off x="4416998" y="737455"/>
            <a:ext cx="236502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P189 approximates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P89 falls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within</a:t>
            </a:r>
            <a:r>
              <a:rPr lang="el-GR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contains</a:t>
            </a:r>
            <a:r>
              <a:rPr lang="el-GR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P122 borders with</a:t>
            </a:r>
            <a:endParaRPr lang="el-GR" altLang="en-US" sz="1200" dirty="0">
              <a:latin typeface="Tahoma" panose="020B0604030504040204" pitchFamily="34" charset="0"/>
            </a:endParaRPr>
          </a:p>
          <a:p>
            <a:pPr>
              <a:spcAft>
                <a:spcPts val="0"/>
              </a:spcAft>
            </a:pPr>
            <a:r>
              <a:rPr lang="en-US" altLang="en-US" sz="1200" dirty="0">
                <a:latin typeface="Tahoma" panose="020B0604030504040204" pitchFamily="34" charset="0"/>
              </a:rPr>
              <a:t>P121 overlaps </a:t>
            </a:r>
            <a:r>
              <a:rPr lang="en-US" altLang="en-US" sz="1200" dirty="0" smtClean="0">
                <a:latin typeface="Tahoma" panose="020B0604030504040204" pitchFamily="34" charset="0"/>
              </a:rPr>
              <a:t>with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 Box 62"/>
          <p:cNvSpPr txBox="1">
            <a:spLocks noChangeArrowheads="1"/>
          </p:cNvSpPr>
          <p:nvPr/>
        </p:nvSpPr>
        <p:spPr bwMode="auto">
          <a:xfrm>
            <a:off x="6978927" y="1393207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1" name="Text Box 53"/>
          <p:cNvSpPr txBox="1">
            <a:spLocks noChangeArrowheads="1"/>
          </p:cNvSpPr>
          <p:nvPr/>
        </p:nvSpPr>
        <p:spPr bwMode="auto">
          <a:xfrm>
            <a:off x="7035628" y="2946827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2" name="Text Box 53"/>
          <p:cNvSpPr txBox="1">
            <a:spLocks noChangeArrowheads="1"/>
          </p:cNvSpPr>
          <p:nvPr/>
        </p:nvSpPr>
        <p:spPr bwMode="auto">
          <a:xfrm>
            <a:off x="7020841" y="2603558"/>
            <a:ext cx="48062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3" name="Text Box 53"/>
          <p:cNvSpPr txBox="1">
            <a:spLocks noChangeArrowheads="1"/>
          </p:cNvSpPr>
          <p:nvPr/>
        </p:nvSpPr>
        <p:spPr bwMode="auto">
          <a:xfrm>
            <a:off x="9780319" y="2609487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94" name="Text Box 53"/>
          <p:cNvSpPr txBox="1">
            <a:spLocks noChangeArrowheads="1"/>
          </p:cNvSpPr>
          <p:nvPr/>
        </p:nvSpPr>
        <p:spPr bwMode="auto">
          <a:xfrm>
            <a:off x="9785838" y="2948975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9" name="Text Box 19"/>
          <p:cNvSpPr txBox="1">
            <a:spLocks noChangeAspect="1" noChangeArrowheads="1"/>
          </p:cNvSpPr>
          <p:nvPr/>
        </p:nvSpPr>
        <p:spPr bwMode="auto">
          <a:xfrm>
            <a:off x="498967" y="1879600"/>
            <a:ext cx="1337345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E4 Period</a:t>
            </a:r>
            <a:endParaRPr lang="en-GB" altLang="en-US" sz="1800" dirty="0"/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291793" y="1560697"/>
            <a:ext cx="1474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at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stCxn id="29" idx="3"/>
            <a:endCxn id="8233" idx="1"/>
          </p:cNvCxnSpPr>
          <p:nvPr/>
        </p:nvCxnSpPr>
        <p:spPr bwMode="auto">
          <a:xfrm>
            <a:off x="1836312" y="2050416"/>
            <a:ext cx="3792929" cy="16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Text Box 14"/>
          <p:cNvSpPr txBox="1">
            <a:spLocks noChangeAspect="1" noChangeArrowheads="1"/>
          </p:cNvSpPr>
          <p:nvPr/>
        </p:nvSpPr>
        <p:spPr bwMode="auto">
          <a:xfrm>
            <a:off x="1222811" y="5049252"/>
            <a:ext cx="2623378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defPPr>
              <a:defRPr lang="el-GR"/>
            </a:defPPr>
            <a:lvl1pPr algn="ctr">
              <a:lnSpc>
                <a:spcPct val="90000"/>
              </a:lnSpc>
              <a:buFontTx/>
              <a:buNone/>
              <a:defRPr sz="180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E19 Physical Object</a:t>
            </a:r>
            <a:endParaRPr lang="en-GB" altLang="en-US" dirty="0"/>
          </a:p>
        </p:txBody>
      </p:sp>
      <p:sp>
        <p:nvSpPr>
          <p:cNvPr id="61" name="Text Box 64"/>
          <p:cNvSpPr txBox="1">
            <a:spLocks noChangeArrowheads="1"/>
          </p:cNvSpPr>
          <p:nvPr/>
        </p:nvSpPr>
        <p:spPr bwMode="auto">
          <a:xfrm>
            <a:off x="3483303" y="4064317"/>
            <a:ext cx="2858923" cy="66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sz="1200" dirty="0"/>
              <a:t> P53  has former or current </a:t>
            </a:r>
            <a:r>
              <a:rPr lang="en-US" altLang="en-US" sz="1200" dirty="0" smtClean="0"/>
              <a:t>location (</a:t>
            </a:r>
            <a:r>
              <a:rPr lang="en-US" altLang="en-US" sz="1200" dirty="0"/>
              <a:t>is former or </a:t>
            </a:r>
            <a:endParaRPr lang="en-US" altLang="en-US" sz="1200" dirty="0" smtClean="0"/>
          </a:p>
          <a:p>
            <a:r>
              <a:rPr lang="en-US" altLang="en-US" sz="1200" dirty="0" smtClean="0"/>
              <a:t>current </a:t>
            </a:r>
            <a:r>
              <a:rPr lang="en-US" altLang="en-US" sz="1200" dirty="0"/>
              <a:t>location of)</a:t>
            </a:r>
            <a:endParaRPr lang="el-GR" altLang="en-US" sz="1200" dirty="0"/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1229408" y="2413921"/>
            <a:ext cx="225389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P7 took place </a:t>
            </a:r>
            <a:r>
              <a:rPr lang="en-US" altLang="en-US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on or within </a:t>
            </a:r>
            <a:endParaRPr lang="en-US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ts val="0"/>
              </a:spcAft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  <a:cs typeface="Times New Roman" panose="02020603050405020304" pitchFamily="18" charset="0"/>
              </a:rPr>
              <a:t>(witnessed)</a:t>
            </a:r>
            <a:endParaRPr lang="el-GR" alt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 Box 14"/>
          <p:cNvSpPr txBox="1">
            <a:spLocks noChangeAspect="1" noChangeArrowheads="1"/>
          </p:cNvSpPr>
          <p:nvPr/>
        </p:nvSpPr>
        <p:spPr bwMode="auto">
          <a:xfrm>
            <a:off x="10367889" y="5023853"/>
            <a:ext cx="1191195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/>
              <a:t>E9 Move</a:t>
            </a:r>
            <a:endParaRPr lang="en-GB" altLang="en-US" sz="1800" dirty="0"/>
          </a:p>
        </p:txBody>
      </p:sp>
      <p:cxnSp>
        <p:nvCxnSpPr>
          <p:cNvPr id="87" name="AutoShape 25"/>
          <p:cNvCxnSpPr>
            <a:cxnSpLocks noChangeShapeType="1"/>
            <a:stCxn id="169" idx="2"/>
            <a:endCxn id="59" idx="2"/>
          </p:cNvCxnSpPr>
          <p:nvPr/>
        </p:nvCxnSpPr>
        <p:spPr bwMode="auto">
          <a:xfrm rot="5400000">
            <a:off x="3863728" y="1490058"/>
            <a:ext cx="1599056" cy="3118595"/>
          </a:xfrm>
          <a:prstGeom prst="bentConnector3">
            <a:avLst>
              <a:gd name="adj1" fmla="val 114296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9" name="Line 73"/>
          <p:cNvSpPr>
            <a:spLocks noChangeShapeType="1"/>
          </p:cNvSpPr>
          <p:nvPr/>
        </p:nvSpPr>
        <p:spPr bwMode="auto">
          <a:xfrm flipV="1">
            <a:off x="2529996" y="3884395"/>
            <a:ext cx="1192" cy="1163824"/>
          </a:xfrm>
          <a:prstGeom prst="line">
            <a:avLst/>
          </a:prstGeom>
          <a:noFill/>
          <a:ln w="57150" cmpd="dbl">
            <a:solidFill>
              <a:schemeClr val="tx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40" name="AutoShape 25"/>
          <p:cNvCxnSpPr>
            <a:cxnSpLocks noChangeShapeType="1"/>
            <a:stCxn id="141" idx="2"/>
            <a:endCxn id="8200" idx="1"/>
          </p:cNvCxnSpPr>
          <p:nvPr/>
        </p:nvCxnSpPr>
        <p:spPr bwMode="auto">
          <a:xfrm rot="16200000" flipH="1">
            <a:off x="7781167" y="1251381"/>
            <a:ext cx="1456766" cy="3467631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1" name="Text Box 53"/>
          <p:cNvSpPr txBox="1">
            <a:spLocks noChangeArrowheads="1"/>
          </p:cNvSpPr>
          <p:nvPr/>
        </p:nvSpPr>
        <p:spPr bwMode="auto">
          <a:xfrm>
            <a:off x="2724144" y="3492788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158" name="AutoShape 25"/>
          <p:cNvCxnSpPr>
            <a:cxnSpLocks noChangeShapeType="1"/>
          </p:cNvCxnSpPr>
          <p:nvPr/>
        </p:nvCxnSpPr>
        <p:spPr bwMode="auto">
          <a:xfrm rot="5400000">
            <a:off x="3881910" y="1504755"/>
            <a:ext cx="1336162" cy="2840287"/>
          </a:xfrm>
          <a:prstGeom prst="bent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2" name="Text Box 59"/>
          <p:cNvSpPr txBox="1">
            <a:spLocks noChangeArrowheads="1"/>
          </p:cNvSpPr>
          <p:nvPr/>
        </p:nvSpPr>
        <p:spPr bwMode="auto">
          <a:xfrm>
            <a:off x="3325638" y="2422363"/>
            <a:ext cx="23708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spcAft>
                <a:spcPts val="0"/>
              </a:spcAft>
              <a:buFontTx/>
              <a:buNone/>
              <a:defRPr sz="12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dirty="0"/>
              <a:t>P59 has section</a:t>
            </a:r>
          </a:p>
          <a:p>
            <a:r>
              <a:rPr lang="en-US" altLang="en-US" dirty="0"/>
              <a:t>(is located on </a:t>
            </a:r>
            <a:r>
              <a:rPr lang="en-US" altLang="en-US" dirty="0" smtClean="0"/>
              <a:t>or within</a:t>
            </a:r>
            <a:r>
              <a:rPr lang="en-US" altLang="en-US" dirty="0"/>
              <a:t>)</a:t>
            </a:r>
            <a:endParaRPr lang="el-GR" altLang="en-US" dirty="0"/>
          </a:p>
        </p:txBody>
      </p:sp>
      <p:cxnSp>
        <p:nvCxnSpPr>
          <p:cNvPr id="172" name="AutoShape 25"/>
          <p:cNvCxnSpPr>
            <a:cxnSpLocks noChangeShapeType="1"/>
            <a:stCxn id="8233" idx="2"/>
            <a:endCxn id="60" idx="3"/>
          </p:cNvCxnSpPr>
          <p:nvPr/>
        </p:nvCxnSpPr>
        <p:spPr bwMode="auto">
          <a:xfrm rot="5400000">
            <a:off x="3651641" y="2449745"/>
            <a:ext cx="2964872" cy="257577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6" name="Text Box 53"/>
          <p:cNvSpPr txBox="1">
            <a:spLocks noChangeArrowheads="1"/>
          </p:cNvSpPr>
          <p:nvPr/>
        </p:nvSpPr>
        <p:spPr bwMode="auto">
          <a:xfrm>
            <a:off x="4420152" y="5114917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 smtClean="0">
                <a:latin typeface="Tahoma" panose="020B0604030504040204" pitchFamily="34" charset="0"/>
              </a:rPr>
              <a:t>  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78" name="Text Box 54"/>
          <p:cNvSpPr txBox="1">
            <a:spLocks noChangeArrowheads="1"/>
          </p:cNvSpPr>
          <p:nvPr/>
        </p:nvSpPr>
        <p:spPr bwMode="auto">
          <a:xfrm>
            <a:off x="3942496" y="5228765"/>
            <a:ext cx="23277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l-GR"/>
            </a:defPPr>
            <a:lvl1pPr algn="ctr">
              <a:buFontTx/>
              <a:buNone/>
              <a:defRPr sz="1300"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r>
              <a:rPr lang="en-US" altLang="en-US" sz="1200" dirty="0"/>
              <a:t> P55 has current location </a:t>
            </a:r>
          </a:p>
          <a:p>
            <a:r>
              <a:rPr lang="en-US" altLang="en-US" sz="1200" dirty="0"/>
              <a:t>(currently holds)</a:t>
            </a:r>
            <a:endParaRPr lang="el-GR" altLang="en-US" sz="1200" dirty="0"/>
          </a:p>
        </p:txBody>
      </p:sp>
      <p:sp>
        <p:nvSpPr>
          <p:cNvPr id="180" name="Text Box 53"/>
          <p:cNvSpPr txBox="1">
            <a:spLocks noChangeArrowheads="1"/>
          </p:cNvSpPr>
          <p:nvPr/>
        </p:nvSpPr>
        <p:spPr bwMode="auto">
          <a:xfrm>
            <a:off x="3182041" y="3173606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6" name="Text Box 53"/>
          <p:cNvSpPr txBox="1">
            <a:spLocks noChangeArrowheads="1"/>
          </p:cNvSpPr>
          <p:nvPr/>
        </p:nvSpPr>
        <p:spPr bwMode="auto">
          <a:xfrm>
            <a:off x="3105150" y="4071260"/>
            <a:ext cx="452550" cy="28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187" name="Text Box 53"/>
          <p:cNvSpPr txBox="1">
            <a:spLocks noChangeArrowheads="1"/>
          </p:cNvSpPr>
          <p:nvPr/>
        </p:nvSpPr>
        <p:spPr bwMode="auto">
          <a:xfrm flipH="1">
            <a:off x="5801064" y="3574049"/>
            <a:ext cx="49318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grpSp>
        <p:nvGrpSpPr>
          <p:cNvPr id="8225" name="Group 8224"/>
          <p:cNvGrpSpPr/>
          <p:nvPr/>
        </p:nvGrpSpPr>
        <p:grpSpPr>
          <a:xfrm>
            <a:off x="5629240" y="1879335"/>
            <a:ext cx="1585446" cy="377479"/>
            <a:chOff x="6121399" y="1317625"/>
            <a:chExt cx="1582238" cy="343103"/>
          </a:xfrm>
        </p:grpSpPr>
        <p:sp>
          <p:nvSpPr>
            <p:cNvPr id="8233" name="Text Box 18"/>
            <p:cNvSpPr txBox="1">
              <a:spLocks noChangeAspect="1" noChangeArrowheads="1"/>
            </p:cNvSpPr>
            <p:nvPr/>
          </p:nvSpPr>
          <p:spPr bwMode="auto">
            <a:xfrm>
              <a:off x="6121400" y="1317625"/>
              <a:ext cx="1582237" cy="341632"/>
            </a:xfrm>
            <a:prstGeom prst="rect">
              <a:avLst/>
            </a:prstGeom>
            <a:gradFill rotWithShape="1">
              <a:gsLst>
                <a:gs pos="0">
                  <a:srgbClr val="97C9F3"/>
                </a:gs>
                <a:gs pos="50000">
                  <a:srgbClr val="FFFFFF"/>
                </a:gs>
                <a:gs pos="100000">
                  <a:srgbClr val="97C9F3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54000" rIns="54000">
              <a:spAutoFit/>
            </a:bodyPr>
            <a:lstStyle>
              <a:defPPr>
                <a:defRPr lang="el-GR"/>
              </a:defPPr>
              <a:lvl1pPr algn="ctr">
                <a:lnSpc>
                  <a:spcPct val="90000"/>
                </a:lnSpc>
                <a:buFontTx/>
                <a:buNone/>
                <a:defRPr sz="1800"/>
              </a:lvl1pPr>
              <a:lvl2pPr marL="742950" indent="-285750">
                <a:spcBef>
                  <a:spcPct val="20000"/>
                </a:spcBef>
                <a:buChar char="–"/>
                <a:defRPr sz="2800"/>
              </a:lvl2pPr>
              <a:lvl3pPr marL="1143000" indent="-228600">
                <a:spcBef>
                  <a:spcPct val="20000"/>
                </a:spcBef>
                <a:buChar char="•"/>
                <a:defRPr sz="2400"/>
              </a:lvl3pPr>
              <a:lvl4pPr marL="1600200" indent="-228600">
                <a:spcBef>
                  <a:spcPct val="20000"/>
                </a:spcBef>
                <a:buChar char="–"/>
                <a:defRPr sz="2000"/>
              </a:lvl4pPr>
              <a:lvl5pPr marL="2057400" indent="-228600">
                <a:spcBef>
                  <a:spcPct val="20000"/>
                </a:spcBef>
                <a:buChar char="»"/>
                <a:defRPr sz="2000"/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/>
              </a:lvl9pPr>
            </a:lstStyle>
            <a:p>
              <a:r>
                <a:rPr lang="en-US" altLang="en-US" dirty="0"/>
                <a:t>E53 Place</a:t>
              </a:r>
              <a:endParaRPr lang="en-GB" altLang="en-US" dirty="0"/>
            </a:p>
          </p:txBody>
        </p:sp>
        <p:cxnSp>
          <p:nvCxnSpPr>
            <p:cNvPr id="39" name="AutoShape 45"/>
            <p:cNvCxnSpPr>
              <a:cxnSpLocks noChangeShapeType="1"/>
              <a:stCxn id="8233" idx="1"/>
              <a:endCxn id="8233" idx="0"/>
            </p:cNvCxnSpPr>
            <p:nvPr/>
          </p:nvCxnSpPr>
          <p:spPr bwMode="auto">
            <a:xfrm rot="10800000" flipH="1">
              <a:off x="6121399" y="1317625"/>
              <a:ext cx="791119" cy="170816"/>
            </a:xfrm>
            <a:prstGeom prst="curvedConnector4">
              <a:avLst>
                <a:gd name="adj1" fmla="val -170967"/>
                <a:gd name="adj2" fmla="val 233828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30" name="Text Box 53"/>
            <p:cNvSpPr txBox="1">
              <a:spLocks noChangeArrowheads="1"/>
            </p:cNvSpPr>
            <p:nvPr/>
          </p:nvSpPr>
          <p:spPr bwMode="auto">
            <a:xfrm>
              <a:off x="6194080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34" name="Text Box 53"/>
            <p:cNvSpPr txBox="1">
              <a:spLocks noChangeArrowheads="1"/>
            </p:cNvSpPr>
            <p:nvPr/>
          </p:nvSpPr>
          <p:spPr bwMode="auto">
            <a:xfrm>
              <a:off x="72035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41" name="Text Box 53"/>
            <p:cNvSpPr txBox="1">
              <a:spLocks noChangeArrowheads="1"/>
            </p:cNvSpPr>
            <p:nvPr/>
          </p:nvSpPr>
          <p:spPr bwMode="auto">
            <a:xfrm>
              <a:off x="7027449" y="138291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69" name="Text Box 53"/>
            <p:cNvSpPr txBox="1">
              <a:spLocks noChangeArrowheads="1"/>
            </p:cNvSpPr>
            <p:nvPr/>
          </p:nvSpPr>
          <p:spPr bwMode="auto">
            <a:xfrm>
              <a:off x="6475386" y="1376565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  <p:sp>
          <p:nvSpPr>
            <p:cNvPr id="188" name="Text Box 53"/>
            <p:cNvSpPr txBox="1">
              <a:spLocks noChangeArrowheads="1"/>
            </p:cNvSpPr>
            <p:nvPr/>
          </p:nvSpPr>
          <p:spPr bwMode="auto">
            <a:xfrm>
              <a:off x="6860692" y="1360409"/>
              <a:ext cx="476250" cy="277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 smtClean="0">
                  <a:latin typeface="Tahoma" panose="020B0604030504040204" pitchFamily="34" charset="0"/>
                </a:rPr>
                <a:t>  </a:t>
              </a:r>
              <a:endParaRPr lang="en-GB" altLang="en-US" sz="1200" dirty="0">
                <a:latin typeface="Tahoma" panose="020B0604030504040204" pitchFamily="34" charset="0"/>
              </a:endParaRPr>
            </a:p>
          </p:txBody>
        </p:sp>
      </p:grpSp>
      <p:cxnSp>
        <p:nvCxnSpPr>
          <p:cNvPr id="190" name="AutoShape 25"/>
          <p:cNvCxnSpPr>
            <a:cxnSpLocks noChangeShapeType="1"/>
            <a:stCxn id="188" idx="2"/>
            <a:endCxn id="73" idx="1"/>
          </p:cNvCxnSpPr>
          <p:nvPr/>
        </p:nvCxnSpPr>
        <p:spPr bwMode="auto">
          <a:xfrm rot="16200000" flipH="1">
            <a:off x="7006956" y="1833736"/>
            <a:ext cx="2962616" cy="3759249"/>
          </a:xfrm>
          <a:prstGeom prst="bentConnector2">
            <a:avLst/>
          </a:prstGeom>
          <a:noFill/>
          <a:ln w="25400">
            <a:solidFill>
              <a:schemeClr val="tx1"/>
            </a:solidFill>
            <a:miter lim="800000"/>
            <a:headEnd type="stealth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241" name="Rectangle 8240"/>
          <p:cNvSpPr/>
          <p:nvPr/>
        </p:nvSpPr>
        <p:spPr>
          <a:xfrm>
            <a:off x="6840802" y="4893485"/>
            <a:ext cx="329461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P26 moved to (was destination of)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2" name="Rectangle 8241"/>
          <p:cNvSpPr/>
          <p:nvPr/>
        </p:nvSpPr>
        <p:spPr>
          <a:xfrm>
            <a:off x="6840497" y="5202449"/>
            <a:ext cx="30292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P27 moved from (was origin of)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43" name="Rectangle 8242"/>
          <p:cNvSpPr/>
          <p:nvPr/>
        </p:nvSpPr>
        <p:spPr>
          <a:xfrm>
            <a:off x="5167353" y="5946775"/>
            <a:ext cx="25087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P25 </a:t>
            </a:r>
            <a:r>
              <a:rPr lang="en-GB" sz="1200" dirty="0" smtClean="0">
                <a:latin typeface="Tahoma" panose="020B0604030504040204" pitchFamily="34" charset="0"/>
                <a:cs typeface="Times New Roman" panose="02020603050405020304" pitchFamily="18" charset="0"/>
              </a:rPr>
              <a:t>moved (moved </a:t>
            </a:r>
            <a:r>
              <a:rPr lang="en-GB" sz="1200" dirty="0">
                <a:latin typeface="Tahoma" panose="020B0604030504040204" pitchFamily="34" charset="0"/>
                <a:cs typeface="Times New Roman" panose="02020603050405020304" pitchFamily="18" charset="0"/>
              </a:rPr>
              <a:t>by)</a:t>
            </a:r>
            <a:endParaRPr lang="en-US" sz="1200" dirty="0">
              <a:latin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Text Box 53"/>
          <p:cNvSpPr txBox="1">
            <a:spLocks noChangeArrowheads="1"/>
          </p:cNvSpPr>
          <p:nvPr/>
        </p:nvSpPr>
        <p:spPr bwMode="auto">
          <a:xfrm flipH="1">
            <a:off x="2095500" y="5410200"/>
            <a:ext cx="52385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6" name="Text Box 53"/>
          <p:cNvSpPr txBox="1">
            <a:spLocks noChangeArrowheads="1"/>
          </p:cNvSpPr>
          <p:nvPr/>
        </p:nvSpPr>
        <p:spPr bwMode="auto">
          <a:xfrm flipH="1">
            <a:off x="10942451" y="5351076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7" name="Text Box 53"/>
          <p:cNvSpPr txBox="1">
            <a:spLocks noChangeArrowheads="1"/>
          </p:cNvSpPr>
          <p:nvPr/>
        </p:nvSpPr>
        <p:spPr bwMode="auto">
          <a:xfrm flipH="1">
            <a:off x="9964816" y="5194632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8" name="Text Box 53"/>
          <p:cNvSpPr txBox="1">
            <a:spLocks noChangeArrowheads="1"/>
          </p:cNvSpPr>
          <p:nvPr/>
        </p:nvSpPr>
        <p:spPr bwMode="auto">
          <a:xfrm flipH="1">
            <a:off x="9968194" y="4917075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09" name="Text Box 53"/>
          <p:cNvSpPr txBox="1">
            <a:spLocks noChangeArrowheads="1"/>
          </p:cNvSpPr>
          <p:nvPr/>
        </p:nvSpPr>
        <p:spPr bwMode="auto">
          <a:xfrm flipH="1">
            <a:off x="6549221" y="4911307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0" name="Text Box 53"/>
          <p:cNvSpPr txBox="1">
            <a:spLocks noChangeArrowheads="1"/>
          </p:cNvSpPr>
          <p:nvPr/>
        </p:nvSpPr>
        <p:spPr bwMode="auto">
          <a:xfrm flipH="1">
            <a:off x="6537123" y="5160765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7" name="Text Box 53"/>
          <p:cNvSpPr txBox="1">
            <a:spLocks noChangeArrowheads="1"/>
          </p:cNvSpPr>
          <p:nvPr/>
        </p:nvSpPr>
        <p:spPr bwMode="auto">
          <a:xfrm flipH="1">
            <a:off x="1833324" y="2022362"/>
            <a:ext cx="45208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1</a:t>
            </a:r>
            <a:r>
              <a:rPr lang="en-US" altLang="en-US" sz="1200" dirty="0" smtClean="0">
                <a:latin typeface="Tahoma" panose="020B0604030504040204" pitchFamily="34" charset="0"/>
              </a:rPr>
              <a:t>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8" name="Text Box 53"/>
          <p:cNvSpPr txBox="1">
            <a:spLocks noChangeArrowheads="1"/>
          </p:cNvSpPr>
          <p:nvPr/>
        </p:nvSpPr>
        <p:spPr bwMode="auto">
          <a:xfrm>
            <a:off x="5092591" y="2036334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19" name="Text Box 53"/>
          <p:cNvSpPr txBox="1">
            <a:spLocks noChangeArrowheads="1"/>
          </p:cNvSpPr>
          <p:nvPr/>
        </p:nvSpPr>
        <p:spPr bwMode="auto">
          <a:xfrm>
            <a:off x="5098971" y="1789055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0" name="Text Box 53"/>
          <p:cNvSpPr txBox="1">
            <a:spLocks noChangeArrowheads="1"/>
          </p:cNvSpPr>
          <p:nvPr/>
        </p:nvSpPr>
        <p:spPr bwMode="auto">
          <a:xfrm>
            <a:off x="6166773" y="1530640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1" name="Text Box 53"/>
          <p:cNvSpPr txBox="1">
            <a:spLocks noChangeArrowheads="1"/>
          </p:cNvSpPr>
          <p:nvPr/>
        </p:nvSpPr>
        <p:spPr bwMode="auto">
          <a:xfrm>
            <a:off x="9743288" y="3423037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2" name="Text Box 53"/>
          <p:cNvSpPr txBox="1">
            <a:spLocks noChangeArrowheads="1"/>
          </p:cNvSpPr>
          <p:nvPr/>
        </p:nvSpPr>
        <p:spPr bwMode="auto">
          <a:xfrm>
            <a:off x="6784854" y="3390672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3" name="Text Box 53"/>
          <p:cNvSpPr txBox="1">
            <a:spLocks noChangeArrowheads="1"/>
          </p:cNvSpPr>
          <p:nvPr/>
        </p:nvSpPr>
        <p:spPr bwMode="auto">
          <a:xfrm>
            <a:off x="771635" y="2220308"/>
            <a:ext cx="50943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4" name="Text Box 53"/>
          <p:cNvSpPr txBox="1">
            <a:spLocks noChangeArrowheads="1"/>
          </p:cNvSpPr>
          <p:nvPr/>
        </p:nvSpPr>
        <p:spPr bwMode="auto">
          <a:xfrm>
            <a:off x="2431731" y="3150717"/>
            <a:ext cx="4655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5" name="Text Box 53"/>
          <p:cNvSpPr txBox="1">
            <a:spLocks noChangeArrowheads="1"/>
          </p:cNvSpPr>
          <p:nvPr/>
        </p:nvSpPr>
        <p:spPr bwMode="auto">
          <a:xfrm>
            <a:off x="3960616" y="4909558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sp>
        <p:nvSpPr>
          <p:cNvPr id="226" name="Text Box 53"/>
          <p:cNvSpPr txBox="1">
            <a:spLocks noChangeArrowheads="1"/>
          </p:cNvSpPr>
          <p:nvPr/>
        </p:nvSpPr>
        <p:spPr bwMode="auto">
          <a:xfrm>
            <a:off x="6016913" y="4918755"/>
            <a:ext cx="47721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200" dirty="0">
                <a:latin typeface="Tahoma" panose="020B0604030504040204" pitchFamily="34" charset="0"/>
              </a:rPr>
              <a:t>0,n</a:t>
            </a:r>
            <a:endParaRPr lang="en-GB" altLang="en-US" sz="1200" dirty="0">
              <a:latin typeface="Tahoma" panose="020B0604030504040204" pitchFamily="34" charset="0"/>
            </a:endParaRPr>
          </a:p>
        </p:txBody>
      </p:sp>
      <p:cxnSp>
        <p:nvCxnSpPr>
          <p:cNvPr id="35" name="Elbow Connector 34"/>
          <p:cNvCxnSpPr>
            <a:stCxn id="73" idx="2"/>
            <a:endCxn id="60" idx="2"/>
          </p:cNvCxnSpPr>
          <p:nvPr/>
        </p:nvCxnSpPr>
        <p:spPr bwMode="auto">
          <a:xfrm rot="5400000">
            <a:off x="6736295" y="1163691"/>
            <a:ext cx="25399" cy="8428987"/>
          </a:xfrm>
          <a:prstGeom prst="bentConnector3">
            <a:avLst>
              <a:gd name="adj1" fmla="val 3550136"/>
            </a:avLst>
          </a:prstGeom>
          <a:ln w="28575">
            <a:headEnd type="none" w="med" len="med"/>
            <a:tailEnd type="triangle"/>
          </a:ln>
          <a:extLst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59" name="Text Box 15"/>
          <p:cNvSpPr txBox="1">
            <a:spLocks noChangeAspect="1" noChangeArrowheads="1"/>
          </p:cNvSpPr>
          <p:nvPr/>
        </p:nvSpPr>
        <p:spPr bwMode="auto">
          <a:xfrm>
            <a:off x="1778748" y="3507251"/>
            <a:ext cx="2650419" cy="341632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rgbClr val="FFFFFF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54000" rIns="5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/>
              <a:t> E18 Physical Thing</a:t>
            </a:r>
            <a:r>
              <a:rPr lang="en-US" altLang="en-US" sz="1200" dirty="0"/>
              <a:t> </a:t>
            </a:r>
            <a:endParaRPr lang="en-GB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365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81777</TotalTime>
  <Words>744</Words>
  <Application>Microsoft Office PowerPoint</Application>
  <PresentationFormat>Custom</PresentationFormat>
  <Paragraphs>235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forth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ics</dc:creator>
  <cp:lastModifiedBy>Tsoulouha Eleni</cp:lastModifiedBy>
  <cp:revision>884</cp:revision>
  <cp:lastPrinted>2020-06-19T11:41:53Z</cp:lastPrinted>
  <dcterms:created xsi:type="dcterms:W3CDTF">2009-01-13T10:44:39Z</dcterms:created>
  <dcterms:modified xsi:type="dcterms:W3CDTF">2021-06-08T11:46:46Z</dcterms:modified>
</cp:coreProperties>
</file>