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7" r:id="rId2"/>
    <p:sldId id="259" r:id="rId3"/>
    <p:sldId id="267" r:id="rId4"/>
    <p:sldId id="266" r:id="rId5"/>
    <p:sldId id="263" r:id="rId6"/>
    <p:sldId id="260" r:id="rId7"/>
    <p:sldId id="268" r:id="rId8"/>
    <p:sldId id="269" r:id="rId9"/>
    <p:sldId id="270" r:id="rId10"/>
    <p:sldId id="272" r:id="rId11"/>
    <p:sldId id="271" r:id="rId12"/>
    <p:sldId id="273" r:id="rId13"/>
    <p:sldId id="281" r:id="rId14"/>
    <p:sldId id="282" r:id="rId15"/>
    <p:sldId id="280" r:id="rId16"/>
  </p:sldIdLst>
  <p:sldSz cx="9144000" cy="6858000" type="overhead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4"/>
  </p:normalViewPr>
  <p:slideViewPr>
    <p:cSldViewPr snapToGrid="0" snapToObjects="1">
      <p:cViewPr>
        <p:scale>
          <a:sx n="141" d="100"/>
          <a:sy n="141" d="100"/>
        </p:scale>
        <p:origin x="-7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9FB0-01DD-F246-B263-67A956169101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675F-9B2C-C34F-9D1C-38A32756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9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10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0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11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51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12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1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13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9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14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4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15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2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2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6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2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7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7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8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4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next 15 minutes we are</a:t>
            </a:r>
            <a:r>
              <a:rPr lang="en-GB" baseline="0" noProof="0" dirty="0" smtClean="0"/>
              <a:t> going to deal with “</a:t>
            </a:r>
            <a:r>
              <a:rPr lang="en-GB" baseline="0" noProof="0" dirty="0" err="1" smtClean="0"/>
              <a:t>Titel</a:t>
            </a:r>
            <a:r>
              <a:rPr lang="en-GB" baseline="0" noProof="0" dirty="0" smtClean="0"/>
              <a:t>”. Unfortunately one of the co-authors, Joachim Lutz can‘t be here today – I will try to answer your questions with all the tools he </a:t>
            </a:r>
            <a:r>
              <a:rPr lang="en-GB" baseline="0" noProof="0" dirty="0" err="1" smtClean="0"/>
              <a:t>tought</a:t>
            </a:r>
            <a:r>
              <a:rPr lang="en-GB" baseline="0" noProof="0" dirty="0" smtClean="0"/>
              <a:t> me until now.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5678-C44B-4739-9523-52C72C7A4169}" type="slidenum">
              <a:rPr lang="de-AT" smtClean="0">
                <a:solidFill>
                  <a:prstClr val="black"/>
                </a:solidFill>
              </a:rPr>
              <a:pPr/>
              <a:t>9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2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4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7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6D7E-DEA0-FA43-A576-0CAA40D950C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4FCB-FD9B-5A43-A0DA-22CA2B8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103981" y="5847970"/>
            <a:ext cx="8929687" cy="1588"/>
          </a:xfrm>
          <a:prstGeom prst="line">
            <a:avLst/>
          </a:prstGeom>
          <a:ln w="1905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sp>
        <p:nvSpPr>
          <p:cNvPr id="5125" name="Textfeld 7"/>
          <p:cNvSpPr txBox="1">
            <a:spLocks noChangeArrowheads="1"/>
          </p:cNvSpPr>
          <p:nvPr/>
        </p:nvSpPr>
        <p:spPr bwMode="auto">
          <a:xfrm>
            <a:off x="0" y="6004086"/>
            <a:ext cx="91376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en-GB" altLang="zh-CN" sz="1400" i="1" dirty="0">
                <a:solidFill>
                  <a:srgbClr val="003366"/>
                </a:solidFill>
              </a:rPr>
              <a:t>Gerald </a:t>
            </a:r>
            <a:r>
              <a:rPr lang="en-GB" altLang="zh-CN" sz="1400" i="1" dirty="0" err="1">
                <a:solidFill>
                  <a:srgbClr val="003366"/>
                </a:solidFill>
              </a:rPr>
              <a:t>Hiebel</a:t>
            </a:r>
            <a:r>
              <a:rPr lang="en-GB" altLang="zh-CN" sz="1400" i="1" dirty="0">
                <a:solidFill>
                  <a:srgbClr val="003366"/>
                </a:solidFill>
              </a:rPr>
              <a:t>, Klaus </a:t>
            </a:r>
            <a:r>
              <a:rPr lang="en-GB" altLang="zh-CN" sz="1400" i="1" dirty="0" err="1">
                <a:solidFill>
                  <a:srgbClr val="003366"/>
                </a:solidFill>
              </a:rPr>
              <a:t>Hanke</a:t>
            </a:r>
            <a:r>
              <a:rPr lang="en-GB" altLang="zh-CN" sz="1400" i="1" dirty="0">
                <a:solidFill>
                  <a:srgbClr val="003366"/>
                </a:solidFill>
              </a:rPr>
              <a:t>, </a:t>
            </a:r>
            <a:r>
              <a:rPr lang="en-US" altLang="de-DE" sz="1400" dirty="0">
                <a:solidFill>
                  <a:srgbClr val="002060"/>
                </a:solidFill>
                <a:latin typeface="Calibri" charset="0"/>
              </a:rPr>
              <a:t>Unit for Surveying and </a:t>
            </a:r>
            <a:r>
              <a:rPr lang="en-US" altLang="de-DE" sz="1400" dirty="0" err="1">
                <a:solidFill>
                  <a:srgbClr val="002060"/>
                </a:solidFill>
                <a:latin typeface="Calibri" charset="0"/>
              </a:rPr>
              <a:t>Geoinformation</a:t>
            </a:r>
            <a:r>
              <a:rPr lang="en-GB" altLang="zh-CN" sz="1400" i="1" dirty="0">
                <a:solidFill>
                  <a:srgbClr val="003366"/>
                </a:solidFill>
              </a:rPr>
              <a:t>, University of Innsbruck 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en-GB" altLang="zh-CN" sz="1400" i="1" dirty="0">
                <a:solidFill>
                  <a:srgbClr val="003366"/>
                </a:solidFill>
              </a:rPr>
              <a:t>Craig </a:t>
            </a:r>
            <a:r>
              <a:rPr lang="en-GB" altLang="zh-CN" sz="1400" i="1" dirty="0" err="1" smtClean="0">
                <a:solidFill>
                  <a:srgbClr val="003366"/>
                </a:solidFill>
              </a:rPr>
              <a:t>Knoblock</a:t>
            </a:r>
            <a:r>
              <a:rPr lang="en-GB" altLang="zh-CN" sz="1400" i="1" dirty="0">
                <a:solidFill>
                  <a:srgbClr val="003366"/>
                </a:solidFill>
              </a:rPr>
              <a:t>, Pedro </a:t>
            </a:r>
            <a:r>
              <a:rPr lang="en-GB" altLang="zh-CN" sz="1400" i="1" dirty="0" err="1">
                <a:solidFill>
                  <a:srgbClr val="003366"/>
                </a:solidFill>
              </a:rPr>
              <a:t>Szekely</a:t>
            </a:r>
            <a:r>
              <a:rPr lang="en-GB" altLang="zh-CN" sz="1400" i="1" dirty="0">
                <a:solidFill>
                  <a:srgbClr val="003366"/>
                </a:solidFill>
              </a:rPr>
              <a:t>, ISI, University of Southern </a:t>
            </a:r>
            <a:r>
              <a:rPr lang="en-GB" altLang="zh-CN" sz="1400" i="1" dirty="0" smtClean="0">
                <a:solidFill>
                  <a:srgbClr val="003366"/>
                </a:solidFill>
              </a:rPr>
              <a:t>California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en-GB" altLang="zh-CN" sz="1400" i="1" dirty="0" smtClean="0">
                <a:solidFill>
                  <a:srgbClr val="003366"/>
                </a:solidFill>
              </a:rPr>
              <a:t>Claudia </a:t>
            </a:r>
            <a:r>
              <a:rPr lang="en-GB" altLang="zh-CN" sz="1400" i="1" dirty="0" err="1" smtClean="0">
                <a:solidFill>
                  <a:srgbClr val="003366"/>
                </a:solidFill>
              </a:rPr>
              <a:t>Posch</a:t>
            </a:r>
            <a:r>
              <a:rPr lang="en-GB" altLang="zh-CN" sz="1400" i="1" dirty="0" smtClean="0">
                <a:solidFill>
                  <a:srgbClr val="003366"/>
                </a:solidFill>
              </a:rPr>
              <a:t>, Gerhard </a:t>
            </a:r>
            <a:r>
              <a:rPr lang="en-GB" altLang="zh-CN" sz="1400" i="1" dirty="0" err="1" smtClean="0">
                <a:solidFill>
                  <a:srgbClr val="003366"/>
                </a:solidFill>
              </a:rPr>
              <a:t>Rampl</a:t>
            </a:r>
            <a:r>
              <a:rPr lang="en-GB" altLang="zh-CN" sz="1400" i="1" dirty="0" smtClean="0">
                <a:solidFill>
                  <a:srgbClr val="003366"/>
                </a:solidFill>
              </a:rPr>
              <a:t>, </a:t>
            </a:r>
            <a:r>
              <a:rPr lang="en-US" altLang="de-DE" sz="1400" dirty="0" smtClean="0">
                <a:solidFill>
                  <a:srgbClr val="002060"/>
                </a:solidFill>
                <a:latin typeface="Calibri" charset="0"/>
              </a:rPr>
              <a:t>Institute for Linguistics</a:t>
            </a:r>
            <a:r>
              <a:rPr lang="en-GB" altLang="zh-CN" sz="1400" i="1" dirty="0" smtClean="0">
                <a:solidFill>
                  <a:srgbClr val="003366"/>
                </a:solidFill>
              </a:rPr>
              <a:t>, </a:t>
            </a:r>
            <a:r>
              <a:rPr lang="en-GB" altLang="zh-CN" sz="1400" i="1" dirty="0">
                <a:solidFill>
                  <a:srgbClr val="003366"/>
                </a:solidFill>
              </a:rPr>
              <a:t>University of Innsbruck</a:t>
            </a:r>
          </a:p>
        </p:txBody>
      </p:sp>
      <p:cxnSp>
        <p:nvCxnSpPr>
          <p:cNvPr id="22" name="Gerade Verbindung 21"/>
          <p:cNvCxnSpPr/>
          <p:nvPr/>
        </p:nvCxnSpPr>
        <p:spPr>
          <a:xfrm flipV="1">
            <a:off x="189571" y="457286"/>
            <a:ext cx="8531429" cy="19383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7"/>
          <p:cNvSpPr txBox="1">
            <a:spLocks noChangeArrowheads="1"/>
          </p:cNvSpPr>
          <p:nvPr/>
        </p:nvSpPr>
        <p:spPr bwMode="auto">
          <a:xfrm>
            <a:off x="0" y="2405038"/>
            <a:ext cx="9137651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00"/>
              </a:spcAft>
              <a:buNone/>
            </a:pPr>
            <a:r>
              <a:rPr lang="en-US" sz="3733" b="1" dirty="0"/>
              <a:t>A co reference approach for spatiotemporal places with </a:t>
            </a:r>
            <a:r>
              <a:rPr lang="en-US" sz="3733" b="1" dirty="0" smtClean="0"/>
              <a:t>usage scenarios</a:t>
            </a:r>
            <a:endParaRPr lang="en-US" sz="3733" b="1" dirty="0"/>
          </a:p>
        </p:txBody>
      </p:sp>
    </p:spTree>
    <p:extLst>
      <p:ext uri="{BB962C8B-B14F-4D97-AF65-F5344CB8AC3E}">
        <p14:creationId xmlns:p14="http://schemas.microsoft.com/office/powerpoint/2010/main" val="8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3200" b="1" dirty="0" err="1">
                <a:latin typeface="+mn-lt"/>
              </a:rPr>
              <a:t>Usage</a:t>
            </a:r>
            <a:r>
              <a:rPr lang="de-DE" sz="3200" b="1" dirty="0">
                <a:latin typeface="+mn-lt"/>
              </a:rPr>
              <a:t> </a:t>
            </a:r>
            <a:r>
              <a:rPr lang="de-DE" sz="3200" b="1" dirty="0" err="1" smtClean="0">
                <a:latin typeface="+mn-lt"/>
              </a:rPr>
              <a:t>scenarios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" y="1527740"/>
            <a:ext cx="9144000" cy="512323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12234" y="1090363"/>
            <a:ext cx="8928992" cy="110642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Co refer SAAM Artists and Wikipedia Artists</a:t>
            </a:r>
          </a:p>
          <a:p>
            <a:pPr marL="0" indent="0">
              <a:buNone/>
            </a:pPr>
            <a:r>
              <a:rPr lang="en-US" sz="2800" b="1" dirty="0" smtClean="0"/>
              <a:t>1. </a:t>
            </a:r>
            <a:r>
              <a:rPr lang="en-US" sz="2800" b="1" dirty="0"/>
              <a:t>Co </a:t>
            </a:r>
            <a:r>
              <a:rPr lang="en-US" sz="2800" b="1" dirty="0" smtClean="0"/>
              <a:t>refer Gazetteer </a:t>
            </a:r>
            <a:r>
              <a:rPr lang="en-US" sz="2800" b="1" dirty="0"/>
              <a:t>for </a:t>
            </a:r>
            <a:r>
              <a:rPr lang="en-US" sz="2800" b="1" dirty="0" smtClean="0"/>
              <a:t>both sources</a:t>
            </a:r>
            <a:endParaRPr lang="en-US" sz="2800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994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latin typeface="+mn-lt"/>
              </a:rPr>
              <a:t>Usage scenarios</a:t>
            </a:r>
          </a:p>
          <a:p>
            <a:endParaRPr lang="en-US" sz="3200" b="1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4337" y="1040133"/>
            <a:ext cx="8928992" cy="81909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Co refer SAAM Artists and Wikipedia Artists</a:t>
            </a:r>
          </a:p>
          <a:p>
            <a:pPr marL="0" indent="0">
              <a:buNone/>
            </a:pPr>
            <a:r>
              <a:rPr lang="en-US" sz="2400" b="1" dirty="0" smtClean="0"/>
              <a:t>2. Inference based on Gazetteer relations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9229"/>
            <a:ext cx="9144000" cy="49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-132287" y="583637"/>
            <a:ext cx="9599671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+mn-lt"/>
              </a:rPr>
              <a:t>Usage </a:t>
            </a:r>
            <a:r>
              <a:rPr lang="en-US" sz="2800" b="1" dirty="0" smtClean="0">
                <a:latin typeface="+mn-lt"/>
              </a:rPr>
              <a:t>scenarios: Semantics for Mountaineering history </a:t>
            </a:r>
            <a:endParaRPr lang="en-US" sz="28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sp>
        <p:nvSpPr>
          <p:cNvPr id="8" name="Shape 35"/>
          <p:cNvSpPr/>
          <p:nvPr/>
        </p:nvSpPr>
        <p:spPr>
          <a:xfrm>
            <a:off x="101889" y="1378300"/>
            <a:ext cx="8952900" cy="3274953"/>
          </a:xfrm>
          <a:prstGeom prst="rect">
            <a:avLst/>
          </a:prstGeom>
          <a:solidFill>
            <a:srgbClr val="FFFFFF">
              <a:alpha val="63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889" y="1071906"/>
            <a:ext cx="8952900" cy="322352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51666" y="4315036"/>
            <a:ext cx="7795260" cy="3429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b="1" dirty="0" smtClean="0"/>
              <a:t>The Austrian Alpine Journal </a:t>
            </a:r>
            <a:r>
              <a:rPr lang="de-AT" b="1" dirty="0" err="1" smtClean="0"/>
              <a:t>as</a:t>
            </a:r>
            <a:r>
              <a:rPr lang="de-AT" b="1" dirty="0" smtClean="0"/>
              <a:t> a Corpus (1869-today)</a:t>
            </a:r>
            <a:endParaRPr lang="de-AT" b="1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101889" y="4729108"/>
            <a:ext cx="8653347" cy="231571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dirty="0" err="1" smtClean="0">
                <a:solidFill>
                  <a:schemeClr val="tx1"/>
                </a:solidFill>
              </a:rPr>
              <a:t>scientific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essays</a:t>
            </a:r>
            <a:r>
              <a:rPr lang="de-AT" sz="2000" dirty="0" smtClean="0">
                <a:solidFill>
                  <a:schemeClr val="tx1"/>
                </a:solidFill>
              </a:rPr>
              <a:t>, </a:t>
            </a:r>
            <a:r>
              <a:rPr lang="de-AT" sz="2000" dirty="0" err="1" smtClean="0">
                <a:solidFill>
                  <a:schemeClr val="tx1"/>
                </a:solidFill>
              </a:rPr>
              <a:t>expedition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mountaineering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reports</a:t>
            </a:r>
            <a:r>
              <a:rPr lang="de-AT" sz="2000" dirty="0" smtClean="0">
                <a:solidFill>
                  <a:schemeClr val="tx1"/>
                </a:solidFill>
              </a:rPr>
              <a:t>, route </a:t>
            </a:r>
            <a:r>
              <a:rPr lang="de-AT" sz="2000" dirty="0" err="1" smtClean="0">
                <a:solidFill>
                  <a:schemeClr val="tx1"/>
                </a:solidFill>
              </a:rPr>
              <a:t>descriptions</a:t>
            </a:r>
            <a:r>
              <a:rPr lang="de-AT" sz="2000" dirty="0" smtClean="0">
                <a:solidFill>
                  <a:schemeClr val="tx1"/>
                </a:solidFill>
              </a:rPr>
              <a:t>, </a:t>
            </a:r>
            <a:r>
              <a:rPr lang="de-AT" sz="2000" dirty="0" err="1" smtClean="0">
                <a:solidFill>
                  <a:schemeClr val="tx1"/>
                </a:solidFill>
              </a:rPr>
              <a:t>descriptions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mountains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and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mountain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ranges</a:t>
            </a:r>
            <a:r>
              <a:rPr lang="de-AT" sz="2000" dirty="0" smtClean="0">
                <a:solidFill>
                  <a:schemeClr val="tx1"/>
                </a:solidFill>
              </a:rPr>
              <a:t>, alpine </a:t>
            </a:r>
            <a:r>
              <a:rPr lang="de-AT" sz="2000" dirty="0" err="1" smtClean="0">
                <a:solidFill>
                  <a:schemeClr val="tx1"/>
                </a:solidFill>
              </a:rPr>
              <a:t>literature</a:t>
            </a:r>
            <a:endParaRPr lang="de-AT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total:  42.118 </a:t>
            </a:r>
            <a:r>
              <a:rPr lang="de-AT" sz="2000" dirty="0" err="1" smtClean="0">
                <a:solidFill>
                  <a:schemeClr val="tx1"/>
                </a:solidFill>
              </a:rPr>
              <a:t>pages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The </a:t>
            </a:r>
            <a:r>
              <a:rPr lang="de-AT" sz="2000" dirty="0" err="1">
                <a:solidFill>
                  <a:schemeClr val="tx1"/>
                </a:solidFill>
              </a:rPr>
              <a:t>go!digital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project</a:t>
            </a:r>
            <a:r>
              <a:rPr lang="de-AT" sz="2000" dirty="0">
                <a:solidFill>
                  <a:schemeClr val="tx1"/>
                </a:solidFill>
              </a:rPr>
              <a:t> Alpenwort (2014 - 2017) </a:t>
            </a:r>
            <a:r>
              <a:rPr lang="de-AT" sz="2000" dirty="0" err="1">
                <a:solidFill>
                  <a:schemeClr val="tx1"/>
                </a:solidFill>
              </a:rPr>
              <a:t>has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turned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</a:t>
            </a:r>
            <a:r>
              <a:rPr lang="de-AT" sz="2000" dirty="0">
                <a:solidFill>
                  <a:schemeClr val="tx1"/>
                </a:solidFill>
              </a:rPr>
              <a:t> Austrian Alpine Club Magazine </a:t>
            </a:r>
            <a:r>
              <a:rPr lang="de-AT" sz="2000" dirty="0" err="1" smtClean="0">
                <a:solidFill>
                  <a:schemeClr val="tx1"/>
                </a:solidFill>
              </a:rPr>
              <a:t>documenting</a:t>
            </a:r>
            <a:r>
              <a:rPr lang="de-AT" sz="2000" dirty="0" smtClean="0">
                <a:solidFill>
                  <a:schemeClr val="tx1"/>
                </a:solidFill>
              </a:rPr>
              <a:t> 146 </a:t>
            </a:r>
            <a:r>
              <a:rPr lang="de-AT" sz="2000" dirty="0" err="1" smtClean="0">
                <a:solidFill>
                  <a:schemeClr val="tx1"/>
                </a:solidFill>
              </a:rPr>
              <a:t>years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mountaineering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history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into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linguistically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annotated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b="1" dirty="0">
                <a:solidFill>
                  <a:schemeClr val="tx1"/>
                </a:solidFill>
              </a:rPr>
              <a:t>Alpenwort </a:t>
            </a:r>
            <a:r>
              <a:rPr lang="de-AT" sz="2000" b="1" dirty="0" err="1">
                <a:solidFill>
                  <a:schemeClr val="tx1"/>
                </a:solidFill>
              </a:rPr>
              <a:t>corpus</a:t>
            </a:r>
            <a:r>
              <a:rPr lang="de-AT" sz="2000" b="1" dirty="0">
                <a:solidFill>
                  <a:schemeClr val="tx1"/>
                </a:solidFill>
              </a:rPr>
              <a:t>.</a:t>
            </a:r>
            <a:endParaRPr lang="de-AT" sz="2000" b="1" dirty="0" smtClean="0">
              <a:solidFill>
                <a:schemeClr val="tx1"/>
              </a:solidFill>
            </a:endParaRPr>
          </a:p>
          <a:p>
            <a:pPr algn="l"/>
            <a:endParaRPr lang="de-A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Project: Semantics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for Mountaineering history</a:t>
            </a:r>
            <a:endParaRPr lang="en-US" sz="3200" b="1" dirty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6278" y="1243506"/>
            <a:ext cx="7826054" cy="5525283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Goal: Identify locations, people and first ascent events in the </a:t>
            </a:r>
            <a:r>
              <a:rPr lang="en-US" sz="2400" b="1" dirty="0" err="1" smtClean="0"/>
              <a:t>Alpenwort</a:t>
            </a:r>
            <a:r>
              <a:rPr lang="en-US" sz="2400" b="1" dirty="0" smtClean="0"/>
              <a:t> corpus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Sources: </a:t>
            </a:r>
          </a:p>
          <a:p>
            <a:pPr marL="0" indent="0">
              <a:buNone/>
            </a:pPr>
            <a:r>
              <a:rPr lang="en-US" sz="2400" b="1" i="1" dirty="0" err="1"/>
              <a:t>Alpenwort</a:t>
            </a:r>
            <a:r>
              <a:rPr lang="en-US" sz="2400" b="1" dirty="0"/>
              <a:t> </a:t>
            </a:r>
            <a:r>
              <a:rPr lang="en-US" sz="2400" b="1" dirty="0" smtClean="0"/>
              <a:t>corpus:</a:t>
            </a:r>
          </a:p>
          <a:p>
            <a:pPr marL="0" indent="0">
              <a:buNone/>
            </a:pPr>
            <a:r>
              <a:rPr lang="en-US" sz="2000" dirty="0" smtClean="0"/>
              <a:t>POS- (</a:t>
            </a:r>
            <a:r>
              <a:rPr lang="en-US" sz="2000" dirty="0"/>
              <a:t>Parts of Speech) tagged and </a:t>
            </a:r>
            <a:r>
              <a:rPr lang="en-US" sz="2000" dirty="0" smtClean="0"/>
              <a:t>TEI-encoded. Named entities are tagged.</a:t>
            </a:r>
          </a:p>
          <a:p>
            <a:pPr marL="0" indent="0">
              <a:buNone/>
            </a:pPr>
            <a:r>
              <a:rPr lang="en-US" sz="2400" b="1" dirty="0" smtClean="0"/>
              <a:t>Photo Index of the Austrian Alpine Club:</a:t>
            </a:r>
          </a:p>
          <a:p>
            <a:pPr marL="0" indent="0">
              <a:buNone/>
            </a:pPr>
            <a:r>
              <a:rPr lang="en-US" sz="2000" dirty="0"/>
              <a:t>from the years 1927 to 1941 containing descriptions for approx. 32.000 photos of which 85 % depict places of some kind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err="1" smtClean="0"/>
              <a:t>Toponyms</a:t>
            </a:r>
            <a:r>
              <a:rPr lang="en-US" sz="2400" b="1" dirty="0" smtClean="0"/>
              <a:t> of Tyrol:</a:t>
            </a:r>
          </a:p>
          <a:p>
            <a:pPr marL="0" indent="0">
              <a:buNone/>
            </a:pPr>
            <a:r>
              <a:rPr lang="en-US" sz="2000" dirty="0" smtClean="0"/>
              <a:t>Over 125000 </a:t>
            </a:r>
            <a:r>
              <a:rPr lang="en-US" sz="2000" dirty="0" err="1" smtClean="0"/>
              <a:t>toponyms</a:t>
            </a:r>
            <a:r>
              <a:rPr lang="en-US" sz="2000" dirty="0" smtClean="0"/>
              <a:t> collected in a project of the linguistic institute</a:t>
            </a:r>
          </a:p>
          <a:p>
            <a:pPr marL="0" indent="0">
              <a:buNone/>
            </a:pPr>
            <a:r>
              <a:rPr lang="en-US" sz="2400" b="1" dirty="0" smtClean="0"/>
              <a:t>LOD Sources: Wikipedia, </a:t>
            </a:r>
            <a:r>
              <a:rPr lang="en-US" sz="2400" b="1" dirty="0" err="1" smtClean="0"/>
              <a:t>Geonames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Gemeinsame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Normdatei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</p:spTree>
    <p:extLst>
      <p:ext uri="{BB962C8B-B14F-4D97-AF65-F5344CB8AC3E}">
        <p14:creationId xmlns:p14="http://schemas.microsoft.com/office/powerpoint/2010/main" val="14084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Semantics for Mountaineering history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3" y="1063330"/>
            <a:ext cx="8764859" cy="57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Model </a:t>
            </a:r>
            <a:r>
              <a:rPr lang="en-US" sz="2800" b="1" dirty="0" err="1" smtClean="0">
                <a:solidFill>
                  <a:prstClr val="black"/>
                </a:solidFill>
                <a:latin typeface="Calibri" panose="020F0502020204030204"/>
              </a:rPr>
              <a:t>Toponym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 Research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" y="1142744"/>
            <a:ext cx="9144000" cy="54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-535467" y="541462"/>
            <a:ext cx="9906000" cy="6294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Overview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0887" y="1377213"/>
            <a:ext cx="8928992" cy="5258089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Representing Place Information with CRM </a:t>
            </a:r>
            <a:r>
              <a:rPr lang="en-US" sz="2400" b="1" dirty="0"/>
              <a:t>and </a:t>
            </a:r>
            <a:r>
              <a:rPr lang="en-US" sz="2400" b="1" dirty="0" err="1" smtClean="0"/>
              <a:t>CRMgeo</a:t>
            </a:r>
            <a:endParaRPr lang="en-US" sz="2400" b="1" dirty="0" smtClean="0"/>
          </a:p>
          <a:p>
            <a:pPr lvl="1"/>
            <a:r>
              <a:rPr lang="en-US" sz="2000" b="1" dirty="0" err="1" smtClean="0"/>
              <a:t>CRMgeo</a:t>
            </a:r>
            <a:r>
              <a:rPr lang="en-US" sz="2000" b="1" dirty="0" smtClean="0"/>
              <a:t> model </a:t>
            </a:r>
            <a:r>
              <a:rPr lang="en-US" sz="2000" b="1" smtClean="0"/>
              <a:t>overview </a:t>
            </a:r>
          </a:p>
          <a:p>
            <a:pPr lvl="1"/>
            <a:r>
              <a:rPr lang="en-US" sz="2000" b="1" smtClean="0"/>
              <a:t>Relations </a:t>
            </a:r>
            <a:r>
              <a:rPr lang="en-US" sz="2000" b="1" dirty="0" smtClean="0"/>
              <a:t>between places</a:t>
            </a:r>
          </a:p>
          <a:p>
            <a:pPr lvl="1"/>
            <a:r>
              <a:rPr lang="en-US" sz="2000" b="1" dirty="0"/>
              <a:t>Information Sources</a:t>
            </a:r>
          </a:p>
          <a:p>
            <a:pPr lvl="1"/>
            <a:r>
              <a:rPr lang="en-US" sz="2000" b="1" dirty="0" smtClean="0"/>
              <a:t>Gazetteers</a:t>
            </a:r>
            <a:endParaRPr lang="en-US" sz="2000" b="1" dirty="0"/>
          </a:p>
          <a:p>
            <a:r>
              <a:rPr lang="en-US" sz="2400" b="1" dirty="0"/>
              <a:t>A semantic model of </a:t>
            </a:r>
            <a:r>
              <a:rPr lang="en-US" sz="2400" b="1" dirty="0" smtClean="0"/>
              <a:t>co referencing places in information sources to gazetteers</a:t>
            </a:r>
            <a:endParaRPr lang="de-DE" sz="2400" b="1" dirty="0"/>
          </a:p>
          <a:p>
            <a:r>
              <a:rPr lang="de-DE" sz="2400" b="1" dirty="0" err="1" smtClean="0"/>
              <a:t>Usage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scenarios</a:t>
            </a:r>
            <a:r>
              <a:rPr lang="de-DE" sz="2400" b="1" dirty="0" smtClean="0"/>
              <a:t>?</a:t>
            </a:r>
            <a:endParaRPr lang="de-DE" sz="2400" b="1" dirty="0"/>
          </a:p>
          <a:p>
            <a:pPr lvl="1"/>
            <a:r>
              <a:rPr lang="de-DE" sz="2000" b="1" dirty="0" smtClean="0"/>
              <a:t>Help in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Co </a:t>
            </a:r>
            <a:r>
              <a:rPr lang="de-DE" sz="2000" b="1" dirty="0" err="1" smtClean="0"/>
              <a:t>reference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museum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artists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wikipedia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artists</a:t>
            </a:r>
            <a:endParaRPr lang="de-DE" sz="2000" b="1" dirty="0"/>
          </a:p>
          <a:p>
            <a:pPr lvl="1"/>
            <a:r>
              <a:rPr lang="de-DE" sz="2000" b="1" dirty="0" err="1" smtClean="0"/>
              <a:t>Semantics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Mountaineering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History</a:t>
            </a:r>
            <a:endParaRPr lang="de-DE" sz="2000" b="1" dirty="0"/>
          </a:p>
          <a:p>
            <a:endParaRPr lang="de-DE" sz="1800" b="1" dirty="0"/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</p:spTree>
    <p:extLst>
      <p:ext uri="{BB962C8B-B14F-4D97-AF65-F5344CB8AC3E}">
        <p14:creationId xmlns:p14="http://schemas.microsoft.com/office/powerpoint/2010/main" val="19402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err="1" smtClean="0"/>
              <a:t>CRMgeo</a:t>
            </a:r>
            <a:r>
              <a:rPr lang="en-US" sz="3200" b="1" dirty="0" smtClean="0"/>
              <a:t> Model Overview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7612" y="1360122"/>
            <a:ext cx="8048046" cy="615153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Caesar’s Birth in the real world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de-DE" sz="1800" b="1" dirty="0"/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9294"/>
          <a:stretch/>
        </p:blipFill>
        <p:spPr>
          <a:xfrm>
            <a:off x="7783" y="2724637"/>
            <a:ext cx="9144000" cy="2227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057" t="70847"/>
          <a:stretch/>
        </p:blipFill>
        <p:spPr>
          <a:xfrm>
            <a:off x="1637700" y="5106434"/>
            <a:ext cx="6212758" cy="15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-91522" y="433543"/>
            <a:ext cx="9146312" cy="169634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Model </a:t>
            </a:r>
            <a:r>
              <a:rPr lang="en-US" sz="3200" b="1" dirty="0" smtClean="0"/>
              <a:t>Overview</a:t>
            </a:r>
          </a:p>
          <a:p>
            <a:r>
              <a:rPr lang="en-US" sz="3200" b="1" dirty="0" smtClean="0">
                <a:latin typeface="+mn-lt"/>
              </a:rPr>
              <a:t>Caesar’s birth </a:t>
            </a:r>
            <a:r>
              <a:rPr lang="en-US" sz="3200" b="1" dirty="0">
                <a:latin typeface="+mn-lt"/>
              </a:rPr>
              <a:t>in </a:t>
            </a:r>
            <a:r>
              <a:rPr lang="en-US" sz="3200" b="1" dirty="0" smtClean="0">
                <a:latin typeface="+mn-lt"/>
              </a:rPr>
              <a:t>the world described by information</a:t>
            </a:r>
            <a:endParaRPr lang="en-US" sz="3200" b="1" dirty="0">
              <a:latin typeface="+mn-lt"/>
            </a:endParaRPr>
          </a:p>
          <a:p>
            <a:endParaRPr lang="en-US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3857" y="1581637"/>
            <a:ext cx="3710221" cy="11430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Identity criteria for </a:t>
            </a:r>
            <a:r>
              <a:rPr lang="en-US" b="1" dirty="0" smtClean="0"/>
              <a:t>places - </a:t>
            </a:r>
            <a:r>
              <a:rPr lang="en-US" b="1" dirty="0" err="1" smtClean="0"/>
              <a:t>CRMgeo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de-DE" sz="1800" b="1" dirty="0"/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505"/>
            <a:ext cx="9144000" cy="52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30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Relations between </a:t>
            </a:r>
            <a:r>
              <a:rPr lang="en-US" sz="3200" b="1" dirty="0" smtClean="0"/>
              <a:t>places</a:t>
            </a:r>
            <a:endParaRPr lang="en-US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5008" y="1667699"/>
            <a:ext cx="8928992" cy="4844613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CRM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buNone/>
            </a:pPr>
            <a:r>
              <a:rPr lang="en-US" sz="1800" dirty="0" smtClean="0"/>
              <a:t>P10 </a:t>
            </a:r>
            <a:r>
              <a:rPr lang="en-US" sz="1800" dirty="0"/>
              <a:t>falls </a:t>
            </a:r>
            <a:r>
              <a:rPr lang="en-US" sz="1800" dirty="0" smtClean="0"/>
              <a:t>within, </a:t>
            </a:r>
            <a:r>
              <a:rPr lang="en-GB" sz="1800" dirty="0"/>
              <a:t>P9 consists </a:t>
            </a:r>
            <a:r>
              <a:rPr lang="en-GB" sz="1800" dirty="0" smtClean="0"/>
              <a:t>of, </a:t>
            </a:r>
            <a:r>
              <a:rPr lang="en-US" sz="1800" dirty="0" smtClean="0"/>
              <a:t>P132 </a:t>
            </a:r>
            <a:r>
              <a:rPr lang="en-US" sz="1800" dirty="0"/>
              <a:t>overlaps </a:t>
            </a:r>
            <a:r>
              <a:rPr lang="en-US" sz="1800" dirty="0" smtClean="0"/>
              <a:t>with, </a:t>
            </a:r>
            <a:r>
              <a:rPr lang="en-GB" sz="1800" dirty="0"/>
              <a:t>P46 is composed </a:t>
            </a:r>
            <a:r>
              <a:rPr lang="en-GB" sz="1800" dirty="0" smtClean="0"/>
              <a:t>of, </a:t>
            </a:r>
            <a:r>
              <a:rPr lang="en-US" sz="1800" dirty="0" smtClean="0"/>
              <a:t>P133 </a:t>
            </a:r>
            <a:r>
              <a:rPr lang="en-US" sz="1800" dirty="0"/>
              <a:t>is separated </a:t>
            </a:r>
            <a:r>
              <a:rPr lang="en-US" sz="1800" dirty="0" smtClean="0"/>
              <a:t>from </a:t>
            </a:r>
            <a:r>
              <a:rPr lang="en-US" sz="1800" i="1" dirty="0" smtClean="0"/>
              <a:t>(spatiotemporal)</a:t>
            </a:r>
          </a:p>
          <a:p>
            <a:pPr marL="0" indent="0">
              <a:buNone/>
            </a:pPr>
            <a:r>
              <a:rPr lang="en-GB" sz="1800" dirty="0" smtClean="0"/>
              <a:t>P89 </a:t>
            </a:r>
            <a:r>
              <a:rPr lang="en-GB" sz="1800" dirty="0"/>
              <a:t>falls </a:t>
            </a:r>
            <a:r>
              <a:rPr lang="en-GB" sz="1800" dirty="0" smtClean="0"/>
              <a:t>within, P121 </a:t>
            </a:r>
            <a:r>
              <a:rPr lang="en-GB" sz="1800" dirty="0"/>
              <a:t>overlaps </a:t>
            </a:r>
            <a:r>
              <a:rPr lang="en-GB" sz="1800" dirty="0" smtClean="0"/>
              <a:t>with, P122 </a:t>
            </a:r>
            <a:r>
              <a:rPr lang="en-GB" sz="1800" dirty="0"/>
              <a:t>borders </a:t>
            </a:r>
            <a:r>
              <a:rPr lang="en-GB" sz="1800" dirty="0" smtClean="0"/>
              <a:t>with, P7 took place </a:t>
            </a:r>
            <a:r>
              <a:rPr lang="en-GB" sz="1800" dirty="0"/>
              <a:t>at </a:t>
            </a:r>
            <a:r>
              <a:rPr lang="en-GB" sz="1800" i="1" dirty="0" smtClean="0"/>
              <a:t>(</a:t>
            </a:r>
            <a:r>
              <a:rPr lang="en-GB" sz="1800" i="1" dirty="0"/>
              <a:t>s</a:t>
            </a:r>
            <a:r>
              <a:rPr lang="en-GB" sz="1800" i="1" dirty="0" smtClean="0"/>
              <a:t>patial</a:t>
            </a:r>
            <a:r>
              <a:rPr lang="en-GB" sz="1800" i="1" dirty="0"/>
              <a:t>)</a:t>
            </a:r>
            <a:endParaRPr lang="en-US" b="1" i="1" dirty="0" smtClean="0"/>
          </a:p>
          <a:p>
            <a:pPr marL="0" indent="0">
              <a:buNone/>
            </a:pPr>
            <a:r>
              <a:rPr lang="en-US" sz="2800" b="1" dirty="0" err="1" smtClean="0"/>
              <a:t>CRMgeo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r>
              <a:rPr lang="en-US" sz="1800" dirty="0" smtClean="0"/>
              <a:t>Q11, Q12 approximates </a:t>
            </a:r>
            <a:r>
              <a:rPr lang="en-US" sz="1800" i="1" dirty="0"/>
              <a:t>(</a:t>
            </a:r>
            <a:r>
              <a:rPr lang="en-US" sz="1800" i="1" dirty="0" smtClean="0"/>
              <a:t>spatial/spatiotemporal</a:t>
            </a:r>
            <a:r>
              <a:rPr lang="en-US" sz="1800" i="1" dirty="0"/>
              <a:t>)</a:t>
            </a:r>
          </a:p>
          <a:p>
            <a:pPr marL="0" indent="0">
              <a:buNone/>
            </a:pPr>
            <a:r>
              <a:rPr lang="en-US" sz="2800" b="1" dirty="0" err="1" smtClean="0"/>
              <a:t>GeoSPARQL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r>
              <a:rPr lang="en-US" sz="1800" dirty="0" err="1" smtClean="0"/>
              <a:t>sfcontains</a:t>
            </a:r>
            <a:r>
              <a:rPr lang="en-US" sz="1800" dirty="0"/>
              <a:t>, </a:t>
            </a:r>
            <a:r>
              <a:rPr lang="en-US" sz="1800" dirty="0" err="1"/>
              <a:t>sfborders</a:t>
            </a:r>
            <a:r>
              <a:rPr lang="en-US" sz="1800" dirty="0"/>
              <a:t>,</a:t>
            </a:r>
            <a:r>
              <a:rPr lang="is-IS" sz="1800" dirty="0" smtClean="0"/>
              <a:t>…</a:t>
            </a:r>
            <a:r>
              <a:rPr lang="en-GB" sz="1800" i="1" dirty="0" smtClean="0"/>
              <a:t> </a:t>
            </a:r>
            <a:r>
              <a:rPr lang="en-GB" sz="1800" i="1" dirty="0"/>
              <a:t>(spatial</a:t>
            </a:r>
            <a:r>
              <a:rPr lang="en-GB" sz="1800" i="1" dirty="0" smtClean="0"/>
              <a:t>)</a:t>
            </a:r>
            <a:endParaRPr lang="is-IS" sz="1800" dirty="0"/>
          </a:p>
          <a:p>
            <a:pPr marL="0" indent="0">
              <a:buNone/>
            </a:pPr>
            <a:r>
              <a:rPr lang="en-US" sz="2800" b="1" dirty="0" smtClean="0"/>
              <a:t>O</a:t>
            </a:r>
            <a:r>
              <a:rPr lang="is-IS" sz="2800" b="1" dirty="0" smtClean="0"/>
              <a:t>wl</a:t>
            </a:r>
            <a:r>
              <a:rPr lang="is-IS" b="1" dirty="0" smtClean="0"/>
              <a:t>: </a:t>
            </a:r>
          </a:p>
          <a:p>
            <a:pPr marL="0" indent="0">
              <a:buNone/>
            </a:pPr>
            <a:r>
              <a:rPr lang="is-IS" sz="1800" dirty="0" smtClean="0"/>
              <a:t>same </a:t>
            </a:r>
            <a:r>
              <a:rPr lang="is-IS" sz="1800" dirty="0"/>
              <a:t>as </a:t>
            </a:r>
            <a:endParaRPr lang="en-US" sz="1800" dirty="0"/>
          </a:p>
          <a:p>
            <a:pPr marL="0" indent="0">
              <a:buNone/>
            </a:pPr>
            <a:endParaRPr lang="en-US" b="1" dirty="0" smtClean="0"/>
          </a:p>
          <a:p>
            <a:endParaRPr lang="de-DE" sz="1800" b="1" dirty="0"/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</p:spTree>
    <p:extLst>
      <p:ext uri="{BB962C8B-B14F-4D97-AF65-F5344CB8AC3E}">
        <p14:creationId xmlns:p14="http://schemas.microsoft.com/office/powerpoint/2010/main" val="21205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400"/>
          <a:stretch/>
        </p:blipFill>
        <p:spPr>
          <a:xfrm>
            <a:off x="1396625" y="2212080"/>
            <a:ext cx="5988205" cy="4379293"/>
          </a:xfrm>
          <a:prstGeom prst="rect">
            <a:avLst/>
          </a:prstGeom>
        </p:spPr>
      </p:pic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Representing </a:t>
            </a:r>
            <a:r>
              <a:rPr lang="en-US" sz="3200" b="1" dirty="0" smtClean="0"/>
              <a:t>Information Sources with </a:t>
            </a:r>
            <a:r>
              <a:rPr lang="en-US" sz="3200" b="1" dirty="0"/>
              <a:t>CRM and </a:t>
            </a:r>
            <a:r>
              <a:rPr lang="en-US" sz="3200" b="1" dirty="0" err="1"/>
              <a:t>CRMgeo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798" y="1667699"/>
            <a:ext cx="8529860" cy="1088763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e.g. Smithsonian </a:t>
            </a:r>
            <a:r>
              <a:rPr lang="en-US" sz="2800" dirty="0"/>
              <a:t>American Art Museum (SAAM)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Birth </a:t>
            </a:r>
            <a:r>
              <a:rPr lang="en-US" sz="2800" dirty="0" smtClean="0"/>
              <a:t>places of </a:t>
            </a:r>
            <a:r>
              <a:rPr lang="en-US" sz="2800" dirty="0"/>
              <a:t>artists </a:t>
            </a:r>
            <a:endParaRPr lang="en-US" sz="2800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de-DE" sz="1800" b="1" dirty="0"/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</p:spTree>
    <p:extLst>
      <p:ext uri="{BB962C8B-B14F-4D97-AF65-F5344CB8AC3E}">
        <p14:creationId xmlns:p14="http://schemas.microsoft.com/office/powerpoint/2010/main" val="18181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Representing Gazetteers </a:t>
            </a:r>
            <a:r>
              <a:rPr lang="en-US" sz="3200" b="1" dirty="0" smtClean="0"/>
              <a:t>with </a:t>
            </a:r>
            <a:r>
              <a:rPr lang="en-US" sz="3200" b="1" dirty="0"/>
              <a:t>CRM and </a:t>
            </a:r>
            <a:r>
              <a:rPr lang="en-US" sz="3200" b="1" dirty="0" err="1" smtClean="0"/>
              <a:t>CRMgeo</a:t>
            </a:r>
            <a:endParaRPr lang="en-US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798" y="1096199"/>
            <a:ext cx="8928992" cy="81909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Gazetteers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5355"/>
          <a:stretch/>
        </p:blipFill>
        <p:spPr>
          <a:xfrm>
            <a:off x="1191477" y="2118731"/>
            <a:ext cx="6337300" cy="41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Representing </a:t>
            </a:r>
            <a:r>
              <a:rPr lang="en-US" sz="3200" b="1" dirty="0" smtClean="0"/>
              <a:t>the co </a:t>
            </a:r>
            <a:r>
              <a:rPr lang="en-US" sz="3200" b="1" dirty="0" err="1" smtClean="0"/>
              <a:t>referncing</a:t>
            </a:r>
            <a:r>
              <a:rPr lang="en-US" sz="3200" b="1" dirty="0" smtClean="0"/>
              <a:t> process</a:t>
            </a:r>
            <a:endParaRPr lang="en-US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798" y="1096199"/>
            <a:ext cx="8928992" cy="699147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Gazetteers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37" y="1647152"/>
            <a:ext cx="7714321" cy="52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104777" y="404664"/>
            <a:ext cx="8950013" cy="19747"/>
          </a:xfrm>
          <a:prstGeom prst="line">
            <a:avLst/>
          </a:prstGeom>
          <a:ln w="19050">
            <a:solidFill>
              <a:srgbClr val="002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03908" y="524699"/>
            <a:ext cx="8151750" cy="7188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Representing </a:t>
            </a:r>
            <a:r>
              <a:rPr lang="en-US" sz="3200" b="1" dirty="0" smtClean="0"/>
              <a:t>the co </a:t>
            </a:r>
            <a:r>
              <a:rPr lang="en-US" sz="3200" b="1" dirty="0" err="1" smtClean="0"/>
              <a:t>refernce</a:t>
            </a:r>
            <a:r>
              <a:rPr lang="en-US" sz="3200" b="1" dirty="0" smtClean="0"/>
              <a:t> process</a:t>
            </a:r>
            <a:endParaRPr lang="en-US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5798" y="1455603"/>
            <a:ext cx="8928992" cy="81909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/>
              <a:t>Overview</a:t>
            </a:r>
            <a:endParaRPr lang="en-US" b="1" dirty="0" smtClean="0"/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01890" y="116634"/>
            <a:ext cx="3456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400" i="1" dirty="0" smtClean="0">
                <a:solidFill>
                  <a:srgbClr val="002060"/>
                </a:solidFill>
              </a:rPr>
              <a:t>CRM-</a:t>
            </a:r>
            <a:r>
              <a:rPr lang="en-GB" altLang="zh-CN" sz="1400" i="1" dirty="0" err="1" smtClean="0">
                <a:solidFill>
                  <a:srgbClr val="002060"/>
                </a:solidFill>
              </a:rPr>
              <a:t>SIG,Berlin</a:t>
            </a:r>
            <a:r>
              <a:rPr lang="en-GB" altLang="zh-CN" sz="1400" i="1" dirty="0" smtClean="0">
                <a:solidFill>
                  <a:srgbClr val="002060"/>
                </a:solidFill>
              </a:rPr>
              <a:t>, </a:t>
            </a:r>
            <a:r>
              <a:rPr lang="en-GB" altLang="zh-CN" sz="1400" i="1" dirty="0">
                <a:solidFill>
                  <a:srgbClr val="002060"/>
                </a:solidFill>
              </a:rPr>
              <a:t>8.12.2016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" y="2486795"/>
            <a:ext cx="9144000" cy="3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6253</TotalTime>
  <Words>1142</Words>
  <Application>Microsoft Office PowerPoint</Application>
  <PresentationFormat>Overhead</PresentationFormat>
  <Paragraphs>115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Bekiari Xrysoula</cp:lastModifiedBy>
  <cp:revision>37</cp:revision>
  <dcterms:created xsi:type="dcterms:W3CDTF">2016-12-05T09:08:32Z</dcterms:created>
  <dcterms:modified xsi:type="dcterms:W3CDTF">2016-12-12T16:13:02Z</dcterms:modified>
</cp:coreProperties>
</file>