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7" r:id="rId2"/>
    <p:sldId id="265" r:id="rId3"/>
    <p:sldId id="264" r:id="rId4"/>
    <p:sldId id="266" r:id="rId5"/>
    <p:sldId id="258" r:id="rId6"/>
    <p:sldId id="259" r:id="rId7"/>
    <p:sldId id="262" r:id="rId8"/>
    <p:sldId id="257" r:id="rId9"/>
    <p:sldId id="261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6"/>
    <p:restoredTop sz="94681"/>
  </p:normalViewPr>
  <p:slideViewPr>
    <p:cSldViewPr snapToGrid="0" snapToObjects="1">
      <p:cViewPr varScale="1">
        <p:scale>
          <a:sx n="64" d="100"/>
          <a:sy n="64" d="100"/>
        </p:scale>
        <p:origin x="72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46132-B661-DC4D-9446-327829E66B0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E6BE90-0283-3B4A-8526-0F5081E6F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18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l-GR" b="1">
                <a:solidFill>
                  <a:srgbClr val="FF0000"/>
                </a:solidFill>
              </a:rPr>
              <a:t>A4 Stratigraphic Genesis</a:t>
            </a:r>
          </a:p>
          <a:p>
            <a:pPr>
              <a:spcBef>
                <a:spcPct val="0"/>
              </a:spcBef>
            </a:pPr>
            <a:endParaRPr lang="en-US" altLang="el-GR" b="1">
              <a:solidFill>
                <a:srgbClr val="292929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el-GR">
                <a:solidFill>
                  <a:srgbClr val="292929"/>
                </a:solidFill>
              </a:rPr>
              <a:t>A process resulting in the displacement of a limited amount of matter which has settled into a relatively stable form, often a deposition, consisting of homogeneous parts. Typology of processes.</a:t>
            </a:r>
            <a:endParaRPr lang="el-GR" altLang="el-GR">
              <a:solidFill>
                <a:srgbClr val="292929"/>
              </a:solidFill>
            </a:endParaRPr>
          </a:p>
          <a:p>
            <a:endParaRPr lang="el-GR" altLang="el-GR"/>
          </a:p>
          <a:p>
            <a:endParaRPr lang="el-GR" altLang="el-GR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5A3D2CE-6B83-7D49-AB4A-195586C3C06A}" type="slidenum">
              <a:rPr lang="en-US" altLang="el-GR" b="0"/>
              <a:pPr/>
              <a:t>7</a:t>
            </a:fld>
            <a:endParaRPr lang="en-US" altLang="el-GR" b="0"/>
          </a:p>
        </p:txBody>
      </p:sp>
    </p:spTree>
    <p:extLst>
      <p:ext uri="{BB962C8B-B14F-4D97-AF65-F5344CB8AC3E}">
        <p14:creationId xmlns:p14="http://schemas.microsoft.com/office/powerpoint/2010/main" val="117806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l-GR" b="1">
                <a:solidFill>
                  <a:srgbClr val="FF0000"/>
                </a:solidFill>
              </a:rPr>
              <a:t>A4 Stratigraphic Genesis</a:t>
            </a:r>
          </a:p>
          <a:p>
            <a:pPr>
              <a:spcBef>
                <a:spcPct val="0"/>
              </a:spcBef>
            </a:pPr>
            <a:endParaRPr lang="en-US" altLang="el-GR" b="1">
              <a:solidFill>
                <a:srgbClr val="292929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el-GR">
                <a:solidFill>
                  <a:srgbClr val="292929"/>
                </a:solidFill>
              </a:rPr>
              <a:t>A process resulting in the displacement of a limited amount of matter which has settled into a relatively stable form, often a deposition, consisting of homogeneous parts. Typology of processes.</a:t>
            </a:r>
            <a:endParaRPr lang="el-GR" altLang="el-GR">
              <a:solidFill>
                <a:srgbClr val="292929"/>
              </a:solidFill>
            </a:endParaRPr>
          </a:p>
          <a:p>
            <a:endParaRPr lang="el-GR" altLang="el-GR"/>
          </a:p>
          <a:p>
            <a:endParaRPr lang="el-GR" altLang="el-GR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5A3D2CE-6B83-7D49-AB4A-195586C3C06A}" type="slidenum">
              <a:rPr lang="en-US" altLang="el-GR" b="0"/>
              <a:pPr/>
              <a:t>8</a:t>
            </a:fld>
            <a:endParaRPr lang="en-US" altLang="el-GR" b="0"/>
          </a:p>
        </p:txBody>
      </p:sp>
    </p:spTree>
    <p:extLst>
      <p:ext uri="{BB962C8B-B14F-4D97-AF65-F5344CB8AC3E}">
        <p14:creationId xmlns:p14="http://schemas.microsoft.com/office/powerpoint/2010/main" val="162645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l-GR" b="1">
                <a:solidFill>
                  <a:srgbClr val="FF0000"/>
                </a:solidFill>
              </a:rPr>
              <a:t>A4 Stratigraphic Genesis</a:t>
            </a:r>
          </a:p>
          <a:p>
            <a:pPr>
              <a:spcBef>
                <a:spcPct val="0"/>
              </a:spcBef>
            </a:pPr>
            <a:endParaRPr lang="en-US" altLang="el-GR" b="1">
              <a:solidFill>
                <a:srgbClr val="292929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el-GR">
                <a:solidFill>
                  <a:srgbClr val="292929"/>
                </a:solidFill>
              </a:rPr>
              <a:t>A process resulting in the displacement of a limited amount of matter which has settled into a relatively stable form, often a deposition, consisting of homogeneous parts. Typology of processes.</a:t>
            </a:r>
            <a:endParaRPr lang="el-GR" altLang="el-GR">
              <a:solidFill>
                <a:srgbClr val="292929"/>
              </a:solidFill>
            </a:endParaRPr>
          </a:p>
          <a:p>
            <a:endParaRPr lang="el-GR" altLang="el-GR"/>
          </a:p>
          <a:p>
            <a:endParaRPr lang="el-GR" altLang="el-GR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5A3D2CE-6B83-7D49-AB4A-195586C3C06A}" type="slidenum">
              <a:rPr lang="en-US" altLang="el-GR" b="0"/>
              <a:pPr/>
              <a:t>9</a:t>
            </a:fld>
            <a:endParaRPr lang="en-US" altLang="el-GR" b="0"/>
          </a:p>
        </p:txBody>
      </p:sp>
    </p:spTree>
    <p:extLst>
      <p:ext uri="{BB962C8B-B14F-4D97-AF65-F5344CB8AC3E}">
        <p14:creationId xmlns:p14="http://schemas.microsoft.com/office/powerpoint/2010/main" val="2439107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5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6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58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82827D-FAD1-0440-A48E-DAA8606169E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1811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5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43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73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06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06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68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1A32F-55E4-5540-95E4-9BA459824AAD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8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err="1" smtClean="0"/>
              <a:t>CRMarcheo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err="1" smtClean="0"/>
              <a:t>editorial</a:t>
            </a:r>
            <a:r>
              <a:rPr lang="nb-NO" dirty="0" smtClean="0"/>
              <a:t> </a:t>
            </a:r>
            <a:r>
              <a:rPr lang="nb-NO" dirty="0" err="1" smtClean="0"/>
              <a:t>issues</a:t>
            </a:r>
            <a:r>
              <a:rPr lang="nb-NO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 dirty="0" smtClean="0"/>
          </a:p>
          <a:p>
            <a:endParaRPr lang="nb-NO" dirty="0"/>
          </a:p>
          <a:p>
            <a:r>
              <a:rPr lang="nb-NO" dirty="0" smtClean="0"/>
              <a:t>CRM SIG Athens </a:t>
            </a:r>
            <a:r>
              <a:rPr lang="nb-NO" dirty="0" err="1" smtClean="0"/>
              <a:t>February</a:t>
            </a:r>
            <a:r>
              <a:rPr lang="nb-NO" dirty="0" smtClean="0"/>
              <a:t>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00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/>
          <p:cNvSpPr txBox="1">
            <a:spLocks noChangeAspect="1" noChangeArrowheads="1"/>
          </p:cNvSpPr>
          <p:nvPr/>
        </p:nvSpPr>
        <p:spPr bwMode="auto">
          <a:xfrm>
            <a:off x="3618036" y="4560435"/>
            <a:ext cx="1828703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A4 Stratigraphic Genesis </a:t>
            </a:r>
          </a:p>
        </p:txBody>
      </p:sp>
      <p:sp>
        <p:nvSpPr>
          <p:cNvPr id="3" name="Text Box 15"/>
          <p:cNvSpPr txBox="1">
            <a:spLocks noChangeAspect="1" noChangeArrowheads="1"/>
          </p:cNvSpPr>
          <p:nvPr/>
        </p:nvSpPr>
        <p:spPr bwMode="auto">
          <a:xfrm>
            <a:off x="6014393" y="4469843"/>
            <a:ext cx="1590500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S10 Material Substantial</a:t>
            </a:r>
          </a:p>
        </p:txBody>
      </p:sp>
      <p:cxnSp>
        <p:nvCxnSpPr>
          <p:cNvPr id="4" name="Straight Arrow Connector 93"/>
          <p:cNvCxnSpPr>
            <a:cxnSpLocks noChangeShapeType="1"/>
            <a:stCxn id="2" idx="3"/>
            <a:endCxn id="3" idx="1"/>
          </p:cNvCxnSpPr>
          <p:nvPr/>
        </p:nvCxnSpPr>
        <p:spPr bwMode="auto">
          <a:xfrm flipV="1">
            <a:off x="5446739" y="4601257"/>
            <a:ext cx="567655" cy="905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Text Box 11"/>
          <p:cNvSpPr txBox="1">
            <a:spLocks noChangeAspect="1" noChangeArrowheads="1"/>
          </p:cNvSpPr>
          <p:nvPr/>
        </p:nvSpPr>
        <p:spPr bwMode="auto">
          <a:xfrm>
            <a:off x="4848958" y="3733958"/>
            <a:ext cx="2480896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108"/>
              <a:t>A5 Stratigraphic Modification Event</a:t>
            </a:r>
          </a:p>
        </p:txBody>
      </p:sp>
      <p:sp>
        <p:nvSpPr>
          <p:cNvPr id="6" name="Text Box 15"/>
          <p:cNvSpPr txBox="1">
            <a:spLocks noChangeAspect="1" noChangeArrowheads="1"/>
          </p:cNvSpPr>
          <p:nvPr/>
        </p:nvSpPr>
        <p:spPr bwMode="auto">
          <a:xfrm>
            <a:off x="2752138" y="3557109"/>
            <a:ext cx="1369286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S17 Physical Genesis</a:t>
            </a:r>
          </a:p>
        </p:txBody>
      </p:sp>
      <p:cxnSp>
        <p:nvCxnSpPr>
          <p:cNvPr id="7" name="Straight Arrow Connector 6"/>
          <p:cNvCxnSpPr>
            <a:cxnSpLocks noChangeShapeType="1"/>
            <a:stCxn id="2" idx="0"/>
            <a:endCxn id="6" idx="2"/>
          </p:cNvCxnSpPr>
          <p:nvPr/>
        </p:nvCxnSpPr>
        <p:spPr bwMode="auto">
          <a:xfrm flipH="1" flipV="1">
            <a:off x="3436781" y="3819938"/>
            <a:ext cx="1095607" cy="740497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Arrow Connector 7"/>
          <p:cNvCxnSpPr>
            <a:cxnSpLocks noChangeShapeType="1"/>
            <a:stCxn id="2" idx="0"/>
            <a:endCxn id="5" idx="2"/>
          </p:cNvCxnSpPr>
          <p:nvPr/>
        </p:nvCxnSpPr>
        <p:spPr bwMode="auto">
          <a:xfrm flipV="1">
            <a:off x="4532388" y="3996786"/>
            <a:ext cx="1557019" cy="56364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Curved Connector 50"/>
          <p:cNvCxnSpPr>
            <a:cxnSpLocks noChangeShapeType="1"/>
            <a:stCxn id="5" idx="0"/>
            <a:endCxn id="5" idx="3"/>
          </p:cNvCxnSpPr>
          <p:nvPr/>
        </p:nvCxnSpPr>
        <p:spPr bwMode="auto">
          <a:xfrm rot="16200000" flipH="1">
            <a:off x="6643923" y="3179440"/>
            <a:ext cx="131415" cy="1240448"/>
          </a:xfrm>
          <a:prstGeom prst="curvedConnector4">
            <a:avLst>
              <a:gd name="adj1" fmla="val -173953"/>
              <a:gd name="adj2" fmla="val 118429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6592767" y="3344948"/>
            <a:ext cx="1933543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AP13 has stratigraphic relation</a:t>
            </a:r>
          </a:p>
        </p:txBody>
      </p:sp>
      <p:sp>
        <p:nvSpPr>
          <p:cNvPr id="11" name="Text Box 44"/>
          <p:cNvSpPr txBox="1">
            <a:spLocks noChangeAspect="1" noChangeArrowheads="1"/>
          </p:cNvSpPr>
          <p:nvPr/>
        </p:nvSpPr>
        <p:spPr bwMode="auto">
          <a:xfrm>
            <a:off x="3348964" y="944385"/>
            <a:ext cx="1007007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S18 Alteration</a:t>
            </a:r>
          </a:p>
        </p:txBody>
      </p:sp>
      <p:cxnSp>
        <p:nvCxnSpPr>
          <p:cNvPr id="12" name="Straight Arrow Connector 11"/>
          <p:cNvCxnSpPr>
            <a:cxnSpLocks noChangeShapeType="1"/>
            <a:stCxn id="5" idx="0"/>
            <a:endCxn id="11" idx="2"/>
          </p:cNvCxnSpPr>
          <p:nvPr/>
        </p:nvCxnSpPr>
        <p:spPr bwMode="auto">
          <a:xfrm flipH="1" flipV="1">
            <a:off x="3852468" y="1207214"/>
            <a:ext cx="2236938" cy="2526744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12"/>
          <p:cNvCxnSpPr>
            <a:cxnSpLocks noChangeShapeType="1"/>
            <a:stCxn id="6" idx="0"/>
            <a:endCxn id="11" idx="2"/>
          </p:cNvCxnSpPr>
          <p:nvPr/>
        </p:nvCxnSpPr>
        <p:spPr bwMode="auto">
          <a:xfrm flipV="1">
            <a:off x="3436781" y="1207214"/>
            <a:ext cx="415687" cy="2349895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Text Box 15"/>
          <p:cNvSpPr txBox="1">
            <a:spLocks noChangeAspect="1" noChangeArrowheads="1"/>
          </p:cNvSpPr>
          <p:nvPr/>
        </p:nvSpPr>
        <p:spPr bwMode="auto">
          <a:xfrm>
            <a:off x="1621689" y="2416257"/>
            <a:ext cx="1734424" cy="262829"/>
          </a:xfrm>
          <a:prstGeom prst="rect">
            <a:avLst/>
          </a:prstGeom>
          <a:gradFill>
            <a:gsLst>
              <a:gs pos="0">
                <a:srgbClr val="00B0F0"/>
              </a:gs>
              <a:gs pos="50000">
                <a:schemeClr val="bg1"/>
              </a:gs>
              <a:gs pos="100000">
                <a:srgbClr val="00B0F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108" dirty="0"/>
              <a:t>E63 Beginning of Existence</a:t>
            </a:r>
          </a:p>
        </p:txBody>
      </p:sp>
      <p:cxnSp>
        <p:nvCxnSpPr>
          <p:cNvPr id="21" name="Straight Arrow Connector 20"/>
          <p:cNvCxnSpPr>
            <a:cxnSpLocks noChangeShapeType="1"/>
            <a:stCxn id="6" idx="0"/>
            <a:endCxn id="20" idx="2"/>
          </p:cNvCxnSpPr>
          <p:nvPr/>
        </p:nvCxnSpPr>
        <p:spPr bwMode="auto">
          <a:xfrm flipH="1" flipV="1">
            <a:off x="2488901" y="2679086"/>
            <a:ext cx="947880" cy="878023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 Box 15"/>
          <p:cNvSpPr txBox="1">
            <a:spLocks noChangeAspect="1" noChangeArrowheads="1"/>
          </p:cNvSpPr>
          <p:nvPr/>
        </p:nvSpPr>
        <p:spPr bwMode="auto">
          <a:xfrm>
            <a:off x="455805" y="5194720"/>
            <a:ext cx="1734424" cy="262829"/>
          </a:xfrm>
          <a:prstGeom prst="rect">
            <a:avLst/>
          </a:prstGeom>
          <a:gradFill>
            <a:gsLst>
              <a:gs pos="0">
                <a:srgbClr val="00B0F0"/>
              </a:gs>
              <a:gs pos="50000">
                <a:schemeClr val="bg1"/>
              </a:gs>
              <a:gs pos="100000">
                <a:srgbClr val="00B0F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108" dirty="0"/>
              <a:t>E12 Production</a:t>
            </a:r>
          </a:p>
        </p:txBody>
      </p:sp>
      <p:cxnSp>
        <p:nvCxnSpPr>
          <p:cNvPr id="25" name="Straight Arrow Connector 24"/>
          <p:cNvCxnSpPr>
            <a:cxnSpLocks noChangeShapeType="1"/>
            <a:stCxn id="24" idx="0"/>
            <a:endCxn id="6" idx="2"/>
          </p:cNvCxnSpPr>
          <p:nvPr/>
        </p:nvCxnSpPr>
        <p:spPr bwMode="auto">
          <a:xfrm flipV="1">
            <a:off x="1323017" y="3819938"/>
            <a:ext cx="2113764" cy="1374782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Text Box 15"/>
          <p:cNvSpPr txBox="1">
            <a:spLocks noChangeAspect="1" noChangeArrowheads="1"/>
          </p:cNvSpPr>
          <p:nvPr/>
        </p:nvSpPr>
        <p:spPr bwMode="auto">
          <a:xfrm>
            <a:off x="2387000" y="351760"/>
            <a:ext cx="1734424" cy="262829"/>
          </a:xfrm>
          <a:prstGeom prst="rect">
            <a:avLst/>
          </a:prstGeom>
          <a:gradFill>
            <a:gsLst>
              <a:gs pos="0">
                <a:srgbClr val="00B0F0"/>
              </a:gs>
              <a:gs pos="50000">
                <a:schemeClr val="bg1"/>
              </a:gs>
              <a:gs pos="100000">
                <a:srgbClr val="00B0F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108" dirty="0" smtClean="0"/>
              <a:t>E5 Event </a:t>
            </a:r>
            <a:endParaRPr lang="en-GB" sz="1108" dirty="0"/>
          </a:p>
        </p:txBody>
      </p:sp>
      <p:cxnSp>
        <p:nvCxnSpPr>
          <p:cNvPr id="30" name="Straight Arrow Connector 29"/>
          <p:cNvCxnSpPr>
            <a:cxnSpLocks noChangeShapeType="1"/>
            <a:stCxn id="11" idx="0"/>
            <a:endCxn id="29" idx="2"/>
          </p:cNvCxnSpPr>
          <p:nvPr/>
        </p:nvCxnSpPr>
        <p:spPr bwMode="auto">
          <a:xfrm flipH="1" flipV="1">
            <a:off x="3254212" y="614589"/>
            <a:ext cx="598256" cy="32979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Text Box 15"/>
          <p:cNvSpPr txBox="1">
            <a:spLocks noChangeAspect="1" noChangeArrowheads="1"/>
          </p:cNvSpPr>
          <p:nvPr/>
        </p:nvSpPr>
        <p:spPr bwMode="auto">
          <a:xfrm>
            <a:off x="293468" y="1772560"/>
            <a:ext cx="1734424" cy="262829"/>
          </a:xfrm>
          <a:prstGeom prst="rect">
            <a:avLst/>
          </a:prstGeom>
          <a:gradFill>
            <a:gsLst>
              <a:gs pos="0">
                <a:srgbClr val="00B0F0"/>
              </a:gs>
              <a:gs pos="50000">
                <a:schemeClr val="bg1"/>
              </a:gs>
              <a:gs pos="100000">
                <a:srgbClr val="00B0F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108" dirty="0"/>
              <a:t>E11 Modification</a:t>
            </a:r>
          </a:p>
        </p:txBody>
      </p:sp>
      <p:cxnSp>
        <p:nvCxnSpPr>
          <p:cNvPr id="41" name="Straight Arrow Connector 40"/>
          <p:cNvCxnSpPr>
            <a:cxnSpLocks noChangeShapeType="1"/>
            <a:stCxn id="34" idx="0"/>
          </p:cNvCxnSpPr>
          <p:nvPr/>
        </p:nvCxnSpPr>
        <p:spPr bwMode="auto">
          <a:xfrm flipV="1">
            <a:off x="1160680" y="1274181"/>
            <a:ext cx="2823904" cy="498379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Text Box 15"/>
          <p:cNvSpPr txBox="1">
            <a:spLocks noChangeAspect="1" noChangeArrowheads="1"/>
          </p:cNvSpPr>
          <p:nvPr/>
        </p:nvSpPr>
        <p:spPr bwMode="auto">
          <a:xfrm>
            <a:off x="293503" y="1065630"/>
            <a:ext cx="1734424" cy="262829"/>
          </a:xfrm>
          <a:prstGeom prst="rect">
            <a:avLst/>
          </a:prstGeom>
          <a:gradFill>
            <a:gsLst>
              <a:gs pos="0">
                <a:srgbClr val="00B0F0"/>
              </a:gs>
              <a:gs pos="50000">
                <a:schemeClr val="bg1"/>
              </a:gs>
              <a:gs pos="100000">
                <a:srgbClr val="00B0F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108" dirty="0" smtClean="0"/>
              <a:t>E7 Activity</a:t>
            </a:r>
            <a:endParaRPr lang="en-GB" sz="1108" dirty="0"/>
          </a:p>
        </p:txBody>
      </p:sp>
      <p:cxnSp>
        <p:nvCxnSpPr>
          <p:cNvPr id="45" name="Straight Arrow Connector 44"/>
          <p:cNvCxnSpPr>
            <a:cxnSpLocks noChangeShapeType="1"/>
            <a:stCxn id="34" idx="0"/>
            <a:endCxn id="44" idx="2"/>
          </p:cNvCxnSpPr>
          <p:nvPr/>
        </p:nvCxnSpPr>
        <p:spPr bwMode="auto">
          <a:xfrm flipV="1">
            <a:off x="1160680" y="1328459"/>
            <a:ext cx="35" cy="444101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Arrow Connector 48"/>
          <p:cNvCxnSpPr>
            <a:cxnSpLocks noChangeShapeType="1"/>
            <a:stCxn id="44" idx="0"/>
          </p:cNvCxnSpPr>
          <p:nvPr/>
        </p:nvCxnSpPr>
        <p:spPr bwMode="auto">
          <a:xfrm flipV="1">
            <a:off x="1160715" y="672069"/>
            <a:ext cx="2276067" cy="393561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Straight Arrow Connector 52"/>
          <p:cNvCxnSpPr>
            <a:cxnSpLocks noChangeShapeType="1"/>
            <a:stCxn id="20" idx="0"/>
            <a:endCxn id="29" idx="2"/>
          </p:cNvCxnSpPr>
          <p:nvPr/>
        </p:nvCxnSpPr>
        <p:spPr bwMode="auto">
          <a:xfrm flipV="1">
            <a:off x="2488901" y="614589"/>
            <a:ext cx="765311" cy="180166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55"/>
          <p:cNvCxnSpPr>
            <a:cxnSpLocks noChangeShapeType="1"/>
            <a:stCxn id="24" idx="0"/>
            <a:endCxn id="34" idx="2"/>
          </p:cNvCxnSpPr>
          <p:nvPr/>
        </p:nvCxnSpPr>
        <p:spPr bwMode="auto">
          <a:xfrm flipH="1" flipV="1">
            <a:off x="1160680" y="2035389"/>
            <a:ext cx="162337" cy="3159331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26440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Archaeological Digital Excavation Documentation </a:t>
            </a:r>
            <a:r>
              <a:rPr lang="en-US" dirty="0" smtClean="0"/>
              <a:t>– ADED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n infrastructure </a:t>
            </a:r>
            <a:r>
              <a:rPr lang="en-US" dirty="0"/>
              <a:t>for all digitally born excavation </a:t>
            </a:r>
            <a:r>
              <a:rPr lang="en-US" dirty="0" smtClean="0"/>
              <a:t>data sets </a:t>
            </a:r>
            <a:r>
              <a:rPr lang="en-US" dirty="0"/>
              <a:t>in </a:t>
            </a:r>
            <a:r>
              <a:rPr lang="en-US" dirty="0" smtClean="0"/>
              <a:t>Norway </a:t>
            </a:r>
          </a:p>
          <a:p>
            <a:pPr lvl="1"/>
            <a:r>
              <a:rPr lang="en-US" dirty="0" smtClean="0"/>
              <a:t>Project period 2018 – 2021</a:t>
            </a:r>
          </a:p>
          <a:p>
            <a:r>
              <a:rPr lang="en-US" dirty="0" smtClean="0"/>
              <a:t>Data sets with geo-references objects: </a:t>
            </a:r>
          </a:p>
          <a:p>
            <a:pPr lvl="1"/>
            <a:r>
              <a:rPr lang="en-US" dirty="0" smtClean="0"/>
              <a:t>Structures, profiles, layers, points</a:t>
            </a:r>
          </a:p>
          <a:p>
            <a:pPr lvl="1"/>
            <a:r>
              <a:rPr lang="en-US" dirty="0" smtClean="0"/>
              <a:t>Structural relationships between object</a:t>
            </a:r>
          </a:p>
          <a:p>
            <a:pPr lvl="1"/>
            <a:r>
              <a:rPr lang="en-US" dirty="0" smtClean="0"/>
              <a:t>Text and visual documentation of the objects</a:t>
            </a:r>
          </a:p>
          <a:p>
            <a:r>
              <a:rPr lang="en-US" dirty="0" smtClean="0"/>
              <a:t>The data sets will be included into a single searchable information system</a:t>
            </a:r>
          </a:p>
          <a:p>
            <a:pPr lvl="1"/>
            <a:endParaRPr lang="en-US" dirty="0" smtClean="0"/>
          </a:p>
          <a:p>
            <a:pPr lvl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1043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27384"/>
            <a:ext cx="8229600" cy="1143000"/>
          </a:xfrm>
        </p:spPr>
        <p:txBody>
          <a:bodyPr>
            <a:normAutofit/>
          </a:bodyPr>
          <a:lstStyle/>
          <a:p>
            <a:r>
              <a:rPr lang="nb-NO" sz="4000" dirty="0" smtClean="0"/>
              <a:t>1200 </a:t>
            </a:r>
            <a:r>
              <a:rPr lang="nb-NO" sz="4000" dirty="0" err="1"/>
              <a:t>e</a:t>
            </a:r>
            <a:r>
              <a:rPr lang="nb-NO" sz="4000" dirty="0" err="1" smtClean="0"/>
              <a:t>xcavation</a:t>
            </a:r>
            <a:r>
              <a:rPr lang="nb-NO" sz="4000" dirty="0" smtClean="0"/>
              <a:t> </a:t>
            </a:r>
            <a:r>
              <a:rPr lang="nb-NO" sz="4000" dirty="0"/>
              <a:t>data </a:t>
            </a:r>
            <a:r>
              <a:rPr lang="nb-NO" sz="4000" dirty="0" err="1"/>
              <a:t>set</a:t>
            </a:r>
            <a:r>
              <a:rPr lang="nb-NO" sz="4000" dirty="0"/>
              <a:t> (</a:t>
            </a:r>
            <a:r>
              <a:rPr lang="nb-NO" sz="4000" dirty="0" err="1"/>
              <a:t>Intrasis</a:t>
            </a:r>
            <a:r>
              <a:rPr lang="nb-NO" sz="4000" dirty="0"/>
              <a:t>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1" y="836712"/>
            <a:ext cx="8629409" cy="58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363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Data </a:t>
            </a:r>
            <a:r>
              <a:rPr lang="nb-NO" dirty="0" err="1" smtClean="0"/>
              <a:t>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INTRASIS </a:t>
            </a:r>
            <a:r>
              <a:rPr lang="nb-NO" dirty="0" err="1" smtClean="0"/>
              <a:t>underlaying</a:t>
            </a:r>
            <a:r>
              <a:rPr lang="nb-NO" dirty="0" smtClean="0"/>
              <a:t> database is </a:t>
            </a:r>
            <a:r>
              <a:rPr lang="nb-NO" dirty="0" err="1" smtClean="0"/>
              <a:t>postgreSql</a:t>
            </a:r>
            <a:r>
              <a:rPr lang="nb-NO" dirty="0" smtClean="0"/>
              <a:t> + </a:t>
            </a:r>
            <a:r>
              <a:rPr lang="nb-NO" dirty="0" err="1" smtClean="0"/>
              <a:t>postGis</a:t>
            </a:r>
            <a:endParaRPr lang="nb-NO" dirty="0" smtClean="0"/>
          </a:p>
          <a:p>
            <a:r>
              <a:rPr lang="nb-NO" dirty="0" err="1" smtClean="0"/>
              <a:t>Export</a:t>
            </a:r>
            <a:r>
              <a:rPr lang="nb-NO" dirty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data to a INTRASIS </a:t>
            </a:r>
            <a:r>
              <a:rPr lang="nb-NO" dirty="0" err="1" smtClean="0"/>
              <a:t>near</a:t>
            </a:r>
            <a:r>
              <a:rPr lang="nb-NO" dirty="0" smtClean="0"/>
              <a:t> format for </a:t>
            </a:r>
            <a:r>
              <a:rPr lang="nb-NO" dirty="0" err="1" smtClean="0"/>
              <a:t>documentation</a:t>
            </a:r>
            <a:endParaRPr lang="nb-NO" dirty="0" smtClean="0"/>
          </a:p>
          <a:p>
            <a:r>
              <a:rPr lang="nb-NO" dirty="0" smtClean="0"/>
              <a:t> </a:t>
            </a:r>
            <a:r>
              <a:rPr lang="nb-NO" dirty="0" err="1"/>
              <a:t>M</a:t>
            </a:r>
            <a:r>
              <a:rPr lang="nb-NO" dirty="0" err="1" smtClean="0"/>
              <a:t>ap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smtClean="0"/>
              <a:t> data </a:t>
            </a:r>
            <a:r>
              <a:rPr lang="nb-NO" dirty="0" smtClean="0"/>
              <a:t>to </a:t>
            </a:r>
            <a:r>
              <a:rPr lang="nb-NO" dirty="0" err="1" smtClean="0"/>
              <a:t>CRMarcheo</a:t>
            </a:r>
            <a:r>
              <a:rPr lang="nb-NO" dirty="0" smtClean="0"/>
              <a:t> </a:t>
            </a:r>
            <a:r>
              <a:rPr lang="nb-NO" dirty="0" err="1" smtClean="0"/>
              <a:t>compatible</a:t>
            </a:r>
            <a:r>
              <a:rPr lang="nb-NO" dirty="0" smtClean="0"/>
              <a:t> format</a:t>
            </a:r>
          </a:p>
          <a:p>
            <a:r>
              <a:rPr lang="nb-NO" dirty="0" smtClean="0"/>
              <a:t>This format </a:t>
            </a:r>
            <a:r>
              <a:rPr lang="nb-NO" dirty="0" err="1" smtClean="0"/>
              <a:t>will</a:t>
            </a:r>
            <a:r>
              <a:rPr lang="nb-NO" dirty="0" smtClean="0"/>
              <a:t> be a used as </a:t>
            </a:r>
          </a:p>
          <a:p>
            <a:pPr lvl="1"/>
            <a:r>
              <a:rPr lang="nb-NO" dirty="0" smtClean="0"/>
              <a:t>an import format for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common</a:t>
            </a:r>
            <a:r>
              <a:rPr lang="nb-NO" dirty="0" smtClean="0"/>
              <a:t> database</a:t>
            </a:r>
          </a:p>
          <a:p>
            <a:pPr lvl="1"/>
            <a:r>
              <a:rPr lang="nb-NO" dirty="0" err="1" smtClean="0"/>
              <a:t>Intermediat</a:t>
            </a:r>
            <a:r>
              <a:rPr lang="nb-NO" dirty="0" smtClean="0"/>
              <a:t> format for </a:t>
            </a:r>
            <a:r>
              <a:rPr lang="nb-NO" dirty="0" err="1" smtClean="0"/>
              <a:t>linked</a:t>
            </a:r>
            <a:r>
              <a:rPr lang="nb-NO" dirty="0" smtClean="0"/>
              <a:t> data, </a:t>
            </a:r>
            <a:r>
              <a:rPr lang="nb-NO" dirty="0" err="1" smtClean="0"/>
              <a:t>ARIADNEplus</a:t>
            </a:r>
            <a:endParaRPr lang="nb-NO" dirty="0" smtClean="0"/>
          </a:p>
          <a:p>
            <a:pPr lvl="1"/>
            <a:r>
              <a:rPr lang="nb-NO" dirty="0" smtClean="0"/>
              <a:t>Long term </a:t>
            </a:r>
            <a:r>
              <a:rPr lang="nb-NO" dirty="0" err="1" smtClean="0"/>
              <a:t>storage</a:t>
            </a:r>
            <a:r>
              <a:rPr lang="nb-NO" dirty="0" smtClean="0"/>
              <a:t> format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5810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pic>
        <p:nvPicPr>
          <p:cNvPr id="1025" name="Immagine 8" descr="Macintosh HD:Users:Achille:PIN:CIDOC CRM:CRMarcheo:immagini_CRMArchaeo:crmarchae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903" y="840176"/>
            <a:ext cx="9177147" cy="488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092888" y="6051123"/>
            <a:ext cx="106161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nb-NO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Fig. 4: Section drawing with A3 Stratigraphic Interfaces in square brackets [], A2 Stratigraphic Volume Unit in round brackets (), the surfaces S1 and S2 created through A1 Excavation Process Units using different methodologies and an A7 Embedding of a coin.</a:t>
            </a:r>
            <a:endParaRPr kumimoji="0" lang="en-GB" altLang="nb-NO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885" y="195590"/>
            <a:ext cx="4889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dirty="0" err="1" smtClean="0"/>
              <a:t>Figure</a:t>
            </a:r>
            <a:r>
              <a:rPr lang="nb-NO" sz="2800" dirty="0" smtClean="0"/>
              <a:t> 4  from  </a:t>
            </a:r>
            <a:r>
              <a:rPr lang="nb-NO" sz="2800" dirty="0" err="1" smtClean="0"/>
              <a:t>CRMarcheo</a:t>
            </a:r>
            <a:r>
              <a:rPr lang="nb-NO" sz="2800" dirty="0" smtClean="0"/>
              <a:t> 1.4.7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9213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pic>
        <p:nvPicPr>
          <p:cNvPr id="1025" name="Immagine 8" descr="Macintosh HD:Users:Achille:PIN:CIDOC CRM:CRMarcheo:immagini_CRMArchaeo:crmarchae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903" y="840176"/>
            <a:ext cx="9177147" cy="488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1885" y="148090"/>
            <a:ext cx="5216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dirty="0" err="1" smtClean="0"/>
              <a:t>Figure</a:t>
            </a:r>
            <a:r>
              <a:rPr lang="nb-NO" sz="2800" dirty="0" smtClean="0"/>
              <a:t> 4  from  </a:t>
            </a:r>
            <a:r>
              <a:rPr lang="nb-NO" sz="2800" dirty="0" err="1" smtClean="0"/>
              <a:t>CRMarcheo</a:t>
            </a:r>
            <a:r>
              <a:rPr lang="nb-NO" sz="2800" dirty="0" smtClean="0"/>
              <a:t> 1.4.7   </a:t>
            </a:r>
            <a:endParaRPr lang="nb-NO" sz="2800" dirty="0"/>
          </a:p>
        </p:txBody>
      </p:sp>
      <p:cxnSp>
        <p:nvCxnSpPr>
          <p:cNvPr id="7" name="Straight Arrow Connector 121"/>
          <p:cNvCxnSpPr>
            <a:cxnSpLocks noChangeShapeType="1"/>
          </p:cNvCxnSpPr>
          <p:nvPr/>
        </p:nvCxnSpPr>
        <p:spPr bwMode="auto">
          <a:xfrm flipH="1" flipV="1">
            <a:off x="10390909" y="2458193"/>
            <a:ext cx="633612" cy="3832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121"/>
          <p:cNvCxnSpPr>
            <a:cxnSpLocks noChangeShapeType="1"/>
          </p:cNvCxnSpPr>
          <p:nvPr/>
        </p:nvCxnSpPr>
        <p:spPr bwMode="auto">
          <a:xfrm>
            <a:off x="1059186" y="1405357"/>
            <a:ext cx="3049676" cy="143606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356259" y="5902043"/>
            <a:ext cx="11340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/>
              <a:t>Assume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S2 </a:t>
            </a:r>
            <a:r>
              <a:rPr lang="nb-NO" dirty="0" err="1" smtClean="0"/>
              <a:t>was</a:t>
            </a:r>
            <a:r>
              <a:rPr lang="nb-NO" dirty="0" smtClean="0"/>
              <a:t> </a:t>
            </a:r>
            <a:r>
              <a:rPr lang="nb-NO" dirty="0" err="1" smtClean="0"/>
              <a:t>create</a:t>
            </a:r>
            <a:r>
              <a:rPr lang="nb-NO" dirty="0" smtClean="0"/>
              <a:t>  first, </a:t>
            </a:r>
            <a:r>
              <a:rPr lang="nb-NO" dirty="0" err="1" smtClean="0"/>
              <a:t>that</a:t>
            </a:r>
            <a:r>
              <a:rPr lang="nb-NO" dirty="0" smtClean="0"/>
              <a:t> is a </a:t>
            </a:r>
            <a:r>
              <a:rPr lang="nb-NO" dirty="0" err="1" smtClean="0"/>
              <a:t>mechanical</a:t>
            </a:r>
            <a:r>
              <a:rPr lang="nb-NO" dirty="0" smtClean="0"/>
              <a:t> </a:t>
            </a:r>
            <a:r>
              <a:rPr lang="nb-NO" dirty="0" err="1" smtClean="0"/>
              <a:t>layer</a:t>
            </a:r>
            <a:r>
              <a:rPr lang="nb-NO" dirty="0" smtClean="0"/>
              <a:t> </a:t>
            </a:r>
            <a:r>
              <a:rPr lang="nb-NO" dirty="0" err="1" smtClean="0"/>
              <a:t>cut</a:t>
            </a:r>
            <a:r>
              <a:rPr lang="nb-NO" dirty="0" smtClean="0"/>
              <a:t> </a:t>
            </a:r>
            <a:r>
              <a:rPr lang="nb-NO" dirty="0" err="1" smtClean="0"/>
              <a:t>through</a:t>
            </a:r>
            <a:r>
              <a:rPr lang="nb-NO" dirty="0" smtClean="0"/>
              <a:t> 2, 3, 18 and 19. How do </a:t>
            </a:r>
            <a:r>
              <a:rPr lang="nb-NO" dirty="0" err="1" smtClean="0"/>
              <a:t>we</a:t>
            </a:r>
            <a:r>
              <a:rPr lang="nb-NO" dirty="0" smtClean="0"/>
              <a:t> </a:t>
            </a:r>
            <a:r>
              <a:rPr lang="nb-NO" dirty="0" err="1" smtClean="0"/>
              <a:t>model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relation</a:t>
            </a:r>
            <a:r>
              <a:rPr lang="nb-NO" dirty="0" smtClean="0"/>
              <a:t> </a:t>
            </a:r>
            <a:r>
              <a:rPr lang="nb-NO" dirty="0" err="1" smtClean="0"/>
              <a:t>between</a:t>
            </a:r>
            <a:r>
              <a:rPr lang="nb-NO" dirty="0"/>
              <a:t> </a:t>
            </a:r>
            <a:r>
              <a:rPr lang="nb-NO" dirty="0" smtClean="0"/>
              <a:t>S2 (A10 </a:t>
            </a:r>
            <a:r>
              <a:rPr lang="nb-NO" dirty="0" err="1" smtClean="0"/>
              <a:t>Excavation</a:t>
            </a:r>
            <a:r>
              <a:rPr lang="nb-NO" dirty="0" smtClean="0"/>
              <a:t> Interface) and </a:t>
            </a:r>
            <a:r>
              <a:rPr lang="nb-NO" dirty="0"/>
              <a:t>2, 3, 18 and </a:t>
            </a:r>
            <a:r>
              <a:rPr lang="nb-NO" dirty="0" smtClean="0"/>
              <a:t>19 (A8 </a:t>
            </a:r>
            <a:r>
              <a:rPr lang="nb-NO" dirty="0" err="1" smtClean="0"/>
              <a:t>Stratigraphic</a:t>
            </a:r>
            <a:r>
              <a:rPr lang="nb-NO" dirty="0" smtClean="0"/>
              <a:t> Unit)? A more </a:t>
            </a:r>
            <a:r>
              <a:rPr lang="nb-NO" dirty="0" err="1" smtClean="0"/>
              <a:t>common</a:t>
            </a:r>
            <a:r>
              <a:rPr lang="nb-NO" dirty="0" smtClean="0"/>
              <a:t> </a:t>
            </a:r>
            <a:r>
              <a:rPr lang="nb-NO" dirty="0" err="1" smtClean="0"/>
              <a:t>example</a:t>
            </a:r>
            <a:r>
              <a:rPr lang="nb-NO" dirty="0" smtClean="0"/>
              <a:t> </a:t>
            </a:r>
            <a:r>
              <a:rPr lang="nb-NO" dirty="0" err="1" smtClean="0"/>
              <a:t>would</a:t>
            </a:r>
            <a:r>
              <a:rPr lang="nb-NO" dirty="0" smtClean="0"/>
              <a:t> be a </a:t>
            </a:r>
            <a:r>
              <a:rPr lang="nb-NO" dirty="0" err="1" smtClean="0"/>
              <a:t>vertical</a:t>
            </a:r>
            <a:r>
              <a:rPr lang="nb-NO" dirty="0" smtClean="0"/>
              <a:t> </a:t>
            </a:r>
            <a:r>
              <a:rPr lang="nb-NO" dirty="0" err="1" smtClean="0"/>
              <a:t>profile</a:t>
            </a:r>
            <a:r>
              <a:rPr lang="nb-NO" dirty="0" smtClean="0"/>
              <a:t> </a:t>
            </a:r>
            <a:r>
              <a:rPr lang="nb-NO" dirty="0" err="1" smtClean="0"/>
              <a:t>cut</a:t>
            </a:r>
            <a:r>
              <a:rPr lang="nb-NO" dirty="0" smtClean="0"/>
              <a:t> </a:t>
            </a:r>
            <a:r>
              <a:rPr lang="nb-NO" dirty="0" err="1" smtClean="0"/>
              <a:t>through</a:t>
            </a:r>
            <a:r>
              <a:rPr lang="nb-NO" dirty="0" smtClean="0"/>
              <a:t> </a:t>
            </a:r>
            <a:r>
              <a:rPr lang="nb-NO" dirty="0"/>
              <a:t>2, 3, 18 and 19 </a:t>
            </a:r>
            <a:r>
              <a:rPr lang="nb-NO" dirty="0" smtClean="0"/>
              <a:t> . The </a:t>
            </a:r>
            <a:r>
              <a:rPr lang="nb-NO" dirty="0" err="1" smtClean="0"/>
              <a:t>modelling</a:t>
            </a:r>
            <a:r>
              <a:rPr lang="nb-NO" dirty="0" smtClean="0"/>
              <a:t> </a:t>
            </a:r>
            <a:r>
              <a:rPr lang="nb-NO" dirty="0" err="1" smtClean="0"/>
              <a:t>issue</a:t>
            </a:r>
            <a:r>
              <a:rPr lang="nb-NO" dirty="0" smtClean="0"/>
              <a:t> is </a:t>
            </a:r>
            <a:r>
              <a:rPr lang="nb-NO" dirty="0" err="1" smtClean="0"/>
              <a:t>identical</a:t>
            </a:r>
            <a:endParaRPr lang="nb-NO" dirty="0"/>
          </a:p>
        </p:txBody>
      </p:sp>
      <p:sp>
        <p:nvSpPr>
          <p:cNvPr id="12" name="Text Box 11"/>
          <p:cNvSpPr txBox="1">
            <a:spLocks noChangeAspect="1" noChangeArrowheads="1"/>
          </p:cNvSpPr>
          <p:nvPr/>
        </p:nvSpPr>
        <p:spPr bwMode="auto">
          <a:xfrm>
            <a:off x="240726" y="1128358"/>
            <a:ext cx="1895388" cy="307777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400" b="0" dirty="0" smtClean="0">
                <a:latin typeface="+mn-lt"/>
              </a:rPr>
              <a:t>A10 </a:t>
            </a:r>
            <a:r>
              <a:rPr lang="en-GB" altLang="el-GR" sz="1400" b="0" dirty="0">
                <a:latin typeface="+mn-lt"/>
              </a:rPr>
              <a:t>Excavation </a:t>
            </a:r>
            <a:r>
              <a:rPr lang="en-GB" altLang="el-GR" sz="1400" b="0" dirty="0" smtClean="0">
                <a:latin typeface="+mn-lt"/>
              </a:rPr>
              <a:t>Interface</a:t>
            </a:r>
            <a:endParaRPr lang="el-GR" altLang="el-GR" sz="1400" b="0" dirty="0">
              <a:latin typeface="+mn-lt"/>
            </a:endParaRPr>
          </a:p>
        </p:txBody>
      </p:sp>
      <p:sp>
        <p:nvSpPr>
          <p:cNvPr id="13" name="Text Box 11"/>
          <p:cNvSpPr txBox="1">
            <a:spLocks noChangeAspect="1" noChangeArrowheads="1"/>
          </p:cNvSpPr>
          <p:nvPr/>
        </p:nvSpPr>
        <p:spPr bwMode="auto">
          <a:xfrm>
            <a:off x="10114621" y="2849336"/>
            <a:ext cx="1895388" cy="307777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400" b="0" dirty="0" smtClean="0">
                <a:latin typeface="+mn-lt"/>
              </a:rPr>
              <a:t>A10 </a:t>
            </a:r>
            <a:r>
              <a:rPr lang="en-GB" altLang="el-GR" sz="1400" b="0" dirty="0">
                <a:latin typeface="+mn-lt"/>
              </a:rPr>
              <a:t>Excavation </a:t>
            </a:r>
            <a:r>
              <a:rPr lang="en-GB" altLang="el-GR" sz="1400" b="0" dirty="0" smtClean="0">
                <a:latin typeface="+mn-lt"/>
              </a:rPr>
              <a:t>Interface</a:t>
            </a:r>
            <a:endParaRPr lang="el-GR" altLang="el-GR" sz="14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766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8" name="Curved Connector 50"/>
          <p:cNvCxnSpPr>
            <a:cxnSpLocks noChangeShapeType="1"/>
            <a:stCxn id="13342" idx="2"/>
            <a:endCxn id="241" idx="0"/>
          </p:cNvCxnSpPr>
          <p:nvPr/>
        </p:nvCxnSpPr>
        <p:spPr bwMode="auto">
          <a:xfrm rot="16200000" flipH="1">
            <a:off x="4243822" y="4947020"/>
            <a:ext cx="751558" cy="172688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19" name="Text Box 11"/>
          <p:cNvSpPr txBox="1">
            <a:spLocks noChangeAspect="1" noChangeArrowheads="1"/>
          </p:cNvSpPr>
          <p:nvPr/>
        </p:nvSpPr>
        <p:spPr bwMode="auto">
          <a:xfrm>
            <a:off x="2557097" y="4444807"/>
            <a:ext cx="1405510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b="0" dirty="0"/>
              <a:t>A8 Stratigraphic Unit</a:t>
            </a:r>
          </a:p>
        </p:txBody>
      </p:sp>
      <p:sp>
        <p:nvSpPr>
          <p:cNvPr id="13320" name="Text Box 11"/>
          <p:cNvSpPr txBox="1">
            <a:spLocks noChangeAspect="1" noChangeArrowheads="1"/>
          </p:cNvSpPr>
          <p:nvPr/>
        </p:nvSpPr>
        <p:spPr bwMode="auto">
          <a:xfrm>
            <a:off x="458277" y="5157685"/>
            <a:ext cx="1705272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b="0" dirty="0"/>
              <a:t>A3 Stratigraphic Interface</a:t>
            </a:r>
          </a:p>
        </p:txBody>
      </p:sp>
      <p:sp>
        <p:nvSpPr>
          <p:cNvPr id="13332" name="Slide Number Placeholder 2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685817" indent="-263776">
              <a:defRPr b="1">
                <a:solidFill>
                  <a:schemeClr val="tx1"/>
                </a:solidFill>
                <a:latin typeface="Arial" charset="0"/>
              </a:defRPr>
            </a:lvl2pPr>
            <a:lvl3pPr marL="1055103" indent="-211021">
              <a:defRPr b="1">
                <a:solidFill>
                  <a:schemeClr val="tx1"/>
                </a:solidFill>
                <a:latin typeface="Arial" charset="0"/>
              </a:defRPr>
            </a:lvl3pPr>
            <a:lvl4pPr marL="1477145" indent="-211021">
              <a:defRPr b="1">
                <a:solidFill>
                  <a:schemeClr val="tx1"/>
                </a:solidFill>
                <a:latin typeface="Arial" charset="0"/>
              </a:defRPr>
            </a:lvl4pPr>
            <a:lvl5pPr marL="1899186" indent="-211021">
              <a:defRPr b="1">
                <a:solidFill>
                  <a:schemeClr val="tx1"/>
                </a:solidFill>
                <a:latin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FB9F116-4B70-744F-8A0A-E5D884DD9B5C}" type="slidenum">
              <a:rPr lang="en-US" altLang="el-GR" b="0">
                <a:solidFill>
                  <a:schemeClr val="tx2"/>
                </a:solidFill>
              </a:rPr>
              <a:pPr/>
              <a:t>7</a:t>
            </a:fld>
            <a:endParaRPr lang="en-US" altLang="el-GR" b="0" dirty="0">
              <a:solidFill>
                <a:schemeClr val="tx2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429316" y="1967720"/>
            <a:ext cx="2820278" cy="2477087"/>
            <a:chOff x="2429316" y="1967720"/>
            <a:chExt cx="2820278" cy="2477087"/>
          </a:xfrm>
        </p:grpSpPr>
        <p:cxnSp>
          <p:nvCxnSpPr>
            <p:cNvPr id="13315" name="Straight Arrow Connector 86"/>
            <p:cNvCxnSpPr>
              <a:cxnSpLocks noChangeShapeType="1"/>
              <a:stCxn id="13333" idx="2"/>
              <a:endCxn id="13319" idx="0"/>
            </p:cNvCxnSpPr>
            <p:nvPr/>
          </p:nvCxnSpPr>
          <p:spPr bwMode="auto">
            <a:xfrm flipH="1">
              <a:off x="3259852" y="2244719"/>
              <a:ext cx="809170" cy="22000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21" name="Text Box 11"/>
            <p:cNvSpPr txBox="1">
              <a:spLocks noChangeAspect="1" noChangeArrowheads="1"/>
            </p:cNvSpPr>
            <p:nvPr/>
          </p:nvSpPr>
          <p:spPr bwMode="auto">
            <a:xfrm>
              <a:off x="2429316" y="2649417"/>
              <a:ext cx="1651090" cy="276999"/>
            </a:xfrm>
            <a:prstGeom prst="rect">
              <a:avLst/>
            </a:prstGeom>
            <a:gradFill rotWithShape="0">
              <a:gsLst>
                <a:gs pos="0">
                  <a:srgbClr val="007E39"/>
                </a:gs>
                <a:gs pos="50000">
                  <a:srgbClr val="D7E9DA"/>
                </a:gs>
                <a:gs pos="100000">
                  <a:srgbClr val="007E39"/>
                </a:gs>
              </a:gsLst>
              <a:lin ang="5400000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49846" rIns="498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GB" altLang="el-GR" sz="1200" b="0" dirty="0">
                  <a:latin typeface="+mn-lt"/>
                </a:rPr>
                <a:t>A4 Stratigraphic Genesis </a:t>
              </a:r>
            </a:p>
          </p:txBody>
        </p:sp>
        <p:cxnSp>
          <p:nvCxnSpPr>
            <p:cNvPr id="13323" name="Straight Arrow Connector 86"/>
            <p:cNvCxnSpPr>
              <a:cxnSpLocks noChangeShapeType="1"/>
              <a:stCxn id="13321" idx="2"/>
              <a:endCxn id="13319" idx="0"/>
            </p:cNvCxnSpPr>
            <p:nvPr/>
          </p:nvCxnSpPr>
          <p:spPr bwMode="auto">
            <a:xfrm>
              <a:off x="3254861" y="2926416"/>
              <a:ext cx="4991" cy="151839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30" name="Text Box 25"/>
            <p:cNvSpPr txBox="1">
              <a:spLocks noChangeArrowheads="1"/>
            </p:cNvSpPr>
            <p:nvPr/>
          </p:nvSpPr>
          <p:spPr bwMode="auto">
            <a:xfrm>
              <a:off x="2545081" y="3118242"/>
              <a:ext cx="934871" cy="234360"/>
            </a:xfrm>
            <a:prstGeom prst="rect">
              <a:avLst/>
            </a:prstGeom>
            <a:solidFill>
              <a:srgbClr val="D7E9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l-GR" sz="923" b="0" dirty="0">
                  <a:ea typeface="Arial" charset="0"/>
                  <a:cs typeface="Arial" charset="0"/>
                </a:rPr>
                <a:t>AP7 produced</a:t>
              </a:r>
            </a:p>
          </p:txBody>
        </p:sp>
        <p:sp>
          <p:nvSpPr>
            <p:cNvPr id="13333" name="Text Box 11"/>
            <p:cNvSpPr txBox="1">
              <a:spLocks noChangeAspect="1" noChangeArrowheads="1"/>
            </p:cNvSpPr>
            <p:nvPr/>
          </p:nvSpPr>
          <p:spPr bwMode="auto">
            <a:xfrm>
              <a:off x="2888450" y="1967720"/>
              <a:ext cx="2361144" cy="276999"/>
            </a:xfrm>
            <a:prstGeom prst="rect">
              <a:avLst/>
            </a:prstGeom>
            <a:gradFill rotWithShape="0">
              <a:gsLst>
                <a:gs pos="0">
                  <a:srgbClr val="007E39"/>
                </a:gs>
                <a:gs pos="50000">
                  <a:srgbClr val="D7E9DA"/>
                </a:gs>
                <a:gs pos="100000">
                  <a:srgbClr val="007E39"/>
                </a:gs>
              </a:gsLst>
              <a:lin ang="5400000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49846" rIns="498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GB" altLang="el-GR" sz="1200" b="0" dirty="0">
                  <a:latin typeface="+mn-lt"/>
                </a:rPr>
                <a:t>A5 Stratigraphic Modification Event</a:t>
              </a:r>
            </a:p>
          </p:txBody>
        </p:sp>
        <p:cxnSp>
          <p:nvCxnSpPr>
            <p:cNvPr id="30" name="Straight Arrow Connector 29"/>
            <p:cNvCxnSpPr>
              <a:cxnSpLocks noChangeShapeType="1"/>
              <a:stCxn id="13321" idx="0"/>
              <a:endCxn id="13333" idx="2"/>
            </p:cNvCxnSpPr>
            <p:nvPr/>
          </p:nvCxnSpPr>
          <p:spPr bwMode="auto">
            <a:xfrm flipV="1">
              <a:off x="3254861" y="2244719"/>
              <a:ext cx="814161" cy="404698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40" name="Text Box 25"/>
            <p:cNvSpPr txBox="1">
              <a:spLocks noChangeArrowheads="1"/>
            </p:cNvSpPr>
            <p:nvPr/>
          </p:nvSpPr>
          <p:spPr bwMode="auto">
            <a:xfrm>
              <a:off x="3595769" y="3144783"/>
              <a:ext cx="928459" cy="234360"/>
            </a:xfrm>
            <a:prstGeom prst="rect">
              <a:avLst/>
            </a:prstGeom>
            <a:solidFill>
              <a:srgbClr val="D7E9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l-GR" sz="923" b="0">
                  <a:ea typeface="Arial" charset="0"/>
                  <a:cs typeface="Arial" charset="0"/>
                </a:rPr>
                <a:t>AP8 disturbed</a:t>
              </a:r>
            </a:p>
          </p:txBody>
        </p:sp>
      </p:grpSp>
      <p:sp>
        <p:nvSpPr>
          <p:cNvPr id="13342" name="Text Box 11"/>
          <p:cNvSpPr txBox="1">
            <a:spLocks noChangeAspect="1" noChangeArrowheads="1"/>
          </p:cNvSpPr>
          <p:nvPr/>
        </p:nvSpPr>
        <p:spPr bwMode="auto">
          <a:xfrm>
            <a:off x="2803207" y="5157685"/>
            <a:ext cx="1905903" cy="27699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200" b="0" dirty="0">
                <a:latin typeface="+mn-lt"/>
              </a:rPr>
              <a:t>A2 Stratigraphic </a:t>
            </a:r>
            <a:r>
              <a:rPr lang="en-GB" altLang="el-GR" sz="1200" b="0" dirty="0" smtClean="0">
                <a:latin typeface="+mn-lt"/>
              </a:rPr>
              <a:t>Volume </a:t>
            </a:r>
            <a:r>
              <a:rPr lang="en-GB" altLang="el-GR" sz="1200" b="0" dirty="0">
                <a:latin typeface="+mn-lt"/>
              </a:rPr>
              <a:t>Unit</a:t>
            </a:r>
          </a:p>
        </p:txBody>
      </p:sp>
      <p:cxnSp>
        <p:nvCxnSpPr>
          <p:cNvPr id="13344" name="Curved Connector 50"/>
          <p:cNvCxnSpPr>
            <a:cxnSpLocks noChangeShapeType="1"/>
            <a:stCxn id="13342" idx="2"/>
            <a:endCxn id="13320" idx="2"/>
          </p:cNvCxnSpPr>
          <p:nvPr/>
        </p:nvCxnSpPr>
        <p:spPr bwMode="auto">
          <a:xfrm rot="5400000" flipH="1">
            <a:off x="2526451" y="4204976"/>
            <a:ext cx="14170" cy="2445246"/>
          </a:xfrm>
          <a:prstGeom prst="curvedConnector3">
            <a:avLst>
              <a:gd name="adj1" fmla="val -1613267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5" name="Text Box 25"/>
          <p:cNvSpPr txBox="1">
            <a:spLocks noChangeArrowheads="1"/>
          </p:cNvSpPr>
          <p:nvPr/>
        </p:nvSpPr>
        <p:spPr bwMode="auto">
          <a:xfrm>
            <a:off x="1577340" y="5640485"/>
            <a:ext cx="1311110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AP12 is confined by</a:t>
            </a:r>
          </a:p>
        </p:txBody>
      </p:sp>
      <p:sp>
        <p:nvSpPr>
          <p:cNvPr id="13350" name="Text Box 28"/>
          <p:cNvSpPr txBox="1">
            <a:spLocks noChangeAspect="1" noChangeArrowheads="1"/>
          </p:cNvSpPr>
          <p:nvPr/>
        </p:nvSpPr>
        <p:spPr bwMode="auto">
          <a:xfrm>
            <a:off x="2947286" y="6134038"/>
            <a:ext cx="1529862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l-GR" sz="1200" b="0" dirty="0">
                <a:latin typeface="+mn-lt"/>
              </a:rPr>
              <a:t>E18 Physical Thing</a:t>
            </a:r>
          </a:p>
        </p:txBody>
      </p:sp>
      <p:cxnSp>
        <p:nvCxnSpPr>
          <p:cNvPr id="13351" name="Straight Arrow Connector 86"/>
          <p:cNvCxnSpPr>
            <a:cxnSpLocks noChangeShapeType="1"/>
            <a:stCxn id="13342" idx="2"/>
            <a:endCxn id="13350" idx="0"/>
          </p:cNvCxnSpPr>
          <p:nvPr/>
        </p:nvCxnSpPr>
        <p:spPr bwMode="auto">
          <a:xfrm flipH="1">
            <a:off x="3712217" y="5434684"/>
            <a:ext cx="43942" cy="6993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53" name="Curved Connector 50"/>
          <p:cNvCxnSpPr>
            <a:cxnSpLocks noChangeShapeType="1"/>
            <a:stCxn id="13319" idx="0"/>
            <a:endCxn id="13319" idx="3"/>
          </p:cNvCxnSpPr>
          <p:nvPr/>
        </p:nvCxnSpPr>
        <p:spPr bwMode="auto">
          <a:xfrm rot="16200000" flipH="1">
            <a:off x="3545521" y="4159137"/>
            <a:ext cx="131415" cy="702755"/>
          </a:xfrm>
          <a:prstGeom prst="curvedConnector4">
            <a:avLst>
              <a:gd name="adj1" fmla="val -173953"/>
              <a:gd name="adj2" fmla="val 132529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54" name="Text Box 25"/>
          <p:cNvSpPr txBox="1">
            <a:spLocks noChangeArrowheads="1"/>
          </p:cNvSpPr>
          <p:nvPr/>
        </p:nvSpPr>
        <p:spPr bwMode="auto">
          <a:xfrm>
            <a:off x="3610525" y="4032604"/>
            <a:ext cx="1579278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AP11 has physical relation</a:t>
            </a:r>
          </a:p>
        </p:txBody>
      </p:sp>
      <p:sp>
        <p:nvSpPr>
          <p:cNvPr id="13352" name="Text Box 25"/>
          <p:cNvSpPr txBox="1">
            <a:spLocks noChangeArrowheads="1"/>
          </p:cNvSpPr>
          <p:nvPr/>
        </p:nvSpPr>
        <p:spPr bwMode="auto">
          <a:xfrm>
            <a:off x="5052993" y="5693602"/>
            <a:ext cx="1794081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 smtClean="0">
                <a:ea typeface="Arial" charset="0"/>
                <a:cs typeface="Arial" charset="0"/>
              </a:rPr>
              <a:t>AP15 </a:t>
            </a:r>
            <a:r>
              <a:rPr lang="en-US" altLang="el-GR" sz="923" b="0" dirty="0">
                <a:ea typeface="Arial" charset="0"/>
                <a:cs typeface="Arial" charset="0"/>
              </a:rPr>
              <a:t>is or contains remains of</a:t>
            </a:r>
          </a:p>
        </p:txBody>
      </p:sp>
      <p:sp>
        <p:nvSpPr>
          <p:cNvPr id="6" name="Rectangle 5"/>
          <p:cNvSpPr/>
          <p:nvPr/>
        </p:nvSpPr>
        <p:spPr>
          <a:xfrm>
            <a:off x="994904" y="-93034"/>
            <a:ext cx="6687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The archeological structures and excavation</a:t>
            </a:r>
            <a:endParaRPr lang="en-US" sz="2800" dirty="0"/>
          </a:p>
        </p:txBody>
      </p:sp>
      <p:grpSp>
        <p:nvGrpSpPr>
          <p:cNvPr id="4" name="Group 3"/>
          <p:cNvGrpSpPr/>
          <p:nvPr/>
        </p:nvGrpSpPr>
        <p:grpSpPr>
          <a:xfrm>
            <a:off x="1252154" y="803624"/>
            <a:ext cx="2816868" cy="1845793"/>
            <a:chOff x="1252154" y="803624"/>
            <a:chExt cx="2816868" cy="1845793"/>
          </a:xfrm>
        </p:grpSpPr>
        <p:sp>
          <p:nvSpPr>
            <p:cNvPr id="28" name="Text Box 15"/>
            <p:cNvSpPr txBox="1">
              <a:spLocks noChangeAspect="1" noChangeArrowheads="1"/>
            </p:cNvSpPr>
            <p:nvPr/>
          </p:nvSpPr>
          <p:spPr bwMode="auto">
            <a:xfrm>
              <a:off x="1252154" y="1980616"/>
              <a:ext cx="1466299" cy="276999"/>
            </a:xfrm>
            <a:prstGeom prst="rect">
              <a:avLst/>
            </a:prstGeom>
            <a:gradFill>
              <a:gsLst>
                <a:gs pos="0">
                  <a:srgbClr val="FAA372"/>
                </a:gs>
                <a:gs pos="50000">
                  <a:schemeClr val="bg1"/>
                </a:gs>
                <a:gs pos="100000">
                  <a:srgbClr val="FAA37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S17 Physical Genesis</a:t>
              </a:r>
            </a:p>
          </p:txBody>
        </p:sp>
        <p:cxnSp>
          <p:nvCxnSpPr>
            <p:cNvPr id="29" name="Straight Arrow Connector 28"/>
            <p:cNvCxnSpPr>
              <a:cxnSpLocks noChangeShapeType="1"/>
              <a:stCxn id="13321" idx="0"/>
              <a:endCxn id="28" idx="2"/>
            </p:cNvCxnSpPr>
            <p:nvPr/>
          </p:nvCxnSpPr>
          <p:spPr bwMode="auto">
            <a:xfrm flipH="1" flipV="1">
              <a:off x="1985304" y="2257615"/>
              <a:ext cx="1269557" cy="391802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0" name="Text Box 44"/>
            <p:cNvSpPr txBox="1">
              <a:spLocks noChangeAspect="1" noChangeArrowheads="1"/>
            </p:cNvSpPr>
            <p:nvPr/>
          </p:nvSpPr>
          <p:spPr bwMode="auto">
            <a:xfrm>
              <a:off x="2391600" y="1414689"/>
              <a:ext cx="1069716" cy="276999"/>
            </a:xfrm>
            <a:prstGeom prst="rect">
              <a:avLst/>
            </a:prstGeom>
            <a:gradFill>
              <a:gsLst>
                <a:gs pos="0">
                  <a:srgbClr val="FAA372"/>
                </a:gs>
                <a:gs pos="50000">
                  <a:schemeClr val="bg1"/>
                </a:gs>
                <a:gs pos="100000">
                  <a:srgbClr val="FAA37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S18 Alteration</a:t>
              </a:r>
            </a:p>
          </p:txBody>
        </p:sp>
        <p:cxnSp>
          <p:nvCxnSpPr>
            <p:cNvPr id="91" name="Straight Arrow Connector 90"/>
            <p:cNvCxnSpPr>
              <a:cxnSpLocks noChangeShapeType="1"/>
              <a:stCxn id="13333" idx="0"/>
              <a:endCxn id="90" idx="2"/>
            </p:cNvCxnSpPr>
            <p:nvPr/>
          </p:nvCxnSpPr>
          <p:spPr bwMode="auto">
            <a:xfrm flipH="1" flipV="1">
              <a:off x="2926458" y="1691688"/>
              <a:ext cx="1142564" cy="276032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Straight Arrow Connector 96"/>
            <p:cNvCxnSpPr>
              <a:cxnSpLocks noChangeShapeType="1"/>
              <a:stCxn id="28" idx="0"/>
              <a:endCxn id="90" idx="2"/>
            </p:cNvCxnSpPr>
            <p:nvPr/>
          </p:nvCxnSpPr>
          <p:spPr bwMode="auto">
            <a:xfrm flipV="1">
              <a:off x="1985304" y="1691688"/>
              <a:ext cx="941154" cy="288928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8" name="Text Box 66"/>
            <p:cNvSpPr txBox="1">
              <a:spLocks noChangeAspect="1" noChangeArrowheads="1"/>
            </p:cNvSpPr>
            <p:nvPr/>
          </p:nvSpPr>
          <p:spPr bwMode="auto">
            <a:xfrm>
              <a:off x="2599662" y="803624"/>
              <a:ext cx="636005" cy="276999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49846" rIns="498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GB" altLang="el-GR" sz="1200" b="0" dirty="0" smtClean="0">
                  <a:latin typeface="+mn-lt"/>
                </a:rPr>
                <a:t>E5 Event</a:t>
              </a:r>
              <a:endParaRPr lang="en-GB" altLang="el-GR" sz="1200" b="0" dirty="0">
                <a:latin typeface="+mn-lt"/>
              </a:endParaRPr>
            </a:p>
          </p:txBody>
        </p:sp>
        <p:cxnSp>
          <p:nvCxnSpPr>
            <p:cNvPr id="149" name="Straight Arrow Connector 148"/>
            <p:cNvCxnSpPr>
              <a:cxnSpLocks noChangeShapeType="1"/>
              <a:stCxn id="90" idx="0"/>
              <a:endCxn id="148" idx="2"/>
            </p:cNvCxnSpPr>
            <p:nvPr/>
          </p:nvCxnSpPr>
          <p:spPr bwMode="auto">
            <a:xfrm flipH="1" flipV="1">
              <a:off x="2917665" y="1080623"/>
              <a:ext cx="8793" cy="334066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80" name="Text Box 25"/>
          <p:cNvSpPr txBox="1">
            <a:spLocks noChangeArrowheads="1"/>
          </p:cNvSpPr>
          <p:nvPr/>
        </p:nvSpPr>
        <p:spPr bwMode="auto">
          <a:xfrm>
            <a:off x="3455160" y="5722999"/>
            <a:ext cx="947695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 smtClean="0">
                <a:ea typeface="Arial" charset="0"/>
                <a:cs typeface="Arial" charset="0"/>
              </a:rPr>
              <a:t>AP21 contains</a:t>
            </a:r>
            <a:endParaRPr lang="en-US" altLang="el-GR" sz="923" b="0" dirty="0">
              <a:ea typeface="Arial" charset="0"/>
              <a:cs typeface="Arial" charset="0"/>
            </a:endParaRPr>
          </a:p>
        </p:txBody>
      </p:sp>
      <p:sp>
        <p:nvSpPr>
          <p:cNvPr id="241" name="Text Box 15"/>
          <p:cNvSpPr txBox="1">
            <a:spLocks noChangeAspect="1" noChangeArrowheads="1"/>
          </p:cNvSpPr>
          <p:nvPr/>
        </p:nvSpPr>
        <p:spPr bwMode="auto">
          <a:xfrm>
            <a:off x="4634510" y="6186242"/>
            <a:ext cx="1697068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S10 Material Substantial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071700" y="4678075"/>
            <a:ext cx="3053241" cy="796675"/>
            <a:chOff x="9071700" y="4678075"/>
            <a:chExt cx="3053241" cy="796675"/>
          </a:xfrm>
        </p:grpSpPr>
        <p:cxnSp>
          <p:nvCxnSpPr>
            <p:cNvPr id="64" name="Straight Arrow Connector 63"/>
            <p:cNvCxnSpPr>
              <a:cxnSpLocks noChangeShapeType="1"/>
              <a:stCxn id="13349" idx="0"/>
              <a:endCxn id="62" idx="2"/>
            </p:cNvCxnSpPr>
            <p:nvPr/>
          </p:nvCxnSpPr>
          <p:spPr bwMode="auto">
            <a:xfrm flipV="1">
              <a:off x="9071700" y="4955074"/>
              <a:ext cx="2155431" cy="519676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Straight Arrow Connector 56"/>
            <p:cNvCxnSpPr>
              <a:cxnSpLocks noChangeShapeType="1"/>
              <a:stCxn id="112" idx="0"/>
              <a:endCxn id="62" idx="2"/>
            </p:cNvCxnSpPr>
            <p:nvPr/>
          </p:nvCxnSpPr>
          <p:spPr bwMode="auto">
            <a:xfrm flipV="1">
              <a:off x="11155283" y="4955074"/>
              <a:ext cx="71848" cy="501141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2" name="Text Box 11"/>
            <p:cNvSpPr txBox="1">
              <a:spLocks noChangeAspect="1" noChangeArrowheads="1"/>
            </p:cNvSpPr>
            <p:nvPr/>
          </p:nvSpPr>
          <p:spPr bwMode="auto">
            <a:xfrm>
              <a:off x="10329320" y="4678075"/>
              <a:ext cx="1795621" cy="276999"/>
            </a:xfrm>
            <a:prstGeom prst="rect">
              <a:avLst/>
            </a:prstGeom>
            <a:gradFill>
              <a:gsLst>
                <a:gs pos="0">
                  <a:srgbClr val="FAA372"/>
                </a:gs>
                <a:gs pos="50000">
                  <a:schemeClr val="bg1"/>
                </a:gs>
                <a:gs pos="100000">
                  <a:srgbClr val="FAA37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de-DE"/>
              </a:defPPr>
              <a:lvl1pPr algn="ctr">
                <a:defRPr sz="1108"/>
              </a:lvl1pPr>
            </a:lstStyle>
            <a:p>
              <a:r>
                <a:rPr lang="en-US" altLang="el-GR" sz="1200" dirty="0"/>
                <a:t>S20 Rigid Physical Feature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8928060" y="1062406"/>
            <a:ext cx="2962867" cy="2077329"/>
            <a:chOff x="8928060" y="1062406"/>
            <a:chExt cx="2962867" cy="2077329"/>
          </a:xfrm>
        </p:grpSpPr>
        <p:sp>
          <p:nvSpPr>
            <p:cNvPr id="13318" name="Text Box 66"/>
            <p:cNvSpPr txBox="1">
              <a:spLocks noChangeAspect="1" noChangeArrowheads="1"/>
            </p:cNvSpPr>
            <p:nvPr/>
          </p:nvSpPr>
          <p:spPr bwMode="auto">
            <a:xfrm>
              <a:off x="9854659" y="1062406"/>
              <a:ext cx="865001" cy="276999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49846" rIns="498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GB" altLang="el-GR" sz="1200" b="0">
                  <a:latin typeface="+mn-lt"/>
                </a:rPr>
                <a:t>E7 Activity</a:t>
              </a:r>
            </a:p>
          </p:txBody>
        </p:sp>
        <p:sp>
          <p:nvSpPr>
            <p:cNvPr id="74" name="Text Box 11"/>
            <p:cNvSpPr txBox="1">
              <a:spLocks noChangeAspect="1" noChangeArrowheads="1"/>
            </p:cNvSpPr>
            <p:nvPr/>
          </p:nvSpPr>
          <p:spPr bwMode="auto">
            <a:xfrm>
              <a:off x="8928060" y="2542459"/>
              <a:ext cx="1374415" cy="276999"/>
            </a:xfrm>
            <a:prstGeom prst="rect">
              <a:avLst/>
            </a:prstGeom>
            <a:gradFill>
              <a:gsLst>
                <a:gs pos="0">
                  <a:srgbClr val="FAA372"/>
                </a:gs>
                <a:gs pos="50000">
                  <a:schemeClr val="bg1"/>
                </a:gs>
                <a:gs pos="100000">
                  <a:srgbClr val="FAA37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de-DE"/>
              </a:defPPr>
              <a:lvl1pPr algn="ctr">
                <a:defRPr sz="1108"/>
              </a:lvl1pPr>
            </a:lstStyle>
            <a:p>
              <a:r>
                <a:rPr lang="en-GB" sz="1200" dirty="0" smtClean="0">
                  <a:ea typeface="Times New Roman" panose="02020603050405020304" pitchFamily="18" charset="0"/>
                </a:rPr>
                <a:t>S1 Matter </a:t>
              </a:r>
              <a:r>
                <a:rPr lang="en-GB" sz="1200" dirty="0">
                  <a:ea typeface="Times New Roman" panose="02020603050405020304" pitchFamily="18" charset="0"/>
                </a:rPr>
                <a:t>Removal</a:t>
              </a:r>
              <a:endParaRPr lang="en-US" sz="1200" dirty="0">
                <a:ea typeface="Times New Roman" panose="02020603050405020304" pitchFamily="18" charset="0"/>
              </a:endParaRPr>
            </a:p>
          </p:txBody>
        </p:sp>
        <p:sp>
          <p:nvSpPr>
            <p:cNvPr id="77" name="Text Box 11"/>
            <p:cNvSpPr txBox="1">
              <a:spLocks noChangeAspect="1" noChangeArrowheads="1"/>
            </p:cNvSpPr>
            <p:nvPr/>
          </p:nvSpPr>
          <p:spPr bwMode="auto">
            <a:xfrm>
              <a:off x="10753368" y="2556735"/>
              <a:ext cx="1137559" cy="276999"/>
            </a:xfrm>
            <a:prstGeom prst="rect">
              <a:avLst/>
            </a:prstGeom>
            <a:gradFill>
              <a:gsLst>
                <a:gs pos="0">
                  <a:srgbClr val="FAA372"/>
                </a:gs>
                <a:gs pos="50000">
                  <a:schemeClr val="bg1"/>
                </a:gs>
                <a:gs pos="100000">
                  <a:srgbClr val="FAA37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de-DE"/>
              </a:defPPr>
              <a:lvl1pPr algn="ctr">
                <a:defRPr sz="1108"/>
              </a:lvl1pPr>
            </a:lstStyle>
            <a:p>
              <a:r>
                <a:rPr lang="nb-NO" sz="1200" dirty="0" smtClean="0">
                  <a:ea typeface="Times New Roman" panose="02020603050405020304" pitchFamily="18" charset="0"/>
                </a:rPr>
                <a:t>S4 </a:t>
              </a:r>
              <a:r>
                <a:rPr lang="nb-NO" sz="1200" dirty="0" err="1" smtClean="0">
                  <a:ea typeface="Times New Roman" panose="02020603050405020304" pitchFamily="18" charset="0"/>
                </a:rPr>
                <a:t>Observation</a:t>
              </a:r>
              <a:endParaRPr lang="en-US" sz="1200" dirty="0">
                <a:ea typeface="Times New Roman" panose="02020603050405020304" pitchFamily="18" charset="0"/>
              </a:endParaRPr>
            </a:p>
          </p:txBody>
        </p:sp>
        <p:cxnSp>
          <p:nvCxnSpPr>
            <p:cNvPr id="78" name="Straight Arrow Connector 77"/>
            <p:cNvCxnSpPr>
              <a:cxnSpLocks noChangeShapeType="1"/>
              <a:stCxn id="13317" idx="0"/>
              <a:endCxn id="74" idx="2"/>
            </p:cNvCxnSpPr>
            <p:nvPr/>
          </p:nvCxnSpPr>
          <p:spPr bwMode="auto">
            <a:xfrm flipV="1">
              <a:off x="9519929" y="2819458"/>
              <a:ext cx="95339" cy="320277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Straight Arrow Connector 80"/>
            <p:cNvCxnSpPr>
              <a:cxnSpLocks noChangeShapeType="1"/>
              <a:stCxn id="13317" idx="0"/>
              <a:endCxn id="77" idx="2"/>
            </p:cNvCxnSpPr>
            <p:nvPr/>
          </p:nvCxnSpPr>
          <p:spPr bwMode="auto">
            <a:xfrm flipV="1">
              <a:off x="9519929" y="2833734"/>
              <a:ext cx="1802219" cy="306001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9" name="Text Box 66"/>
            <p:cNvSpPr txBox="1">
              <a:spLocks noChangeAspect="1" noChangeArrowheads="1"/>
            </p:cNvSpPr>
            <p:nvPr/>
          </p:nvSpPr>
          <p:spPr bwMode="auto">
            <a:xfrm>
              <a:off x="10138615" y="1826640"/>
              <a:ext cx="1694500" cy="276999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49846" rIns="498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GB" altLang="el-GR" sz="1200" b="0" dirty="0" smtClean="0">
                  <a:latin typeface="+mn-lt"/>
                </a:rPr>
                <a:t>E13 Attribute Assignment</a:t>
              </a:r>
              <a:endParaRPr lang="en-GB" altLang="el-GR" sz="1200" b="0" dirty="0">
                <a:latin typeface="+mn-lt"/>
              </a:endParaRPr>
            </a:p>
          </p:txBody>
        </p:sp>
        <p:cxnSp>
          <p:nvCxnSpPr>
            <p:cNvPr id="92" name="Straight Arrow Connector 91"/>
            <p:cNvCxnSpPr>
              <a:cxnSpLocks noChangeShapeType="1"/>
              <a:stCxn id="77" idx="0"/>
              <a:endCxn id="89" idx="2"/>
            </p:cNvCxnSpPr>
            <p:nvPr/>
          </p:nvCxnSpPr>
          <p:spPr bwMode="auto">
            <a:xfrm flipH="1" flipV="1">
              <a:off x="10985865" y="2103639"/>
              <a:ext cx="336283" cy="453096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Straight Arrow Connector 97"/>
            <p:cNvCxnSpPr>
              <a:cxnSpLocks noChangeShapeType="1"/>
              <a:stCxn id="74" idx="0"/>
              <a:endCxn id="13318" idx="2"/>
            </p:cNvCxnSpPr>
            <p:nvPr/>
          </p:nvCxnSpPr>
          <p:spPr bwMode="auto">
            <a:xfrm flipV="1">
              <a:off x="9615268" y="1339405"/>
              <a:ext cx="671892" cy="1203054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" name="Straight Arrow Connector 101"/>
            <p:cNvCxnSpPr>
              <a:cxnSpLocks noChangeShapeType="1"/>
              <a:stCxn id="89" idx="0"/>
              <a:endCxn id="13318" idx="2"/>
            </p:cNvCxnSpPr>
            <p:nvPr/>
          </p:nvCxnSpPr>
          <p:spPr bwMode="auto">
            <a:xfrm flipH="1" flipV="1">
              <a:off x="10287160" y="1339405"/>
              <a:ext cx="698705" cy="487235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" name="Group 8"/>
          <p:cNvGrpSpPr/>
          <p:nvPr/>
        </p:nvGrpSpPr>
        <p:grpSpPr>
          <a:xfrm>
            <a:off x="3962607" y="2441875"/>
            <a:ext cx="8011136" cy="3309874"/>
            <a:chOff x="3962607" y="2441875"/>
            <a:chExt cx="8011136" cy="3309874"/>
          </a:xfrm>
        </p:grpSpPr>
        <p:cxnSp>
          <p:nvCxnSpPr>
            <p:cNvPr id="96" name="Curved Connector 50"/>
            <p:cNvCxnSpPr>
              <a:cxnSpLocks noChangeShapeType="1"/>
              <a:stCxn id="13317" idx="2"/>
              <a:endCxn id="23571" idx="2"/>
            </p:cNvCxnSpPr>
            <p:nvPr/>
          </p:nvCxnSpPr>
          <p:spPr bwMode="auto">
            <a:xfrm rot="5400000" flipH="1">
              <a:off x="8278112" y="2174917"/>
              <a:ext cx="697860" cy="1785774"/>
            </a:xfrm>
            <a:prstGeom prst="curvedConnector3">
              <a:avLst>
                <a:gd name="adj1" fmla="val -3275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17" name="Text Box 11"/>
            <p:cNvSpPr txBox="1">
              <a:spLocks noChangeAspect="1" noChangeArrowheads="1"/>
            </p:cNvSpPr>
            <p:nvPr/>
          </p:nvSpPr>
          <p:spPr bwMode="auto">
            <a:xfrm>
              <a:off x="8629943" y="3139735"/>
              <a:ext cx="1779971" cy="276999"/>
            </a:xfrm>
            <a:prstGeom prst="rect">
              <a:avLst/>
            </a:prstGeom>
            <a:gradFill rotWithShape="0">
              <a:gsLst>
                <a:gs pos="0">
                  <a:srgbClr val="007E39"/>
                </a:gs>
                <a:gs pos="50000">
                  <a:srgbClr val="D7E9DA"/>
                </a:gs>
                <a:gs pos="100000">
                  <a:srgbClr val="007E39"/>
                </a:gs>
              </a:gsLst>
              <a:lin ang="5400000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49846" rIns="498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GB" altLang="el-GR" sz="1200" b="0" dirty="0">
                  <a:latin typeface="+mn-lt"/>
                </a:rPr>
                <a:t>A1 Excavation Process Unit</a:t>
              </a:r>
              <a:endParaRPr lang="el-GR" altLang="el-GR" sz="1200" b="0" dirty="0">
                <a:latin typeface="+mn-lt"/>
              </a:endParaRPr>
            </a:p>
          </p:txBody>
        </p:sp>
        <p:sp>
          <p:nvSpPr>
            <p:cNvPr id="13349" name="Text Box 11"/>
            <p:cNvSpPr txBox="1">
              <a:spLocks noChangeAspect="1" noChangeArrowheads="1"/>
            </p:cNvSpPr>
            <p:nvPr/>
          </p:nvSpPr>
          <p:spPr bwMode="auto">
            <a:xfrm>
              <a:off x="8257342" y="5474750"/>
              <a:ext cx="1628716" cy="276999"/>
            </a:xfrm>
            <a:prstGeom prst="rect">
              <a:avLst/>
            </a:prstGeom>
            <a:gradFill>
              <a:gsLst>
                <a:gs pos="0">
                  <a:srgbClr val="FAA372"/>
                </a:gs>
                <a:gs pos="50000">
                  <a:schemeClr val="bg1"/>
                </a:gs>
                <a:gs pos="100000">
                  <a:srgbClr val="FAA37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de-DE"/>
              </a:defPPr>
              <a:lvl1pPr algn="ctr">
                <a:defRPr sz="1108"/>
              </a:lvl1pPr>
            </a:lstStyle>
            <a:p>
              <a:r>
                <a:rPr lang="en-GB" altLang="el-GR" sz="1200" dirty="0"/>
                <a:t>S22 Segment of Matter</a:t>
              </a:r>
            </a:p>
          </p:txBody>
        </p:sp>
        <p:cxnSp>
          <p:nvCxnSpPr>
            <p:cNvPr id="55" name="Straight Arrow Connector 121"/>
            <p:cNvCxnSpPr>
              <a:cxnSpLocks noChangeShapeType="1"/>
              <a:stCxn id="13317" idx="2"/>
              <a:endCxn id="112" idx="0"/>
            </p:cNvCxnSpPr>
            <p:nvPr/>
          </p:nvCxnSpPr>
          <p:spPr bwMode="auto">
            <a:xfrm>
              <a:off x="9519929" y="3416734"/>
              <a:ext cx="1635354" cy="20394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8" name="Text Box 25"/>
            <p:cNvSpPr txBox="1">
              <a:spLocks noChangeArrowheads="1"/>
            </p:cNvSpPr>
            <p:nvPr/>
          </p:nvSpPr>
          <p:spPr bwMode="auto">
            <a:xfrm>
              <a:off x="9714173" y="3739588"/>
              <a:ext cx="934871" cy="376385"/>
            </a:xfrm>
            <a:prstGeom prst="rect">
              <a:avLst/>
            </a:prstGeom>
            <a:solidFill>
              <a:srgbClr val="D7E9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defPPr>
                <a:defRPr lang="de-DE"/>
              </a:defPPr>
              <a:lvl1pPr>
                <a:defRPr sz="923" b="1"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 b="1">
                  <a:latin typeface="Arial" charset="0"/>
                </a:defRPr>
              </a:lvl2pPr>
              <a:lvl3pPr marL="1143000" indent="-228600">
                <a:defRPr b="1">
                  <a:latin typeface="Arial" charset="0"/>
                </a:defRPr>
              </a:lvl3pPr>
              <a:lvl4pPr marL="1600200" indent="-228600">
                <a:defRPr b="1">
                  <a:latin typeface="Arial" charset="0"/>
                </a:defRPr>
              </a:lvl4pPr>
              <a:lvl5pPr marL="2057400" indent="-228600">
                <a:defRPr b="1"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latin typeface="Arial" charset="0"/>
                </a:defRPr>
              </a:lvl9pPr>
            </a:lstStyle>
            <a:p>
              <a:r>
                <a:rPr lang="en-US" altLang="el-GR" b="0" dirty="0"/>
                <a:t>AP4 </a:t>
              </a:r>
              <a:r>
                <a:rPr lang="en-US" altLang="el-GR" b="0" dirty="0" smtClean="0"/>
                <a:t>produced</a:t>
              </a:r>
            </a:p>
            <a:p>
              <a:r>
                <a:rPr lang="en-US" altLang="el-GR" b="0" dirty="0" smtClean="0"/>
                <a:t> </a:t>
              </a:r>
              <a:r>
                <a:rPr lang="en-US" altLang="el-GR" b="0" dirty="0"/>
                <a:t>surface</a:t>
              </a:r>
            </a:p>
          </p:txBody>
        </p:sp>
        <p:sp>
          <p:nvSpPr>
            <p:cNvPr id="112" name="Text Box 11"/>
            <p:cNvSpPr txBox="1">
              <a:spLocks noChangeAspect="1" noChangeArrowheads="1"/>
            </p:cNvSpPr>
            <p:nvPr/>
          </p:nvSpPr>
          <p:spPr bwMode="auto">
            <a:xfrm>
              <a:off x="10336823" y="5456215"/>
              <a:ext cx="1636920" cy="276999"/>
            </a:xfrm>
            <a:prstGeom prst="rect">
              <a:avLst/>
            </a:prstGeom>
            <a:gradFill rotWithShape="0">
              <a:gsLst>
                <a:gs pos="0">
                  <a:srgbClr val="007E39"/>
                </a:gs>
                <a:gs pos="50000">
                  <a:srgbClr val="D7E9DA"/>
                </a:gs>
                <a:gs pos="100000">
                  <a:srgbClr val="007E39"/>
                </a:gs>
              </a:gsLst>
              <a:lin ang="5400000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49846" rIns="498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GB" altLang="el-GR" sz="1200" b="0" dirty="0" smtClean="0">
                  <a:latin typeface="+mn-lt"/>
                </a:rPr>
                <a:t>A10 </a:t>
              </a:r>
              <a:r>
                <a:rPr lang="en-GB" altLang="el-GR" sz="1200" b="0" dirty="0">
                  <a:latin typeface="+mn-lt"/>
                </a:rPr>
                <a:t>Excavation </a:t>
              </a:r>
              <a:r>
                <a:rPr lang="en-GB" altLang="el-GR" sz="1200" b="0" dirty="0" smtClean="0">
                  <a:latin typeface="+mn-lt"/>
                </a:rPr>
                <a:t>Interface</a:t>
              </a:r>
              <a:endParaRPr lang="el-GR" altLang="el-GR" sz="1200" b="0" dirty="0">
                <a:latin typeface="+mn-lt"/>
              </a:endParaRPr>
            </a:p>
          </p:txBody>
        </p:sp>
        <p:cxnSp>
          <p:nvCxnSpPr>
            <p:cNvPr id="121" name="Straight Arrow Connector 121"/>
            <p:cNvCxnSpPr>
              <a:cxnSpLocks noChangeShapeType="1"/>
              <a:stCxn id="13317" idx="2"/>
              <a:endCxn id="13319" idx="3"/>
            </p:cNvCxnSpPr>
            <p:nvPr/>
          </p:nvCxnSpPr>
          <p:spPr bwMode="auto">
            <a:xfrm flipH="1">
              <a:off x="3962607" y="3416734"/>
              <a:ext cx="5557322" cy="11594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4" name="Text Box 25"/>
            <p:cNvSpPr txBox="1">
              <a:spLocks noChangeArrowheads="1"/>
            </p:cNvSpPr>
            <p:nvPr/>
          </p:nvSpPr>
          <p:spPr bwMode="auto">
            <a:xfrm>
              <a:off x="6838909" y="3694502"/>
              <a:ext cx="1141659" cy="376385"/>
            </a:xfrm>
            <a:prstGeom prst="rect">
              <a:avLst/>
            </a:prstGeom>
            <a:solidFill>
              <a:srgbClr val="D7E9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l-GR" sz="923" b="0" dirty="0">
                  <a:ea typeface="Arial" charset="0"/>
                  <a:cs typeface="Arial" charset="0"/>
                </a:rPr>
                <a:t>AP5 removed </a:t>
              </a:r>
              <a:r>
                <a:rPr lang="en-US" altLang="el-GR" sz="923" b="0" dirty="0" smtClean="0">
                  <a:ea typeface="Arial" charset="0"/>
                  <a:cs typeface="Arial" charset="0"/>
                </a:rPr>
                <a:t>part</a:t>
              </a:r>
            </a:p>
            <a:p>
              <a:r>
                <a:rPr lang="en-US" altLang="el-GR" sz="923" b="0" dirty="0" smtClean="0">
                  <a:ea typeface="Arial" charset="0"/>
                  <a:cs typeface="Arial" charset="0"/>
                </a:rPr>
                <a:t> </a:t>
              </a:r>
              <a:r>
                <a:rPr lang="en-US" altLang="el-GR" sz="923" b="0" dirty="0">
                  <a:ea typeface="Arial" charset="0"/>
                  <a:cs typeface="Arial" charset="0"/>
                </a:rPr>
                <a:t>or all of </a:t>
              </a:r>
            </a:p>
          </p:txBody>
        </p:sp>
        <p:sp>
          <p:nvSpPr>
            <p:cNvPr id="23571" name="Text Box 20"/>
            <p:cNvSpPr txBox="1">
              <a:spLocks noChangeAspect="1" noChangeArrowheads="1"/>
            </p:cNvSpPr>
            <p:nvPr/>
          </p:nvSpPr>
          <p:spPr bwMode="auto">
            <a:xfrm>
              <a:off x="6942239" y="2441875"/>
              <a:ext cx="1583832" cy="276999"/>
            </a:xfrm>
            <a:prstGeom prst="rect">
              <a:avLst/>
            </a:prstGeom>
            <a:gradFill>
              <a:gsLst>
                <a:gs pos="0">
                  <a:srgbClr val="FAA372"/>
                </a:gs>
                <a:gs pos="50000">
                  <a:schemeClr val="bg1"/>
                </a:gs>
                <a:gs pos="100000">
                  <a:srgbClr val="FAA37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S11 Amount of Matter</a:t>
              </a:r>
            </a:p>
          </p:txBody>
        </p:sp>
        <p:cxnSp>
          <p:nvCxnSpPr>
            <p:cNvPr id="128" name="Straight Arrow Connector 121"/>
            <p:cNvCxnSpPr>
              <a:cxnSpLocks noChangeShapeType="1"/>
              <a:stCxn id="13317" idx="2"/>
              <a:endCxn id="13349" idx="0"/>
            </p:cNvCxnSpPr>
            <p:nvPr/>
          </p:nvCxnSpPr>
          <p:spPr bwMode="auto">
            <a:xfrm flipH="1">
              <a:off x="9071700" y="3416734"/>
              <a:ext cx="448229" cy="20580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1" name="Text Box 25"/>
            <p:cNvSpPr txBox="1">
              <a:spLocks noChangeArrowheads="1"/>
            </p:cNvSpPr>
            <p:nvPr/>
          </p:nvSpPr>
          <p:spPr bwMode="auto">
            <a:xfrm>
              <a:off x="8599129" y="4748493"/>
              <a:ext cx="1027845" cy="234360"/>
            </a:xfrm>
            <a:prstGeom prst="rect">
              <a:avLst/>
            </a:prstGeom>
            <a:solidFill>
              <a:srgbClr val="D7E9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l-GR" sz="923" b="0" dirty="0">
                  <a:ea typeface="Arial" charset="0"/>
                  <a:cs typeface="Arial" charset="0"/>
                </a:rPr>
                <a:t>AP10 destroyed</a:t>
              </a:r>
            </a:p>
          </p:txBody>
        </p:sp>
        <p:sp>
          <p:nvSpPr>
            <p:cNvPr id="13329" name="Text Box 25"/>
            <p:cNvSpPr txBox="1">
              <a:spLocks noChangeArrowheads="1"/>
            </p:cNvSpPr>
            <p:nvPr/>
          </p:nvSpPr>
          <p:spPr bwMode="auto">
            <a:xfrm>
              <a:off x="7485943" y="2944455"/>
              <a:ext cx="934871" cy="234360"/>
            </a:xfrm>
            <a:prstGeom prst="rect">
              <a:avLst/>
            </a:prstGeom>
            <a:solidFill>
              <a:srgbClr val="D7E9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l-GR" sz="923" b="0" dirty="0">
                  <a:ea typeface="Arial" charset="0"/>
                  <a:cs typeface="Arial" charset="0"/>
                </a:rPr>
                <a:t>AP1 produced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835812" y="1061226"/>
            <a:ext cx="1777166" cy="1380649"/>
            <a:chOff x="6835812" y="1061226"/>
            <a:chExt cx="1777166" cy="1380649"/>
          </a:xfrm>
        </p:grpSpPr>
        <p:sp>
          <p:nvSpPr>
            <p:cNvPr id="23562" name="Text Box 15"/>
            <p:cNvSpPr txBox="1">
              <a:spLocks noChangeAspect="1" noChangeArrowheads="1"/>
            </p:cNvSpPr>
            <p:nvPr/>
          </p:nvSpPr>
          <p:spPr bwMode="auto">
            <a:xfrm>
              <a:off x="6835812" y="1851588"/>
              <a:ext cx="1777166" cy="276999"/>
            </a:xfrm>
            <a:prstGeom prst="rect">
              <a:avLst/>
            </a:prstGeom>
            <a:gradFill>
              <a:gsLst>
                <a:gs pos="0">
                  <a:srgbClr val="FAA372"/>
                </a:gs>
                <a:gs pos="50000">
                  <a:schemeClr val="bg1"/>
                </a:gs>
                <a:gs pos="100000">
                  <a:srgbClr val="FAA37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1200" dirty="0"/>
                <a:t>S10 Material Substantial</a:t>
              </a:r>
            </a:p>
          </p:txBody>
        </p:sp>
        <p:cxnSp>
          <p:nvCxnSpPr>
            <p:cNvPr id="115" name="Straight Arrow Connector 114"/>
            <p:cNvCxnSpPr>
              <a:cxnSpLocks noChangeShapeType="1"/>
              <a:stCxn id="23571" idx="0"/>
              <a:endCxn id="23562" idx="2"/>
            </p:cNvCxnSpPr>
            <p:nvPr/>
          </p:nvCxnSpPr>
          <p:spPr bwMode="auto">
            <a:xfrm flipH="1" flipV="1">
              <a:off x="7724395" y="2128587"/>
              <a:ext cx="9760" cy="313288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7" name="Text Box 66"/>
            <p:cNvSpPr txBox="1">
              <a:spLocks noChangeAspect="1" noChangeArrowheads="1"/>
            </p:cNvSpPr>
            <p:nvPr/>
          </p:nvSpPr>
          <p:spPr bwMode="auto">
            <a:xfrm>
              <a:off x="7351218" y="1061226"/>
              <a:ext cx="711410" cy="276999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49846" rIns="498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GB" altLang="el-GR" sz="1200" b="0" dirty="0" smtClean="0">
                  <a:latin typeface="+mn-lt"/>
                </a:rPr>
                <a:t>E70 Thing</a:t>
              </a:r>
              <a:endParaRPr lang="en-GB" altLang="el-GR" sz="1200" b="0" dirty="0">
                <a:latin typeface="+mn-lt"/>
              </a:endParaRPr>
            </a:p>
          </p:txBody>
        </p:sp>
        <p:cxnSp>
          <p:nvCxnSpPr>
            <p:cNvPr id="587" name="Straight Arrow Connector 586"/>
            <p:cNvCxnSpPr>
              <a:cxnSpLocks noChangeShapeType="1"/>
              <a:stCxn id="23562" idx="0"/>
              <a:endCxn id="277" idx="2"/>
            </p:cNvCxnSpPr>
            <p:nvPr/>
          </p:nvCxnSpPr>
          <p:spPr bwMode="auto">
            <a:xfrm flipH="1" flipV="1">
              <a:off x="7706923" y="1338225"/>
              <a:ext cx="17472" cy="513363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" name="Group 1"/>
          <p:cNvGrpSpPr/>
          <p:nvPr/>
        </p:nvGrpSpPr>
        <p:grpSpPr>
          <a:xfrm>
            <a:off x="34625" y="2755018"/>
            <a:ext cx="3225227" cy="1689789"/>
            <a:chOff x="34625" y="2755018"/>
            <a:chExt cx="3225227" cy="1689789"/>
          </a:xfrm>
        </p:grpSpPr>
        <p:cxnSp>
          <p:nvCxnSpPr>
            <p:cNvPr id="101" name="Straight Arrow Connector 100"/>
            <p:cNvCxnSpPr>
              <a:cxnSpLocks noChangeShapeType="1"/>
              <a:stCxn id="13319" idx="0"/>
              <a:endCxn id="205" idx="2"/>
            </p:cNvCxnSpPr>
            <p:nvPr/>
          </p:nvCxnSpPr>
          <p:spPr bwMode="auto">
            <a:xfrm flipH="1" flipV="1">
              <a:off x="1151526" y="4177069"/>
              <a:ext cx="2108326" cy="267738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" name="Text Box 11"/>
            <p:cNvSpPr txBox="1">
              <a:spLocks noChangeAspect="1" noChangeArrowheads="1"/>
            </p:cNvSpPr>
            <p:nvPr/>
          </p:nvSpPr>
          <p:spPr bwMode="auto">
            <a:xfrm>
              <a:off x="253715" y="3900070"/>
              <a:ext cx="1795621" cy="276999"/>
            </a:xfrm>
            <a:prstGeom prst="rect">
              <a:avLst/>
            </a:prstGeom>
            <a:gradFill>
              <a:gsLst>
                <a:gs pos="0">
                  <a:srgbClr val="FAA372"/>
                </a:gs>
                <a:gs pos="50000">
                  <a:schemeClr val="bg1"/>
                </a:gs>
                <a:gs pos="100000">
                  <a:srgbClr val="FAA37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defPPr>
                <a:defRPr lang="de-DE"/>
              </a:defPPr>
              <a:lvl1pPr algn="ctr">
                <a:defRPr sz="1108"/>
              </a:lvl1pPr>
            </a:lstStyle>
            <a:p>
              <a:r>
                <a:rPr lang="en-US" altLang="el-GR" sz="1200" dirty="0"/>
                <a:t>S20 Rigid Physical Feature</a:t>
              </a:r>
            </a:p>
          </p:txBody>
        </p:sp>
        <p:sp>
          <p:nvSpPr>
            <p:cNvPr id="591" name="Text Box 66"/>
            <p:cNvSpPr txBox="1">
              <a:spLocks noChangeAspect="1" noChangeArrowheads="1"/>
            </p:cNvSpPr>
            <p:nvPr/>
          </p:nvSpPr>
          <p:spPr bwMode="auto">
            <a:xfrm>
              <a:off x="71558" y="3320568"/>
              <a:ext cx="700189" cy="276999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49846" rIns="498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GB" altLang="el-GR" sz="1200" b="0" dirty="0" smtClean="0">
                  <a:latin typeface="+mn-lt"/>
                </a:rPr>
                <a:t>E55 Place</a:t>
              </a:r>
              <a:endParaRPr lang="en-GB" altLang="el-GR" sz="1200" b="0" dirty="0">
                <a:latin typeface="+mn-lt"/>
              </a:endParaRPr>
            </a:p>
          </p:txBody>
        </p:sp>
        <p:sp>
          <p:nvSpPr>
            <p:cNvPr id="592" name="Text Box 66"/>
            <p:cNvSpPr txBox="1">
              <a:spLocks noChangeAspect="1" noChangeArrowheads="1"/>
            </p:cNvSpPr>
            <p:nvPr/>
          </p:nvSpPr>
          <p:spPr bwMode="auto">
            <a:xfrm>
              <a:off x="34625" y="2755018"/>
              <a:ext cx="1424940" cy="282775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49846" rIns="49846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GB" altLang="el-GR" sz="1200" b="0" dirty="0" smtClean="0">
                  <a:latin typeface="+mn-lt"/>
                </a:rPr>
                <a:t>E26 Physical Feature</a:t>
              </a:r>
              <a:endParaRPr lang="en-GB" altLang="el-GR" sz="1200" b="0" dirty="0">
                <a:latin typeface="+mn-lt"/>
              </a:endParaRPr>
            </a:p>
          </p:txBody>
        </p:sp>
        <p:cxnSp>
          <p:nvCxnSpPr>
            <p:cNvPr id="593" name="Straight Arrow Connector 592"/>
            <p:cNvCxnSpPr>
              <a:cxnSpLocks noChangeShapeType="1"/>
              <a:stCxn id="205" idx="0"/>
              <a:endCxn id="592" idx="2"/>
            </p:cNvCxnSpPr>
            <p:nvPr/>
          </p:nvCxnSpPr>
          <p:spPr bwMode="auto">
            <a:xfrm flipH="1" flipV="1">
              <a:off x="747095" y="3037793"/>
              <a:ext cx="404431" cy="862277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6" name="Straight Arrow Connector 595"/>
            <p:cNvCxnSpPr>
              <a:cxnSpLocks noChangeShapeType="1"/>
              <a:stCxn id="205" idx="0"/>
              <a:endCxn id="591" idx="2"/>
            </p:cNvCxnSpPr>
            <p:nvPr/>
          </p:nvCxnSpPr>
          <p:spPr bwMode="auto">
            <a:xfrm flipH="1" flipV="1">
              <a:off x="421653" y="3597567"/>
              <a:ext cx="729873" cy="302503"/>
            </a:xfrm>
            <a:prstGeom prst="straightConnector1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603" name="Straight Arrow Connector 602"/>
          <p:cNvCxnSpPr>
            <a:cxnSpLocks noChangeShapeType="1"/>
            <a:stCxn id="13320" idx="0"/>
            <a:endCxn id="13319" idx="2"/>
          </p:cNvCxnSpPr>
          <p:nvPr/>
        </p:nvCxnSpPr>
        <p:spPr bwMode="auto">
          <a:xfrm flipV="1">
            <a:off x="1310913" y="4707636"/>
            <a:ext cx="1948939" cy="450049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6" name="Straight Arrow Connector 605"/>
          <p:cNvCxnSpPr>
            <a:cxnSpLocks noChangeShapeType="1"/>
            <a:stCxn id="13342" idx="0"/>
          </p:cNvCxnSpPr>
          <p:nvPr/>
        </p:nvCxnSpPr>
        <p:spPr bwMode="auto">
          <a:xfrm flipH="1" flipV="1">
            <a:off x="3287678" y="4796081"/>
            <a:ext cx="468481" cy="361604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" name="Group 4"/>
          <p:cNvGrpSpPr/>
          <p:nvPr/>
        </p:nvGrpSpPr>
        <p:grpSpPr>
          <a:xfrm>
            <a:off x="3887667" y="978443"/>
            <a:ext cx="2170233" cy="3054161"/>
            <a:chOff x="3887667" y="978443"/>
            <a:chExt cx="2170233" cy="3054161"/>
          </a:xfrm>
        </p:grpSpPr>
        <p:cxnSp>
          <p:nvCxnSpPr>
            <p:cNvPr id="13338" name="Curved Connector 50"/>
            <p:cNvCxnSpPr>
              <a:cxnSpLocks noChangeShapeType="1"/>
              <a:stCxn id="13333" idx="0"/>
              <a:endCxn id="13333" idx="3"/>
            </p:cNvCxnSpPr>
            <p:nvPr/>
          </p:nvCxnSpPr>
          <p:spPr bwMode="auto">
            <a:xfrm rot="16200000" flipH="1">
              <a:off x="4590058" y="1446684"/>
              <a:ext cx="138500" cy="1180572"/>
            </a:xfrm>
            <a:prstGeom prst="curvedConnector4">
              <a:avLst>
                <a:gd name="adj1" fmla="val -165054"/>
                <a:gd name="adj2" fmla="val 11936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39" name="Text Box 25"/>
            <p:cNvSpPr txBox="1">
              <a:spLocks noChangeArrowheads="1"/>
            </p:cNvSpPr>
            <p:nvPr/>
          </p:nvSpPr>
          <p:spPr bwMode="auto">
            <a:xfrm>
              <a:off x="3887667" y="1624430"/>
              <a:ext cx="1798890" cy="234360"/>
            </a:xfrm>
            <a:prstGeom prst="rect">
              <a:avLst/>
            </a:prstGeom>
            <a:solidFill>
              <a:srgbClr val="D7E9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l-GR" sz="923" b="0" dirty="0">
                  <a:ea typeface="Arial" charset="0"/>
                  <a:cs typeface="Arial" charset="0"/>
                </a:rPr>
                <a:t>AP13 has stratigraphic relation</a:t>
              </a:r>
            </a:p>
          </p:txBody>
        </p:sp>
        <p:cxnSp>
          <p:nvCxnSpPr>
            <p:cNvPr id="75" name="Curved Connector 50"/>
            <p:cNvCxnSpPr>
              <a:cxnSpLocks noChangeShapeType="1"/>
              <a:stCxn id="13339" idx="0"/>
              <a:endCxn id="13354" idx="0"/>
            </p:cNvCxnSpPr>
            <p:nvPr/>
          </p:nvCxnSpPr>
          <p:spPr bwMode="auto">
            <a:xfrm rot="16200000" flipH="1" flipV="1">
              <a:off x="3389551" y="2635043"/>
              <a:ext cx="2408174" cy="386948"/>
            </a:xfrm>
            <a:prstGeom prst="curvedConnector5">
              <a:avLst>
                <a:gd name="adj1" fmla="val -22150"/>
                <a:gd name="adj2" fmla="val -291524"/>
                <a:gd name="adj3" fmla="val 8366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4" name="Text Box 25"/>
            <p:cNvSpPr txBox="1">
              <a:spLocks noChangeArrowheads="1"/>
            </p:cNvSpPr>
            <p:nvPr/>
          </p:nvSpPr>
          <p:spPr bwMode="auto">
            <a:xfrm>
              <a:off x="4899409" y="978443"/>
              <a:ext cx="1158491" cy="234360"/>
            </a:xfrm>
            <a:prstGeom prst="rect">
              <a:avLst/>
            </a:prstGeom>
            <a:solidFill>
              <a:srgbClr val="D7E9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l-GR" sz="923" b="0" dirty="0">
                  <a:ea typeface="Arial" charset="0"/>
                  <a:cs typeface="Arial" charset="0"/>
                </a:rPr>
                <a:t>AP14 justified by 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080406" y="2580375"/>
            <a:ext cx="2861833" cy="397838"/>
            <a:chOff x="4080406" y="2580375"/>
            <a:chExt cx="2861833" cy="397838"/>
          </a:xfrm>
        </p:grpSpPr>
        <p:cxnSp>
          <p:nvCxnSpPr>
            <p:cNvPr id="82" name="Straight Arrow Connector 93"/>
            <p:cNvCxnSpPr>
              <a:cxnSpLocks noChangeShapeType="1"/>
              <a:stCxn id="13321" idx="3"/>
              <a:endCxn id="23571" idx="1"/>
            </p:cNvCxnSpPr>
            <p:nvPr/>
          </p:nvCxnSpPr>
          <p:spPr bwMode="auto">
            <a:xfrm flipV="1">
              <a:off x="4080406" y="2580375"/>
              <a:ext cx="2861833" cy="20754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3" name="Text Box 25"/>
            <p:cNvSpPr txBox="1">
              <a:spLocks noChangeArrowheads="1"/>
            </p:cNvSpPr>
            <p:nvPr/>
          </p:nvSpPr>
          <p:spPr bwMode="auto">
            <a:xfrm>
              <a:off x="4633977" y="2601828"/>
              <a:ext cx="829073" cy="376385"/>
            </a:xfrm>
            <a:prstGeom prst="rect">
              <a:avLst/>
            </a:prstGeom>
            <a:solidFill>
              <a:srgbClr val="D7E9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l-GR" sz="923" b="0" dirty="0">
                  <a:ea typeface="Arial" charset="0"/>
                  <a:cs typeface="Arial" charset="0"/>
                </a:rPr>
                <a:t>AP9  </a:t>
              </a:r>
              <a:r>
                <a:rPr lang="en-US" altLang="el-GR" sz="923" b="0" dirty="0" smtClean="0">
                  <a:ea typeface="Arial" charset="0"/>
                  <a:cs typeface="Arial" charset="0"/>
                </a:rPr>
                <a:t>took</a:t>
              </a:r>
            </a:p>
            <a:p>
              <a:r>
                <a:rPr lang="en-US" altLang="el-GR" sz="923" b="0" dirty="0" smtClean="0">
                  <a:ea typeface="Arial" charset="0"/>
                  <a:cs typeface="Arial" charset="0"/>
                </a:rPr>
                <a:t> </a:t>
              </a:r>
              <a:r>
                <a:rPr lang="en-US" altLang="el-GR" sz="923" b="0" dirty="0">
                  <a:ea typeface="Arial" charset="0"/>
                  <a:cs typeface="Arial" charset="0"/>
                </a:rPr>
                <a:t>matter from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17138" y="2718874"/>
            <a:ext cx="2102791" cy="788476"/>
            <a:chOff x="7417138" y="2718874"/>
            <a:chExt cx="2102791" cy="788476"/>
          </a:xfrm>
        </p:grpSpPr>
        <p:cxnSp>
          <p:nvCxnSpPr>
            <p:cNvPr id="87" name="Curved Connector 50"/>
            <p:cNvCxnSpPr>
              <a:cxnSpLocks noChangeShapeType="1"/>
              <a:stCxn id="13317" idx="2"/>
              <a:endCxn id="23571" idx="2"/>
            </p:cNvCxnSpPr>
            <p:nvPr/>
          </p:nvCxnSpPr>
          <p:spPr bwMode="auto">
            <a:xfrm rot="5400000" flipH="1">
              <a:off x="8278112" y="2174917"/>
              <a:ext cx="697860" cy="1785774"/>
            </a:xfrm>
            <a:prstGeom prst="curvedConnector3">
              <a:avLst>
                <a:gd name="adj1" fmla="val -4913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6" name="Text Box 25"/>
            <p:cNvSpPr txBox="1">
              <a:spLocks noChangeArrowheads="1"/>
            </p:cNvSpPr>
            <p:nvPr/>
          </p:nvSpPr>
          <p:spPr bwMode="auto">
            <a:xfrm>
              <a:off x="7417138" y="3272990"/>
              <a:ext cx="954107" cy="234360"/>
            </a:xfrm>
            <a:prstGeom prst="rect">
              <a:avLst/>
            </a:prstGeom>
            <a:solidFill>
              <a:srgbClr val="D7E9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l-GR" sz="923" b="0" dirty="0" smtClean="0">
                  <a:ea typeface="Arial" charset="0"/>
                  <a:cs typeface="Arial" charset="0"/>
                </a:rPr>
                <a:t>AP2 discarded</a:t>
              </a:r>
              <a:endParaRPr lang="en-US" altLang="el-GR" sz="923" b="0" dirty="0"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288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8" name="Curved Connector 50"/>
          <p:cNvCxnSpPr>
            <a:cxnSpLocks noChangeShapeType="1"/>
            <a:stCxn id="13342" idx="2"/>
            <a:endCxn id="241" idx="0"/>
          </p:cNvCxnSpPr>
          <p:nvPr/>
        </p:nvCxnSpPr>
        <p:spPr bwMode="auto">
          <a:xfrm rot="16200000" flipH="1">
            <a:off x="4243822" y="4947020"/>
            <a:ext cx="751558" cy="172688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Straight Arrow Connector 63"/>
          <p:cNvCxnSpPr>
            <a:cxnSpLocks noChangeShapeType="1"/>
            <a:stCxn id="13349" idx="0"/>
            <a:endCxn id="62" idx="2"/>
          </p:cNvCxnSpPr>
          <p:nvPr/>
        </p:nvCxnSpPr>
        <p:spPr bwMode="auto">
          <a:xfrm flipV="1">
            <a:off x="9071700" y="4955074"/>
            <a:ext cx="2155431" cy="51967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4" name="Straight Arrow Connector 121"/>
          <p:cNvCxnSpPr>
            <a:cxnSpLocks noChangeShapeType="1"/>
            <a:stCxn id="13317" idx="2"/>
            <a:endCxn id="23571" idx="3"/>
          </p:cNvCxnSpPr>
          <p:nvPr/>
        </p:nvCxnSpPr>
        <p:spPr bwMode="auto">
          <a:xfrm flipH="1" flipV="1">
            <a:off x="6910631" y="3281415"/>
            <a:ext cx="2609298" cy="1353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5" name="Straight Arrow Connector 86"/>
          <p:cNvCxnSpPr>
            <a:cxnSpLocks noChangeShapeType="1"/>
            <a:stCxn id="13333" idx="2"/>
            <a:endCxn id="13319" idx="0"/>
          </p:cNvCxnSpPr>
          <p:nvPr/>
        </p:nvCxnSpPr>
        <p:spPr bwMode="auto">
          <a:xfrm flipH="1">
            <a:off x="3259852" y="2244719"/>
            <a:ext cx="809170" cy="2200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17" name="Text Box 11"/>
          <p:cNvSpPr txBox="1">
            <a:spLocks noChangeAspect="1" noChangeArrowheads="1"/>
          </p:cNvSpPr>
          <p:nvPr/>
        </p:nvSpPr>
        <p:spPr bwMode="auto">
          <a:xfrm>
            <a:off x="8629943" y="3139735"/>
            <a:ext cx="1779971" cy="27699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200" b="0" dirty="0">
                <a:latin typeface="+mn-lt"/>
              </a:rPr>
              <a:t>A1 Excavation Process Unit</a:t>
            </a:r>
            <a:endParaRPr lang="el-GR" altLang="el-GR" sz="1200" b="0" dirty="0">
              <a:latin typeface="+mn-lt"/>
            </a:endParaRPr>
          </a:p>
        </p:txBody>
      </p:sp>
      <p:sp>
        <p:nvSpPr>
          <p:cNvPr id="13318" name="Text Box 66"/>
          <p:cNvSpPr txBox="1">
            <a:spLocks noChangeAspect="1" noChangeArrowheads="1"/>
          </p:cNvSpPr>
          <p:nvPr/>
        </p:nvSpPr>
        <p:spPr bwMode="auto">
          <a:xfrm>
            <a:off x="9597606" y="1062406"/>
            <a:ext cx="756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>
                <a:latin typeface="+mn-lt"/>
              </a:rPr>
              <a:t>E7 Activity</a:t>
            </a:r>
          </a:p>
        </p:txBody>
      </p:sp>
      <p:sp>
        <p:nvSpPr>
          <p:cNvPr id="13319" name="Text Box 11"/>
          <p:cNvSpPr txBox="1">
            <a:spLocks noChangeAspect="1" noChangeArrowheads="1"/>
          </p:cNvSpPr>
          <p:nvPr/>
        </p:nvSpPr>
        <p:spPr bwMode="auto">
          <a:xfrm>
            <a:off x="2557097" y="4444807"/>
            <a:ext cx="1405510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b="0" dirty="0"/>
              <a:t>A8 Stratigraphic Unit</a:t>
            </a:r>
          </a:p>
        </p:txBody>
      </p:sp>
      <p:sp>
        <p:nvSpPr>
          <p:cNvPr id="13320" name="Text Box 11"/>
          <p:cNvSpPr txBox="1">
            <a:spLocks noChangeAspect="1" noChangeArrowheads="1"/>
          </p:cNvSpPr>
          <p:nvPr/>
        </p:nvSpPr>
        <p:spPr bwMode="auto">
          <a:xfrm>
            <a:off x="458277" y="5157685"/>
            <a:ext cx="1705272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b="0" dirty="0"/>
              <a:t>A3 Stratigraphic Interface</a:t>
            </a:r>
          </a:p>
        </p:txBody>
      </p:sp>
      <p:sp>
        <p:nvSpPr>
          <p:cNvPr id="13321" name="Text Box 11"/>
          <p:cNvSpPr txBox="1">
            <a:spLocks noChangeAspect="1" noChangeArrowheads="1"/>
          </p:cNvSpPr>
          <p:nvPr/>
        </p:nvSpPr>
        <p:spPr bwMode="auto">
          <a:xfrm>
            <a:off x="2429316" y="2649417"/>
            <a:ext cx="1651090" cy="27699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200" b="0" dirty="0">
                <a:latin typeface="+mn-lt"/>
              </a:rPr>
              <a:t>A4 Stratigraphic Genesis </a:t>
            </a:r>
          </a:p>
        </p:txBody>
      </p:sp>
      <p:sp>
        <p:nvSpPr>
          <p:cNvPr id="23562" name="Text Box 15"/>
          <p:cNvSpPr txBox="1">
            <a:spLocks noChangeAspect="1" noChangeArrowheads="1"/>
          </p:cNvSpPr>
          <p:nvPr/>
        </p:nvSpPr>
        <p:spPr bwMode="auto">
          <a:xfrm>
            <a:off x="5244829" y="2635025"/>
            <a:ext cx="1777166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200" dirty="0"/>
              <a:t>S10 Material Substantial</a:t>
            </a:r>
          </a:p>
        </p:txBody>
      </p:sp>
      <p:cxnSp>
        <p:nvCxnSpPr>
          <p:cNvPr id="13323" name="Straight Arrow Connector 86"/>
          <p:cNvCxnSpPr>
            <a:cxnSpLocks noChangeShapeType="1"/>
            <a:stCxn id="13321" idx="2"/>
            <a:endCxn id="13319" idx="0"/>
          </p:cNvCxnSpPr>
          <p:nvPr/>
        </p:nvCxnSpPr>
        <p:spPr bwMode="auto">
          <a:xfrm>
            <a:off x="3254861" y="2926416"/>
            <a:ext cx="4991" cy="151839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4" name="Straight Arrow Connector 93"/>
          <p:cNvCxnSpPr>
            <a:cxnSpLocks noChangeShapeType="1"/>
            <a:stCxn id="13321" idx="3"/>
            <a:endCxn id="23562" idx="1"/>
          </p:cNvCxnSpPr>
          <p:nvPr/>
        </p:nvCxnSpPr>
        <p:spPr bwMode="auto">
          <a:xfrm flipV="1">
            <a:off x="4080406" y="2773525"/>
            <a:ext cx="1164423" cy="143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Straight Arrow Connector 100"/>
          <p:cNvCxnSpPr>
            <a:cxnSpLocks noChangeShapeType="1"/>
            <a:stCxn id="13319" idx="0"/>
            <a:endCxn id="205" idx="2"/>
          </p:cNvCxnSpPr>
          <p:nvPr/>
        </p:nvCxnSpPr>
        <p:spPr bwMode="auto">
          <a:xfrm flipH="1" flipV="1">
            <a:off x="1151526" y="4177069"/>
            <a:ext cx="2108326" cy="26773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Arrow Connector 114"/>
          <p:cNvCxnSpPr>
            <a:cxnSpLocks noChangeShapeType="1"/>
            <a:stCxn id="23571" idx="0"/>
            <a:endCxn id="23562" idx="2"/>
          </p:cNvCxnSpPr>
          <p:nvPr/>
        </p:nvCxnSpPr>
        <p:spPr bwMode="auto">
          <a:xfrm flipV="1">
            <a:off x="6118715" y="2912024"/>
            <a:ext cx="14697" cy="230891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29" name="Text Box 25"/>
          <p:cNvSpPr txBox="1">
            <a:spLocks noChangeArrowheads="1"/>
          </p:cNvSpPr>
          <p:nvPr/>
        </p:nvSpPr>
        <p:spPr bwMode="auto">
          <a:xfrm>
            <a:off x="7485943" y="3218775"/>
            <a:ext cx="934871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 produced</a:t>
            </a:r>
          </a:p>
        </p:txBody>
      </p:sp>
      <p:sp>
        <p:nvSpPr>
          <p:cNvPr id="13330" name="Text Box 25"/>
          <p:cNvSpPr txBox="1">
            <a:spLocks noChangeArrowheads="1"/>
          </p:cNvSpPr>
          <p:nvPr/>
        </p:nvSpPr>
        <p:spPr bwMode="auto">
          <a:xfrm>
            <a:off x="2545081" y="3118242"/>
            <a:ext cx="934871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AP7 produced</a:t>
            </a:r>
          </a:p>
        </p:txBody>
      </p:sp>
      <p:sp>
        <p:nvSpPr>
          <p:cNvPr id="13331" name="Text Box 25"/>
          <p:cNvSpPr txBox="1">
            <a:spLocks noChangeArrowheads="1"/>
          </p:cNvSpPr>
          <p:nvPr/>
        </p:nvSpPr>
        <p:spPr bwMode="auto">
          <a:xfrm>
            <a:off x="4184397" y="2815188"/>
            <a:ext cx="829073" cy="376385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AP9  </a:t>
            </a:r>
            <a:r>
              <a:rPr lang="en-US" altLang="el-GR" sz="923" b="0" dirty="0" smtClean="0">
                <a:ea typeface="Arial" charset="0"/>
                <a:cs typeface="Arial" charset="0"/>
              </a:rPr>
              <a:t>took</a:t>
            </a:r>
          </a:p>
          <a:p>
            <a:r>
              <a:rPr lang="en-US" altLang="el-GR" sz="923" b="0" dirty="0" smtClean="0">
                <a:ea typeface="Arial" charset="0"/>
                <a:cs typeface="Arial" charset="0"/>
              </a:rPr>
              <a:t> </a:t>
            </a:r>
            <a:r>
              <a:rPr lang="en-US" altLang="el-GR" sz="923" b="0" dirty="0">
                <a:ea typeface="Arial" charset="0"/>
                <a:cs typeface="Arial" charset="0"/>
              </a:rPr>
              <a:t>matter from</a:t>
            </a:r>
          </a:p>
        </p:txBody>
      </p:sp>
      <p:sp>
        <p:nvSpPr>
          <p:cNvPr id="13332" name="Slide Number Placeholder 2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685817" indent="-263776">
              <a:defRPr b="1">
                <a:solidFill>
                  <a:schemeClr val="tx1"/>
                </a:solidFill>
                <a:latin typeface="Arial" charset="0"/>
              </a:defRPr>
            </a:lvl2pPr>
            <a:lvl3pPr marL="1055103" indent="-211021">
              <a:defRPr b="1">
                <a:solidFill>
                  <a:schemeClr val="tx1"/>
                </a:solidFill>
                <a:latin typeface="Arial" charset="0"/>
              </a:defRPr>
            </a:lvl3pPr>
            <a:lvl4pPr marL="1477145" indent="-211021">
              <a:defRPr b="1">
                <a:solidFill>
                  <a:schemeClr val="tx1"/>
                </a:solidFill>
                <a:latin typeface="Arial" charset="0"/>
              </a:defRPr>
            </a:lvl4pPr>
            <a:lvl5pPr marL="1899186" indent="-211021">
              <a:defRPr b="1">
                <a:solidFill>
                  <a:schemeClr val="tx1"/>
                </a:solidFill>
                <a:latin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FB9F116-4B70-744F-8A0A-E5D884DD9B5C}" type="slidenum">
              <a:rPr lang="en-US" altLang="el-GR" b="0">
                <a:solidFill>
                  <a:schemeClr val="tx2"/>
                </a:solidFill>
              </a:rPr>
              <a:pPr/>
              <a:t>8</a:t>
            </a:fld>
            <a:endParaRPr lang="en-US" altLang="el-GR" b="0" dirty="0">
              <a:solidFill>
                <a:schemeClr val="tx2"/>
              </a:solidFill>
            </a:endParaRPr>
          </a:p>
        </p:txBody>
      </p:sp>
      <p:sp>
        <p:nvSpPr>
          <p:cNvPr id="13333" name="Text Box 11"/>
          <p:cNvSpPr txBox="1">
            <a:spLocks noChangeAspect="1" noChangeArrowheads="1"/>
          </p:cNvSpPr>
          <p:nvPr/>
        </p:nvSpPr>
        <p:spPr bwMode="auto">
          <a:xfrm>
            <a:off x="2888450" y="1967720"/>
            <a:ext cx="2361144" cy="27699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>
                <a:latin typeface="+mn-lt"/>
              </a:rPr>
              <a:t>A5 Stratigraphic Modification Event</a:t>
            </a:r>
          </a:p>
        </p:txBody>
      </p:sp>
      <p:sp>
        <p:nvSpPr>
          <p:cNvPr id="28" name="Text Box 15"/>
          <p:cNvSpPr txBox="1">
            <a:spLocks noChangeAspect="1" noChangeArrowheads="1"/>
          </p:cNvSpPr>
          <p:nvPr/>
        </p:nvSpPr>
        <p:spPr bwMode="auto">
          <a:xfrm>
            <a:off x="1252154" y="1980616"/>
            <a:ext cx="146629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S17 Physical Genesis</a:t>
            </a:r>
          </a:p>
        </p:txBody>
      </p:sp>
      <p:cxnSp>
        <p:nvCxnSpPr>
          <p:cNvPr id="29" name="Straight Arrow Connector 28"/>
          <p:cNvCxnSpPr>
            <a:cxnSpLocks noChangeShapeType="1"/>
            <a:stCxn id="13321" idx="0"/>
            <a:endCxn id="28" idx="2"/>
          </p:cNvCxnSpPr>
          <p:nvPr/>
        </p:nvCxnSpPr>
        <p:spPr bwMode="auto">
          <a:xfrm flipH="1" flipV="1">
            <a:off x="1985304" y="2257615"/>
            <a:ext cx="1269557" cy="391802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Arrow Connector 29"/>
          <p:cNvCxnSpPr>
            <a:cxnSpLocks noChangeShapeType="1"/>
            <a:stCxn id="13321" idx="0"/>
            <a:endCxn id="13333" idx="2"/>
          </p:cNvCxnSpPr>
          <p:nvPr/>
        </p:nvCxnSpPr>
        <p:spPr bwMode="auto">
          <a:xfrm flipV="1">
            <a:off x="3254861" y="2244719"/>
            <a:ext cx="814161" cy="40469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38" name="Curved Connector 50"/>
          <p:cNvCxnSpPr>
            <a:cxnSpLocks noChangeShapeType="1"/>
            <a:stCxn id="13333" idx="0"/>
            <a:endCxn id="13333" idx="3"/>
          </p:cNvCxnSpPr>
          <p:nvPr/>
        </p:nvCxnSpPr>
        <p:spPr bwMode="auto">
          <a:xfrm rot="16200000" flipH="1">
            <a:off x="4590058" y="1446684"/>
            <a:ext cx="138500" cy="1180572"/>
          </a:xfrm>
          <a:prstGeom prst="curvedConnector4">
            <a:avLst>
              <a:gd name="adj1" fmla="val -165054"/>
              <a:gd name="adj2" fmla="val 11936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9" name="Text Box 25"/>
          <p:cNvSpPr txBox="1">
            <a:spLocks noChangeArrowheads="1"/>
          </p:cNvSpPr>
          <p:nvPr/>
        </p:nvSpPr>
        <p:spPr bwMode="auto">
          <a:xfrm>
            <a:off x="3887667" y="1624430"/>
            <a:ext cx="1798890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AP13 has stratigraphic relation</a:t>
            </a:r>
          </a:p>
        </p:txBody>
      </p:sp>
      <p:sp>
        <p:nvSpPr>
          <p:cNvPr id="13340" name="Text Box 25"/>
          <p:cNvSpPr txBox="1">
            <a:spLocks noChangeArrowheads="1"/>
          </p:cNvSpPr>
          <p:nvPr/>
        </p:nvSpPr>
        <p:spPr bwMode="auto">
          <a:xfrm>
            <a:off x="3489377" y="3525785"/>
            <a:ext cx="928459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>
                <a:ea typeface="Arial" charset="0"/>
                <a:cs typeface="Arial" charset="0"/>
              </a:rPr>
              <a:t>AP8 disturbed</a:t>
            </a:r>
          </a:p>
        </p:txBody>
      </p:sp>
      <p:sp>
        <p:nvSpPr>
          <p:cNvPr id="13342" name="Text Box 11"/>
          <p:cNvSpPr txBox="1">
            <a:spLocks noChangeAspect="1" noChangeArrowheads="1"/>
          </p:cNvSpPr>
          <p:nvPr/>
        </p:nvSpPr>
        <p:spPr bwMode="auto">
          <a:xfrm>
            <a:off x="2803207" y="5157685"/>
            <a:ext cx="1905903" cy="27699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200" b="0" dirty="0">
                <a:latin typeface="+mn-lt"/>
              </a:rPr>
              <a:t>A2 Stratigraphic </a:t>
            </a:r>
            <a:r>
              <a:rPr lang="en-GB" altLang="el-GR" sz="1200" b="0" dirty="0" smtClean="0">
                <a:latin typeface="+mn-lt"/>
              </a:rPr>
              <a:t>Volume </a:t>
            </a:r>
            <a:r>
              <a:rPr lang="en-GB" altLang="el-GR" sz="1200" b="0" dirty="0">
                <a:latin typeface="+mn-lt"/>
              </a:rPr>
              <a:t>Unit</a:t>
            </a:r>
          </a:p>
        </p:txBody>
      </p:sp>
      <p:cxnSp>
        <p:nvCxnSpPr>
          <p:cNvPr id="13344" name="Curved Connector 50"/>
          <p:cNvCxnSpPr>
            <a:cxnSpLocks noChangeShapeType="1"/>
            <a:stCxn id="13342" idx="2"/>
            <a:endCxn id="13320" idx="2"/>
          </p:cNvCxnSpPr>
          <p:nvPr/>
        </p:nvCxnSpPr>
        <p:spPr bwMode="auto">
          <a:xfrm rot="5400000" flipH="1">
            <a:off x="2526451" y="4204976"/>
            <a:ext cx="14170" cy="2445246"/>
          </a:xfrm>
          <a:prstGeom prst="curvedConnector3">
            <a:avLst>
              <a:gd name="adj1" fmla="val -1613267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5" name="Text Box 25"/>
          <p:cNvSpPr txBox="1">
            <a:spLocks noChangeArrowheads="1"/>
          </p:cNvSpPr>
          <p:nvPr/>
        </p:nvSpPr>
        <p:spPr bwMode="auto">
          <a:xfrm>
            <a:off x="1577340" y="5640485"/>
            <a:ext cx="1311110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AP12 is confined by</a:t>
            </a:r>
          </a:p>
        </p:txBody>
      </p:sp>
      <p:sp>
        <p:nvSpPr>
          <p:cNvPr id="90" name="Text Box 44"/>
          <p:cNvSpPr txBox="1">
            <a:spLocks noChangeAspect="1" noChangeArrowheads="1"/>
          </p:cNvSpPr>
          <p:nvPr/>
        </p:nvSpPr>
        <p:spPr bwMode="auto">
          <a:xfrm>
            <a:off x="2391600" y="1414689"/>
            <a:ext cx="1069716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S18 Alteration</a:t>
            </a:r>
          </a:p>
        </p:txBody>
      </p:sp>
      <p:cxnSp>
        <p:nvCxnSpPr>
          <p:cNvPr id="91" name="Straight Arrow Connector 90"/>
          <p:cNvCxnSpPr>
            <a:cxnSpLocks noChangeShapeType="1"/>
            <a:stCxn id="13333" idx="0"/>
            <a:endCxn id="90" idx="2"/>
          </p:cNvCxnSpPr>
          <p:nvPr/>
        </p:nvCxnSpPr>
        <p:spPr bwMode="auto">
          <a:xfrm flipH="1" flipV="1">
            <a:off x="2926458" y="1691688"/>
            <a:ext cx="1142564" cy="276032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" name="Straight Arrow Connector 96"/>
          <p:cNvCxnSpPr>
            <a:cxnSpLocks noChangeShapeType="1"/>
            <a:stCxn id="28" idx="0"/>
            <a:endCxn id="90" idx="2"/>
          </p:cNvCxnSpPr>
          <p:nvPr/>
        </p:nvCxnSpPr>
        <p:spPr bwMode="auto">
          <a:xfrm flipV="1">
            <a:off x="1985304" y="1691688"/>
            <a:ext cx="941154" cy="28892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9" name="Text Box 11"/>
          <p:cNvSpPr txBox="1">
            <a:spLocks noChangeAspect="1" noChangeArrowheads="1"/>
          </p:cNvSpPr>
          <p:nvPr/>
        </p:nvSpPr>
        <p:spPr bwMode="auto">
          <a:xfrm>
            <a:off x="8257342" y="5474750"/>
            <a:ext cx="1628716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en-GB" altLang="el-GR" sz="1200" dirty="0"/>
              <a:t>S22 Segment of Matter</a:t>
            </a:r>
          </a:p>
        </p:txBody>
      </p:sp>
      <p:sp>
        <p:nvSpPr>
          <p:cNvPr id="13350" name="Text Box 28"/>
          <p:cNvSpPr txBox="1">
            <a:spLocks noChangeAspect="1" noChangeArrowheads="1"/>
          </p:cNvSpPr>
          <p:nvPr/>
        </p:nvSpPr>
        <p:spPr bwMode="auto">
          <a:xfrm>
            <a:off x="2947286" y="6134038"/>
            <a:ext cx="1529862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l-GR" sz="1200" b="0" dirty="0">
                <a:latin typeface="+mn-lt"/>
              </a:rPr>
              <a:t>E18 Physical Thing</a:t>
            </a:r>
          </a:p>
        </p:txBody>
      </p:sp>
      <p:cxnSp>
        <p:nvCxnSpPr>
          <p:cNvPr id="13351" name="Straight Arrow Connector 86"/>
          <p:cNvCxnSpPr>
            <a:cxnSpLocks noChangeShapeType="1"/>
            <a:stCxn id="13342" idx="2"/>
            <a:endCxn id="13350" idx="0"/>
          </p:cNvCxnSpPr>
          <p:nvPr/>
        </p:nvCxnSpPr>
        <p:spPr bwMode="auto">
          <a:xfrm flipH="1">
            <a:off x="3712217" y="5434684"/>
            <a:ext cx="43942" cy="6993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53" name="Curved Connector 50"/>
          <p:cNvCxnSpPr>
            <a:cxnSpLocks noChangeShapeType="1"/>
            <a:stCxn id="13319" idx="0"/>
            <a:endCxn id="13319" idx="3"/>
          </p:cNvCxnSpPr>
          <p:nvPr/>
        </p:nvCxnSpPr>
        <p:spPr bwMode="auto">
          <a:xfrm rot="16200000" flipH="1">
            <a:off x="3545521" y="4159137"/>
            <a:ext cx="131415" cy="702755"/>
          </a:xfrm>
          <a:prstGeom prst="curvedConnector4">
            <a:avLst>
              <a:gd name="adj1" fmla="val -173953"/>
              <a:gd name="adj2" fmla="val 132529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54" name="Text Box 25"/>
          <p:cNvSpPr txBox="1">
            <a:spLocks noChangeArrowheads="1"/>
          </p:cNvSpPr>
          <p:nvPr/>
        </p:nvSpPr>
        <p:spPr bwMode="auto">
          <a:xfrm>
            <a:off x="3610525" y="4032604"/>
            <a:ext cx="1579278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AP11 has physical relation</a:t>
            </a:r>
          </a:p>
        </p:txBody>
      </p:sp>
      <p:cxnSp>
        <p:nvCxnSpPr>
          <p:cNvPr id="55" name="Straight Arrow Connector 121"/>
          <p:cNvCxnSpPr>
            <a:cxnSpLocks noChangeShapeType="1"/>
            <a:stCxn id="13317" idx="2"/>
            <a:endCxn id="112" idx="0"/>
          </p:cNvCxnSpPr>
          <p:nvPr/>
        </p:nvCxnSpPr>
        <p:spPr bwMode="auto">
          <a:xfrm>
            <a:off x="9519929" y="3416734"/>
            <a:ext cx="1635354" cy="203948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Text Box 25"/>
          <p:cNvSpPr txBox="1">
            <a:spLocks noChangeArrowheads="1"/>
          </p:cNvSpPr>
          <p:nvPr/>
        </p:nvSpPr>
        <p:spPr bwMode="auto">
          <a:xfrm>
            <a:off x="9714173" y="3739588"/>
            <a:ext cx="934871" cy="376385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defPPr>
              <a:defRPr lang="de-DE"/>
            </a:defPPr>
            <a:lvl1pPr>
              <a:defRPr sz="923" b="1"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b="1">
                <a:latin typeface="Arial" charset="0"/>
              </a:defRPr>
            </a:lvl2pPr>
            <a:lvl3pPr marL="1143000" indent="-228600">
              <a:defRPr b="1">
                <a:latin typeface="Arial" charset="0"/>
              </a:defRPr>
            </a:lvl3pPr>
            <a:lvl4pPr marL="1600200" indent="-228600">
              <a:defRPr b="1">
                <a:latin typeface="Arial" charset="0"/>
              </a:defRPr>
            </a:lvl4pPr>
            <a:lvl5pPr marL="2057400" indent="-228600">
              <a:defRPr b="1"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9pPr>
          </a:lstStyle>
          <a:p>
            <a:r>
              <a:rPr lang="en-US" altLang="el-GR" b="0" dirty="0"/>
              <a:t>AP4 </a:t>
            </a:r>
            <a:r>
              <a:rPr lang="en-US" altLang="el-GR" b="0" dirty="0" smtClean="0"/>
              <a:t>produced</a:t>
            </a:r>
          </a:p>
          <a:p>
            <a:r>
              <a:rPr lang="en-US" altLang="el-GR" b="0" dirty="0" smtClean="0"/>
              <a:t> </a:t>
            </a:r>
            <a:r>
              <a:rPr lang="en-US" altLang="el-GR" b="0" dirty="0"/>
              <a:t>surface</a:t>
            </a:r>
          </a:p>
        </p:txBody>
      </p:sp>
      <p:sp>
        <p:nvSpPr>
          <p:cNvPr id="13352" name="Text Box 25"/>
          <p:cNvSpPr txBox="1">
            <a:spLocks noChangeArrowheads="1"/>
          </p:cNvSpPr>
          <p:nvPr/>
        </p:nvSpPr>
        <p:spPr bwMode="auto">
          <a:xfrm>
            <a:off x="5052993" y="5693602"/>
            <a:ext cx="1794081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 smtClean="0">
                <a:ea typeface="Arial" charset="0"/>
                <a:cs typeface="Arial" charset="0"/>
              </a:rPr>
              <a:t>AP15 </a:t>
            </a:r>
            <a:r>
              <a:rPr lang="en-US" altLang="el-GR" sz="923" b="0" dirty="0">
                <a:ea typeface="Arial" charset="0"/>
                <a:cs typeface="Arial" charset="0"/>
              </a:rPr>
              <a:t>is or contains remains of</a:t>
            </a:r>
          </a:p>
        </p:txBody>
      </p:sp>
      <p:sp>
        <p:nvSpPr>
          <p:cNvPr id="6" name="Rectangle 5"/>
          <p:cNvSpPr/>
          <p:nvPr/>
        </p:nvSpPr>
        <p:spPr>
          <a:xfrm>
            <a:off x="994904" y="-93034"/>
            <a:ext cx="6687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The archeological structures and excavation</a:t>
            </a:r>
            <a:endParaRPr lang="en-US" sz="2800" dirty="0"/>
          </a:p>
        </p:txBody>
      </p:sp>
      <p:cxnSp>
        <p:nvCxnSpPr>
          <p:cNvPr id="57" name="Straight Arrow Connector 56"/>
          <p:cNvCxnSpPr>
            <a:cxnSpLocks noChangeShapeType="1"/>
            <a:stCxn id="112" idx="0"/>
            <a:endCxn id="62" idx="2"/>
          </p:cNvCxnSpPr>
          <p:nvPr/>
        </p:nvCxnSpPr>
        <p:spPr bwMode="auto">
          <a:xfrm flipV="1">
            <a:off x="11155283" y="4955074"/>
            <a:ext cx="71848" cy="501141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Text Box 11"/>
          <p:cNvSpPr txBox="1">
            <a:spLocks noChangeAspect="1" noChangeArrowheads="1"/>
          </p:cNvSpPr>
          <p:nvPr/>
        </p:nvSpPr>
        <p:spPr bwMode="auto">
          <a:xfrm>
            <a:off x="10329320" y="4678075"/>
            <a:ext cx="1795621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en-US" altLang="el-GR" sz="1200" dirty="0"/>
              <a:t>S20 Rigid Physical Feature</a:t>
            </a:r>
          </a:p>
        </p:txBody>
      </p:sp>
      <p:sp>
        <p:nvSpPr>
          <p:cNvPr id="74" name="Text Box 11"/>
          <p:cNvSpPr txBox="1">
            <a:spLocks noChangeAspect="1" noChangeArrowheads="1"/>
          </p:cNvSpPr>
          <p:nvPr/>
        </p:nvSpPr>
        <p:spPr bwMode="auto">
          <a:xfrm>
            <a:off x="8928060" y="2542459"/>
            <a:ext cx="1374415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en-GB" sz="1200" dirty="0" smtClean="0">
                <a:ea typeface="Times New Roman" panose="02020603050405020304" pitchFamily="18" charset="0"/>
              </a:rPr>
              <a:t>S1 Matter </a:t>
            </a:r>
            <a:r>
              <a:rPr lang="en-GB" sz="1200" dirty="0">
                <a:ea typeface="Times New Roman" panose="02020603050405020304" pitchFamily="18" charset="0"/>
              </a:rPr>
              <a:t>Removal</a:t>
            </a:r>
            <a:endParaRPr lang="en-US" sz="1200" dirty="0">
              <a:ea typeface="Times New Roman" panose="02020603050405020304" pitchFamily="18" charset="0"/>
            </a:endParaRPr>
          </a:p>
        </p:txBody>
      </p:sp>
      <p:sp>
        <p:nvSpPr>
          <p:cNvPr id="77" name="Text Box 11"/>
          <p:cNvSpPr txBox="1">
            <a:spLocks noChangeAspect="1" noChangeArrowheads="1"/>
          </p:cNvSpPr>
          <p:nvPr/>
        </p:nvSpPr>
        <p:spPr bwMode="auto">
          <a:xfrm>
            <a:off x="10753368" y="2556735"/>
            <a:ext cx="113755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nb-NO" sz="1200" dirty="0" smtClean="0">
                <a:ea typeface="Times New Roman" panose="02020603050405020304" pitchFamily="18" charset="0"/>
              </a:rPr>
              <a:t>S4 </a:t>
            </a:r>
            <a:r>
              <a:rPr lang="nb-NO" sz="1200" dirty="0" err="1" smtClean="0">
                <a:ea typeface="Times New Roman" panose="02020603050405020304" pitchFamily="18" charset="0"/>
              </a:rPr>
              <a:t>Observation</a:t>
            </a:r>
            <a:endParaRPr lang="en-US" sz="1200" dirty="0">
              <a:ea typeface="Times New Roman" panose="02020603050405020304" pitchFamily="18" charset="0"/>
            </a:endParaRPr>
          </a:p>
        </p:txBody>
      </p:sp>
      <p:cxnSp>
        <p:nvCxnSpPr>
          <p:cNvPr id="78" name="Straight Arrow Connector 77"/>
          <p:cNvCxnSpPr>
            <a:cxnSpLocks noChangeShapeType="1"/>
            <a:stCxn id="13317" idx="0"/>
            <a:endCxn id="74" idx="2"/>
          </p:cNvCxnSpPr>
          <p:nvPr/>
        </p:nvCxnSpPr>
        <p:spPr bwMode="auto">
          <a:xfrm flipV="1">
            <a:off x="9519929" y="2819458"/>
            <a:ext cx="95339" cy="320277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" name="Straight Arrow Connector 80"/>
          <p:cNvCxnSpPr>
            <a:cxnSpLocks noChangeShapeType="1"/>
            <a:stCxn id="13317" idx="0"/>
            <a:endCxn id="77" idx="2"/>
          </p:cNvCxnSpPr>
          <p:nvPr/>
        </p:nvCxnSpPr>
        <p:spPr bwMode="auto">
          <a:xfrm flipV="1">
            <a:off x="9519929" y="2833734"/>
            <a:ext cx="1802219" cy="306001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9" name="Text Box 66"/>
          <p:cNvSpPr txBox="1">
            <a:spLocks noChangeAspect="1" noChangeArrowheads="1"/>
          </p:cNvSpPr>
          <p:nvPr/>
        </p:nvSpPr>
        <p:spPr bwMode="auto">
          <a:xfrm>
            <a:off x="10138615" y="1826640"/>
            <a:ext cx="1694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 smtClean="0">
                <a:latin typeface="+mn-lt"/>
              </a:rPr>
              <a:t>E13 Attribute Assignment</a:t>
            </a:r>
            <a:endParaRPr lang="en-GB" altLang="el-GR" sz="1200" b="0" dirty="0">
              <a:latin typeface="+mn-lt"/>
            </a:endParaRPr>
          </a:p>
        </p:txBody>
      </p:sp>
      <p:cxnSp>
        <p:nvCxnSpPr>
          <p:cNvPr id="92" name="Straight Arrow Connector 91"/>
          <p:cNvCxnSpPr>
            <a:cxnSpLocks noChangeShapeType="1"/>
            <a:stCxn id="77" idx="0"/>
            <a:endCxn id="89" idx="2"/>
          </p:cNvCxnSpPr>
          <p:nvPr/>
        </p:nvCxnSpPr>
        <p:spPr bwMode="auto">
          <a:xfrm flipH="1" flipV="1">
            <a:off x="10985865" y="2103639"/>
            <a:ext cx="336283" cy="45309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Straight Arrow Connector 97"/>
          <p:cNvCxnSpPr>
            <a:cxnSpLocks noChangeShapeType="1"/>
            <a:stCxn id="74" idx="0"/>
            <a:endCxn id="13318" idx="2"/>
          </p:cNvCxnSpPr>
          <p:nvPr/>
        </p:nvCxnSpPr>
        <p:spPr bwMode="auto">
          <a:xfrm flipV="1">
            <a:off x="9615268" y="1339405"/>
            <a:ext cx="360485" cy="1203054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" name="Straight Arrow Connector 101"/>
          <p:cNvCxnSpPr>
            <a:cxnSpLocks noChangeShapeType="1"/>
            <a:stCxn id="89" idx="0"/>
            <a:endCxn id="13318" idx="2"/>
          </p:cNvCxnSpPr>
          <p:nvPr/>
        </p:nvCxnSpPr>
        <p:spPr bwMode="auto">
          <a:xfrm flipH="1" flipV="1">
            <a:off x="9975753" y="1339405"/>
            <a:ext cx="1010112" cy="487235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" name="Text Box 11"/>
          <p:cNvSpPr txBox="1">
            <a:spLocks noChangeAspect="1" noChangeArrowheads="1"/>
          </p:cNvSpPr>
          <p:nvPr/>
        </p:nvSpPr>
        <p:spPr bwMode="auto">
          <a:xfrm>
            <a:off x="10336823" y="5456215"/>
            <a:ext cx="1636920" cy="27699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200" b="0" dirty="0" smtClean="0">
                <a:latin typeface="+mn-lt"/>
              </a:rPr>
              <a:t>A10 </a:t>
            </a:r>
            <a:r>
              <a:rPr lang="en-GB" altLang="el-GR" sz="1200" b="0" dirty="0">
                <a:latin typeface="+mn-lt"/>
              </a:rPr>
              <a:t>Excavation </a:t>
            </a:r>
            <a:r>
              <a:rPr lang="en-GB" altLang="el-GR" sz="1200" b="0" dirty="0" smtClean="0">
                <a:latin typeface="+mn-lt"/>
              </a:rPr>
              <a:t>Interface</a:t>
            </a:r>
            <a:endParaRPr lang="el-GR" altLang="el-GR" sz="1200" b="0" dirty="0">
              <a:latin typeface="+mn-lt"/>
            </a:endParaRPr>
          </a:p>
        </p:txBody>
      </p:sp>
      <p:cxnSp>
        <p:nvCxnSpPr>
          <p:cNvPr id="121" name="Straight Arrow Connector 121"/>
          <p:cNvCxnSpPr>
            <a:cxnSpLocks noChangeShapeType="1"/>
            <a:stCxn id="13317" idx="2"/>
            <a:endCxn id="13319" idx="3"/>
          </p:cNvCxnSpPr>
          <p:nvPr/>
        </p:nvCxnSpPr>
        <p:spPr bwMode="auto">
          <a:xfrm flipH="1">
            <a:off x="3962607" y="3416734"/>
            <a:ext cx="5557322" cy="1159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4" name="Text Box 25"/>
          <p:cNvSpPr txBox="1">
            <a:spLocks noChangeArrowheads="1"/>
          </p:cNvSpPr>
          <p:nvPr/>
        </p:nvSpPr>
        <p:spPr bwMode="auto">
          <a:xfrm>
            <a:off x="7433269" y="3694502"/>
            <a:ext cx="1141659" cy="376385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AP5 removed </a:t>
            </a:r>
            <a:r>
              <a:rPr lang="en-US" altLang="el-GR" sz="923" b="0" dirty="0" smtClean="0">
                <a:ea typeface="Arial" charset="0"/>
                <a:cs typeface="Arial" charset="0"/>
              </a:rPr>
              <a:t>part</a:t>
            </a:r>
          </a:p>
          <a:p>
            <a:r>
              <a:rPr lang="en-US" altLang="el-GR" sz="923" b="0" dirty="0" smtClean="0">
                <a:ea typeface="Arial" charset="0"/>
                <a:cs typeface="Arial" charset="0"/>
              </a:rPr>
              <a:t> </a:t>
            </a:r>
            <a:r>
              <a:rPr lang="en-US" altLang="el-GR" sz="923" b="0" dirty="0">
                <a:ea typeface="Arial" charset="0"/>
                <a:cs typeface="Arial" charset="0"/>
              </a:rPr>
              <a:t>or all of </a:t>
            </a:r>
          </a:p>
        </p:txBody>
      </p:sp>
      <p:sp>
        <p:nvSpPr>
          <p:cNvPr id="23571" name="Text Box 20"/>
          <p:cNvSpPr txBox="1">
            <a:spLocks noChangeAspect="1" noChangeArrowheads="1"/>
          </p:cNvSpPr>
          <p:nvPr/>
        </p:nvSpPr>
        <p:spPr bwMode="auto">
          <a:xfrm>
            <a:off x="5326799" y="3142915"/>
            <a:ext cx="1583832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S11 Amount of Matter</a:t>
            </a:r>
          </a:p>
        </p:txBody>
      </p:sp>
      <p:cxnSp>
        <p:nvCxnSpPr>
          <p:cNvPr id="128" name="Straight Arrow Connector 121"/>
          <p:cNvCxnSpPr>
            <a:cxnSpLocks noChangeShapeType="1"/>
            <a:stCxn id="13317" idx="2"/>
            <a:endCxn id="13349" idx="0"/>
          </p:cNvCxnSpPr>
          <p:nvPr/>
        </p:nvCxnSpPr>
        <p:spPr bwMode="auto">
          <a:xfrm flipH="1">
            <a:off x="9071700" y="3416734"/>
            <a:ext cx="448229" cy="20580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1" name="Text Box 25"/>
          <p:cNvSpPr txBox="1">
            <a:spLocks noChangeArrowheads="1"/>
          </p:cNvSpPr>
          <p:nvPr/>
        </p:nvSpPr>
        <p:spPr bwMode="auto">
          <a:xfrm>
            <a:off x="8599129" y="4748493"/>
            <a:ext cx="1027845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AP10 destroyed</a:t>
            </a:r>
          </a:p>
        </p:txBody>
      </p:sp>
      <p:sp>
        <p:nvSpPr>
          <p:cNvPr id="148" name="Text Box 66"/>
          <p:cNvSpPr txBox="1">
            <a:spLocks noChangeAspect="1" noChangeArrowheads="1"/>
          </p:cNvSpPr>
          <p:nvPr/>
        </p:nvSpPr>
        <p:spPr bwMode="auto">
          <a:xfrm>
            <a:off x="2599662" y="803624"/>
            <a:ext cx="63600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 smtClean="0">
                <a:latin typeface="+mn-lt"/>
              </a:rPr>
              <a:t>E5 Event</a:t>
            </a:r>
            <a:endParaRPr lang="en-GB" altLang="el-GR" sz="1200" b="0" dirty="0">
              <a:latin typeface="+mn-lt"/>
            </a:endParaRPr>
          </a:p>
        </p:txBody>
      </p:sp>
      <p:cxnSp>
        <p:nvCxnSpPr>
          <p:cNvPr id="149" name="Straight Arrow Connector 148"/>
          <p:cNvCxnSpPr>
            <a:cxnSpLocks noChangeShapeType="1"/>
            <a:stCxn id="90" idx="0"/>
            <a:endCxn id="148" idx="2"/>
          </p:cNvCxnSpPr>
          <p:nvPr/>
        </p:nvCxnSpPr>
        <p:spPr bwMode="auto">
          <a:xfrm flipH="1" flipV="1">
            <a:off x="2917665" y="1080623"/>
            <a:ext cx="8793" cy="33406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0" name="Text Box 25"/>
          <p:cNvSpPr txBox="1">
            <a:spLocks noChangeArrowheads="1"/>
          </p:cNvSpPr>
          <p:nvPr/>
        </p:nvSpPr>
        <p:spPr bwMode="auto">
          <a:xfrm>
            <a:off x="3455160" y="5722999"/>
            <a:ext cx="947695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 smtClean="0">
                <a:ea typeface="Arial" charset="0"/>
                <a:cs typeface="Arial" charset="0"/>
              </a:rPr>
              <a:t>AP21 contains</a:t>
            </a:r>
            <a:endParaRPr lang="en-US" altLang="el-GR" sz="923" b="0" dirty="0">
              <a:ea typeface="Arial" charset="0"/>
              <a:cs typeface="Arial" charset="0"/>
            </a:endParaRPr>
          </a:p>
        </p:txBody>
      </p:sp>
      <p:sp>
        <p:nvSpPr>
          <p:cNvPr id="205" name="Text Box 11"/>
          <p:cNvSpPr txBox="1">
            <a:spLocks noChangeAspect="1" noChangeArrowheads="1"/>
          </p:cNvSpPr>
          <p:nvPr/>
        </p:nvSpPr>
        <p:spPr bwMode="auto">
          <a:xfrm>
            <a:off x="253715" y="3900070"/>
            <a:ext cx="1795621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en-US" altLang="el-GR" sz="1200" dirty="0"/>
              <a:t>S20 Rigid Physical Feature</a:t>
            </a:r>
          </a:p>
        </p:txBody>
      </p:sp>
      <p:sp>
        <p:nvSpPr>
          <p:cNvPr id="241" name="Text Box 15"/>
          <p:cNvSpPr txBox="1">
            <a:spLocks noChangeAspect="1" noChangeArrowheads="1"/>
          </p:cNvSpPr>
          <p:nvPr/>
        </p:nvSpPr>
        <p:spPr bwMode="auto">
          <a:xfrm>
            <a:off x="4634510" y="6186242"/>
            <a:ext cx="1697068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S10 Material Substantial</a:t>
            </a:r>
          </a:p>
        </p:txBody>
      </p:sp>
      <p:sp>
        <p:nvSpPr>
          <p:cNvPr id="277" name="Text Box 66"/>
          <p:cNvSpPr txBox="1">
            <a:spLocks noChangeAspect="1" noChangeArrowheads="1"/>
          </p:cNvSpPr>
          <p:nvPr/>
        </p:nvSpPr>
        <p:spPr bwMode="auto">
          <a:xfrm>
            <a:off x="6310585" y="2052544"/>
            <a:ext cx="711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 smtClean="0">
                <a:latin typeface="+mn-lt"/>
              </a:rPr>
              <a:t>E70 Thing</a:t>
            </a:r>
            <a:endParaRPr lang="en-GB" altLang="el-GR" sz="1200" b="0" dirty="0">
              <a:latin typeface="+mn-lt"/>
            </a:endParaRPr>
          </a:p>
        </p:txBody>
      </p:sp>
      <p:cxnSp>
        <p:nvCxnSpPr>
          <p:cNvPr id="587" name="Straight Arrow Connector 586"/>
          <p:cNvCxnSpPr>
            <a:cxnSpLocks noChangeShapeType="1"/>
            <a:stCxn id="23562" idx="0"/>
            <a:endCxn id="277" idx="2"/>
          </p:cNvCxnSpPr>
          <p:nvPr/>
        </p:nvCxnSpPr>
        <p:spPr bwMode="auto">
          <a:xfrm flipV="1">
            <a:off x="6133412" y="2329543"/>
            <a:ext cx="532878" cy="305482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1" name="Text Box 66"/>
          <p:cNvSpPr txBox="1">
            <a:spLocks noChangeAspect="1" noChangeArrowheads="1"/>
          </p:cNvSpPr>
          <p:nvPr/>
        </p:nvSpPr>
        <p:spPr bwMode="auto">
          <a:xfrm>
            <a:off x="1635763" y="3105664"/>
            <a:ext cx="700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 smtClean="0">
                <a:latin typeface="+mn-lt"/>
              </a:rPr>
              <a:t>E55 Place</a:t>
            </a:r>
            <a:endParaRPr lang="en-GB" altLang="el-GR" sz="1200" b="0" dirty="0">
              <a:latin typeface="+mn-lt"/>
            </a:endParaRPr>
          </a:p>
        </p:txBody>
      </p:sp>
      <p:sp>
        <p:nvSpPr>
          <p:cNvPr id="592" name="Text Box 66"/>
          <p:cNvSpPr txBox="1">
            <a:spLocks noChangeAspect="1" noChangeArrowheads="1"/>
          </p:cNvSpPr>
          <p:nvPr/>
        </p:nvSpPr>
        <p:spPr bwMode="auto">
          <a:xfrm>
            <a:off x="99060" y="3108960"/>
            <a:ext cx="1424940" cy="282775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 smtClean="0">
                <a:latin typeface="+mn-lt"/>
              </a:rPr>
              <a:t>E26 Physical Feature</a:t>
            </a:r>
            <a:endParaRPr lang="en-GB" altLang="el-GR" sz="1200" b="0" dirty="0">
              <a:latin typeface="+mn-lt"/>
            </a:endParaRPr>
          </a:p>
        </p:txBody>
      </p:sp>
      <p:cxnSp>
        <p:nvCxnSpPr>
          <p:cNvPr id="593" name="Straight Arrow Connector 592"/>
          <p:cNvCxnSpPr>
            <a:cxnSpLocks noChangeShapeType="1"/>
            <a:stCxn id="205" idx="0"/>
            <a:endCxn id="592" idx="2"/>
          </p:cNvCxnSpPr>
          <p:nvPr/>
        </p:nvCxnSpPr>
        <p:spPr bwMode="auto">
          <a:xfrm flipH="1" flipV="1">
            <a:off x="811530" y="3391735"/>
            <a:ext cx="339996" cy="508335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6" name="Straight Arrow Connector 595"/>
          <p:cNvCxnSpPr>
            <a:cxnSpLocks noChangeShapeType="1"/>
            <a:stCxn id="205" idx="0"/>
            <a:endCxn id="591" idx="2"/>
          </p:cNvCxnSpPr>
          <p:nvPr/>
        </p:nvCxnSpPr>
        <p:spPr bwMode="auto">
          <a:xfrm flipV="1">
            <a:off x="1151526" y="3382663"/>
            <a:ext cx="834332" cy="517407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3" name="Straight Arrow Connector 602"/>
          <p:cNvCxnSpPr>
            <a:cxnSpLocks noChangeShapeType="1"/>
            <a:stCxn id="13320" idx="0"/>
            <a:endCxn id="13319" idx="2"/>
          </p:cNvCxnSpPr>
          <p:nvPr/>
        </p:nvCxnSpPr>
        <p:spPr bwMode="auto">
          <a:xfrm flipV="1">
            <a:off x="1310913" y="4707636"/>
            <a:ext cx="1948939" cy="450049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6" name="Straight Arrow Connector 605"/>
          <p:cNvCxnSpPr>
            <a:cxnSpLocks noChangeShapeType="1"/>
            <a:stCxn id="13342" idx="0"/>
          </p:cNvCxnSpPr>
          <p:nvPr/>
        </p:nvCxnSpPr>
        <p:spPr bwMode="auto">
          <a:xfrm flipH="1" flipV="1">
            <a:off x="3287678" y="4796081"/>
            <a:ext cx="468481" cy="361604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7242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Curved Connector 50"/>
          <p:cNvCxnSpPr>
            <a:cxnSpLocks noChangeShapeType="1"/>
            <a:stCxn id="13317" idx="2"/>
            <a:endCxn id="23571" idx="2"/>
          </p:cNvCxnSpPr>
          <p:nvPr/>
        </p:nvCxnSpPr>
        <p:spPr bwMode="auto">
          <a:xfrm rot="5400000" flipH="1">
            <a:off x="8278112" y="2174917"/>
            <a:ext cx="697860" cy="1785774"/>
          </a:xfrm>
          <a:prstGeom prst="curvedConnector3">
            <a:avLst>
              <a:gd name="adj1" fmla="val -32757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8" name="Curved Connector 50"/>
          <p:cNvCxnSpPr>
            <a:cxnSpLocks noChangeShapeType="1"/>
            <a:stCxn id="13342" idx="2"/>
            <a:endCxn id="241" idx="0"/>
          </p:cNvCxnSpPr>
          <p:nvPr/>
        </p:nvCxnSpPr>
        <p:spPr bwMode="auto">
          <a:xfrm rot="16200000" flipH="1">
            <a:off x="4243822" y="4947020"/>
            <a:ext cx="751558" cy="172688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Straight Arrow Connector 63"/>
          <p:cNvCxnSpPr>
            <a:cxnSpLocks noChangeShapeType="1"/>
            <a:stCxn id="13349" idx="0"/>
            <a:endCxn id="62" idx="2"/>
          </p:cNvCxnSpPr>
          <p:nvPr/>
        </p:nvCxnSpPr>
        <p:spPr bwMode="auto">
          <a:xfrm flipV="1">
            <a:off x="9071700" y="4955074"/>
            <a:ext cx="2155431" cy="51967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5" name="Straight Arrow Connector 86"/>
          <p:cNvCxnSpPr>
            <a:cxnSpLocks noChangeShapeType="1"/>
            <a:stCxn id="13333" idx="2"/>
            <a:endCxn id="13319" idx="0"/>
          </p:cNvCxnSpPr>
          <p:nvPr/>
        </p:nvCxnSpPr>
        <p:spPr bwMode="auto">
          <a:xfrm flipH="1">
            <a:off x="3259852" y="2244719"/>
            <a:ext cx="809170" cy="2200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17" name="Text Box 11"/>
          <p:cNvSpPr txBox="1">
            <a:spLocks noChangeAspect="1" noChangeArrowheads="1"/>
          </p:cNvSpPr>
          <p:nvPr/>
        </p:nvSpPr>
        <p:spPr bwMode="auto">
          <a:xfrm>
            <a:off x="8629943" y="3139735"/>
            <a:ext cx="1779971" cy="27699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200" b="0" dirty="0">
                <a:latin typeface="+mn-lt"/>
              </a:rPr>
              <a:t>A1 Excavation Process Unit</a:t>
            </a:r>
            <a:endParaRPr lang="el-GR" altLang="el-GR" sz="1200" b="0" dirty="0">
              <a:latin typeface="+mn-lt"/>
            </a:endParaRPr>
          </a:p>
        </p:txBody>
      </p:sp>
      <p:sp>
        <p:nvSpPr>
          <p:cNvPr id="13318" name="Text Box 66"/>
          <p:cNvSpPr txBox="1">
            <a:spLocks noChangeAspect="1" noChangeArrowheads="1"/>
          </p:cNvSpPr>
          <p:nvPr/>
        </p:nvSpPr>
        <p:spPr bwMode="auto">
          <a:xfrm>
            <a:off x="9854659" y="1062406"/>
            <a:ext cx="865001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>
                <a:latin typeface="+mn-lt"/>
              </a:rPr>
              <a:t>E7 Activity</a:t>
            </a:r>
          </a:p>
        </p:txBody>
      </p:sp>
      <p:sp>
        <p:nvSpPr>
          <p:cNvPr id="13319" name="Text Box 11"/>
          <p:cNvSpPr txBox="1">
            <a:spLocks noChangeAspect="1" noChangeArrowheads="1"/>
          </p:cNvSpPr>
          <p:nvPr/>
        </p:nvSpPr>
        <p:spPr bwMode="auto">
          <a:xfrm>
            <a:off x="2557097" y="4444807"/>
            <a:ext cx="1405510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b="0" dirty="0"/>
              <a:t>A8 Stratigraphic Unit</a:t>
            </a:r>
          </a:p>
        </p:txBody>
      </p:sp>
      <p:sp>
        <p:nvSpPr>
          <p:cNvPr id="13320" name="Text Box 11"/>
          <p:cNvSpPr txBox="1">
            <a:spLocks noChangeAspect="1" noChangeArrowheads="1"/>
          </p:cNvSpPr>
          <p:nvPr/>
        </p:nvSpPr>
        <p:spPr bwMode="auto">
          <a:xfrm>
            <a:off x="458277" y="5157685"/>
            <a:ext cx="1705272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b="0" dirty="0"/>
              <a:t>A3 Stratigraphic Interface</a:t>
            </a:r>
          </a:p>
        </p:txBody>
      </p:sp>
      <p:sp>
        <p:nvSpPr>
          <p:cNvPr id="13321" name="Text Box 11"/>
          <p:cNvSpPr txBox="1">
            <a:spLocks noChangeAspect="1" noChangeArrowheads="1"/>
          </p:cNvSpPr>
          <p:nvPr/>
        </p:nvSpPr>
        <p:spPr bwMode="auto">
          <a:xfrm>
            <a:off x="2429316" y="2649417"/>
            <a:ext cx="1651090" cy="27699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200" b="0" dirty="0">
                <a:latin typeface="+mn-lt"/>
              </a:rPr>
              <a:t>A4 Stratigraphic Genesis </a:t>
            </a:r>
          </a:p>
        </p:txBody>
      </p:sp>
      <p:sp>
        <p:nvSpPr>
          <p:cNvPr id="23562" name="Text Box 15"/>
          <p:cNvSpPr txBox="1">
            <a:spLocks noChangeAspect="1" noChangeArrowheads="1"/>
          </p:cNvSpPr>
          <p:nvPr/>
        </p:nvSpPr>
        <p:spPr bwMode="auto">
          <a:xfrm>
            <a:off x="6835812" y="1851588"/>
            <a:ext cx="1777166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200" dirty="0"/>
              <a:t>S10 Material Substantial</a:t>
            </a:r>
          </a:p>
        </p:txBody>
      </p:sp>
      <p:cxnSp>
        <p:nvCxnSpPr>
          <p:cNvPr id="13323" name="Straight Arrow Connector 86"/>
          <p:cNvCxnSpPr>
            <a:cxnSpLocks noChangeShapeType="1"/>
            <a:stCxn id="13321" idx="2"/>
            <a:endCxn id="13319" idx="0"/>
          </p:cNvCxnSpPr>
          <p:nvPr/>
        </p:nvCxnSpPr>
        <p:spPr bwMode="auto">
          <a:xfrm>
            <a:off x="3254861" y="2926416"/>
            <a:ext cx="4991" cy="151839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Straight Arrow Connector 100"/>
          <p:cNvCxnSpPr>
            <a:cxnSpLocks noChangeShapeType="1"/>
            <a:stCxn id="13319" idx="0"/>
            <a:endCxn id="205" idx="2"/>
          </p:cNvCxnSpPr>
          <p:nvPr/>
        </p:nvCxnSpPr>
        <p:spPr bwMode="auto">
          <a:xfrm flipH="1" flipV="1">
            <a:off x="1151526" y="4177069"/>
            <a:ext cx="2108326" cy="26773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Arrow Connector 114"/>
          <p:cNvCxnSpPr>
            <a:cxnSpLocks noChangeShapeType="1"/>
            <a:stCxn id="23571" idx="0"/>
            <a:endCxn id="23562" idx="2"/>
          </p:cNvCxnSpPr>
          <p:nvPr/>
        </p:nvCxnSpPr>
        <p:spPr bwMode="auto">
          <a:xfrm flipH="1" flipV="1">
            <a:off x="7724395" y="2128587"/>
            <a:ext cx="9760" cy="31328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29" name="Text Box 25"/>
          <p:cNvSpPr txBox="1">
            <a:spLocks noChangeArrowheads="1"/>
          </p:cNvSpPr>
          <p:nvPr/>
        </p:nvSpPr>
        <p:spPr bwMode="auto">
          <a:xfrm>
            <a:off x="7485943" y="3218775"/>
            <a:ext cx="934871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 produced</a:t>
            </a:r>
          </a:p>
        </p:txBody>
      </p:sp>
      <p:sp>
        <p:nvSpPr>
          <p:cNvPr id="13330" name="Text Box 25"/>
          <p:cNvSpPr txBox="1">
            <a:spLocks noChangeArrowheads="1"/>
          </p:cNvSpPr>
          <p:nvPr/>
        </p:nvSpPr>
        <p:spPr bwMode="auto">
          <a:xfrm>
            <a:off x="2545081" y="3118242"/>
            <a:ext cx="934871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AP7 produced</a:t>
            </a:r>
          </a:p>
        </p:txBody>
      </p:sp>
      <p:sp>
        <p:nvSpPr>
          <p:cNvPr id="13332" name="Slide Number Placeholder 2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685817" indent="-263776">
              <a:defRPr b="1">
                <a:solidFill>
                  <a:schemeClr val="tx1"/>
                </a:solidFill>
                <a:latin typeface="Arial" charset="0"/>
              </a:defRPr>
            </a:lvl2pPr>
            <a:lvl3pPr marL="1055103" indent="-211021">
              <a:defRPr b="1">
                <a:solidFill>
                  <a:schemeClr val="tx1"/>
                </a:solidFill>
                <a:latin typeface="Arial" charset="0"/>
              </a:defRPr>
            </a:lvl3pPr>
            <a:lvl4pPr marL="1477145" indent="-211021">
              <a:defRPr b="1">
                <a:solidFill>
                  <a:schemeClr val="tx1"/>
                </a:solidFill>
                <a:latin typeface="Arial" charset="0"/>
              </a:defRPr>
            </a:lvl4pPr>
            <a:lvl5pPr marL="1899186" indent="-211021">
              <a:defRPr b="1">
                <a:solidFill>
                  <a:schemeClr val="tx1"/>
                </a:solidFill>
                <a:latin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FB9F116-4B70-744F-8A0A-E5D884DD9B5C}" type="slidenum">
              <a:rPr lang="en-US" altLang="el-GR" b="0">
                <a:solidFill>
                  <a:schemeClr val="tx2"/>
                </a:solidFill>
              </a:rPr>
              <a:pPr/>
              <a:t>9</a:t>
            </a:fld>
            <a:endParaRPr lang="en-US" altLang="el-GR" b="0" dirty="0">
              <a:solidFill>
                <a:schemeClr val="tx2"/>
              </a:solidFill>
            </a:endParaRPr>
          </a:p>
        </p:txBody>
      </p:sp>
      <p:sp>
        <p:nvSpPr>
          <p:cNvPr id="13333" name="Text Box 11"/>
          <p:cNvSpPr txBox="1">
            <a:spLocks noChangeAspect="1" noChangeArrowheads="1"/>
          </p:cNvSpPr>
          <p:nvPr/>
        </p:nvSpPr>
        <p:spPr bwMode="auto">
          <a:xfrm>
            <a:off x="2888450" y="1967720"/>
            <a:ext cx="2361144" cy="27699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>
                <a:latin typeface="+mn-lt"/>
              </a:rPr>
              <a:t>A5 Stratigraphic Modification Event</a:t>
            </a:r>
          </a:p>
        </p:txBody>
      </p:sp>
      <p:sp>
        <p:nvSpPr>
          <p:cNvPr id="28" name="Text Box 15"/>
          <p:cNvSpPr txBox="1">
            <a:spLocks noChangeAspect="1" noChangeArrowheads="1"/>
          </p:cNvSpPr>
          <p:nvPr/>
        </p:nvSpPr>
        <p:spPr bwMode="auto">
          <a:xfrm>
            <a:off x="1252154" y="1980616"/>
            <a:ext cx="146629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S17 Physical Genesis</a:t>
            </a:r>
          </a:p>
        </p:txBody>
      </p:sp>
      <p:cxnSp>
        <p:nvCxnSpPr>
          <p:cNvPr id="29" name="Straight Arrow Connector 28"/>
          <p:cNvCxnSpPr>
            <a:cxnSpLocks noChangeShapeType="1"/>
            <a:stCxn id="13321" idx="0"/>
            <a:endCxn id="28" idx="2"/>
          </p:cNvCxnSpPr>
          <p:nvPr/>
        </p:nvCxnSpPr>
        <p:spPr bwMode="auto">
          <a:xfrm flipH="1" flipV="1">
            <a:off x="1985304" y="2257615"/>
            <a:ext cx="1269557" cy="391802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Arrow Connector 29"/>
          <p:cNvCxnSpPr>
            <a:cxnSpLocks noChangeShapeType="1"/>
            <a:stCxn id="13321" idx="0"/>
            <a:endCxn id="13333" idx="2"/>
          </p:cNvCxnSpPr>
          <p:nvPr/>
        </p:nvCxnSpPr>
        <p:spPr bwMode="auto">
          <a:xfrm flipV="1">
            <a:off x="3254861" y="2244719"/>
            <a:ext cx="814161" cy="40469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38" name="Curved Connector 50"/>
          <p:cNvCxnSpPr>
            <a:cxnSpLocks noChangeShapeType="1"/>
            <a:stCxn id="13333" idx="0"/>
            <a:endCxn id="13333" idx="3"/>
          </p:cNvCxnSpPr>
          <p:nvPr/>
        </p:nvCxnSpPr>
        <p:spPr bwMode="auto">
          <a:xfrm rot="16200000" flipH="1">
            <a:off x="4590058" y="1446684"/>
            <a:ext cx="138500" cy="1180572"/>
          </a:xfrm>
          <a:prstGeom prst="curvedConnector4">
            <a:avLst>
              <a:gd name="adj1" fmla="val -165054"/>
              <a:gd name="adj2" fmla="val 11936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9" name="Text Box 25"/>
          <p:cNvSpPr txBox="1">
            <a:spLocks noChangeArrowheads="1"/>
          </p:cNvSpPr>
          <p:nvPr/>
        </p:nvSpPr>
        <p:spPr bwMode="auto">
          <a:xfrm>
            <a:off x="3887667" y="1624430"/>
            <a:ext cx="1798890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AP13 has stratigraphic relation</a:t>
            </a:r>
          </a:p>
        </p:txBody>
      </p:sp>
      <p:sp>
        <p:nvSpPr>
          <p:cNvPr id="13340" name="Text Box 25"/>
          <p:cNvSpPr txBox="1">
            <a:spLocks noChangeArrowheads="1"/>
          </p:cNvSpPr>
          <p:nvPr/>
        </p:nvSpPr>
        <p:spPr bwMode="auto">
          <a:xfrm>
            <a:off x="3595769" y="3144783"/>
            <a:ext cx="928459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>
                <a:ea typeface="Arial" charset="0"/>
                <a:cs typeface="Arial" charset="0"/>
              </a:rPr>
              <a:t>AP8 disturbed</a:t>
            </a:r>
          </a:p>
        </p:txBody>
      </p:sp>
      <p:sp>
        <p:nvSpPr>
          <p:cNvPr id="13342" name="Text Box 11"/>
          <p:cNvSpPr txBox="1">
            <a:spLocks noChangeAspect="1" noChangeArrowheads="1"/>
          </p:cNvSpPr>
          <p:nvPr/>
        </p:nvSpPr>
        <p:spPr bwMode="auto">
          <a:xfrm>
            <a:off x="2803207" y="5157685"/>
            <a:ext cx="1905903" cy="27699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200" b="0" dirty="0">
                <a:latin typeface="+mn-lt"/>
              </a:rPr>
              <a:t>A2 Stratigraphic </a:t>
            </a:r>
            <a:r>
              <a:rPr lang="en-GB" altLang="el-GR" sz="1200" b="0" dirty="0" smtClean="0">
                <a:latin typeface="+mn-lt"/>
              </a:rPr>
              <a:t>Volume </a:t>
            </a:r>
            <a:r>
              <a:rPr lang="en-GB" altLang="el-GR" sz="1200" b="0" dirty="0">
                <a:latin typeface="+mn-lt"/>
              </a:rPr>
              <a:t>Unit</a:t>
            </a:r>
          </a:p>
        </p:txBody>
      </p:sp>
      <p:cxnSp>
        <p:nvCxnSpPr>
          <p:cNvPr id="13344" name="Curved Connector 50"/>
          <p:cNvCxnSpPr>
            <a:cxnSpLocks noChangeShapeType="1"/>
            <a:stCxn id="13342" idx="2"/>
            <a:endCxn id="13320" idx="2"/>
          </p:cNvCxnSpPr>
          <p:nvPr/>
        </p:nvCxnSpPr>
        <p:spPr bwMode="auto">
          <a:xfrm rot="5400000" flipH="1">
            <a:off x="2526451" y="4204976"/>
            <a:ext cx="14170" cy="2445246"/>
          </a:xfrm>
          <a:prstGeom prst="curvedConnector3">
            <a:avLst>
              <a:gd name="adj1" fmla="val -1613267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5" name="Text Box 25"/>
          <p:cNvSpPr txBox="1">
            <a:spLocks noChangeArrowheads="1"/>
          </p:cNvSpPr>
          <p:nvPr/>
        </p:nvSpPr>
        <p:spPr bwMode="auto">
          <a:xfrm>
            <a:off x="1577340" y="5640485"/>
            <a:ext cx="1311110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AP12 is confined by</a:t>
            </a:r>
          </a:p>
        </p:txBody>
      </p:sp>
      <p:sp>
        <p:nvSpPr>
          <p:cNvPr id="90" name="Text Box 44"/>
          <p:cNvSpPr txBox="1">
            <a:spLocks noChangeAspect="1" noChangeArrowheads="1"/>
          </p:cNvSpPr>
          <p:nvPr/>
        </p:nvSpPr>
        <p:spPr bwMode="auto">
          <a:xfrm>
            <a:off x="2391600" y="1414689"/>
            <a:ext cx="1069716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S18 Alteration</a:t>
            </a:r>
          </a:p>
        </p:txBody>
      </p:sp>
      <p:cxnSp>
        <p:nvCxnSpPr>
          <p:cNvPr id="91" name="Straight Arrow Connector 90"/>
          <p:cNvCxnSpPr>
            <a:cxnSpLocks noChangeShapeType="1"/>
            <a:stCxn id="13333" idx="0"/>
            <a:endCxn id="90" idx="2"/>
          </p:cNvCxnSpPr>
          <p:nvPr/>
        </p:nvCxnSpPr>
        <p:spPr bwMode="auto">
          <a:xfrm flipH="1" flipV="1">
            <a:off x="2926458" y="1691688"/>
            <a:ext cx="1142564" cy="276032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" name="Straight Arrow Connector 96"/>
          <p:cNvCxnSpPr>
            <a:cxnSpLocks noChangeShapeType="1"/>
            <a:stCxn id="28" idx="0"/>
            <a:endCxn id="90" idx="2"/>
          </p:cNvCxnSpPr>
          <p:nvPr/>
        </p:nvCxnSpPr>
        <p:spPr bwMode="auto">
          <a:xfrm flipV="1">
            <a:off x="1985304" y="1691688"/>
            <a:ext cx="941154" cy="28892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9" name="Text Box 11"/>
          <p:cNvSpPr txBox="1">
            <a:spLocks noChangeAspect="1" noChangeArrowheads="1"/>
          </p:cNvSpPr>
          <p:nvPr/>
        </p:nvSpPr>
        <p:spPr bwMode="auto">
          <a:xfrm>
            <a:off x="8257342" y="5474750"/>
            <a:ext cx="1628716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en-GB" altLang="el-GR" sz="1200" dirty="0"/>
              <a:t>S22 Segment of Matter</a:t>
            </a:r>
          </a:p>
        </p:txBody>
      </p:sp>
      <p:sp>
        <p:nvSpPr>
          <p:cNvPr id="13350" name="Text Box 28"/>
          <p:cNvSpPr txBox="1">
            <a:spLocks noChangeAspect="1" noChangeArrowheads="1"/>
          </p:cNvSpPr>
          <p:nvPr/>
        </p:nvSpPr>
        <p:spPr bwMode="auto">
          <a:xfrm>
            <a:off x="2947286" y="6134038"/>
            <a:ext cx="1529862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l-GR" sz="1200" b="0" dirty="0">
                <a:latin typeface="+mn-lt"/>
              </a:rPr>
              <a:t>E18 Physical Thing</a:t>
            </a:r>
          </a:p>
        </p:txBody>
      </p:sp>
      <p:cxnSp>
        <p:nvCxnSpPr>
          <p:cNvPr id="13351" name="Straight Arrow Connector 86"/>
          <p:cNvCxnSpPr>
            <a:cxnSpLocks noChangeShapeType="1"/>
            <a:stCxn id="13342" idx="2"/>
            <a:endCxn id="13350" idx="0"/>
          </p:cNvCxnSpPr>
          <p:nvPr/>
        </p:nvCxnSpPr>
        <p:spPr bwMode="auto">
          <a:xfrm flipH="1">
            <a:off x="3712217" y="5434684"/>
            <a:ext cx="43942" cy="6993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53" name="Curved Connector 50"/>
          <p:cNvCxnSpPr>
            <a:cxnSpLocks noChangeShapeType="1"/>
            <a:stCxn id="13319" idx="0"/>
            <a:endCxn id="13319" idx="3"/>
          </p:cNvCxnSpPr>
          <p:nvPr/>
        </p:nvCxnSpPr>
        <p:spPr bwMode="auto">
          <a:xfrm rot="16200000" flipH="1">
            <a:off x="3545521" y="4159137"/>
            <a:ext cx="131415" cy="702755"/>
          </a:xfrm>
          <a:prstGeom prst="curvedConnector4">
            <a:avLst>
              <a:gd name="adj1" fmla="val -173953"/>
              <a:gd name="adj2" fmla="val 132529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54" name="Text Box 25"/>
          <p:cNvSpPr txBox="1">
            <a:spLocks noChangeArrowheads="1"/>
          </p:cNvSpPr>
          <p:nvPr/>
        </p:nvSpPr>
        <p:spPr bwMode="auto">
          <a:xfrm>
            <a:off x="3610525" y="4032604"/>
            <a:ext cx="1579278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AP11 has physical relation</a:t>
            </a:r>
          </a:p>
        </p:txBody>
      </p:sp>
      <p:cxnSp>
        <p:nvCxnSpPr>
          <p:cNvPr id="55" name="Straight Arrow Connector 121"/>
          <p:cNvCxnSpPr>
            <a:cxnSpLocks noChangeShapeType="1"/>
            <a:stCxn id="13317" idx="2"/>
            <a:endCxn id="112" idx="0"/>
          </p:cNvCxnSpPr>
          <p:nvPr/>
        </p:nvCxnSpPr>
        <p:spPr bwMode="auto">
          <a:xfrm>
            <a:off x="9519929" y="3416734"/>
            <a:ext cx="1635354" cy="203948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Text Box 25"/>
          <p:cNvSpPr txBox="1">
            <a:spLocks noChangeArrowheads="1"/>
          </p:cNvSpPr>
          <p:nvPr/>
        </p:nvSpPr>
        <p:spPr bwMode="auto">
          <a:xfrm>
            <a:off x="9714173" y="3739588"/>
            <a:ext cx="934871" cy="376385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defPPr>
              <a:defRPr lang="de-DE"/>
            </a:defPPr>
            <a:lvl1pPr>
              <a:defRPr sz="923" b="1"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b="1">
                <a:latin typeface="Arial" charset="0"/>
              </a:defRPr>
            </a:lvl2pPr>
            <a:lvl3pPr marL="1143000" indent="-228600">
              <a:defRPr b="1">
                <a:latin typeface="Arial" charset="0"/>
              </a:defRPr>
            </a:lvl3pPr>
            <a:lvl4pPr marL="1600200" indent="-228600">
              <a:defRPr b="1">
                <a:latin typeface="Arial" charset="0"/>
              </a:defRPr>
            </a:lvl4pPr>
            <a:lvl5pPr marL="2057400" indent="-228600">
              <a:defRPr b="1"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9pPr>
          </a:lstStyle>
          <a:p>
            <a:r>
              <a:rPr lang="en-US" altLang="el-GR" b="0" dirty="0"/>
              <a:t>AP4 </a:t>
            </a:r>
            <a:r>
              <a:rPr lang="en-US" altLang="el-GR" b="0" dirty="0" smtClean="0"/>
              <a:t>produced</a:t>
            </a:r>
          </a:p>
          <a:p>
            <a:r>
              <a:rPr lang="en-US" altLang="el-GR" b="0" dirty="0" smtClean="0"/>
              <a:t> </a:t>
            </a:r>
            <a:r>
              <a:rPr lang="en-US" altLang="el-GR" b="0" dirty="0"/>
              <a:t>surface</a:t>
            </a:r>
          </a:p>
        </p:txBody>
      </p:sp>
      <p:sp>
        <p:nvSpPr>
          <p:cNvPr id="13352" name="Text Box 25"/>
          <p:cNvSpPr txBox="1">
            <a:spLocks noChangeArrowheads="1"/>
          </p:cNvSpPr>
          <p:nvPr/>
        </p:nvSpPr>
        <p:spPr bwMode="auto">
          <a:xfrm>
            <a:off x="5052993" y="5693602"/>
            <a:ext cx="1794081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 smtClean="0">
                <a:ea typeface="Arial" charset="0"/>
                <a:cs typeface="Arial" charset="0"/>
              </a:rPr>
              <a:t>AP15 </a:t>
            </a:r>
            <a:r>
              <a:rPr lang="en-US" altLang="el-GR" sz="923" b="0" dirty="0">
                <a:ea typeface="Arial" charset="0"/>
                <a:cs typeface="Arial" charset="0"/>
              </a:rPr>
              <a:t>is or contains remains of</a:t>
            </a:r>
          </a:p>
        </p:txBody>
      </p:sp>
      <p:sp>
        <p:nvSpPr>
          <p:cNvPr id="6" name="Rectangle 5"/>
          <p:cNvSpPr/>
          <p:nvPr/>
        </p:nvSpPr>
        <p:spPr>
          <a:xfrm>
            <a:off x="994904" y="-93034"/>
            <a:ext cx="6687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The archeological structures and excavation</a:t>
            </a:r>
            <a:endParaRPr lang="en-US" sz="2800" dirty="0"/>
          </a:p>
        </p:txBody>
      </p:sp>
      <p:cxnSp>
        <p:nvCxnSpPr>
          <p:cNvPr id="57" name="Straight Arrow Connector 56"/>
          <p:cNvCxnSpPr>
            <a:cxnSpLocks noChangeShapeType="1"/>
            <a:stCxn id="112" idx="0"/>
            <a:endCxn id="62" idx="2"/>
          </p:cNvCxnSpPr>
          <p:nvPr/>
        </p:nvCxnSpPr>
        <p:spPr bwMode="auto">
          <a:xfrm flipV="1">
            <a:off x="11155283" y="4955074"/>
            <a:ext cx="71848" cy="501141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Text Box 11"/>
          <p:cNvSpPr txBox="1">
            <a:spLocks noChangeAspect="1" noChangeArrowheads="1"/>
          </p:cNvSpPr>
          <p:nvPr/>
        </p:nvSpPr>
        <p:spPr bwMode="auto">
          <a:xfrm>
            <a:off x="10329320" y="4678075"/>
            <a:ext cx="1795621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en-US" altLang="el-GR" sz="1200" dirty="0"/>
              <a:t>S20 Rigid Physical Feature</a:t>
            </a:r>
          </a:p>
        </p:txBody>
      </p:sp>
      <p:sp>
        <p:nvSpPr>
          <p:cNvPr id="74" name="Text Box 11"/>
          <p:cNvSpPr txBox="1">
            <a:spLocks noChangeAspect="1" noChangeArrowheads="1"/>
          </p:cNvSpPr>
          <p:nvPr/>
        </p:nvSpPr>
        <p:spPr bwMode="auto">
          <a:xfrm>
            <a:off x="8928060" y="2542459"/>
            <a:ext cx="1374415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en-GB" sz="1200" dirty="0" smtClean="0">
                <a:ea typeface="Times New Roman" panose="02020603050405020304" pitchFamily="18" charset="0"/>
              </a:rPr>
              <a:t>S1 Matter </a:t>
            </a:r>
            <a:r>
              <a:rPr lang="en-GB" sz="1200" dirty="0">
                <a:ea typeface="Times New Roman" panose="02020603050405020304" pitchFamily="18" charset="0"/>
              </a:rPr>
              <a:t>Removal</a:t>
            </a:r>
            <a:endParaRPr lang="en-US" sz="1200" dirty="0">
              <a:ea typeface="Times New Roman" panose="02020603050405020304" pitchFamily="18" charset="0"/>
            </a:endParaRPr>
          </a:p>
        </p:txBody>
      </p:sp>
      <p:sp>
        <p:nvSpPr>
          <p:cNvPr id="77" name="Text Box 11"/>
          <p:cNvSpPr txBox="1">
            <a:spLocks noChangeAspect="1" noChangeArrowheads="1"/>
          </p:cNvSpPr>
          <p:nvPr/>
        </p:nvSpPr>
        <p:spPr bwMode="auto">
          <a:xfrm>
            <a:off x="10753368" y="2556735"/>
            <a:ext cx="113755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nb-NO" sz="1200" dirty="0" smtClean="0">
                <a:ea typeface="Times New Roman" panose="02020603050405020304" pitchFamily="18" charset="0"/>
              </a:rPr>
              <a:t>S4 </a:t>
            </a:r>
            <a:r>
              <a:rPr lang="nb-NO" sz="1200" dirty="0" err="1" smtClean="0">
                <a:ea typeface="Times New Roman" panose="02020603050405020304" pitchFamily="18" charset="0"/>
              </a:rPr>
              <a:t>Observation</a:t>
            </a:r>
            <a:endParaRPr lang="en-US" sz="1200" dirty="0">
              <a:ea typeface="Times New Roman" panose="02020603050405020304" pitchFamily="18" charset="0"/>
            </a:endParaRPr>
          </a:p>
        </p:txBody>
      </p:sp>
      <p:cxnSp>
        <p:nvCxnSpPr>
          <p:cNvPr id="78" name="Straight Arrow Connector 77"/>
          <p:cNvCxnSpPr>
            <a:cxnSpLocks noChangeShapeType="1"/>
            <a:stCxn id="13317" idx="0"/>
            <a:endCxn id="74" idx="2"/>
          </p:cNvCxnSpPr>
          <p:nvPr/>
        </p:nvCxnSpPr>
        <p:spPr bwMode="auto">
          <a:xfrm flipV="1">
            <a:off x="9519929" y="2819458"/>
            <a:ext cx="95339" cy="320277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" name="Straight Arrow Connector 80"/>
          <p:cNvCxnSpPr>
            <a:cxnSpLocks noChangeShapeType="1"/>
            <a:stCxn id="13317" idx="0"/>
            <a:endCxn id="77" idx="2"/>
          </p:cNvCxnSpPr>
          <p:nvPr/>
        </p:nvCxnSpPr>
        <p:spPr bwMode="auto">
          <a:xfrm flipV="1">
            <a:off x="9519929" y="2833734"/>
            <a:ext cx="1802219" cy="306001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9" name="Text Box 66"/>
          <p:cNvSpPr txBox="1">
            <a:spLocks noChangeAspect="1" noChangeArrowheads="1"/>
          </p:cNvSpPr>
          <p:nvPr/>
        </p:nvSpPr>
        <p:spPr bwMode="auto">
          <a:xfrm>
            <a:off x="10138615" y="1826640"/>
            <a:ext cx="1694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 smtClean="0">
                <a:latin typeface="+mn-lt"/>
              </a:rPr>
              <a:t>E13 Attribute Assignment</a:t>
            </a:r>
            <a:endParaRPr lang="en-GB" altLang="el-GR" sz="1200" b="0" dirty="0">
              <a:latin typeface="+mn-lt"/>
            </a:endParaRPr>
          </a:p>
        </p:txBody>
      </p:sp>
      <p:cxnSp>
        <p:nvCxnSpPr>
          <p:cNvPr id="92" name="Straight Arrow Connector 91"/>
          <p:cNvCxnSpPr>
            <a:cxnSpLocks noChangeShapeType="1"/>
            <a:stCxn id="77" idx="0"/>
            <a:endCxn id="89" idx="2"/>
          </p:cNvCxnSpPr>
          <p:nvPr/>
        </p:nvCxnSpPr>
        <p:spPr bwMode="auto">
          <a:xfrm flipH="1" flipV="1">
            <a:off x="10985865" y="2103639"/>
            <a:ext cx="336283" cy="45309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Straight Arrow Connector 97"/>
          <p:cNvCxnSpPr>
            <a:cxnSpLocks noChangeShapeType="1"/>
            <a:stCxn id="74" idx="0"/>
            <a:endCxn id="13318" idx="2"/>
          </p:cNvCxnSpPr>
          <p:nvPr/>
        </p:nvCxnSpPr>
        <p:spPr bwMode="auto">
          <a:xfrm flipV="1">
            <a:off x="9615268" y="1339405"/>
            <a:ext cx="671892" cy="1203054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" name="Straight Arrow Connector 101"/>
          <p:cNvCxnSpPr>
            <a:cxnSpLocks noChangeShapeType="1"/>
            <a:stCxn id="89" idx="0"/>
            <a:endCxn id="13318" idx="2"/>
          </p:cNvCxnSpPr>
          <p:nvPr/>
        </p:nvCxnSpPr>
        <p:spPr bwMode="auto">
          <a:xfrm flipH="1" flipV="1">
            <a:off x="10287160" y="1339405"/>
            <a:ext cx="698705" cy="487235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" name="Text Box 11"/>
          <p:cNvSpPr txBox="1">
            <a:spLocks noChangeAspect="1" noChangeArrowheads="1"/>
          </p:cNvSpPr>
          <p:nvPr/>
        </p:nvSpPr>
        <p:spPr bwMode="auto">
          <a:xfrm>
            <a:off x="10336823" y="5456215"/>
            <a:ext cx="1636920" cy="27699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200" b="0" dirty="0" smtClean="0">
                <a:latin typeface="+mn-lt"/>
              </a:rPr>
              <a:t>A10 </a:t>
            </a:r>
            <a:r>
              <a:rPr lang="en-GB" altLang="el-GR" sz="1200" b="0" dirty="0">
                <a:latin typeface="+mn-lt"/>
              </a:rPr>
              <a:t>Excavation </a:t>
            </a:r>
            <a:r>
              <a:rPr lang="en-GB" altLang="el-GR" sz="1200" b="0" dirty="0" smtClean="0">
                <a:latin typeface="+mn-lt"/>
              </a:rPr>
              <a:t>Interface</a:t>
            </a:r>
            <a:endParaRPr lang="el-GR" altLang="el-GR" sz="1200" b="0" dirty="0">
              <a:latin typeface="+mn-lt"/>
            </a:endParaRPr>
          </a:p>
        </p:txBody>
      </p:sp>
      <p:cxnSp>
        <p:nvCxnSpPr>
          <p:cNvPr id="121" name="Straight Arrow Connector 121"/>
          <p:cNvCxnSpPr>
            <a:cxnSpLocks noChangeShapeType="1"/>
            <a:stCxn id="13317" idx="2"/>
            <a:endCxn id="13319" idx="3"/>
          </p:cNvCxnSpPr>
          <p:nvPr/>
        </p:nvCxnSpPr>
        <p:spPr bwMode="auto">
          <a:xfrm flipH="1">
            <a:off x="3962607" y="3416734"/>
            <a:ext cx="5557322" cy="1159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4" name="Text Box 25"/>
          <p:cNvSpPr txBox="1">
            <a:spLocks noChangeArrowheads="1"/>
          </p:cNvSpPr>
          <p:nvPr/>
        </p:nvSpPr>
        <p:spPr bwMode="auto">
          <a:xfrm>
            <a:off x="7433269" y="3694502"/>
            <a:ext cx="1141659" cy="376385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AP5 removed </a:t>
            </a:r>
            <a:r>
              <a:rPr lang="en-US" altLang="el-GR" sz="923" b="0" dirty="0" smtClean="0">
                <a:ea typeface="Arial" charset="0"/>
                <a:cs typeface="Arial" charset="0"/>
              </a:rPr>
              <a:t>part</a:t>
            </a:r>
          </a:p>
          <a:p>
            <a:r>
              <a:rPr lang="en-US" altLang="el-GR" sz="923" b="0" dirty="0" smtClean="0">
                <a:ea typeface="Arial" charset="0"/>
                <a:cs typeface="Arial" charset="0"/>
              </a:rPr>
              <a:t> </a:t>
            </a:r>
            <a:r>
              <a:rPr lang="en-US" altLang="el-GR" sz="923" b="0" dirty="0">
                <a:ea typeface="Arial" charset="0"/>
                <a:cs typeface="Arial" charset="0"/>
              </a:rPr>
              <a:t>or all of </a:t>
            </a:r>
          </a:p>
        </p:txBody>
      </p:sp>
      <p:sp>
        <p:nvSpPr>
          <p:cNvPr id="23571" name="Text Box 20"/>
          <p:cNvSpPr txBox="1">
            <a:spLocks noChangeAspect="1" noChangeArrowheads="1"/>
          </p:cNvSpPr>
          <p:nvPr/>
        </p:nvSpPr>
        <p:spPr bwMode="auto">
          <a:xfrm>
            <a:off x="6942239" y="2441875"/>
            <a:ext cx="1583832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S11 Amount of Matter</a:t>
            </a:r>
          </a:p>
        </p:txBody>
      </p:sp>
      <p:cxnSp>
        <p:nvCxnSpPr>
          <p:cNvPr id="128" name="Straight Arrow Connector 121"/>
          <p:cNvCxnSpPr>
            <a:cxnSpLocks noChangeShapeType="1"/>
            <a:stCxn id="13317" idx="2"/>
            <a:endCxn id="13349" idx="0"/>
          </p:cNvCxnSpPr>
          <p:nvPr/>
        </p:nvCxnSpPr>
        <p:spPr bwMode="auto">
          <a:xfrm flipH="1">
            <a:off x="9071700" y="3416734"/>
            <a:ext cx="448229" cy="20580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1" name="Text Box 25"/>
          <p:cNvSpPr txBox="1">
            <a:spLocks noChangeArrowheads="1"/>
          </p:cNvSpPr>
          <p:nvPr/>
        </p:nvSpPr>
        <p:spPr bwMode="auto">
          <a:xfrm>
            <a:off x="8599129" y="4748493"/>
            <a:ext cx="1027845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AP10 destroyed</a:t>
            </a:r>
          </a:p>
        </p:txBody>
      </p:sp>
      <p:sp>
        <p:nvSpPr>
          <p:cNvPr id="148" name="Text Box 66"/>
          <p:cNvSpPr txBox="1">
            <a:spLocks noChangeAspect="1" noChangeArrowheads="1"/>
          </p:cNvSpPr>
          <p:nvPr/>
        </p:nvSpPr>
        <p:spPr bwMode="auto">
          <a:xfrm>
            <a:off x="2599662" y="803624"/>
            <a:ext cx="63600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 smtClean="0">
                <a:latin typeface="+mn-lt"/>
              </a:rPr>
              <a:t>E5 Event</a:t>
            </a:r>
            <a:endParaRPr lang="en-GB" altLang="el-GR" sz="1200" b="0" dirty="0">
              <a:latin typeface="+mn-lt"/>
            </a:endParaRPr>
          </a:p>
        </p:txBody>
      </p:sp>
      <p:cxnSp>
        <p:nvCxnSpPr>
          <p:cNvPr id="149" name="Straight Arrow Connector 148"/>
          <p:cNvCxnSpPr>
            <a:cxnSpLocks noChangeShapeType="1"/>
            <a:stCxn id="90" idx="0"/>
            <a:endCxn id="148" idx="2"/>
          </p:cNvCxnSpPr>
          <p:nvPr/>
        </p:nvCxnSpPr>
        <p:spPr bwMode="auto">
          <a:xfrm flipH="1" flipV="1">
            <a:off x="2917665" y="1080623"/>
            <a:ext cx="8793" cy="33406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0" name="Text Box 25"/>
          <p:cNvSpPr txBox="1">
            <a:spLocks noChangeArrowheads="1"/>
          </p:cNvSpPr>
          <p:nvPr/>
        </p:nvSpPr>
        <p:spPr bwMode="auto">
          <a:xfrm>
            <a:off x="3455160" y="5722999"/>
            <a:ext cx="947695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 smtClean="0">
                <a:ea typeface="Arial" charset="0"/>
                <a:cs typeface="Arial" charset="0"/>
              </a:rPr>
              <a:t>AP21 contains</a:t>
            </a:r>
            <a:endParaRPr lang="en-US" altLang="el-GR" sz="923" b="0" dirty="0">
              <a:ea typeface="Arial" charset="0"/>
              <a:cs typeface="Arial" charset="0"/>
            </a:endParaRPr>
          </a:p>
        </p:txBody>
      </p:sp>
      <p:sp>
        <p:nvSpPr>
          <p:cNvPr id="205" name="Text Box 11"/>
          <p:cNvSpPr txBox="1">
            <a:spLocks noChangeAspect="1" noChangeArrowheads="1"/>
          </p:cNvSpPr>
          <p:nvPr/>
        </p:nvSpPr>
        <p:spPr bwMode="auto">
          <a:xfrm>
            <a:off x="253715" y="3900070"/>
            <a:ext cx="1795621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en-US" altLang="el-GR" sz="1200" dirty="0"/>
              <a:t>S20 Rigid Physical Feature</a:t>
            </a:r>
          </a:p>
        </p:txBody>
      </p:sp>
      <p:sp>
        <p:nvSpPr>
          <p:cNvPr id="241" name="Text Box 15"/>
          <p:cNvSpPr txBox="1">
            <a:spLocks noChangeAspect="1" noChangeArrowheads="1"/>
          </p:cNvSpPr>
          <p:nvPr/>
        </p:nvSpPr>
        <p:spPr bwMode="auto">
          <a:xfrm>
            <a:off x="4634510" y="6186242"/>
            <a:ext cx="1697068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S10 Material Substantial</a:t>
            </a:r>
          </a:p>
        </p:txBody>
      </p:sp>
      <p:sp>
        <p:nvSpPr>
          <p:cNvPr id="277" name="Text Box 66"/>
          <p:cNvSpPr txBox="1">
            <a:spLocks noChangeAspect="1" noChangeArrowheads="1"/>
          </p:cNvSpPr>
          <p:nvPr/>
        </p:nvSpPr>
        <p:spPr bwMode="auto">
          <a:xfrm>
            <a:off x="7351218" y="1061226"/>
            <a:ext cx="711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 smtClean="0">
                <a:latin typeface="+mn-lt"/>
              </a:rPr>
              <a:t>E70 Thing</a:t>
            </a:r>
            <a:endParaRPr lang="en-GB" altLang="el-GR" sz="1200" b="0" dirty="0">
              <a:latin typeface="+mn-lt"/>
            </a:endParaRPr>
          </a:p>
        </p:txBody>
      </p:sp>
      <p:cxnSp>
        <p:nvCxnSpPr>
          <p:cNvPr id="587" name="Straight Arrow Connector 586"/>
          <p:cNvCxnSpPr>
            <a:cxnSpLocks noChangeShapeType="1"/>
            <a:stCxn id="23562" idx="0"/>
            <a:endCxn id="277" idx="2"/>
          </p:cNvCxnSpPr>
          <p:nvPr/>
        </p:nvCxnSpPr>
        <p:spPr bwMode="auto">
          <a:xfrm flipH="1" flipV="1">
            <a:off x="7706923" y="1338225"/>
            <a:ext cx="17472" cy="513363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1" name="Text Box 66"/>
          <p:cNvSpPr txBox="1">
            <a:spLocks noChangeAspect="1" noChangeArrowheads="1"/>
          </p:cNvSpPr>
          <p:nvPr/>
        </p:nvSpPr>
        <p:spPr bwMode="auto">
          <a:xfrm>
            <a:off x="71558" y="3320568"/>
            <a:ext cx="700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 smtClean="0">
                <a:latin typeface="+mn-lt"/>
              </a:rPr>
              <a:t>E55 Place</a:t>
            </a:r>
            <a:endParaRPr lang="en-GB" altLang="el-GR" sz="1200" b="0" dirty="0">
              <a:latin typeface="+mn-lt"/>
            </a:endParaRPr>
          </a:p>
        </p:txBody>
      </p:sp>
      <p:sp>
        <p:nvSpPr>
          <p:cNvPr id="592" name="Text Box 66"/>
          <p:cNvSpPr txBox="1">
            <a:spLocks noChangeAspect="1" noChangeArrowheads="1"/>
          </p:cNvSpPr>
          <p:nvPr/>
        </p:nvSpPr>
        <p:spPr bwMode="auto">
          <a:xfrm>
            <a:off x="34625" y="2755018"/>
            <a:ext cx="1424940" cy="282775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200" b="0" dirty="0" smtClean="0">
                <a:latin typeface="+mn-lt"/>
              </a:rPr>
              <a:t>E26 Physical Feature</a:t>
            </a:r>
            <a:endParaRPr lang="en-GB" altLang="el-GR" sz="1200" b="0" dirty="0">
              <a:latin typeface="+mn-lt"/>
            </a:endParaRPr>
          </a:p>
        </p:txBody>
      </p:sp>
      <p:cxnSp>
        <p:nvCxnSpPr>
          <p:cNvPr id="593" name="Straight Arrow Connector 592"/>
          <p:cNvCxnSpPr>
            <a:cxnSpLocks noChangeShapeType="1"/>
            <a:stCxn id="205" idx="0"/>
            <a:endCxn id="592" idx="2"/>
          </p:cNvCxnSpPr>
          <p:nvPr/>
        </p:nvCxnSpPr>
        <p:spPr bwMode="auto">
          <a:xfrm flipH="1" flipV="1">
            <a:off x="747095" y="3037793"/>
            <a:ext cx="404431" cy="862277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6" name="Straight Arrow Connector 595"/>
          <p:cNvCxnSpPr>
            <a:cxnSpLocks noChangeShapeType="1"/>
            <a:stCxn id="205" idx="0"/>
            <a:endCxn id="591" idx="2"/>
          </p:cNvCxnSpPr>
          <p:nvPr/>
        </p:nvCxnSpPr>
        <p:spPr bwMode="auto">
          <a:xfrm flipH="1" flipV="1">
            <a:off x="421653" y="3597567"/>
            <a:ext cx="729873" cy="302503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3" name="Straight Arrow Connector 602"/>
          <p:cNvCxnSpPr>
            <a:cxnSpLocks noChangeShapeType="1"/>
            <a:stCxn id="13320" idx="0"/>
            <a:endCxn id="13319" idx="2"/>
          </p:cNvCxnSpPr>
          <p:nvPr/>
        </p:nvCxnSpPr>
        <p:spPr bwMode="auto">
          <a:xfrm flipV="1">
            <a:off x="1310913" y="4707636"/>
            <a:ext cx="1948939" cy="450049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6" name="Straight Arrow Connector 605"/>
          <p:cNvCxnSpPr>
            <a:cxnSpLocks noChangeShapeType="1"/>
            <a:stCxn id="13342" idx="0"/>
          </p:cNvCxnSpPr>
          <p:nvPr/>
        </p:nvCxnSpPr>
        <p:spPr bwMode="auto">
          <a:xfrm flipH="1" flipV="1">
            <a:off x="3287678" y="4796081"/>
            <a:ext cx="468481" cy="361604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" name="Curved Connector 50"/>
          <p:cNvCxnSpPr>
            <a:cxnSpLocks noChangeShapeType="1"/>
            <a:stCxn id="13339" idx="0"/>
            <a:endCxn id="13354" idx="0"/>
          </p:cNvCxnSpPr>
          <p:nvPr/>
        </p:nvCxnSpPr>
        <p:spPr bwMode="auto">
          <a:xfrm rot="16200000" flipH="1" flipV="1">
            <a:off x="3389551" y="2635043"/>
            <a:ext cx="2408174" cy="386948"/>
          </a:xfrm>
          <a:prstGeom prst="curvedConnector5">
            <a:avLst>
              <a:gd name="adj1" fmla="val -22150"/>
              <a:gd name="adj2" fmla="val -291524"/>
              <a:gd name="adj3" fmla="val 8366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Text Box 25"/>
          <p:cNvSpPr txBox="1">
            <a:spLocks noChangeArrowheads="1"/>
          </p:cNvSpPr>
          <p:nvPr/>
        </p:nvSpPr>
        <p:spPr bwMode="auto">
          <a:xfrm>
            <a:off x="4899409" y="978443"/>
            <a:ext cx="1158491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 b="0" dirty="0">
                <a:ea typeface="Arial" charset="0"/>
                <a:cs typeface="Arial" charset="0"/>
              </a:rPr>
              <a:t>AP14 justified by </a:t>
            </a:r>
          </a:p>
        </p:txBody>
      </p:sp>
    </p:spTree>
    <p:extLst>
      <p:ext uri="{BB962C8B-B14F-4D97-AF65-F5344CB8AC3E}">
        <p14:creationId xmlns:p14="http://schemas.microsoft.com/office/powerpoint/2010/main" val="306230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2626</TotalTime>
  <Words>773</Words>
  <Application>Microsoft Office PowerPoint</Application>
  <PresentationFormat>Widescreen</PresentationFormat>
  <Paragraphs>174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CRMarcheo editorial issues </vt:lpstr>
      <vt:lpstr>The Archaeological Digital Excavation Documentation – ADED </vt:lpstr>
      <vt:lpstr>1200 excavation data set (Intrasis)</vt:lpstr>
      <vt:lpstr>Data mapping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gery</dc:creator>
  <cp:lastModifiedBy>Bekiari Xrysoula</cp:lastModifiedBy>
  <cp:revision>45</cp:revision>
  <dcterms:created xsi:type="dcterms:W3CDTF">2017-09-28T11:09:11Z</dcterms:created>
  <dcterms:modified xsi:type="dcterms:W3CDTF">2020-04-28T11:07:10Z</dcterms:modified>
</cp:coreProperties>
</file>