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17" r:id="rId2"/>
  </p:sldIdLst>
  <p:sldSz cx="12746038" cy="6858000"/>
  <p:notesSz cx="6794500" cy="9931400"/>
  <p:defaultTextStyle>
    <a:defPPr>
      <a:defRPr lang="el-GR"/>
    </a:defPPr>
    <a:lvl1pPr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58">
          <p15:clr>
            <a:srgbClr val="A4A3A4"/>
          </p15:clr>
        </p15:guide>
        <p15:guide id="2" pos="425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EE97"/>
    <a:srgbClr val="8F9CFB"/>
    <a:srgbClr val="93FBCC"/>
    <a:srgbClr val="81CC1E"/>
    <a:srgbClr val="FFBB11"/>
    <a:srgbClr val="35DB90"/>
    <a:srgbClr val="6DBBFB"/>
    <a:srgbClr val="79BAEF"/>
    <a:srgbClr val="57C4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899" autoAdjust="0"/>
    <p:restoredTop sz="85442" autoAdjust="0"/>
  </p:normalViewPr>
  <p:slideViewPr>
    <p:cSldViewPr snapToGrid="0">
      <p:cViewPr varScale="1">
        <p:scale>
          <a:sx n="96" d="100"/>
          <a:sy n="96" d="100"/>
        </p:scale>
        <p:origin x="920" y="168"/>
      </p:cViewPr>
      <p:guideLst>
        <p:guide orient="horz" pos="1158"/>
        <p:guide pos="425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46"/>
    </p:cViewPr>
  </p:sorterViewPr>
  <p:gridSpacing cx="90012" cy="90012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024" cy="496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0"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7890" y="0"/>
            <a:ext cx="2945024" cy="496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-61913" y="746125"/>
            <a:ext cx="6918326" cy="37226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133" y="4718214"/>
            <a:ext cx="5436235" cy="4469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altLang="en-US" noProof="0"/>
              <a:t>Click to edit Master text styles</a:t>
            </a:r>
          </a:p>
          <a:p>
            <a:pPr lvl="1"/>
            <a:r>
              <a:rPr lang="el-GR" altLang="en-US" noProof="0"/>
              <a:t>Second level</a:t>
            </a:r>
          </a:p>
          <a:p>
            <a:pPr lvl="2"/>
            <a:r>
              <a:rPr lang="el-GR" altLang="en-US" noProof="0"/>
              <a:t>Third level</a:t>
            </a:r>
          </a:p>
          <a:p>
            <a:pPr lvl="3"/>
            <a:r>
              <a:rPr lang="el-GR" altLang="en-US" noProof="0"/>
              <a:t>Fourth level</a:t>
            </a:r>
          </a:p>
          <a:p>
            <a:pPr lvl="4"/>
            <a:r>
              <a:rPr lang="el-GR" altLang="en-US" noProof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3234"/>
            <a:ext cx="2945024" cy="496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7890" y="9433234"/>
            <a:ext cx="2945024" cy="496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/>
            </a:lvl1pPr>
          </a:lstStyle>
          <a:p>
            <a:pPr>
              <a:defRPr/>
            </a:pPr>
            <a:fld id="{6E9B24FF-AE70-42E2-9DE5-B6180FEBD186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altLang="en-US" dirty="0"/>
              <a:t>Figure 2</a:t>
            </a:r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C0B66F0-8982-4CC1-8D99-A7270CD629BC}" type="slidenum">
              <a:rPr kumimoji="0" lang="el-G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l-GR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203067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3850" y="1122363"/>
            <a:ext cx="9558338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3850" y="3602038"/>
            <a:ext cx="9558338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7B0759-710B-42A5-BE04-013DDAD8CBB1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3183142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8800F7-2BF0-4586-AFD0-32DEF2EE8F4F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4289861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42425" y="274638"/>
            <a:ext cx="2867025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6588" y="274638"/>
            <a:ext cx="8453437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0210B6-5D4D-43A4-9372-C51CDFE65185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2974295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F6CAD5-BE13-4C0B-8FE9-0AA5FFC0EED1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1176918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9950" y="1709738"/>
            <a:ext cx="10993438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50" y="4589463"/>
            <a:ext cx="10993438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78E819-937E-47D0-9E86-552C3BA266DE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317645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6588" y="1600200"/>
            <a:ext cx="5659437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48425" y="1600200"/>
            <a:ext cx="5661025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F1EBFA-60D8-4374-9D5F-D26460C08CF8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4203417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888" y="365125"/>
            <a:ext cx="10993437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7888" y="1681163"/>
            <a:ext cx="5392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77888" y="2505075"/>
            <a:ext cx="5392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3188" y="1681163"/>
            <a:ext cx="54181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3188" y="2505075"/>
            <a:ext cx="54181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904A38-D59C-4B8C-986F-03EC335F0617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4118829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03D98C-56F1-4415-B184-673C2B9317B6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648056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E43430-7A32-4AE8-A386-1AE689180A8E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13214698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888" y="457200"/>
            <a:ext cx="411162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138" y="987425"/>
            <a:ext cx="6453187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8" y="2057400"/>
            <a:ext cx="411162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A8F39D-39D5-4BCD-997B-38839C00256D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14462451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888" y="457200"/>
            <a:ext cx="411162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418138" y="987425"/>
            <a:ext cx="6453187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8" y="2057400"/>
            <a:ext cx="411162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16C699-D82D-48E1-9B21-9EDAF159AB10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1151539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36588" y="274638"/>
            <a:ext cx="1147286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l-GR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6588" y="1600200"/>
            <a:ext cx="11472862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altLang="en-US"/>
              <a:t>Click to edit Master text styles</a:t>
            </a:r>
          </a:p>
          <a:p>
            <a:pPr lvl="1"/>
            <a:r>
              <a:rPr lang="el-GR" altLang="en-US"/>
              <a:t>Second level</a:t>
            </a:r>
          </a:p>
          <a:p>
            <a:pPr lvl="2"/>
            <a:r>
              <a:rPr lang="el-GR" altLang="en-US"/>
              <a:t>Third level</a:t>
            </a:r>
          </a:p>
          <a:p>
            <a:pPr lvl="3"/>
            <a:r>
              <a:rPr lang="el-GR" altLang="en-US"/>
              <a:t>Fourth level</a:t>
            </a:r>
          </a:p>
          <a:p>
            <a:pPr lvl="4"/>
            <a:r>
              <a:rPr lang="el-GR" alt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36588" y="6245225"/>
            <a:ext cx="29749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b="0"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54513" y="6245225"/>
            <a:ext cx="4037012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134475" y="6245225"/>
            <a:ext cx="29749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0"/>
            </a:lvl1pPr>
          </a:lstStyle>
          <a:p>
            <a:pPr>
              <a:defRPr/>
            </a:pPr>
            <a:fld id="{060D6658-E5A0-4943-B954-92ADB29F3E7D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74" name="AutoShape 37"/>
          <p:cNvCxnSpPr>
            <a:cxnSpLocks noChangeShapeType="1"/>
            <a:stCxn id="3152" idx="2"/>
            <a:endCxn id="3156" idx="1"/>
          </p:cNvCxnSpPr>
          <p:nvPr/>
        </p:nvCxnSpPr>
        <p:spPr bwMode="auto">
          <a:xfrm>
            <a:off x="8180388" y="1778000"/>
            <a:ext cx="1339850" cy="21399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75" name="Text Box 44"/>
          <p:cNvSpPr txBox="1">
            <a:spLocks noChangeArrowheads="1"/>
          </p:cNvSpPr>
          <p:nvPr/>
        </p:nvSpPr>
        <p:spPr bwMode="auto">
          <a:xfrm>
            <a:off x="7253288" y="2128838"/>
            <a:ext cx="2032000" cy="27699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P100 was death of </a:t>
            </a:r>
            <a:r>
              <a:rPr kumimoji="0" lang="en-US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(P93)</a:t>
            </a: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 </a:t>
            </a:r>
          </a:p>
        </p:txBody>
      </p:sp>
      <p:pic>
        <p:nvPicPr>
          <p:cNvPr id="3076" name="Picture 20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369" y="1745639"/>
            <a:ext cx="1735767" cy="1700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077" name="AutoShape 37"/>
          <p:cNvCxnSpPr>
            <a:cxnSpLocks noChangeShapeType="1"/>
            <a:stCxn id="3142" idx="1"/>
            <a:endCxn id="3145" idx="2"/>
          </p:cNvCxnSpPr>
          <p:nvPr/>
        </p:nvCxnSpPr>
        <p:spPr bwMode="auto">
          <a:xfrm flipH="1" flipV="1">
            <a:off x="1328012" y="4065588"/>
            <a:ext cx="551669" cy="178669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78" name="Text Box 44"/>
          <p:cNvSpPr txBox="1">
            <a:spLocks noChangeArrowheads="1"/>
          </p:cNvSpPr>
          <p:nvPr/>
        </p:nvSpPr>
        <p:spPr bwMode="auto">
          <a:xfrm>
            <a:off x="1077985" y="4933141"/>
            <a:ext cx="2135188" cy="27699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P108 has produced </a:t>
            </a:r>
            <a:r>
              <a:rPr kumimoji="0" lang="en-US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(P92)</a:t>
            </a:r>
          </a:p>
        </p:txBody>
      </p:sp>
      <p:cxnSp>
        <p:nvCxnSpPr>
          <p:cNvPr id="3079" name="AutoShape 37"/>
          <p:cNvCxnSpPr>
            <a:cxnSpLocks noChangeShapeType="1"/>
          </p:cNvCxnSpPr>
          <p:nvPr/>
        </p:nvCxnSpPr>
        <p:spPr bwMode="auto">
          <a:xfrm flipH="1">
            <a:off x="787468" y="3895725"/>
            <a:ext cx="0" cy="97472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80" name="Text Box 44"/>
          <p:cNvSpPr txBox="1">
            <a:spLocks noChangeArrowheads="1"/>
          </p:cNvSpPr>
          <p:nvPr/>
        </p:nvSpPr>
        <p:spPr bwMode="auto">
          <a:xfrm>
            <a:off x="103255" y="4316413"/>
            <a:ext cx="1028700" cy="27699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P2</a:t>
            </a: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 has type</a:t>
            </a:r>
          </a:p>
        </p:txBody>
      </p:sp>
      <p:grpSp>
        <p:nvGrpSpPr>
          <p:cNvPr id="3081" name="Group 3138"/>
          <p:cNvGrpSpPr>
            <a:grpSpLocks/>
          </p:cNvGrpSpPr>
          <p:nvPr/>
        </p:nvGrpSpPr>
        <p:grpSpPr bwMode="auto">
          <a:xfrm>
            <a:off x="160405" y="4881675"/>
            <a:ext cx="955675" cy="598372"/>
            <a:chOff x="120474" y="4881413"/>
            <a:chExt cx="956025" cy="598968"/>
          </a:xfrm>
        </p:grpSpPr>
        <p:sp>
          <p:nvSpPr>
            <p:cNvPr id="3169" name="Text Box 27"/>
            <p:cNvSpPr txBox="1">
              <a:spLocks noChangeArrowheads="1"/>
            </p:cNvSpPr>
            <p:nvPr/>
          </p:nvSpPr>
          <p:spPr bwMode="auto">
            <a:xfrm>
              <a:off x="120474" y="4881413"/>
              <a:ext cx="956025" cy="258789"/>
            </a:xfrm>
            <a:prstGeom prst="rect">
              <a:avLst/>
            </a:prstGeom>
            <a:gradFill rotWithShape="1">
              <a:gsLst>
                <a:gs pos="0">
                  <a:srgbClr val="97C9F3"/>
                </a:gs>
                <a:gs pos="50000">
                  <a:srgbClr val="FFFFFF"/>
                </a:gs>
                <a:gs pos="100000">
                  <a:srgbClr val="97C9F3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54000" rIns="5400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E55</a:t>
              </a:r>
              <a:r>
                <a:rPr kumimoji="0" lang="en-US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 Type</a:t>
              </a:r>
            </a:p>
          </p:txBody>
        </p:sp>
        <p:sp>
          <p:nvSpPr>
            <p:cNvPr id="3170" name="Text Box 28"/>
            <p:cNvSpPr txBox="1">
              <a:spLocks noChangeArrowheads="1"/>
            </p:cNvSpPr>
            <p:nvPr/>
          </p:nvSpPr>
          <p:spPr bwMode="auto">
            <a:xfrm>
              <a:off x="120474" y="5137679"/>
              <a:ext cx="956025" cy="342702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Copy</a:t>
              </a:r>
            </a:p>
          </p:txBody>
        </p:sp>
      </p:grpSp>
      <p:pic>
        <p:nvPicPr>
          <p:cNvPr id="3082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84" t="13319" r="7361" b="18068"/>
          <a:stretch>
            <a:fillRect/>
          </a:stretch>
        </p:blipFill>
        <p:spPr bwMode="auto">
          <a:xfrm>
            <a:off x="9720263" y="1860550"/>
            <a:ext cx="1930400" cy="223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83" name="Text Box 27"/>
          <p:cNvSpPr txBox="1">
            <a:spLocks noChangeArrowheads="1"/>
          </p:cNvSpPr>
          <p:nvPr/>
        </p:nvSpPr>
        <p:spPr bwMode="auto">
          <a:xfrm>
            <a:off x="7389221" y="4665740"/>
            <a:ext cx="1876425" cy="258532"/>
          </a:xfrm>
          <a:prstGeom prst="rect">
            <a:avLst/>
          </a:prstGeom>
          <a:gradFill rotWithShape="1">
            <a:gsLst>
              <a:gs pos="0">
                <a:srgbClr val="97C9F3"/>
              </a:gs>
              <a:gs pos="50000">
                <a:srgbClr val="FFFFFF"/>
              </a:gs>
              <a:gs pos="100000">
                <a:srgbClr val="97C9F3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E67 Birth </a:t>
            </a:r>
            <a:r>
              <a:rPr kumimoji="0" lang="en-US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(E</a:t>
            </a:r>
            <a:r>
              <a:rPr kumimoji="0" lang="el-GR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63</a:t>
            </a:r>
            <a:r>
              <a:rPr kumimoji="0" lang="en-US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)</a:t>
            </a:r>
          </a:p>
        </p:txBody>
      </p:sp>
      <p:sp>
        <p:nvSpPr>
          <p:cNvPr id="3084" name="Text Box 28"/>
          <p:cNvSpPr txBox="1">
            <a:spLocks noChangeArrowheads="1"/>
          </p:cNvSpPr>
          <p:nvPr/>
        </p:nvSpPr>
        <p:spPr bwMode="auto">
          <a:xfrm>
            <a:off x="7389221" y="4929188"/>
            <a:ext cx="1876425" cy="3429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l-GR" sz="1200" b="1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Winkelmann’s birth</a:t>
            </a:r>
            <a:endParaRPr kumimoji="0" lang="en-US" altLang="en-US" sz="1200" b="1" i="1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panose="02040503050406030204" pitchFamily="18" charset="0"/>
            </a:endParaRPr>
          </a:p>
        </p:txBody>
      </p:sp>
      <p:cxnSp>
        <p:nvCxnSpPr>
          <p:cNvPr id="3085" name="AutoShape 37"/>
          <p:cNvCxnSpPr>
            <a:cxnSpLocks noChangeShapeType="1"/>
            <a:stCxn id="3083" idx="0"/>
            <a:endCxn id="3156" idx="1"/>
          </p:cNvCxnSpPr>
          <p:nvPr/>
        </p:nvCxnSpPr>
        <p:spPr bwMode="auto">
          <a:xfrm flipV="1">
            <a:off x="8327434" y="3918857"/>
            <a:ext cx="1192805" cy="74688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92" name="AutoShape 37"/>
          <p:cNvCxnSpPr>
            <a:cxnSpLocks noChangeShapeType="1"/>
            <a:stCxn id="3084" idx="3"/>
            <a:endCxn id="3163" idx="1"/>
          </p:cNvCxnSpPr>
          <p:nvPr/>
        </p:nvCxnSpPr>
        <p:spPr bwMode="auto">
          <a:xfrm flipV="1">
            <a:off x="9265646" y="5092896"/>
            <a:ext cx="1629084" cy="774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lg" len="lg"/>
          </a:ln>
          <a:scene3d>
            <a:camera prst="orthographicFront">
              <a:rot lat="21301143" lon="301140" rev="21573786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87" name="AutoShape 37"/>
          <p:cNvCxnSpPr>
            <a:cxnSpLocks noChangeShapeType="1"/>
            <a:stCxn id="3084" idx="2"/>
            <a:endCxn id="3167" idx="0"/>
          </p:cNvCxnSpPr>
          <p:nvPr/>
        </p:nvCxnSpPr>
        <p:spPr bwMode="auto">
          <a:xfrm flipH="1">
            <a:off x="8323559" y="5272088"/>
            <a:ext cx="3875" cy="77311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3088" name="Group 53"/>
          <p:cNvGrpSpPr>
            <a:grpSpLocks/>
          </p:cNvGrpSpPr>
          <p:nvPr/>
        </p:nvGrpSpPr>
        <p:grpSpPr bwMode="auto">
          <a:xfrm>
            <a:off x="7616233" y="6045214"/>
            <a:ext cx="1420810" cy="590437"/>
            <a:chOff x="7428273" y="5845175"/>
            <a:chExt cx="1571732" cy="590146"/>
          </a:xfrm>
        </p:grpSpPr>
        <p:sp>
          <p:nvSpPr>
            <p:cNvPr id="3167" name="Text Box 27"/>
            <p:cNvSpPr txBox="1">
              <a:spLocks noChangeArrowheads="1"/>
            </p:cNvSpPr>
            <p:nvPr/>
          </p:nvSpPr>
          <p:spPr bwMode="auto">
            <a:xfrm>
              <a:off x="7428273" y="5845175"/>
              <a:ext cx="1564916" cy="258405"/>
            </a:xfrm>
            <a:prstGeom prst="rect">
              <a:avLst/>
            </a:prstGeom>
            <a:gradFill rotWithShape="1">
              <a:gsLst>
                <a:gs pos="0">
                  <a:srgbClr val="97C9F3"/>
                </a:gs>
                <a:gs pos="50000">
                  <a:srgbClr val="FFFFFF"/>
                </a:gs>
                <a:gs pos="100000">
                  <a:srgbClr val="97C9F3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54000" rIns="5400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E52</a:t>
              </a:r>
              <a:r>
                <a:rPr kumimoji="0" lang="en-US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 Time-Span</a:t>
              </a:r>
            </a:p>
          </p:txBody>
        </p:sp>
        <p:sp>
          <p:nvSpPr>
            <p:cNvPr id="3168" name="Text Box 28"/>
            <p:cNvSpPr txBox="1">
              <a:spLocks noChangeArrowheads="1"/>
            </p:cNvSpPr>
            <p:nvPr/>
          </p:nvSpPr>
          <p:spPr bwMode="auto">
            <a:xfrm>
              <a:off x="7435089" y="6092619"/>
              <a:ext cx="1564916" cy="342702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1717</a:t>
              </a:r>
            </a:p>
          </p:txBody>
        </p:sp>
      </p:grpSp>
      <p:grpSp>
        <p:nvGrpSpPr>
          <p:cNvPr id="3089" name="Group 3135"/>
          <p:cNvGrpSpPr>
            <a:grpSpLocks/>
          </p:cNvGrpSpPr>
          <p:nvPr/>
        </p:nvGrpSpPr>
        <p:grpSpPr bwMode="auto">
          <a:xfrm>
            <a:off x="10840908" y="5754411"/>
            <a:ext cx="1038225" cy="573049"/>
            <a:chOff x="10788650" y="5937723"/>
            <a:chExt cx="1038225" cy="573049"/>
          </a:xfrm>
        </p:grpSpPr>
        <p:sp>
          <p:nvSpPr>
            <p:cNvPr id="2" name="Text Box 27"/>
            <p:cNvSpPr txBox="1">
              <a:spLocks noChangeArrowheads="1"/>
            </p:cNvSpPr>
            <p:nvPr/>
          </p:nvSpPr>
          <p:spPr bwMode="auto">
            <a:xfrm>
              <a:off x="10788650" y="5937723"/>
              <a:ext cx="1038225" cy="258532"/>
            </a:xfrm>
            <a:prstGeom prst="rect">
              <a:avLst/>
            </a:prstGeom>
            <a:gradFill rotWithShape="1">
              <a:gsLst>
                <a:gs pos="0">
                  <a:srgbClr val="97C9F3"/>
                </a:gs>
                <a:gs pos="50000">
                  <a:srgbClr val="FFFFFF"/>
                </a:gs>
                <a:gs pos="100000">
                  <a:srgbClr val="97C9F3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54000" rIns="5400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E53</a:t>
              </a:r>
              <a:r>
                <a:rPr kumimoji="0" lang="en-US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 Place</a:t>
              </a:r>
            </a:p>
          </p:txBody>
        </p:sp>
        <p:sp>
          <p:nvSpPr>
            <p:cNvPr id="3166" name="Text Box 28"/>
            <p:cNvSpPr txBox="1">
              <a:spLocks noChangeArrowheads="1"/>
            </p:cNvSpPr>
            <p:nvPr/>
          </p:nvSpPr>
          <p:spPr bwMode="auto">
            <a:xfrm>
              <a:off x="10788650" y="6192302"/>
              <a:ext cx="1038225" cy="318470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1" i="1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Stendal</a:t>
              </a:r>
            </a:p>
          </p:txBody>
        </p:sp>
      </p:grpSp>
      <p:cxnSp>
        <p:nvCxnSpPr>
          <p:cNvPr id="3090" name="AutoShape 37"/>
          <p:cNvCxnSpPr>
            <a:cxnSpLocks noChangeShapeType="1"/>
            <a:stCxn id="3084" idx="2"/>
            <a:endCxn id="3166" idx="1"/>
          </p:cNvCxnSpPr>
          <p:nvPr/>
        </p:nvCxnSpPr>
        <p:spPr bwMode="auto">
          <a:xfrm>
            <a:off x="8327434" y="5272088"/>
            <a:ext cx="2513474" cy="896137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91" name="Text Box 44"/>
          <p:cNvSpPr txBox="1">
            <a:spLocks noChangeArrowheads="1"/>
          </p:cNvSpPr>
          <p:nvPr/>
        </p:nvSpPr>
        <p:spPr bwMode="auto">
          <a:xfrm rot="1205047">
            <a:off x="9168348" y="5546460"/>
            <a:ext cx="135731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P7</a:t>
            </a: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 took place at</a:t>
            </a:r>
          </a:p>
        </p:txBody>
      </p:sp>
      <p:sp>
        <p:nvSpPr>
          <p:cNvPr id="3" name="Text Box 44"/>
          <p:cNvSpPr txBox="1">
            <a:spLocks noChangeArrowheads="1"/>
          </p:cNvSpPr>
          <p:nvPr/>
        </p:nvSpPr>
        <p:spPr bwMode="auto">
          <a:xfrm>
            <a:off x="7729991" y="5511800"/>
            <a:ext cx="142557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P4</a:t>
            </a: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 has time-span</a:t>
            </a:r>
          </a:p>
        </p:txBody>
      </p:sp>
      <p:grpSp>
        <p:nvGrpSpPr>
          <p:cNvPr id="3093" name="Group 40"/>
          <p:cNvGrpSpPr>
            <a:grpSpLocks/>
          </p:cNvGrpSpPr>
          <p:nvPr/>
        </p:nvGrpSpPr>
        <p:grpSpPr bwMode="auto">
          <a:xfrm>
            <a:off x="10894730" y="4674048"/>
            <a:ext cx="1800225" cy="580910"/>
            <a:chOff x="10894627" y="4719573"/>
            <a:chExt cx="1799925" cy="580728"/>
          </a:xfrm>
        </p:grpSpPr>
        <p:sp>
          <p:nvSpPr>
            <p:cNvPr id="3163" name="Text Box 39"/>
            <p:cNvSpPr txBox="1">
              <a:spLocks noChangeArrowheads="1"/>
            </p:cNvSpPr>
            <p:nvPr/>
          </p:nvSpPr>
          <p:spPr bwMode="auto">
            <a:xfrm>
              <a:off x="10894627" y="4976301"/>
              <a:ext cx="1799925" cy="324000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1" i="1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Anna-Maria Meyer</a:t>
              </a:r>
            </a:p>
          </p:txBody>
        </p:sp>
        <p:sp>
          <p:nvSpPr>
            <p:cNvPr id="3164" name="Text Box 38"/>
            <p:cNvSpPr txBox="1">
              <a:spLocks noChangeArrowheads="1"/>
            </p:cNvSpPr>
            <p:nvPr/>
          </p:nvSpPr>
          <p:spPr bwMode="auto">
            <a:xfrm>
              <a:off x="10894627" y="4719573"/>
              <a:ext cx="1799925" cy="258452"/>
            </a:xfrm>
            <a:prstGeom prst="rect">
              <a:avLst/>
            </a:prstGeom>
            <a:gradFill rotWithShape="1">
              <a:gsLst>
                <a:gs pos="0">
                  <a:srgbClr val="97C9F3"/>
                </a:gs>
                <a:gs pos="50000">
                  <a:srgbClr val="FFFFFF"/>
                </a:gs>
                <a:gs pos="100000">
                  <a:srgbClr val="97C9F3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54000" rIns="5400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E21 Person </a:t>
              </a:r>
              <a:r>
                <a:rPr kumimoji="0" lang="en-US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(E39)</a:t>
              </a:r>
              <a:endPara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endParaRPr>
            </a:p>
          </p:txBody>
        </p:sp>
      </p:grpSp>
      <p:sp>
        <p:nvSpPr>
          <p:cNvPr id="3094" name="Text Box 44"/>
          <p:cNvSpPr txBox="1">
            <a:spLocks noChangeArrowheads="1"/>
          </p:cNvSpPr>
          <p:nvPr/>
        </p:nvSpPr>
        <p:spPr bwMode="auto">
          <a:xfrm>
            <a:off x="9209449" y="4763813"/>
            <a:ext cx="183515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headEnd/>
                <a:tailEnd type="stealth" w="lg" len="lg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l-GR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P96 by mother </a:t>
            </a:r>
            <a:r>
              <a:rPr kumimoji="0" lang="en-GB" altLang="el-GR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(P1</a:t>
            </a:r>
            <a:r>
              <a:rPr kumimoji="0" lang="el-GR" altLang="el-GR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2</a:t>
            </a:r>
            <a:r>
              <a:rPr kumimoji="0" lang="en-GB" altLang="el-GR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)</a:t>
            </a:r>
            <a:endParaRPr kumimoji="0" lang="en-US" altLang="en-US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panose="02040503050406030204" pitchFamily="18" charset="0"/>
            </a:endParaRPr>
          </a:p>
        </p:txBody>
      </p:sp>
      <p:cxnSp>
        <p:nvCxnSpPr>
          <p:cNvPr id="3095" name="AutoShape 37"/>
          <p:cNvCxnSpPr>
            <a:cxnSpLocks noChangeShapeType="1"/>
            <a:stCxn id="3143" idx="1"/>
            <a:endCxn id="3162" idx="2"/>
          </p:cNvCxnSpPr>
          <p:nvPr/>
        </p:nvCxnSpPr>
        <p:spPr bwMode="auto">
          <a:xfrm flipH="1" flipV="1">
            <a:off x="3462721" y="3065251"/>
            <a:ext cx="1156319" cy="833698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61" name="Text Box 27"/>
          <p:cNvSpPr txBox="1">
            <a:spLocks noChangeArrowheads="1"/>
          </p:cNvSpPr>
          <p:nvPr/>
        </p:nvSpPr>
        <p:spPr bwMode="auto">
          <a:xfrm>
            <a:off x="2786446" y="2489027"/>
            <a:ext cx="1352550" cy="258532"/>
          </a:xfrm>
          <a:prstGeom prst="rect">
            <a:avLst/>
          </a:prstGeom>
          <a:gradFill rotWithShape="1">
            <a:gsLst>
              <a:gs pos="0">
                <a:srgbClr val="97C9F3"/>
              </a:gs>
              <a:gs pos="50000">
                <a:srgbClr val="FFFFFF"/>
              </a:gs>
              <a:gs pos="100000">
                <a:srgbClr val="97C9F3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E52</a:t>
            </a: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 Time-Span</a:t>
            </a:r>
          </a:p>
        </p:txBody>
      </p:sp>
      <p:sp>
        <p:nvSpPr>
          <p:cNvPr id="3162" name="Text Box 28"/>
          <p:cNvSpPr txBox="1">
            <a:spLocks noChangeArrowheads="1"/>
          </p:cNvSpPr>
          <p:nvPr/>
        </p:nvSpPr>
        <p:spPr bwMode="auto">
          <a:xfrm>
            <a:off x="2786446" y="2745050"/>
            <a:ext cx="1352550" cy="320201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1755</a:t>
            </a:r>
          </a:p>
        </p:txBody>
      </p:sp>
      <p:cxnSp>
        <p:nvCxnSpPr>
          <p:cNvPr id="3097" name="AutoShape 37"/>
          <p:cNvCxnSpPr>
            <a:cxnSpLocks noChangeShapeType="1"/>
            <a:stCxn id="3143" idx="3"/>
            <a:endCxn id="3156" idx="1"/>
          </p:cNvCxnSpPr>
          <p:nvPr/>
        </p:nvCxnSpPr>
        <p:spPr bwMode="auto">
          <a:xfrm>
            <a:off x="6850063" y="3898900"/>
            <a:ext cx="2670175" cy="190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98" name="AutoShape 37"/>
          <p:cNvCxnSpPr>
            <a:cxnSpLocks noChangeShapeType="1"/>
            <a:stCxn id="3143" idx="1"/>
            <a:endCxn id="3145" idx="3"/>
          </p:cNvCxnSpPr>
          <p:nvPr/>
        </p:nvCxnSpPr>
        <p:spPr bwMode="auto">
          <a:xfrm flipH="1">
            <a:off x="2157413" y="3898900"/>
            <a:ext cx="2462212" cy="476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3099" name="Group 47"/>
          <p:cNvGrpSpPr>
            <a:grpSpLocks/>
          </p:cNvGrpSpPr>
          <p:nvPr/>
        </p:nvGrpSpPr>
        <p:grpSpPr bwMode="auto">
          <a:xfrm>
            <a:off x="4327525" y="1481250"/>
            <a:ext cx="2282825" cy="723785"/>
            <a:chOff x="4327015" y="1481029"/>
            <a:chExt cx="2513012" cy="723938"/>
          </a:xfrm>
        </p:grpSpPr>
        <p:sp>
          <p:nvSpPr>
            <p:cNvPr id="3159" name="Text Box 27"/>
            <p:cNvSpPr txBox="1">
              <a:spLocks noChangeArrowheads="1"/>
            </p:cNvSpPr>
            <p:nvPr/>
          </p:nvSpPr>
          <p:spPr bwMode="auto">
            <a:xfrm>
              <a:off x="4327015" y="1481029"/>
              <a:ext cx="2513012" cy="258586"/>
            </a:xfrm>
            <a:prstGeom prst="rect">
              <a:avLst/>
            </a:prstGeom>
            <a:gradFill rotWithShape="1">
              <a:gsLst>
                <a:gs pos="0">
                  <a:srgbClr val="97C9F3"/>
                </a:gs>
                <a:gs pos="50000">
                  <a:srgbClr val="FFFFFF"/>
                </a:gs>
                <a:gs pos="100000">
                  <a:srgbClr val="97C9F3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54000" rIns="5400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E65 Creation </a:t>
              </a:r>
              <a:r>
                <a:rPr kumimoji="0" lang="en-US" altLang="en-US" sz="12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(E63)</a:t>
              </a:r>
            </a:p>
          </p:txBody>
        </p:sp>
        <p:sp>
          <p:nvSpPr>
            <p:cNvPr id="3165" name="Text Box 28"/>
            <p:cNvSpPr txBox="1">
              <a:spLocks noChangeArrowheads="1"/>
            </p:cNvSpPr>
            <p:nvPr/>
          </p:nvSpPr>
          <p:spPr bwMode="auto">
            <a:xfrm>
              <a:off x="4327015" y="1736556"/>
              <a:ext cx="2513012" cy="468411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ts val="168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l-GR" sz="1200" b="1" i="1" u="none" strike="noStrike" kern="8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Winkelmann</a:t>
              </a:r>
              <a:r>
                <a:rPr kumimoji="0" lang="en-US" altLang="el-GR" sz="1200" b="1" i="1" u="none" strike="noStrike" kern="8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 writes “History of the Art of Antiquity</a:t>
              </a:r>
              <a:r>
                <a:rPr kumimoji="0" lang="en-US" altLang="el-GR" sz="12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” </a:t>
              </a:r>
              <a:endParaRPr kumimoji="0" lang="en-US" sz="12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endParaRPr>
            </a:p>
          </p:txBody>
        </p:sp>
      </p:grpSp>
      <p:cxnSp>
        <p:nvCxnSpPr>
          <p:cNvPr id="3100" name="AutoShape 37"/>
          <p:cNvCxnSpPr>
            <a:cxnSpLocks noChangeShapeType="1"/>
            <a:stCxn id="3159" idx="0"/>
            <a:endCxn id="3158" idx="2"/>
          </p:cNvCxnSpPr>
          <p:nvPr/>
        </p:nvCxnSpPr>
        <p:spPr bwMode="auto">
          <a:xfrm flipH="1" flipV="1">
            <a:off x="5460180" y="752650"/>
            <a:ext cx="8758" cy="7286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01" name="AutoShape 37"/>
          <p:cNvCxnSpPr>
            <a:cxnSpLocks noChangeShapeType="1"/>
            <a:stCxn id="3165" idx="1"/>
            <a:endCxn id="4" idx="3"/>
          </p:cNvCxnSpPr>
          <p:nvPr/>
        </p:nvCxnSpPr>
        <p:spPr bwMode="auto">
          <a:xfrm flipH="1" flipV="1">
            <a:off x="2654300" y="784016"/>
            <a:ext cx="1673225" cy="1186866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02" name="Text Box 44"/>
          <p:cNvSpPr txBox="1">
            <a:spLocks noChangeArrowheads="1"/>
          </p:cNvSpPr>
          <p:nvPr/>
        </p:nvSpPr>
        <p:spPr bwMode="auto">
          <a:xfrm rot="2089412">
            <a:off x="2662238" y="1126738"/>
            <a:ext cx="184308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P94 has created </a:t>
            </a:r>
            <a:r>
              <a:rPr kumimoji="0" lang="en-US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(P92)</a:t>
            </a:r>
          </a:p>
        </p:txBody>
      </p:sp>
      <p:grpSp>
        <p:nvGrpSpPr>
          <p:cNvPr id="3103" name="Group 45"/>
          <p:cNvGrpSpPr>
            <a:grpSpLocks/>
          </p:cNvGrpSpPr>
          <p:nvPr/>
        </p:nvGrpSpPr>
        <p:grpSpPr bwMode="auto">
          <a:xfrm>
            <a:off x="4759298" y="157453"/>
            <a:ext cx="1401763" cy="595197"/>
            <a:chOff x="4892675" y="185853"/>
            <a:chExt cx="1758726" cy="595197"/>
          </a:xfrm>
        </p:grpSpPr>
        <p:sp>
          <p:nvSpPr>
            <p:cNvPr id="3157" name="Text Box 27"/>
            <p:cNvSpPr txBox="1">
              <a:spLocks noChangeArrowheads="1"/>
            </p:cNvSpPr>
            <p:nvPr/>
          </p:nvSpPr>
          <p:spPr bwMode="auto">
            <a:xfrm>
              <a:off x="4892675" y="185853"/>
              <a:ext cx="1758726" cy="258532"/>
            </a:xfrm>
            <a:prstGeom prst="rect">
              <a:avLst/>
            </a:prstGeom>
            <a:gradFill rotWithShape="1">
              <a:gsLst>
                <a:gs pos="0">
                  <a:srgbClr val="97C9F3"/>
                </a:gs>
                <a:gs pos="50000">
                  <a:srgbClr val="FFFFFF"/>
                </a:gs>
                <a:gs pos="100000">
                  <a:srgbClr val="97C9F3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54000" rIns="5400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E52</a:t>
              </a:r>
              <a:r>
                <a:rPr kumimoji="0" lang="en-US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 Time-Span</a:t>
              </a:r>
            </a:p>
          </p:txBody>
        </p:sp>
        <p:sp>
          <p:nvSpPr>
            <p:cNvPr id="3158" name="Text Box 28"/>
            <p:cNvSpPr txBox="1">
              <a:spLocks noChangeArrowheads="1"/>
            </p:cNvSpPr>
            <p:nvPr/>
          </p:nvSpPr>
          <p:spPr bwMode="auto">
            <a:xfrm>
              <a:off x="4892675" y="438348"/>
              <a:ext cx="1758726" cy="342702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1" i="1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1764</a:t>
              </a:r>
            </a:p>
          </p:txBody>
        </p:sp>
      </p:grpSp>
      <p:sp>
        <p:nvSpPr>
          <p:cNvPr id="3104" name="Text Box 44"/>
          <p:cNvSpPr txBox="1">
            <a:spLocks noChangeArrowheads="1"/>
          </p:cNvSpPr>
          <p:nvPr/>
        </p:nvSpPr>
        <p:spPr bwMode="auto">
          <a:xfrm>
            <a:off x="4776126" y="890212"/>
            <a:ext cx="1428750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P4</a:t>
            </a: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 has time-span</a:t>
            </a:r>
          </a:p>
        </p:txBody>
      </p:sp>
      <p:cxnSp>
        <p:nvCxnSpPr>
          <p:cNvPr id="3105" name="AutoShape 37"/>
          <p:cNvCxnSpPr>
            <a:cxnSpLocks noChangeShapeType="1"/>
            <a:stCxn id="3165" idx="2"/>
            <a:endCxn id="3156" idx="1"/>
          </p:cNvCxnSpPr>
          <p:nvPr/>
        </p:nvCxnSpPr>
        <p:spPr bwMode="auto">
          <a:xfrm>
            <a:off x="5468938" y="2205038"/>
            <a:ext cx="4051300" cy="171291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3106" name="Group 32"/>
          <p:cNvGrpSpPr>
            <a:grpSpLocks/>
          </p:cNvGrpSpPr>
          <p:nvPr/>
        </p:nvGrpSpPr>
        <p:grpSpPr bwMode="auto">
          <a:xfrm>
            <a:off x="9520238" y="3498925"/>
            <a:ext cx="2306637" cy="582536"/>
            <a:chOff x="9519985" y="3498877"/>
            <a:chExt cx="2701925" cy="582074"/>
          </a:xfrm>
        </p:grpSpPr>
        <p:sp>
          <p:nvSpPr>
            <p:cNvPr id="3155" name="Text Box 38"/>
            <p:cNvSpPr txBox="1">
              <a:spLocks noChangeArrowheads="1"/>
            </p:cNvSpPr>
            <p:nvPr/>
          </p:nvSpPr>
          <p:spPr bwMode="auto">
            <a:xfrm>
              <a:off x="9519985" y="3498877"/>
              <a:ext cx="2701925" cy="258327"/>
            </a:xfrm>
            <a:prstGeom prst="rect">
              <a:avLst/>
            </a:prstGeom>
            <a:gradFill rotWithShape="1">
              <a:gsLst>
                <a:gs pos="0">
                  <a:srgbClr val="97C9F3"/>
                </a:gs>
                <a:gs pos="50000">
                  <a:srgbClr val="FFFFFF"/>
                </a:gs>
                <a:gs pos="100000">
                  <a:srgbClr val="97C9F3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54000" rIns="5400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E21 Person </a:t>
              </a:r>
              <a:r>
                <a:rPr kumimoji="0" lang="en-US" altLang="en-US" sz="12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(E39)</a:t>
              </a:r>
            </a:p>
          </p:txBody>
        </p:sp>
        <p:sp>
          <p:nvSpPr>
            <p:cNvPr id="3156" name="Text Box 39"/>
            <p:cNvSpPr txBox="1">
              <a:spLocks noChangeArrowheads="1"/>
            </p:cNvSpPr>
            <p:nvPr/>
          </p:nvSpPr>
          <p:spPr bwMode="auto">
            <a:xfrm>
              <a:off x="9519986" y="3756000"/>
              <a:ext cx="2701924" cy="324951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1" i="1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Johann-Joachim </a:t>
              </a:r>
              <a:r>
                <a:rPr kumimoji="0" lang="en-US" altLang="el-GR" sz="1200" b="1" i="1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Winkelmann</a:t>
              </a:r>
              <a:endParaRPr kumimoji="0" lang="en-US" altLang="en-US" sz="1200" b="1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endParaRPr>
            </a:p>
          </p:txBody>
        </p:sp>
      </p:grpSp>
      <p:sp>
        <p:nvSpPr>
          <p:cNvPr id="3107" name="Text Box 44"/>
          <p:cNvSpPr txBox="1">
            <a:spLocks noChangeArrowheads="1"/>
          </p:cNvSpPr>
          <p:nvPr/>
        </p:nvSpPr>
        <p:spPr bwMode="auto">
          <a:xfrm>
            <a:off x="7513638" y="4167188"/>
            <a:ext cx="2487612" cy="27699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P98 brought into life </a:t>
            </a:r>
            <a:r>
              <a:rPr kumimoji="0" lang="en-US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(P92)</a:t>
            </a:r>
          </a:p>
        </p:txBody>
      </p:sp>
      <p:cxnSp>
        <p:nvCxnSpPr>
          <p:cNvPr id="3108" name="AutoShape 37"/>
          <p:cNvCxnSpPr>
            <a:cxnSpLocks noChangeShapeType="1"/>
            <a:stCxn id="4" idx="2"/>
            <a:endCxn id="3076" idx="0"/>
          </p:cNvCxnSpPr>
          <p:nvPr/>
        </p:nvCxnSpPr>
        <p:spPr bwMode="auto">
          <a:xfrm>
            <a:off x="1323867" y="964197"/>
            <a:ext cx="9386" cy="78144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09" name="Text Box 44"/>
          <p:cNvSpPr txBox="1">
            <a:spLocks noChangeArrowheads="1"/>
          </p:cNvSpPr>
          <p:nvPr/>
        </p:nvSpPr>
        <p:spPr bwMode="auto">
          <a:xfrm>
            <a:off x="577850" y="1109663"/>
            <a:ext cx="1155700" cy="24006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27432" bIns="27432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P67</a:t>
            </a: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 refers to</a:t>
            </a:r>
          </a:p>
        </p:txBody>
      </p:sp>
      <p:grpSp>
        <p:nvGrpSpPr>
          <p:cNvPr id="3110" name="Group 33"/>
          <p:cNvGrpSpPr>
            <a:grpSpLocks/>
          </p:cNvGrpSpPr>
          <p:nvPr/>
        </p:nvGrpSpPr>
        <p:grpSpPr bwMode="auto">
          <a:xfrm>
            <a:off x="57042" y="345190"/>
            <a:ext cx="2533650" cy="619009"/>
            <a:chOff x="238145" y="266279"/>
            <a:chExt cx="2416859" cy="618822"/>
          </a:xfrm>
        </p:grpSpPr>
        <p:sp>
          <p:nvSpPr>
            <p:cNvPr id="4" name="Text Box 39"/>
            <p:cNvSpPr txBox="1">
              <a:spLocks noChangeArrowheads="1"/>
            </p:cNvSpPr>
            <p:nvPr/>
          </p:nvSpPr>
          <p:spPr bwMode="auto">
            <a:xfrm>
              <a:off x="238145" y="524847"/>
              <a:ext cx="2416859" cy="360254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“</a:t>
              </a:r>
              <a:r>
                <a:rPr kumimoji="0" lang="en-US" altLang="el-GR" sz="1200" b="1" i="1" u="none" strike="noStrike" kern="8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History of the Art of Antiquity</a:t>
              </a:r>
              <a:r>
                <a:rPr kumimoji="0" lang="en-US" altLang="el-GR" sz="12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” </a:t>
              </a:r>
              <a:endParaRPr kumimoji="0" lang="en-US" sz="12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endParaRPr>
            </a:p>
          </p:txBody>
        </p:sp>
        <p:sp>
          <p:nvSpPr>
            <p:cNvPr id="3154" name="Text Box 38"/>
            <p:cNvSpPr txBox="1">
              <a:spLocks noChangeArrowheads="1"/>
            </p:cNvSpPr>
            <p:nvPr/>
          </p:nvSpPr>
          <p:spPr bwMode="auto">
            <a:xfrm>
              <a:off x="238145" y="266279"/>
              <a:ext cx="2416046" cy="258454"/>
            </a:xfrm>
            <a:prstGeom prst="rect">
              <a:avLst/>
            </a:prstGeom>
            <a:gradFill rotWithShape="1">
              <a:gsLst>
                <a:gs pos="0">
                  <a:srgbClr val="97C9F3"/>
                </a:gs>
                <a:gs pos="50000">
                  <a:srgbClr val="FFFFFF"/>
                </a:gs>
                <a:gs pos="100000">
                  <a:srgbClr val="97C9F3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54000" rIns="5400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E73 Information Object </a:t>
              </a:r>
              <a:r>
                <a:rPr kumimoji="0" lang="en-US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(E28)</a:t>
              </a:r>
            </a:p>
          </p:txBody>
        </p:sp>
      </p:grpSp>
      <p:grpSp>
        <p:nvGrpSpPr>
          <p:cNvPr id="3111" name="Group 3137"/>
          <p:cNvGrpSpPr>
            <a:grpSpLocks/>
          </p:cNvGrpSpPr>
          <p:nvPr/>
        </p:nvGrpSpPr>
        <p:grpSpPr bwMode="auto">
          <a:xfrm>
            <a:off x="7128574" y="1328142"/>
            <a:ext cx="2101850" cy="595197"/>
            <a:chOff x="7129463" y="1182803"/>
            <a:chExt cx="2101348" cy="595197"/>
          </a:xfrm>
        </p:grpSpPr>
        <p:sp>
          <p:nvSpPr>
            <p:cNvPr id="3151" name="Text Box 27"/>
            <p:cNvSpPr txBox="1">
              <a:spLocks noChangeArrowheads="1"/>
            </p:cNvSpPr>
            <p:nvPr/>
          </p:nvSpPr>
          <p:spPr bwMode="auto">
            <a:xfrm>
              <a:off x="7129463" y="1182803"/>
              <a:ext cx="2101348" cy="258532"/>
            </a:xfrm>
            <a:prstGeom prst="rect">
              <a:avLst/>
            </a:prstGeom>
            <a:gradFill rotWithShape="1">
              <a:gsLst>
                <a:gs pos="0">
                  <a:srgbClr val="97C9F3"/>
                </a:gs>
                <a:gs pos="50000">
                  <a:srgbClr val="FFFFFF"/>
                </a:gs>
                <a:gs pos="100000">
                  <a:srgbClr val="97C9F3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54000" rIns="5400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E69 Death </a:t>
              </a:r>
              <a:r>
                <a:rPr kumimoji="0" lang="en-US" altLang="en-US" sz="12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(E64)</a:t>
              </a:r>
            </a:p>
          </p:txBody>
        </p:sp>
        <p:sp>
          <p:nvSpPr>
            <p:cNvPr id="3152" name="Text Box 28"/>
            <p:cNvSpPr txBox="1">
              <a:spLocks noChangeArrowheads="1"/>
            </p:cNvSpPr>
            <p:nvPr/>
          </p:nvSpPr>
          <p:spPr bwMode="auto">
            <a:xfrm>
              <a:off x="7129463" y="1435298"/>
              <a:ext cx="2101348" cy="342702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l-GR" sz="1200" b="1" i="1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Winkelmann’s</a:t>
              </a:r>
              <a:r>
                <a:rPr kumimoji="0" lang="en-US" altLang="el-GR" sz="12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 death</a:t>
              </a:r>
            </a:p>
          </p:txBody>
        </p:sp>
      </p:grpSp>
      <p:grpSp>
        <p:nvGrpSpPr>
          <p:cNvPr id="3113" name="Group 52"/>
          <p:cNvGrpSpPr>
            <a:grpSpLocks/>
          </p:cNvGrpSpPr>
          <p:nvPr/>
        </p:nvGrpSpPr>
        <p:grpSpPr bwMode="auto">
          <a:xfrm>
            <a:off x="7502431" y="146302"/>
            <a:ext cx="1354137" cy="602831"/>
            <a:chOff x="7618412" y="82969"/>
            <a:chExt cx="1620837" cy="602831"/>
          </a:xfrm>
        </p:grpSpPr>
        <p:sp>
          <p:nvSpPr>
            <p:cNvPr id="3149" name="Text Box 27"/>
            <p:cNvSpPr txBox="1">
              <a:spLocks noChangeArrowheads="1"/>
            </p:cNvSpPr>
            <p:nvPr/>
          </p:nvSpPr>
          <p:spPr bwMode="auto">
            <a:xfrm>
              <a:off x="7618412" y="82969"/>
              <a:ext cx="1620837" cy="258532"/>
            </a:xfrm>
            <a:prstGeom prst="rect">
              <a:avLst/>
            </a:prstGeom>
            <a:gradFill rotWithShape="1">
              <a:gsLst>
                <a:gs pos="0">
                  <a:srgbClr val="97C9F3"/>
                </a:gs>
                <a:gs pos="50000">
                  <a:srgbClr val="FFFFFF"/>
                </a:gs>
                <a:gs pos="100000">
                  <a:srgbClr val="97C9F3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54000" rIns="5400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E52</a:t>
              </a:r>
              <a:r>
                <a:rPr kumimoji="0" lang="en-US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 Time-Span</a:t>
              </a:r>
            </a:p>
          </p:txBody>
        </p:sp>
        <p:sp>
          <p:nvSpPr>
            <p:cNvPr id="3150" name="Text Box 28"/>
            <p:cNvSpPr txBox="1">
              <a:spLocks noChangeArrowheads="1"/>
            </p:cNvSpPr>
            <p:nvPr/>
          </p:nvSpPr>
          <p:spPr bwMode="auto">
            <a:xfrm>
              <a:off x="7618412" y="343098"/>
              <a:ext cx="1620837" cy="342702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1768</a:t>
              </a:r>
            </a:p>
          </p:txBody>
        </p:sp>
      </p:grpSp>
      <p:cxnSp>
        <p:nvCxnSpPr>
          <p:cNvPr id="3114" name="AutoShape 37"/>
          <p:cNvCxnSpPr>
            <a:cxnSpLocks noChangeShapeType="1"/>
            <a:stCxn id="3152" idx="3"/>
            <a:endCxn id="3148" idx="2"/>
          </p:cNvCxnSpPr>
          <p:nvPr/>
        </p:nvCxnSpPr>
        <p:spPr bwMode="auto">
          <a:xfrm flipV="1">
            <a:off x="9230424" y="752650"/>
            <a:ext cx="1475122" cy="999338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15" name="Text Box 44"/>
          <p:cNvSpPr txBox="1">
            <a:spLocks noChangeArrowheads="1"/>
          </p:cNvSpPr>
          <p:nvPr/>
        </p:nvSpPr>
        <p:spPr bwMode="auto">
          <a:xfrm>
            <a:off x="9581224" y="888032"/>
            <a:ext cx="1349375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P7</a:t>
            </a: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 took place at</a:t>
            </a:r>
          </a:p>
        </p:txBody>
      </p:sp>
      <p:sp>
        <p:nvSpPr>
          <p:cNvPr id="3147" name="Text Box 27"/>
          <p:cNvSpPr txBox="1">
            <a:spLocks noChangeArrowheads="1"/>
          </p:cNvSpPr>
          <p:nvPr/>
        </p:nvSpPr>
        <p:spPr bwMode="auto">
          <a:xfrm>
            <a:off x="10191989" y="157453"/>
            <a:ext cx="1027113" cy="258532"/>
          </a:xfrm>
          <a:prstGeom prst="rect">
            <a:avLst/>
          </a:prstGeom>
          <a:gradFill rotWithShape="1">
            <a:gsLst>
              <a:gs pos="0">
                <a:srgbClr val="97C9F3"/>
              </a:gs>
              <a:gs pos="50000">
                <a:srgbClr val="FFFFFF"/>
              </a:gs>
              <a:gs pos="100000">
                <a:srgbClr val="97C9F3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E53</a:t>
            </a: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 Place</a:t>
            </a:r>
          </a:p>
        </p:txBody>
      </p:sp>
      <p:sp>
        <p:nvSpPr>
          <p:cNvPr id="3148" name="Text Box 28"/>
          <p:cNvSpPr txBox="1">
            <a:spLocks noChangeArrowheads="1"/>
          </p:cNvSpPr>
          <p:nvPr/>
        </p:nvSpPr>
        <p:spPr bwMode="auto">
          <a:xfrm>
            <a:off x="10191989" y="409948"/>
            <a:ext cx="1027113" cy="342702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1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Trieste</a:t>
            </a:r>
          </a:p>
        </p:txBody>
      </p:sp>
      <p:cxnSp>
        <p:nvCxnSpPr>
          <p:cNvPr id="3117" name="AutoShape 37"/>
          <p:cNvCxnSpPr>
            <a:cxnSpLocks noChangeShapeType="1"/>
            <a:stCxn id="3151" idx="0"/>
            <a:endCxn id="3150" idx="2"/>
          </p:cNvCxnSpPr>
          <p:nvPr/>
        </p:nvCxnSpPr>
        <p:spPr bwMode="auto">
          <a:xfrm flipV="1">
            <a:off x="8179499" y="749133"/>
            <a:ext cx="1" cy="579009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18" name="Text Box 44"/>
          <p:cNvSpPr txBox="1">
            <a:spLocks noChangeArrowheads="1"/>
          </p:cNvSpPr>
          <p:nvPr/>
        </p:nvSpPr>
        <p:spPr bwMode="auto">
          <a:xfrm rot="1380000">
            <a:off x="6519863" y="2796788"/>
            <a:ext cx="19558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P14 carried out by </a:t>
            </a:r>
            <a:r>
              <a:rPr kumimoji="0" lang="en-US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(P12)</a:t>
            </a:r>
          </a:p>
        </p:txBody>
      </p:sp>
      <p:grpSp>
        <p:nvGrpSpPr>
          <p:cNvPr id="3119" name="Group 62"/>
          <p:cNvGrpSpPr>
            <a:grpSpLocks/>
          </p:cNvGrpSpPr>
          <p:nvPr/>
        </p:nvGrpSpPr>
        <p:grpSpPr bwMode="auto">
          <a:xfrm>
            <a:off x="458855" y="3311718"/>
            <a:ext cx="1738313" cy="753870"/>
            <a:chOff x="418334" y="3312174"/>
            <a:chExt cx="1739040" cy="753798"/>
          </a:xfrm>
        </p:grpSpPr>
        <p:sp>
          <p:nvSpPr>
            <p:cNvPr id="3145" name="Text Box 39"/>
            <p:cNvSpPr txBox="1">
              <a:spLocks noChangeArrowheads="1"/>
            </p:cNvSpPr>
            <p:nvPr/>
          </p:nvSpPr>
          <p:spPr bwMode="auto">
            <a:xfrm>
              <a:off x="418334" y="3741972"/>
              <a:ext cx="1739040" cy="324000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tIns="46800" bIns="46800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1" i="1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Laocoön</a:t>
              </a:r>
              <a:r>
                <a:rPr kumimoji="0" lang="en-US" altLang="en-US" sz="12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 Group</a:t>
              </a:r>
            </a:p>
          </p:txBody>
        </p:sp>
        <p:sp>
          <p:nvSpPr>
            <p:cNvPr id="3146" name="Text Box 38"/>
            <p:cNvSpPr txBox="1">
              <a:spLocks noChangeArrowheads="1"/>
            </p:cNvSpPr>
            <p:nvPr/>
          </p:nvSpPr>
          <p:spPr bwMode="auto">
            <a:xfrm>
              <a:off x="418334" y="3312174"/>
              <a:ext cx="1739040" cy="424692"/>
            </a:xfrm>
            <a:prstGeom prst="rect">
              <a:avLst/>
            </a:prstGeom>
            <a:gradFill rotWithShape="1">
              <a:gsLst>
                <a:gs pos="0">
                  <a:srgbClr val="97C9F3"/>
                </a:gs>
                <a:gs pos="50000">
                  <a:srgbClr val="FFFFFF"/>
                </a:gs>
                <a:gs pos="100000">
                  <a:srgbClr val="97C9F3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54000" rIns="5400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E22 Human-Made Object </a:t>
              </a:r>
              <a:r>
                <a:rPr kumimoji="0" lang="en-US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(E18)</a:t>
              </a:r>
            </a:p>
          </p:txBody>
        </p:sp>
      </p:grpSp>
      <p:grpSp>
        <p:nvGrpSpPr>
          <p:cNvPr id="3120" name="Group 27"/>
          <p:cNvGrpSpPr>
            <a:grpSpLocks/>
          </p:cNvGrpSpPr>
          <p:nvPr/>
        </p:nvGrpSpPr>
        <p:grpSpPr bwMode="auto">
          <a:xfrm>
            <a:off x="4613275" y="3465594"/>
            <a:ext cx="2236788" cy="604760"/>
            <a:chOff x="4432579" y="3338768"/>
            <a:chExt cx="2396130" cy="604582"/>
          </a:xfrm>
        </p:grpSpPr>
        <p:sp>
          <p:nvSpPr>
            <p:cNvPr id="3143" name="Text Box 28"/>
            <p:cNvSpPr txBox="1">
              <a:spLocks noChangeArrowheads="1"/>
            </p:cNvSpPr>
            <p:nvPr/>
          </p:nvSpPr>
          <p:spPr bwMode="auto">
            <a:xfrm>
              <a:off x="4438755" y="3600648"/>
              <a:ext cx="2389954" cy="342702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l-GR" sz="1200" b="1" i="1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Winkelmann</a:t>
              </a:r>
              <a:r>
                <a:rPr kumimoji="0" lang="en-US" altLang="el-GR" sz="12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 sees “</a:t>
              </a:r>
              <a:r>
                <a:rPr kumimoji="0" lang="en-US" altLang="en-US" sz="1200" b="1" i="1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Laocoön</a:t>
              </a:r>
              <a:r>
                <a:rPr kumimoji="0" lang="en-US" altLang="el-GR" sz="12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”</a:t>
              </a:r>
              <a:endParaRPr kumimoji="0" lang="en-US" altLang="en-US" sz="12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endParaRPr>
            </a:p>
          </p:txBody>
        </p:sp>
        <p:sp>
          <p:nvSpPr>
            <p:cNvPr id="188" name="Text Box 7"/>
            <p:cNvSpPr txBox="1">
              <a:spLocks noChangeAspect="1" noChangeArrowheads="1"/>
            </p:cNvSpPr>
            <p:nvPr/>
          </p:nvSpPr>
          <p:spPr bwMode="auto">
            <a:xfrm flipH="1">
              <a:off x="4432579" y="3338768"/>
              <a:ext cx="2391028" cy="258456"/>
            </a:xfrm>
            <a:prstGeom prst="rect">
              <a:avLst/>
            </a:prstGeom>
            <a:gradFill rotWithShape="1">
              <a:gsLst>
                <a:gs pos="0">
                  <a:srgbClr val="97C9F3"/>
                </a:gs>
                <a:gs pos="50000">
                  <a:srgbClr val="FFFFFF"/>
                </a:gs>
                <a:gs pos="100000">
                  <a:srgbClr val="97C9F3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54000" rIns="5400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E5</a:t>
              </a:r>
              <a:r>
                <a:rPr kumimoji="0" lang="en-US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 Event</a:t>
              </a:r>
              <a:endParaRPr kumimoji="0" lang="en-GB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endParaRPr>
            </a:p>
          </p:txBody>
        </p:sp>
      </p:grpSp>
      <p:sp>
        <p:nvSpPr>
          <p:cNvPr id="3121" name="Text Box 44"/>
          <p:cNvSpPr txBox="1">
            <a:spLocks noChangeArrowheads="1"/>
          </p:cNvSpPr>
          <p:nvPr/>
        </p:nvSpPr>
        <p:spPr bwMode="auto">
          <a:xfrm>
            <a:off x="6927850" y="3660852"/>
            <a:ext cx="176053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P12</a:t>
            </a: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 occurred in the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presence of</a:t>
            </a:r>
          </a:p>
        </p:txBody>
      </p:sp>
      <p:sp>
        <p:nvSpPr>
          <p:cNvPr id="3122" name="Text Box 44"/>
          <p:cNvSpPr txBox="1">
            <a:spLocks noChangeArrowheads="1"/>
          </p:cNvSpPr>
          <p:nvPr/>
        </p:nvSpPr>
        <p:spPr bwMode="auto">
          <a:xfrm>
            <a:off x="2443163" y="3660852"/>
            <a:ext cx="15890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P12</a:t>
            </a: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 occurred in the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presence of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1879681" y="5338071"/>
            <a:ext cx="2008188" cy="764267"/>
            <a:chOff x="1831975" y="5407933"/>
            <a:chExt cx="2008188" cy="764267"/>
          </a:xfrm>
        </p:grpSpPr>
        <p:sp>
          <p:nvSpPr>
            <p:cNvPr id="3141" name="Text Box 27"/>
            <p:cNvSpPr txBox="1">
              <a:spLocks noChangeArrowheads="1"/>
            </p:cNvSpPr>
            <p:nvPr/>
          </p:nvSpPr>
          <p:spPr bwMode="auto">
            <a:xfrm>
              <a:off x="1831975" y="5407933"/>
              <a:ext cx="2008188" cy="258532"/>
            </a:xfrm>
            <a:prstGeom prst="rect">
              <a:avLst/>
            </a:prstGeom>
            <a:gradFill rotWithShape="1">
              <a:gsLst>
                <a:gs pos="0">
                  <a:srgbClr val="97C9F3"/>
                </a:gs>
                <a:gs pos="50000">
                  <a:srgbClr val="FFFFFF"/>
                </a:gs>
                <a:gs pos="100000">
                  <a:srgbClr val="97C9F3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54000" rIns="5400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E</a:t>
              </a:r>
              <a:r>
                <a:rPr kumimoji="0" lang="el-GR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12</a:t>
              </a:r>
              <a:r>
                <a:rPr kumimoji="0" lang="en-US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 Production </a:t>
              </a:r>
              <a:r>
                <a:rPr kumimoji="0" lang="en-US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(E63)</a:t>
              </a:r>
            </a:p>
          </p:txBody>
        </p:sp>
        <p:sp>
          <p:nvSpPr>
            <p:cNvPr id="3142" name="Text Box 28"/>
            <p:cNvSpPr txBox="1">
              <a:spLocks noChangeArrowheads="1"/>
            </p:cNvSpPr>
            <p:nvPr/>
          </p:nvSpPr>
          <p:spPr bwMode="auto">
            <a:xfrm>
              <a:off x="1831975" y="5672079"/>
              <a:ext cx="2008188" cy="500121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ts val="1675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l-GR" sz="12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Roman-commissioned copy of the </a:t>
              </a:r>
              <a:r>
                <a:rPr kumimoji="0" lang="en-US" altLang="en-US" sz="12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Laocoön Group</a:t>
              </a:r>
            </a:p>
          </p:txBody>
        </p:sp>
      </p:grpSp>
      <p:cxnSp>
        <p:nvCxnSpPr>
          <p:cNvPr id="3124" name="AutoShape 37"/>
          <p:cNvCxnSpPr>
            <a:cxnSpLocks noChangeShapeType="1"/>
            <a:stCxn id="3142" idx="3"/>
            <a:endCxn id="3134" idx="1"/>
          </p:cNvCxnSpPr>
          <p:nvPr/>
        </p:nvCxnSpPr>
        <p:spPr bwMode="auto">
          <a:xfrm>
            <a:off x="3887869" y="5852278"/>
            <a:ext cx="1579562" cy="74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3125" name="Group 58"/>
          <p:cNvGrpSpPr>
            <a:grpSpLocks/>
          </p:cNvGrpSpPr>
          <p:nvPr/>
        </p:nvGrpSpPr>
        <p:grpSpPr bwMode="auto">
          <a:xfrm>
            <a:off x="4211638" y="6205637"/>
            <a:ext cx="1260475" cy="582497"/>
            <a:chOff x="4211159" y="6205964"/>
            <a:chExt cx="1260475" cy="582784"/>
          </a:xfrm>
        </p:grpSpPr>
        <p:sp>
          <p:nvSpPr>
            <p:cNvPr id="3139" name="Text Box 28"/>
            <p:cNvSpPr txBox="1">
              <a:spLocks noChangeArrowheads="1"/>
            </p:cNvSpPr>
            <p:nvPr/>
          </p:nvSpPr>
          <p:spPr bwMode="auto">
            <a:xfrm>
              <a:off x="4211159" y="6464748"/>
              <a:ext cx="1260475" cy="324000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1" i="1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Hellenistic</a:t>
              </a:r>
            </a:p>
          </p:txBody>
        </p:sp>
        <p:sp>
          <p:nvSpPr>
            <p:cNvPr id="3140" name="Text Box 27"/>
            <p:cNvSpPr txBox="1">
              <a:spLocks noChangeArrowheads="1"/>
            </p:cNvSpPr>
            <p:nvPr/>
          </p:nvSpPr>
          <p:spPr bwMode="auto">
            <a:xfrm>
              <a:off x="4213262" y="6205964"/>
              <a:ext cx="1258372" cy="258659"/>
            </a:xfrm>
            <a:prstGeom prst="rect">
              <a:avLst/>
            </a:prstGeom>
            <a:gradFill rotWithShape="1">
              <a:gsLst>
                <a:gs pos="0">
                  <a:srgbClr val="97C9F3"/>
                </a:gs>
                <a:gs pos="50000">
                  <a:srgbClr val="FFFFFF"/>
                </a:gs>
                <a:gs pos="100000">
                  <a:srgbClr val="97C9F3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54000" rIns="5400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E55 Type</a:t>
              </a:r>
            </a:p>
          </p:txBody>
        </p:sp>
      </p:grpSp>
      <p:grpSp>
        <p:nvGrpSpPr>
          <p:cNvPr id="3126" name="Group 50"/>
          <p:cNvGrpSpPr>
            <a:grpSpLocks/>
          </p:cNvGrpSpPr>
          <p:nvPr/>
        </p:nvGrpSpPr>
        <p:grpSpPr bwMode="auto">
          <a:xfrm>
            <a:off x="3038475" y="4326053"/>
            <a:ext cx="1258888" cy="595197"/>
            <a:chOff x="2400636" y="4325695"/>
            <a:chExt cx="1258943" cy="595197"/>
          </a:xfrm>
        </p:grpSpPr>
        <p:sp>
          <p:nvSpPr>
            <p:cNvPr id="3136" name="Text Box 27"/>
            <p:cNvSpPr txBox="1">
              <a:spLocks noChangeArrowheads="1"/>
            </p:cNvSpPr>
            <p:nvPr/>
          </p:nvSpPr>
          <p:spPr bwMode="auto">
            <a:xfrm>
              <a:off x="2400636" y="4325695"/>
              <a:ext cx="1258943" cy="258532"/>
            </a:xfrm>
            <a:prstGeom prst="rect">
              <a:avLst/>
            </a:prstGeom>
            <a:gradFill rotWithShape="1">
              <a:gsLst>
                <a:gs pos="0">
                  <a:srgbClr val="97C9F3"/>
                </a:gs>
                <a:gs pos="50000">
                  <a:srgbClr val="FFFFFF"/>
                </a:gs>
                <a:gs pos="100000">
                  <a:srgbClr val="97C9F3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54000" rIns="5400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E53</a:t>
              </a:r>
              <a:r>
                <a:rPr kumimoji="0" lang="en-US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 Place</a:t>
              </a:r>
            </a:p>
          </p:txBody>
        </p:sp>
        <p:sp>
          <p:nvSpPr>
            <p:cNvPr id="3137" name="Text Box 28"/>
            <p:cNvSpPr txBox="1">
              <a:spLocks noChangeArrowheads="1"/>
            </p:cNvSpPr>
            <p:nvPr/>
          </p:nvSpPr>
          <p:spPr bwMode="auto">
            <a:xfrm>
              <a:off x="2400636" y="4578190"/>
              <a:ext cx="1258943" cy="342702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1" i="1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Vatican, Rome</a:t>
              </a:r>
            </a:p>
          </p:txBody>
        </p:sp>
        <p:sp>
          <p:nvSpPr>
            <p:cNvPr id="3138" name="Text Box 28"/>
            <p:cNvSpPr txBox="1">
              <a:spLocks noChangeArrowheads="1"/>
            </p:cNvSpPr>
            <p:nvPr/>
          </p:nvSpPr>
          <p:spPr bwMode="auto">
            <a:xfrm>
              <a:off x="2400636" y="4578190"/>
              <a:ext cx="1258943" cy="342702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1" i="1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Vatican, Rome</a:t>
              </a:r>
            </a:p>
          </p:txBody>
        </p:sp>
      </p:grpSp>
      <p:cxnSp>
        <p:nvCxnSpPr>
          <p:cNvPr id="3127" name="Elbow Connector 131"/>
          <p:cNvCxnSpPr>
            <a:cxnSpLocks noChangeShapeType="1"/>
            <a:endCxn id="3139" idx="3"/>
          </p:cNvCxnSpPr>
          <p:nvPr/>
        </p:nvCxnSpPr>
        <p:spPr bwMode="auto">
          <a:xfrm flipH="1">
            <a:off x="5472113" y="5870575"/>
            <a:ext cx="652462" cy="755650"/>
          </a:xfrm>
          <a:prstGeom prst="bentConnector3">
            <a:avLst>
              <a:gd name="adj1" fmla="val -35051"/>
            </a:avLst>
          </a:prstGeom>
          <a:noFill/>
          <a:ln w="19050">
            <a:solidFill>
              <a:schemeClr val="tx1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28" name="Text Box 44"/>
          <p:cNvSpPr txBox="1">
            <a:spLocks noChangeArrowheads="1"/>
          </p:cNvSpPr>
          <p:nvPr/>
        </p:nvSpPr>
        <p:spPr bwMode="auto">
          <a:xfrm>
            <a:off x="3780631" y="5603116"/>
            <a:ext cx="16954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P12</a:t>
            </a: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 occurred in the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presence of</a:t>
            </a:r>
          </a:p>
        </p:txBody>
      </p:sp>
      <p:grpSp>
        <p:nvGrpSpPr>
          <p:cNvPr id="3129" name="Group 59"/>
          <p:cNvGrpSpPr>
            <a:grpSpLocks/>
          </p:cNvGrpSpPr>
          <p:nvPr/>
        </p:nvGrpSpPr>
        <p:grpSpPr bwMode="auto">
          <a:xfrm>
            <a:off x="5467431" y="5261169"/>
            <a:ext cx="1738313" cy="753870"/>
            <a:chOff x="5419194" y="5260669"/>
            <a:chExt cx="1739040" cy="753798"/>
          </a:xfrm>
        </p:grpSpPr>
        <p:sp>
          <p:nvSpPr>
            <p:cNvPr id="3134" name="Text Box 39"/>
            <p:cNvSpPr txBox="1">
              <a:spLocks noChangeArrowheads="1"/>
            </p:cNvSpPr>
            <p:nvPr/>
          </p:nvSpPr>
          <p:spPr bwMode="auto">
            <a:xfrm>
              <a:off x="5419194" y="5690467"/>
              <a:ext cx="1739040" cy="324000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tIns="46800" bIns="46800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1" i="1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Laocoön</a:t>
              </a:r>
              <a:r>
                <a:rPr kumimoji="0" lang="en-US" altLang="en-US" sz="12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 Group</a:t>
              </a:r>
            </a:p>
          </p:txBody>
        </p:sp>
        <p:sp>
          <p:nvSpPr>
            <p:cNvPr id="3135" name="Text Box 38"/>
            <p:cNvSpPr txBox="1">
              <a:spLocks noChangeArrowheads="1"/>
            </p:cNvSpPr>
            <p:nvPr/>
          </p:nvSpPr>
          <p:spPr bwMode="auto">
            <a:xfrm>
              <a:off x="5419194" y="5260669"/>
              <a:ext cx="1739040" cy="424692"/>
            </a:xfrm>
            <a:prstGeom prst="rect">
              <a:avLst/>
            </a:prstGeom>
            <a:gradFill rotWithShape="1">
              <a:gsLst>
                <a:gs pos="0">
                  <a:srgbClr val="97C9F3"/>
                </a:gs>
                <a:gs pos="50000">
                  <a:srgbClr val="FFFFFF"/>
                </a:gs>
                <a:gs pos="100000">
                  <a:srgbClr val="97C9F3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54000" rIns="5400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E22 Human-Made Object </a:t>
              </a:r>
              <a:r>
                <a:rPr kumimoji="0" lang="en-US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(E18)</a:t>
              </a:r>
            </a:p>
          </p:txBody>
        </p:sp>
      </p:grpSp>
      <p:sp>
        <p:nvSpPr>
          <p:cNvPr id="3130" name="Text Box 44"/>
          <p:cNvSpPr txBox="1">
            <a:spLocks noChangeArrowheads="1"/>
          </p:cNvSpPr>
          <p:nvPr/>
        </p:nvSpPr>
        <p:spPr bwMode="auto">
          <a:xfrm>
            <a:off x="5759450" y="6145026"/>
            <a:ext cx="1028700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P2</a:t>
            </a: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 has type</a:t>
            </a:r>
          </a:p>
        </p:txBody>
      </p:sp>
      <p:sp>
        <p:nvSpPr>
          <p:cNvPr id="3131" name="Text Box 44"/>
          <p:cNvSpPr txBox="1">
            <a:spLocks noChangeArrowheads="1"/>
          </p:cNvSpPr>
          <p:nvPr/>
        </p:nvSpPr>
        <p:spPr bwMode="auto">
          <a:xfrm>
            <a:off x="4445231" y="4465638"/>
            <a:ext cx="1439863" cy="27699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P7</a:t>
            </a: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 took place</a:t>
            </a:r>
            <a:r>
              <a:rPr kumimoji="0" lang="el-GR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 </a:t>
            </a: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at</a:t>
            </a:r>
          </a:p>
        </p:txBody>
      </p:sp>
      <p:sp>
        <p:nvSpPr>
          <p:cNvPr id="3132" name="Text Box 44"/>
          <p:cNvSpPr txBox="1">
            <a:spLocks noChangeArrowheads="1"/>
          </p:cNvSpPr>
          <p:nvPr/>
        </p:nvSpPr>
        <p:spPr bwMode="auto">
          <a:xfrm>
            <a:off x="3041650" y="3234779"/>
            <a:ext cx="1446213" cy="27699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P4</a:t>
            </a: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 has time-span</a:t>
            </a:r>
          </a:p>
        </p:txBody>
      </p:sp>
      <p:cxnSp>
        <p:nvCxnSpPr>
          <p:cNvPr id="3133" name="Elbow Connector 148"/>
          <p:cNvCxnSpPr>
            <a:cxnSpLocks noChangeShapeType="1"/>
            <a:stCxn id="3143" idx="2"/>
            <a:endCxn id="3138" idx="3"/>
          </p:cNvCxnSpPr>
          <p:nvPr/>
        </p:nvCxnSpPr>
        <p:spPr bwMode="auto">
          <a:xfrm rot="5400000">
            <a:off x="4675982" y="3691731"/>
            <a:ext cx="679450" cy="1436687"/>
          </a:xfrm>
          <a:prstGeom prst="bentConnector2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12" name="Text Box 44"/>
          <p:cNvSpPr txBox="1">
            <a:spLocks noChangeArrowheads="1"/>
          </p:cNvSpPr>
          <p:nvPr/>
        </p:nvSpPr>
        <p:spPr bwMode="auto">
          <a:xfrm>
            <a:off x="7494588" y="888032"/>
            <a:ext cx="1471612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P4</a:t>
            </a: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 has time-span</a:t>
            </a:r>
          </a:p>
        </p:txBody>
      </p:sp>
    </p:spTree>
    <p:extLst>
      <p:ext uri="{BB962C8B-B14F-4D97-AF65-F5344CB8AC3E}">
        <p14:creationId xmlns:p14="http://schemas.microsoft.com/office/powerpoint/2010/main" val="284139254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l-GR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l-GR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81947</TotalTime>
  <Words>219</Words>
  <Application>Microsoft Macintosh PowerPoint</Application>
  <PresentationFormat>Custom</PresentationFormat>
  <Paragraphs>63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Cambria</vt:lpstr>
      <vt:lpstr>Default Design</vt:lpstr>
      <vt:lpstr>PowerPoint Presentation</vt:lpstr>
    </vt:vector>
  </TitlesOfParts>
  <Company>forth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ics</dc:creator>
  <cp:lastModifiedBy>Erin Canning</cp:lastModifiedBy>
  <cp:revision>913</cp:revision>
  <cp:lastPrinted>2020-06-19T11:41:53Z</cp:lastPrinted>
  <dcterms:created xsi:type="dcterms:W3CDTF">2009-01-13T10:44:39Z</dcterms:created>
  <dcterms:modified xsi:type="dcterms:W3CDTF">2022-09-04T17:54:42Z</dcterms:modified>
</cp:coreProperties>
</file>