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6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6</a:t>
            </a:r>
          </a:p>
          <a:p>
            <a:endParaRPr lang="en-US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2D4F57-C78A-4C13-8DE2-937CE2E33CA7}" type="slidenum">
              <a:rPr lang="el-GR" altLang="en-US" b="0" smtClean="0"/>
              <a:pPr/>
              <a:t>1</a:t>
            </a:fld>
            <a:endParaRPr lang="el-GR" altLang="en-US" b="0"/>
          </a:p>
        </p:txBody>
      </p:sp>
    </p:spTree>
    <p:extLst>
      <p:ext uri="{BB962C8B-B14F-4D97-AF65-F5344CB8AC3E}">
        <p14:creationId xmlns:p14="http://schemas.microsoft.com/office/powerpoint/2010/main" val="100724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4"/>
          <p:cNvSpPr txBox="1">
            <a:spLocks noChangeAspect="1" noChangeArrowheads="1"/>
          </p:cNvSpPr>
          <p:nvPr/>
        </p:nvSpPr>
        <p:spPr bwMode="auto">
          <a:xfrm>
            <a:off x="297751" y="1385888"/>
            <a:ext cx="123288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E53 Place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0" name="Text Box 17"/>
          <p:cNvSpPr txBox="1">
            <a:spLocks noChangeAspect="1" noChangeArrowheads="1"/>
          </p:cNvSpPr>
          <p:nvPr/>
        </p:nvSpPr>
        <p:spPr bwMode="auto">
          <a:xfrm>
            <a:off x="10310813" y="1377950"/>
            <a:ext cx="1743075" cy="349250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E52 Time Span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4101" name="Text Box 25"/>
          <p:cNvSpPr txBox="1">
            <a:spLocks noChangeAspect="1" noChangeArrowheads="1"/>
          </p:cNvSpPr>
          <p:nvPr/>
        </p:nvSpPr>
        <p:spPr bwMode="auto">
          <a:xfrm>
            <a:off x="7261990" y="2508250"/>
            <a:ext cx="2246371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E2 Temporal Entity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2" name="Text Box 15"/>
          <p:cNvSpPr txBox="1">
            <a:spLocks noChangeAspect="1" noChangeArrowheads="1"/>
          </p:cNvSpPr>
          <p:nvPr/>
        </p:nvSpPr>
        <p:spPr bwMode="auto">
          <a:xfrm>
            <a:off x="4769546" y="1377950"/>
            <a:ext cx="2608457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 E92 Spacetime Volume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03" name="Text Box 40"/>
          <p:cNvSpPr txBox="1">
            <a:spLocks noChangeArrowheads="1"/>
          </p:cNvSpPr>
          <p:nvPr/>
        </p:nvSpPr>
        <p:spPr bwMode="auto">
          <a:xfrm>
            <a:off x="7757530" y="1542121"/>
            <a:ext cx="22808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P160 has temporal projection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temporal projection of)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4" name="Text Box 24"/>
          <p:cNvSpPr txBox="1">
            <a:spLocks noChangeArrowheads="1"/>
          </p:cNvSpPr>
          <p:nvPr/>
        </p:nvSpPr>
        <p:spPr bwMode="auto">
          <a:xfrm>
            <a:off x="7772399" y="1291795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05" name="Text Box 24"/>
          <p:cNvSpPr txBox="1">
            <a:spLocks noChangeArrowheads="1"/>
          </p:cNvSpPr>
          <p:nvPr/>
        </p:nvSpPr>
        <p:spPr bwMode="auto">
          <a:xfrm>
            <a:off x="9848863" y="128644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06" name="AutoShape 6"/>
          <p:cNvCxnSpPr>
            <a:cxnSpLocks noChangeShapeType="1"/>
            <a:stCxn id="4102" idx="3"/>
            <a:endCxn id="4100" idx="1"/>
          </p:cNvCxnSpPr>
          <p:nvPr/>
        </p:nvCxnSpPr>
        <p:spPr bwMode="auto">
          <a:xfrm>
            <a:off x="7378003" y="1548766"/>
            <a:ext cx="2932810" cy="3809"/>
          </a:xfrm>
          <a:prstGeom prst="curved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7" name="Line 2"/>
          <p:cNvSpPr>
            <a:spLocks noChangeShapeType="1"/>
          </p:cNvSpPr>
          <p:nvPr/>
        </p:nvSpPr>
        <p:spPr bwMode="auto">
          <a:xfrm rot="16200000" flipV="1">
            <a:off x="6595855" y="4037219"/>
            <a:ext cx="2397539" cy="22226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08" name="Line 2"/>
          <p:cNvSpPr>
            <a:spLocks noChangeShapeType="1"/>
          </p:cNvSpPr>
          <p:nvPr/>
        </p:nvSpPr>
        <p:spPr bwMode="auto">
          <a:xfrm rot="16200000" flipV="1">
            <a:off x="5347285" y="3464924"/>
            <a:ext cx="3535777" cy="44451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cxnSp>
        <p:nvCxnSpPr>
          <p:cNvPr id="4109" name="AutoShape 62"/>
          <p:cNvCxnSpPr>
            <a:cxnSpLocks noChangeShapeType="1"/>
            <a:stCxn id="4101" idx="3"/>
            <a:endCxn id="4100" idx="2"/>
          </p:cNvCxnSpPr>
          <p:nvPr/>
        </p:nvCxnSpPr>
        <p:spPr bwMode="auto">
          <a:xfrm flipV="1">
            <a:off x="9508361" y="1727200"/>
            <a:ext cx="1673990" cy="951866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0" name="Text Box 63"/>
          <p:cNvSpPr txBox="1">
            <a:spLocks noChangeArrowheads="1"/>
          </p:cNvSpPr>
          <p:nvPr/>
        </p:nvSpPr>
        <p:spPr bwMode="auto">
          <a:xfrm>
            <a:off x="9645755" y="2636416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P4 has time-span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is time-span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of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111" name="Text Box 64"/>
          <p:cNvSpPr txBox="1">
            <a:spLocks noChangeArrowheads="1"/>
          </p:cNvSpPr>
          <p:nvPr/>
        </p:nvSpPr>
        <p:spPr bwMode="auto">
          <a:xfrm>
            <a:off x="10778349" y="2395536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2" name="Text Box 64"/>
          <p:cNvSpPr txBox="1">
            <a:spLocks noChangeArrowheads="1"/>
          </p:cNvSpPr>
          <p:nvPr/>
        </p:nvSpPr>
        <p:spPr bwMode="auto">
          <a:xfrm>
            <a:off x="9489933" y="240929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13" name="AutoShape 6"/>
          <p:cNvCxnSpPr>
            <a:cxnSpLocks noChangeShapeType="1"/>
            <a:stCxn id="4102" idx="1"/>
            <a:endCxn id="4099" idx="3"/>
          </p:cNvCxnSpPr>
          <p:nvPr/>
        </p:nvCxnSpPr>
        <p:spPr bwMode="auto">
          <a:xfrm flipH="1">
            <a:off x="1530639" y="1548766"/>
            <a:ext cx="3238907" cy="793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2064822" y="1529945"/>
            <a:ext cx="21092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161 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has spatial projection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spatial projection of)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15" name="Text Box 24"/>
          <p:cNvSpPr txBox="1">
            <a:spLocks noChangeArrowheads="1"/>
          </p:cNvSpPr>
          <p:nvPr/>
        </p:nvSpPr>
        <p:spPr bwMode="auto">
          <a:xfrm>
            <a:off x="4238251" y="127675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6" name="Text Box 24"/>
          <p:cNvSpPr txBox="1">
            <a:spLocks noChangeArrowheads="1"/>
          </p:cNvSpPr>
          <p:nvPr/>
        </p:nvSpPr>
        <p:spPr bwMode="auto">
          <a:xfrm>
            <a:off x="1626498" y="1269245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cxnSp>
        <p:nvCxnSpPr>
          <p:cNvPr id="4117" name="AutoShape 6"/>
          <p:cNvCxnSpPr>
            <a:cxnSpLocks noChangeShapeType="1"/>
            <a:stCxn id="4126" idx="1"/>
          </p:cNvCxnSpPr>
          <p:nvPr/>
        </p:nvCxnSpPr>
        <p:spPr bwMode="auto">
          <a:xfrm rot="10800000">
            <a:off x="445575" y="1721715"/>
            <a:ext cx="6351335" cy="3704141"/>
          </a:xfrm>
          <a:prstGeom prst="bentConnector3">
            <a:avLst>
              <a:gd name="adj1" fmla="val 100214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8" name="Text Box 15"/>
          <p:cNvSpPr txBox="1">
            <a:spLocks noChangeAspect="1" noChangeArrowheads="1"/>
          </p:cNvSpPr>
          <p:nvPr/>
        </p:nvSpPr>
        <p:spPr bwMode="auto">
          <a:xfrm>
            <a:off x="2677657" y="2508250"/>
            <a:ext cx="2190073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 E18 Physical Thing</a:t>
            </a:r>
            <a:r>
              <a:rPr lang="en-US" altLang="en-US" sz="1200" dirty="0">
                <a:latin typeface="Cambria" panose="02040503050406030204" pitchFamily="18" charset="0"/>
              </a:rPr>
              <a:t> 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19" name="Text Box 5"/>
          <p:cNvSpPr txBox="1">
            <a:spLocks noChangeArrowheads="1"/>
          </p:cNvSpPr>
          <p:nvPr/>
        </p:nvSpPr>
        <p:spPr bwMode="auto">
          <a:xfrm>
            <a:off x="2564259" y="5393882"/>
            <a:ext cx="1338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P7 took place at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6334919" y="517883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1" name="Text Box 24"/>
          <p:cNvSpPr txBox="1">
            <a:spLocks noChangeArrowheads="1"/>
          </p:cNvSpPr>
          <p:nvPr/>
        </p:nvSpPr>
        <p:spPr bwMode="auto">
          <a:xfrm>
            <a:off x="423035" y="5137198"/>
            <a:ext cx="51918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22" name="AutoShape 6"/>
          <p:cNvCxnSpPr>
            <a:cxnSpLocks noChangeShapeType="1"/>
            <a:stCxn id="4118" idx="1"/>
            <a:endCxn id="4127" idx="2"/>
          </p:cNvCxnSpPr>
          <p:nvPr/>
        </p:nvCxnSpPr>
        <p:spPr bwMode="auto">
          <a:xfrm rot="10800000">
            <a:off x="1328739" y="1727200"/>
            <a:ext cx="1348919" cy="951866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3" name="Text Box 26"/>
          <p:cNvSpPr txBox="1">
            <a:spLocks noChangeArrowheads="1"/>
          </p:cNvSpPr>
          <p:nvPr/>
        </p:nvSpPr>
        <p:spPr bwMode="auto">
          <a:xfrm>
            <a:off x="1313304" y="2670174"/>
            <a:ext cx="13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P156 occupies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Arial" panose="020B0604020202020204" pitchFamily="34" charset="0"/>
              </a:rPr>
              <a:t>(is occupied by)</a:t>
            </a:r>
            <a:endParaRPr lang="en-GB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24" name="Text Box 57"/>
          <p:cNvSpPr txBox="1">
            <a:spLocks noChangeArrowheads="1"/>
          </p:cNvSpPr>
          <p:nvPr/>
        </p:nvSpPr>
        <p:spPr bwMode="auto">
          <a:xfrm>
            <a:off x="2236854" y="2400359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5" name="Text Box 24"/>
          <p:cNvSpPr txBox="1">
            <a:spLocks noChangeArrowheads="1"/>
          </p:cNvSpPr>
          <p:nvPr/>
        </p:nvSpPr>
        <p:spPr bwMode="auto">
          <a:xfrm>
            <a:off x="1289050" y="2397007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26" name="Text Box 19"/>
          <p:cNvSpPr txBox="1">
            <a:spLocks noChangeAspect="1" noChangeArrowheads="1"/>
          </p:cNvSpPr>
          <p:nvPr/>
        </p:nvSpPr>
        <p:spPr bwMode="auto">
          <a:xfrm>
            <a:off x="6796909" y="5255039"/>
            <a:ext cx="1236607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E4 Period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4127" name="Text Box 24"/>
          <p:cNvSpPr txBox="1">
            <a:spLocks noChangeArrowheads="1"/>
          </p:cNvSpPr>
          <p:nvPr/>
        </p:nvSpPr>
        <p:spPr bwMode="auto">
          <a:xfrm>
            <a:off x="1081088" y="145256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1200">
              <a:latin typeface="Cambria" panose="02040503050406030204" pitchFamily="18" charset="0"/>
            </a:endParaRPr>
          </a:p>
        </p:txBody>
      </p:sp>
      <p:cxnSp>
        <p:nvCxnSpPr>
          <p:cNvPr id="4128" name="AutoShape 6"/>
          <p:cNvCxnSpPr>
            <a:cxnSpLocks noChangeShapeType="1"/>
            <a:stCxn id="4118" idx="3"/>
            <a:endCxn id="4102" idx="2"/>
          </p:cNvCxnSpPr>
          <p:nvPr/>
        </p:nvCxnSpPr>
        <p:spPr bwMode="auto">
          <a:xfrm flipV="1">
            <a:off x="4867730" y="1719582"/>
            <a:ext cx="1206045" cy="959484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9" name="Rectangle 9"/>
          <p:cNvSpPr>
            <a:spLocks noChangeArrowheads="1"/>
          </p:cNvSpPr>
          <p:nvPr/>
        </p:nvSpPr>
        <p:spPr bwMode="auto">
          <a:xfrm>
            <a:off x="4924865" y="2638004"/>
            <a:ext cx="12024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P196 defines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(is defined by)</a:t>
            </a:r>
          </a:p>
        </p:txBody>
      </p:sp>
      <p:sp>
        <p:nvSpPr>
          <p:cNvPr id="4130" name="Text Box 24"/>
          <p:cNvSpPr txBox="1">
            <a:spLocks noChangeArrowheads="1"/>
          </p:cNvSpPr>
          <p:nvPr/>
        </p:nvSpPr>
        <p:spPr bwMode="auto">
          <a:xfrm>
            <a:off x="4889500" y="2410406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1" name="Text Box 57"/>
          <p:cNvSpPr txBox="1">
            <a:spLocks noChangeArrowheads="1"/>
          </p:cNvSpPr>
          <p:nvPr/>
        </p:nvSpPr>
        <p:spPr bwMode="auto">
          <a:xfrm>
            <a:off x="5693923" y="237961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32" name="AutoShape 62"/>
          <p:cNvCxnSpPr>
            <a:cxnSpLocks noChangeShapeType="1"/>
            <a:stCxn id="4126" idx="3"/>
          </p:cNvCxnSpPr>
          <p:nvPr/>
        </p:nvCxnSpPr>
        <p:spPr bwMode="auto">
          <a:xfrm flipV="1">
            <a:off x="8033516" y="1715073"/>
            <a:ext cx="3609174" cy="3710782"/>
          </a:xfrm>
          <a:prstGeom prst="bentConnector2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3" name="Text Box 40"/>
          <p:cNvSpPr txBox="1">
            <a:spLocks noChangeArrowheads="1"/>
          </p:cNvSpPr>
          <p:nvPr/>
        </p:nvSpPr>
        <p:spPr bwMode="auto">
          <a:xfrm>
            <a:off x="8778747" y="5162964"/>
            <a:ext cx="200420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“P160 is equivalent to P4”</a:t>
            </a:r>
            <a:endParaRPr lang="en-GB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4" name="Line 5"/>
          <p:cNvSpPr>
            <a:spLocks noChangeShapeType="1"/>
          </p:cNvSpPr>
          <p:nvPr/>
        </p:nvSpPr>
        <p:spPr bwMode="auto">
          <a:xfrm rot="5400000" flipH="1">
            <a:off x="5312569" y="2621756"/>
            <a:ext cx="1860550" cy="14288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35" name="Text Box 68"/>
          <p:cNvSpPr txBox="1">
            <a:spLocks noChangeAspect="1" noChangeArrowheads="1"/>
          </p:cNvSpPr>
          <p:nvPr/>
        </p:nvSpPr>
        <p:spPr bwMode="auto">
          <a:xfrm>
            <a:off x="5324238" y="3567113"/>
            <a:ext cx="152764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E93 Presence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4136" name="AutoShape 13"/>
          <p:cNvCxnSpPr>
            <a:cxnSpLocks noChangeShapeType="1"/>
            <a:endCxn id="4135" idx="3"/>
          </p:cNvCxnSpPr>
          <p:nvPr/>
        </p:nvCxnSpPr>
        <p:spPr bwMode="auto">
          <a:xfrm rot="10800000" flipV="1">
            <a:off x="6851887" y="1727199"/>
            <a:ext cx="4463815" cy="2010730"/>
          </a:xfrm>
          <a:prstGeom prst="bentConnector3">
            <a:avLst>
              <a:gd name="adj1" fmla="val 37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37" name="Text Box 64"/>
          <p:cNvSpPr txBox="1">
            <a:spLocks noChangeArrowheads="1"/>
          </p:cNvSpPr>
          <p:nvPr/>
        </p:nvSpPr>
        <p:spPr bwMode="auto">
          <a:xfrm>
            <a:off x="7114569" y="3470275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8" name="Text Box 97"/>
          <p:cNvSpPr txBox="1">
            <a:spLocks noChangeArrowheads="1"/>
          </p:cNvSpPr>
          <p:nvPr/>
        </p:nvSpPr>
        <p:spPr bwMode="auto">
          <a:xfrm>
            <a:off x="10934700" y="3461897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39" name="Text Box 40"/>
          <p:cNvSpPr txBox="1">
            <a:spLocks noChangeArrowheads="1"/>
          </p:cNvSpPr>
          <p:nvPr/>
        </p:nvSpPr>
        <p:spPr bwMode="auto">
          <a:xfrm>
            <a:off x="8267699" y="3720569"/>
            <a:ext cx="28781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  P164 is temporally specified by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(temporally specifies)</a:t>
            </a:r>
            <a:endParaRPr lang="en-GB" altLang="en-US" sz="12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140" name="Rectangle 11"/>
          <p:cNvSpPr>
            <a:spLocks noChangeArrowheads="1"/>
          </p:cNvSpPr>
          <p:nvPr/>
        </p:nvSpPr>
        <p:spPr bwMode="auto">
          <a:xfrm>
            <a:off x="3494281" y="3719631"/>
            <a:ext cx="18200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195</a:t>
            </a:r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was a presence of</a:t>
            </a:r>
          </a:p>
          <a:p>
            <a:pPr algn="ctr"/>
            <a:r>
              <a:rPr lang="en-GB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(had presence)</a:t>
            </a:r>
            <a:endParaRPr lang="en-US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41" name="AutoShape 6"/>
          <p:cNvCxnSpPr>
            <a:cxnSpLocks noChangeShapeType="1"/>
            <a:stCxn id="4135" idx="1"/>
          </p:cNvCxnSpPr>
          <p:nvPr/>
        </p:nvCxnSpPr>
        <p:spPr bwMode="auto">
          <a:xfrm rot="10800000">
            <a:off x="3205164" y="2849563"/>
            <a:ext cx="2119074" cy="888366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2" name="Text Box 57"/>
          <p:cNvSpPr txBox="1">
            <a:spLocks noChangeArrowheads="1"/>
          </p:cNvSpPr>
          <p:nvPr/>
        </p:nvSpPr>
        <p:spPr bwMode="auto">
          <a:xfrm>
            <a:off x="3194050" y="2922665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4143" name="Text Box 57"/>
          <p:cNvSpPr txBox="1">
            <a:spLocks noChangeArrowheads="1"/>
          </p:cNvSpPr>
          <p:nvPr/>
        </p:nvSpPr>
        <p:spPr bwMode="auto">
          <a:xfrm>
            <a:off x="4884738" y="3463270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43753" y="3738391"/>
            <a:ext cx="234474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P157  is at rest relative to</a:t>
            </a:r>
          </a:p>
          <a:p>
            <a:pPr algn="ctr">
              <a:defRPr/>
            </a:pP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(provides reference space for) </a:t>
            </a:r>
            <a:endParaRPr 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45" name="AutoShape 6"/>
          <p:cNvCxnSpPr>
            <a:cxnSpLocks noChangeShapeType="1"/>
          </p:cNvCxnSpPr>
          <p:nvPr/>
        </p:nvCxnSpPr>
        <p:spPr bwMode="auto">
          <a:xfrm rot="5400000" flipH="1">
            <a:off x="1465918" y="1367631"/>
            <a:ext cx="1117600" cy="1836737"/>
          </a:xfrm>
          <a:prstGeom prst="bentConnector3">
            <a:avLst>
              <a:gd name="adj1" fmla="val -79875"/>
            </a:avLst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6" name="Text Box 57"/>
          <p:cNvSpPr txBox="1">
            <a:spLocks noChangeArrowheads="1"/>
          </p:cNvSpPr>
          <p:nvPr/>
        </p:nvSpPr>
        <p:spPr bwMode="auto">
          <a:xfrm>
            <a:off x="2566988" y="345476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4147" name="Text Box 64"/>
          <p:cNvSpPr txBox="1">
            <a:spLocks noChangeArrowheads="1"/>
          </p:cNvSpPr>
          <p:nvPr/>
        </p:nvSpPr>
        <p:spPr bwMode="auto">
          <a:xfrm>
            <a:off x="1081088" y="3455557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4148" name="Straight Arrow Connector 34"/>
          <p:cNvCxnSpPr>
            <a:cxnSpLocks noChangeShapeType="1"/>
          </p:cNvCxnSpPr>
          <p:nvPr/>
        </p:nvCxnSpPr>
        <p:spPr bwMode="auto">
          <a:xfrm flipV="1">
            <a:off x="6695701" y="1727200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9" name="Rectangle 11"/>
          <p:cNvSpPr>
            <a:spLocks noChangeArrowheads="1"/>
          </p:cNvSpPr>
          <p:nvPr/>
        </p:nvSpPr>
        <p:spPr bwMode="auto">
          <a:xfrm rot="5400000">
            <a:off x="5857036" y="2462671"/>
            <a:ext cx="168828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1100" dirty="0">
                <a:latin typeface="Cambria" panose="02040503050406030204" pitchFamily="18" charset="0"/>
                <a:cs typeface="Times New Roman" panose="02020603050405020304" pitchFamily="18" charset="0"/>
              </a:rPr>
              <a:t>P166 was a presence of</a:t>
            </a:r>
          </a:p>
          <a:p>
            <a:pPr algn="ctr"/>
            <a:r>
              <a:rPr lang="en-GB" altLang="en-US" sz="1100" dirty="0">
                <a:latin typeface="Cambria" panose="02040503050406030204" pitchFamily="18" charset="0"/>
                <a:cs typeface="Times New Roman" panose="02020603050405020304" pitchFamily="18" charset="0"/>
              </a:rPr>
              <a:t>(had presence)</a:t>
            </a:r>
            <a:endParaRPr lang="en-US" altLang="en-US" sz="11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4" name="AutoShape 44"/>
          <p:cNvCxnSpPr>
            <a:cxnSpLocks noChangeShapeType="1"/>
            <a:stCxn id="4102" idx="3"/>
            <a:endCxn id="4102" idx="0"/>
          </p:cNvCxnSpPr>
          <p:nvPr/>
        </p:nvCxnSpPr>
        <p:spPr bwMode="auto">
          <a:xfrm flipH="1" flipV="1">
            <a:off x="6073775" y="1377950"/>
            <a:ext cx="1304228" cy="170816"/>
          </a:xfrm>
          <a:prstGeom prst="curvedConnector4">
            <a:avLst>
              <a:gd name="adj1" fmla="val -36338"/>
              <a:gd name="adj2" fmla="val 534126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7446963" y="468266"/>
            <a:ext cx="34662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P10 falls within (contains)</a:t>
            </a:r>
          </a:p>
          <a:p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     P132 spatiotemporally overlaps with</a:t>
            </a:r>
          </a:p>
          <a:p>
            <a:r>
              <a:rPr 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           P133 is spatiotemporally separated from</a:t>
            </a:r>
          </a:p>
        </p:txBody>
      </p:sp>
      <p:sp>
        <p:nvSpPr>
          <p:cNvPr id="63" name="Text Box 57"/>
          <p:cNvSpPr txBox="1">
            <a:spLocks noChangeArrowheads="1"/>
          </p:cNvSpPr>
          <p:nvPr/>
        </p:nvSpPr>
        <p:spPr bwMode="auto">
          <a:xfrm>
            <a:off x="6151562" y="1056614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4" name="Text Box 57"/>
          <p:cNvSpPr txBox="1">
            <a:spLocks noChangeArrowheads="1"/>
          </p:cNvSpPr>
          <p:nvPr/>
        </p:nvSpPr>
        <p:spPr bwMode="auto">
          <a:xfrm>
            <a:off x="7469091" y="1081746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5" name="Line 67"/>
          <p:cNvSpPr>
            <a:spLocks noChangeShapeType="1"/>
          </p:cNvSpPr>
          <p:nvPr/>
        </p:nvSpPr>
        <p:spPr bwMode="auto">
          <a:xfrm>
            <a:off x="9957593" y="5755101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66" name="TextBox 1"/>
          <p:cNvSpPr txBox="1">
            <a:spLocks noChangeArrowheads="1"/>
          </p:cNvSpPr>
          <p:nvPr/>
        </p:nvSpPr>
        <p:spPr bwMode="auto">
          <a:xfrm>
            <a:off x="10537031" y="5601114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67" name="AutoShape 70"/>
          <p:cNvCxnSpPr>
            <a:cxnSpLocks noChangeShapeType="1"/>
            <a:endCxn id="68" idx="1"/>
          </p:cNvCxnSpPr>
          <p:nvPr/>
        </p:nvCxnSpPr>
        <p:spPr bwMode="auto">
          <a:xfrm flipV="1">
            <a:off x="9965531" y="6285326"/>
            <a:ext cx="5762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Box 57"/>
          <p:cNvSpPr txBox="1">
            <a:spLocks noChangeArrowheads="1"/>
          </p:cNvSpPr>
          <p:nvPr/>
        </p:nvSpPr>
        <p:spPr bwMode="auto">
          <a:xfrm>
            <a:off x="10541793" y="6131339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 flipV="1">
            <a:off x="9956006" y="6048789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Cambria" panose="02040503050406030204" pitchFamily="18" charset="0"/>
            </a:endParaRPr>
          </a:p>
        </p:txBody>
      </p:sp>
      <p:sp>
        <p:nvSpPr>
          <p:cNvPr id="70" name="TextBox 60"/>
          <p:cNvSpPr txBox="1">
            <a:spLocks noChangeArrowheads="1"/>
          </p:cNvSpPr>
          <p:nvPr/>
        </p:nvSpPr>
        <p:spPr bwMode="auto">
          <a:xfrm>
            <a:off x="10560843" y="5878926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  <p:sp>
        <p:nvSpPr>
          <p:cNvPr id="74" name="Text Box 12"/>
          <p:cNvSpPr txBox="1">
            <a:spLocks noChangeAspect="1" noChangeArrowheads="1"/>
          </p:cNvSpPr>
          <p:nvPr/>
        </p:nvSpPr>
        <p:spPr bwMode="auto">
          <a:xfrm>
            <a:off x="263030" y="545211"/>
            <a:ext cx="2776452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E95 </a:t>
            </a:r>
            <a:r>
              <a:rPr lang="en-US" altLang="en-US" sz="1800" dirty="0" err="1">
                <a:latin typeface="Cambria" panose="02040503050406030204" pitchFamily="18" charset="0"/>
              </a:rPr>
              <a:t>Spacetime</a:t>
            </a:r>
            <a:r>
              <a:rPr lang="en-US" altLang="en-US" sz="1800" dirty="0">
                <a:latin typeface="Cambria" panose="02040503050406030204" pitchFamily="18" charset="0"/>
              </a:rPr>
              <a:t> Primitive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8387" y="219537"/>
            <a:ext cx="25115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P169 defines </a:t>
            </a:r>
            <a:r>
              <a:rPr lang="en-GB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spacetime</a:t>
            </a: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volume</a:t>
            </a:r>
          </a:p>
          <a:p>
            <a:pPr algn="ctr"/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GB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spacetime</a:t>
            </a:r>
            <a:r>
              <a:rPr lang="en-GB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volume is defined by)</a:t>
            </a:r>
            <a:endParaRPr 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AutoShape 6"/>
          <p:cNvCxnSpPr>
            <a:cxnSpLocks noChangeShapeType="1"/>
            <a:stCxn id="74" idx="3"/>
            <a:endCxn id="4102" idx="0"/>
          </p:cNvCxnSpPr>
          <p:nvPr/>
        </p:nvCxnSpPr>
        <p:spPr bwMode="auto">
          <a:xfrm>
            <a:off x="3039482" y="716027"/>
            <a:ext cx="3034293" cy="661923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Text Box 57"/>
          <p:cNvSpPr txBox="1">
            <a:spLocks noChangeArrowheads="1"/>
          </p:cNvSpPr>
          <p:nvPr/>
        </p:nvSpPr>
        <p:spPr bwMode="auto">
          <a:xfrm>
            <a:off x="5612681" y="105661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0" name="Text Box 24"/>
          <p:cNvSpPr txBox="1">
            <a:spLocks noChangeArrowheads="1"/>
          </p:cNvSpPr>
          <p:nvPr/>
        </p:nvSpPr>
        <p:spPr bwMode="auto">
          <a:xfrm>
            <a:off x="3039482" y="703758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83" name="AutoShape 6"/>
          <p:cNvCxnSpPr>
            <a:cxnSpLocks noChangeShapeType="1"/>
            <a:stCxn id="4135" idx="2"/>
            <a:endCxn id="87" idx="2"/>
          </p:cNvCxnSpPr>
          <p:nvPr/>
        </p:nvCxnSpPr>
        <p:spPr bwMode="auto">
          <a:xfrm rot="5400000" flipH="1">
            <a:off x="2346147" y="166831"/>
            <a:ext cx="2179095" cy="5304734"/>
          </a:xfrm>
          <a:prstGeom prst="bentConnector3">
            <a:avLst>
              <a:gd name="adj1" fmla="val -23284"/>
            </a:avLst>
          </a:prstGeom>
          <a:noFill/>
          <a:ln w="25400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Text Box 24"/>
          <p:cNvSpPr txBox="1">
            <a:spLocks noChangeArrowheads="1"/>
          </p:cNvSpPr>
          <p:nvPr/>
        </p:nvSpPr>
        <p:spPr bwMode="auto">
          <a:xfrm>
            <a:off x="535678" y="1455012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 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9" name="Text Box 24"/>
          <p:cNvSpPr txBox="1">
            <a:spLocks noChangeArrowheads="1"/>
          </p:cNvSpPr>
          <p:nvPr/>
        </p:nvSpPr>
        <p:spPr bwMode="auto">
          <a:xfrm>
            <a:off x="793750" y="4179232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sp>
        <p:nvSpPr>
          <p:cNvPr id="91" name="Text Box 5"/>
          <p:cNvSpPr txBox="1">
            <a:spLocks noChangeArrowheads="1"/>
          </p:cNvSpPr>
          <p:nvPr/>
        </p:nvSpPr>
        <p:spPr bwMode="auto">
          <a:xfrm>
            <a:off x="2540117" y="4381418"/>
            <a:ext cx="13872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P</a:t>
            </a:r>
            <a:r>
              <a:rPr lang="el-GR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16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7 was within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(includes)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 Box 64"/>
          <p:cNvSpPr txBox="1">
            <a:spLocks noChangeArrowheads="1"/>
          </p:cNvSpPr>
          <p:nvPr/>
        </p:nvSpPr>
        <p:spPr bwMode="auto">
          <a:xfrm>
            <a:off x="5643485" y="418159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6" name="Text Box 64"/>
          <p:cNvSpPr txBox="1">
            <a:spLocks noChangeArrowheads="1"/>
          </p:cNvSpPr>
          <p:nvPr/>
        </p:nvSpPr>
        <p:spPr bwMode="auto">
          <a:xfrm>
            <a:off x="8093073" y="5139560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8" name="Text Box 64"/>
          <p:cNvSpPr txBox="1">
            <a:spLocks noChangeArrowheads="1"/>
          </p:cNvSpPr>
          <p:nvPr/>
        </p:nvSpPr>
        <p:spPr bwMode="auto">
          <a:xfrm>
            <a:off x="11221243" y="5109783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5" name="Text Box 64"/>
          <p:cNvSpPr txBox="1">
            <a:spLocks noChangeArrowheads="1"/>
          </p:cNvSpPr>
          <p:nvPr/>
        </p:nvSpPr>
        <p:spPr bwMode="auto">
          <a:xfrm>
            <a:off x="6343835" y="331566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cxnSp>
        <p:nvCxnSpPr>
          <p:cNvPr id="77" name="Straight Arrow Connector 34"/>
          <p:cNvCxnSpPr>
            <a:cxnSpLocks noChangeShapeType="1"/>
          </p:cNvCxnSpPr>
          <p:nvPr/>
        </p:nvCxnSpPr>
        <p:spPr bwMode="auto">
          <a:xfrm flipV="1">
            <a:off x="6695701" y="1727201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Straight Arrow Connector 34"/>
          <p:cNvCxnSpPr>
            <a:cxnSpLocks noChangeShapeType="1"/>
          </p:cNvCxnSpPr>
          <p:nvPr/>
        </p:nvCxnSpPr>
        <p:spPr bwMode="auto">
          <a:xfrm flipV="1">
            <a:off x="6695701" y="1727202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Straight Arrow Connector 34"/>
          <p:cNvCxnSpPr>
            <a:cxnSpLocks noChangeShapeType="1"/>
          </p:cNvCxnSpPr>
          <p:nvPr/>
        </p:nvCxnSpPr>
        <p:spPr bwMode="auto">
          <a:xfrm flipV="1">
            <a:off x="6695701" y="1727203"/>
            <a:ext cx="0" cy="18319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Text Box 97"/>
          <p:cNvSpPr txBox="1">
            <a:spLocks noChangeArrowheads="1"/>
          </p:cNvSpPr>
          <p:nvPr/>
        </p:nvSpPr>
        <p:spPr bwMode="auto">
          <a:xfrm>
            <a:off x="6323772" y="1794429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92" name="Text Box 5"/>
          <p:cNvSpPr txBox="1">
            <a:spLocks noChangeArrowheads="1"/>
          </p:cNvSpPr>
          <p:nvPr/>
        </p:nvSpPr>
        <p:spPr bwMode="auto">
          <a:xfrm>
            <a:off x="2227051" y="4867310"/>
            <a:ext cx="2013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P197</a:t>
            </a: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 covered parts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  <a:cs typeface="Times New Roman" panose="02020603050405020304" pitchFamily="18" charset="0"/>
              </a:rPr>
              <a:t>(was partially covered by)</a:t>
            </a:r>
            <a:endParaRPr lang="el-GR" altLang="en-US" sz="12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3" name="AutoShape 6"/>
          <p:cNvCxnSpPr>
            <a:cxnSpLocks noChangeShapeType="1"/>
            <a:stCxn id="4135" idx="2"/>
            <a:endCxn id="87" idx="2"/>
          </p:cNvCxnSpPr>
          <p:nvPr/>
        </p:nvCxnSpPr>
        <p:spPr bwMode="auto">
          <a:xfrm rot="5400000" flipH="1">
            <a:off x="2346147" y="166831"/>
            <a:ext cx="2179095" cy="5304734"/>
          </a:xfrm>
          <a:prstGeom prst="bentConnector3">
            <a:avLst>
              <a:gd name="adj1" fmla="val -45801"/>
            </a:avLst>
          </a:prstGeom>
          <a:noFill/>
          <a:ln w="25400">
            <a:solidFill>
              <a:schemeClr val="tx1"/>
            </a:solidFill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4" name="Text Box 24"/>
          <p:cNvSpPr txBox="1">
            <a:spLocks noChangeArrowheads="1"/>
          </p:cNvSpPr>
          <p:nvPr/>
        </p:nvSpPr>
        <p:spPr bwMode="auto">
          <a:xfrm>
            <a:off x="793750" y="4658754"/>
            <a:ext cx="4953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</a:p>
        </p:txBody>
      </p:sp>
      <p:sp>
        <p:nvSpPr>
          <p:cNvPr id="95" name="Text Box 64"/>
          <p:cNvSpPr txBox="1">
            <a:spLocks noChangeArrowheads="1"/>
          </p:cNvSpPr>
          <p:nvPr/>
        </p:nvSpPr>
        <p:spPr bwMode="auto">
          <a:xfrm>
            <a:off x="5643485" y="4658754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</a:t>
            </a:r>
            <a:r>
              <a:rPr lang="en-US" altLang="en-US" sz="1200">
                <a:latin typeface="Cambria" panose="02040503050406030204" pitchFamily="18" charset="0"/>
              </a:rPr>
              <a:t>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4269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247</Words>
  <Application>Microsoft Macintosh PowerPoint</Application>
  <PresentationFormat>Custom</PresentationFormat>
  <Paragraphs>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2022-09-04T17:55:27Z</dcterms:modified>
</cp:coreProperties>
</file>