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98" r:id="rId2"/>
    <p:sldId id="299" r:id="rId3"/>
    <p:sldId id="300" r:id="rId4"/>
    <p:sldId id="301" r:id="rId5"/>
  </p:sldIdLst>
  <p:sldSz cx="12746038" cy="6858000"/>
  <p:notesSz cx="6794500" cy="9931400"/>
  <p:defaultTextStyle>
    <a:defPPr>
      <a:defRPr lang="el-GR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B306AF63-8931-438E-B588-A939A00E6761}">
          <p14:sldIdLst>
            <p14:sldId id="298"/>
            <p14:sldId id="299"/>
          </p14:sldIdLst>
        </p14:section>
        <p14:section name="direction of arrow in P86, P10 quantification" id="{BAD6D4FE-0329-4583-9ADD-262289A4784C}">
          <p14:sldIdLst>
            <p14:sldId id="300"/>
            <p14:sldId id="30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58">
          <p15:clr>
            <a:srgbClr val="A4A3A4"/>
          </p15:clr>
        </p15:guide>
        <p15:guide id="2" pos="425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EE97"/>
    <a:srgbClr val="8F9CFB"/>
    <a:srgbClr val="93FBCC"/>
    <a:srgbClr val="81CC1E"/>
    <a:srgbClr val="FFBB11"/>
    <a:srgbClr val="35DB90"/>
    <a:srgbClr val="6DBBFB"/>
    <a:srgbClr val="79BAEF"/>
    <a:srgbClr val="57C4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99" autoAdjust="0"/>
    <p:restoredTop sz="85442" autoAdjust="0"/>
  </p:normalViewPr>
  <p:slideViewPr>
    <p:cSldViewPr snapToGrid="0">
      <p:cViewPr varScale="1">
        <p:scale>
          <a:sx n="98" d="100"/>
          <a:sy n="98" d="100"/>
        </p:scale>
        <p:origin x="792" y="78"/>
      </p:cViewPr>
      <p:guideLst>
        <p:guide orient="horz" pos="1158"/>
        <p:guide pos="425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846"/>
    </p:cViewPr>
  </p:sorterViewPr>
  <p:gridSpacing cx="90012" cy="90012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024" cy="4965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b="0"/>
            </a:lvl1pPr>
          </a:lstStyle>
          <a:p>
            <a:pPr>
              <a:defRPr/>
            </a:pPr>
            <a:endParaRPr lang="el-GR" altLang="en-US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7890" y="0"/>
            <a:ext cx="2945024" cy="4965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b="0"/>
            </a:lvl1pPr>
          </a:lstStyle>
          <a:p>
            <a:pPr>
              <a:defRPr/>
            </a:pPr>
            <a:endParaRPr lang="el-GR" altLang="en-US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-61913" y="746125"/>
            <a:ext cx="6918326" cy="37226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68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133" y="4718214"/>
            <a:ext cx="5436235" cy="44691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l-GR" altLang="en-US" noProof="0"/>
              <a:t>Click to edit Master text styles</a:t>
            </a:r>
          </a:p>
          <a:p>
            <a:pPr lvl="1"/>
            <a:r>
              <a:rPr lang="el-GR" altLang="en-US" noProof="0"/>
              <a:t>Second level</a:t>
            </a:r>
          </a:p>
          <a:p>
            <a:pPr lvl="2"/>
            <a:r>
              <a:rPr lang="el-GR" altLang="en-US" noProof="0"/>
              <a:t>Third level</a:t>
            </a:r>
          </a:p>
          <a:p>
            <a:pPr lvl="3"/>
            <a:r>
              <a:rPr lang="el-GR" altLang="en-US" noProof="0"/>
              <a:t>Fourth level</a:t>
            </a:r>
          </a:p>
          <a:p>
            <a:pPr lvl="4"/>
            <a:r>
              <a:rPr lang="el-GR" altLang="en-US" noProof="0"/>
              <a:t>Fifth level</a:t>
            </a:r>
          </a:p>
        </p:txBody>
      </p:sp>
      <p:sp>
        <p:nvSpPr>
          <p:cNvPr id="368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3234"/>
            <a:ext cx="2945024" cy="4965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 b="0"/>
            </a:lvl1pPr>
          </a:lstStyle>
          <a:p>
            <a:pPr>
              <a:defRPr/>
            </a:pPr>
            <a:endParaRPr lang="el-GR" altLang="en-US"/>
          </a:p>
        </p:txBody>
      </p:sp>
      <p:sp>
        <p:nvSpPr>
          <p:cNvPr id="368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7890" y="9433234"/>
            <a:ext cx="2945024" cy="4965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b="0"/>
            </a:lvl1pPr>
          </a:lstStyle>
          <a:p>
            <a:pPr>
              <a:defRPr/>
            </a:pPr>
            <a:fld id="{6E9B24FF-AE70-42E2-9DE5-B6180FEBD186}" type="slidenum">
              <a:rPr lang="el-GR" altLang="en-US"/>
              <a:pPr>
                <a:defRPr/>
              </a:pPr>
              <a:t>‹#›</a:t>
            </a:fld>
            <a:endParaRPr lang="el-G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 dirty="0"/>
              <a:t>Figure 5</a:t>
            </a:r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7AA1C5F-844D-4396-B946-8E421E707126}" type="slidenum">
              <a:rPr lang="el-GR" altLang="en-US" b="0" smtClean="0"/>
              <a:pPr/>
              <a:t>1</a:t>
            </a:fld>
            <a:endParaRPr lang="el-GR" altLang="en-US" b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 dirty="0"/>
              <a:t>Figure 5</a:t>
            </a:r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7AA1C5F-844D-4396-B946-8E421E707126}" type="slidenum">
              <a:rPr lang="el-GR" altLang="en-US" b="0" smtClean="0"/>
              <a:pPr/>
              <a:t>3</a:t>
            </a:fld>
            <a:endParaRPr lang="el-GR" altLang="en-US" b="0"/>
          </a:p>
        </p:txBody>
      </p:sp>
    </p:spTree>
    <p:extLst>
      <p:ext uri="{BB962C8B-B14F-4D97-AF65-F5344CB8AC3E}">
        <p14:creationId xmlns:p14="http://schemas.microsoft.com/office/powerpoint/2010/main" val="18791686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93850" y="1122363"/>
            <a:ext cx="9558338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93850" y="3602038"/>
            <a:ext cx="9558338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7B0759-710B-42A5-BE04-013DDAD8CBB1}" type="slidenum">
              <a:rPr lang="el-GR" altLang="en-US"/>
              <a:pPr>
                <a:defRPr/>
              </a:pPr>
              <a:t>‹#›</a:t>
            </a:fld>
            <a:endParaRPr lang="el-GR" altLang="en-US"/>
          </a:p>
        </p:txBody>
      </p:sp>
    </p:spTree>
    <p:extLst>
      <p:ext uri="{BB962C8B-B14F-4D97-AF65-F5344CB8AC3E}">
        <p14:creationId xmlns:p14="http://schemas.microsoft.com/office/powerpoint/2010/main" val="31831424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8800F7-2BF0-4586-AFD0-32DEF2EE8F4F}" type="slidenum">
              <a:rPr lang="el-GR" altLang="en-US"/>
              <a:pPr>
                <a:defRPr/>
              </a:pPr>
              <a:t>‹#›</a:t>
            </a:fld>
            <a:endParaRPr lang="el-GR" altLang="en-US"/>
          </a:p>
        </p:txBody>
      </p:sp>
    </p:spTree>
    <p:extLst>
      <p:ext uri="{BB962C8B-B14F-4D97-AF65-F5344CB8AC3E}">
        <p14:creationId xmlns:p14="http://schemas.microsoft.com/office/powerpoint/2010/main" val="42898613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42425" y="274638"/>
            <a:ext cx="2867025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36588" y="274638"/>
            <a:ext cx="8453437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0210B6-5D4D-43A4-9372-C51CDFE65185}" type="slidenum">
              <a:rPr lang="el-GR" altLang="en-US"/>
              <a:pPr>
                <a:defRPr/>
              </a:pPr>
              <a:t>‹#›</a:t>
            </a:fld>
            <a:endParaRPr lang="el-GR" altLang="en-US"/>
          </a:p>
        </p:txBody>
      </p:sp>
    </p:spTree>
    <p:extLst>
      <p:ext uri="{BB962C8B-B14F-4D97-AF65-F5344CB8AC3E}">
        <p14:creationId xmlns:p14="http://schemas.microsoft.com/office/powerpoint/2010/main" val="29742955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F6CAD5-BE13-4C0B-8FE9-0AA5FFC0EED1}" type="slidenum">
              <a:rPr lang="el-GR" altLang="en-US"/>
              <a:pPr>
                <a:defRPr/>
              </a:pPr>
              <a:t>‹#›</a:t>
            </a:fld>
            <a:endParaRPr lang="el-GR" altLang="en-US"/>
          </a:p>
        </p:txBody>
      </p:sp>
    </p:spTree>
    <p:extLst>
      <p:ext uri="{BB962C8B-B14F-4D97-AF65-F5344CB8AC3E}">
        <p14:creationId xmlns:p14="http://schemas.microsoft.com/office/powerpoint/2010/main" val="11769186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9950" y="1709738"/>
            <a:ext cx="10993438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9950" y="4589463"/>
            <a:ext cx="10993438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78E819-937E-47D0-9E86-552C3BA266DE}" type="slidenum">
              <a:rPr lang="el-GR" altLang="en-US"/>
              <a:pPr>
                <a:defRPr/>
              </a:pPr>
              <a:t>‹#›</a:t>
            </a:fld>
            <a:endParaRPr lang="el-GR" altLang="en-US"/>
          </a:p>
        </p:txBody>
      </p:sp>
    </p:spTree>
    <p:extLst>
      <p:ext uri="{BB962C8B-B14F-4D97-AF65-F5344CB8AC3E}">
        <p14:creationId xmlns:p14="http://schemas.microsoft.com/office/powerpoint/2010/main" val="3176456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6588" y="1600200"/>
            <a:ext cx="5659437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48425" y="1600200"/>
            <a:ext cx="5661025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F1EBFA-60D8-4374-9D5F-D26460C08CF8}" type="slidenum">
              <a:rPr lang="el-GR" altLang="en-US"/>
              <a:pPr>
                <a:defRPr/>
              </a:pPr>
              <a:t>‹#›</a:t>
            </a:fld>
            <a:endParaRPr lang="el-GR" altLang="en-US"/>
          </a:p>
        </p:txBody>
      </p:sp>
    </p:spTree>
    <p:extLst>
      <p:ext uri="{BB962C8B-B14F-4D97-AF65-F5344CB8AC3E}">
        <p14:creationId xmlns:p14="http://schemas.microsoft.com/office/powerpoint/2010/main" val="42034175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7888" y="365125"/>
            <a:ext cx="10993437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7888" y="1681163"/>
            <a:ext cx="5392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77888" y="2505075"/>
            <a:ext cx="5392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53188" y="1681163"/>
            <a:ext cx="54181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53188" y="2505075"/>
            <a:ext cx="54181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904A38-D59C-4B8C-986F-03EC335F0617}" type="slidenum">
              <a:rPr lang="el-GR" altLang="en-US"/>
              <a:pPr>
                <a:defRPr/>
              </a:pPr>
              <a:t>‹#›</a:t>
            </a:fld>
            <a:endParaRPr lang="el-GR" altLang="en-US"/>
          </a:p>
        </p:txBody>
      </p:sp>
    </p:spTree>
    <p:extLst>
      <p:ext uri="{BB962C8B-B14F-4D97-AF65-F5344CB8AC3E}">
        <p14:creationId xmlns:p14="http://schemas.microsoft.com/office/powerpoint/2010/main" val="41188296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03D98C-56F1-4415-B184-673C2B9317B6}" type="slidenum">
              <a:rPr lang="el-GR" altLang="en-US"/>
              <a:pPr>
                <a:defRPr/>
              </a:pPr>
              <a:t>‹#›</a:t>
            </a:fld>
            <a:endParaRPr lang="el-GR" altLang="en-US"/>
          </a:p>
        </p:txBody>
      </p:sp>
    </p:spTree>
    <p:extLst>
      <p:ext uri="{BB962C8B-B14F-4D97-AF65-F5344CB8AC3E}">
        <p14:creationId xmlns:p14="http://schemas.microsoft.com/office/powerpoint/2010/main" val="648056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E43430-7A32-4AE8-A386-1AE689180A8E}" type="slidenum">
              <a:rPr lang="el-GR" altLang="en-US"/>
              <a:pPr>
                <a:defRPr/>
              </a:pPr>
              <a:t>‹#›</a:t>
            </a:fld>
            <a:endParaRPr lang="el-GR" altLang="en-US"/>
          </a:p>
        </p:txBody>
      </p:sp>
    </p:spTree>
    <p:extLst>
      <p:ext uri="{BB962C8B-B14F-4D97-AF65-F5344CB8AC3E}">
        <p14:creationId xmlns:p14="http://schemas.microsoft.com/office/powerpoint/2010/main" val="13214698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7888" y="457200"/>
            <a:ext cx="411162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138" y="987425"/>
            <a:ext cx="6453187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8" y="2057400"/>
            <a:ext cx="411162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A8F39D-39D5-4BCD-997B-38839C00256D}" type="slidenum">
              <a:rPr lang="el-GR" altLang="en-US"/>
              <a:pPr>
                <a:defRPr/>
              </a:pPr>
              <a:t>‹#›</a:t>
            </a:fld>
            <a:endParaRPr lang="el-GR" altLang="en-US"/>
          </a:p>
        </p:txBody>
      </p:sp>
    </p:spTree>
    <p:extLst>
      <p:ext uri="{BB962C8B-B14F-4D97-AF65-F5344CB8AC3E}">
        <p14:creationId xmlns:p14="http://schemas.microsoft.com/office/powerpoint/2010/main" val="14462451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7888" y="457200"/>
            <a:ext cx="411162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418138" y="987425"/>
            <a:ext cx="6453187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8" y="2057400"/>
            <a:ext cx="411162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16C699-D82D-48E1-9B21-9EDAF159AB10}" type="slidenum">
              <a:rPr lang="el-GR" altLang="en-US"/>
              <a:pPr>
                <a:defRPr/>
              </a:pPr>
              <a:t>‹#›</a:t>
            </a:fld>
            <a:endParaRPr lang="el-GR" altLang="en-US"/>
          </a:p>
        </p:txBody>
      </p:sp>
    </p:spTree>
    <p:extLst>
      <p:ext uri="{BB962C8B-B14F-4D97-AF65-F5344CB8AC3E}">
        <p14:creationId xmlns:p14="http://schemas.microsoft.com/office/powerpoint/2010/main" val="11515397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36588" y="274638"/>
            <a:ext cx="11472862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l-GR" alt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36588" y="1600200"/>
            <a:ext cx="11472862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l-GR" altLang="en-US"/>
              <a:t>Click to edit Master text styles</a:t>
            </a:r>
          </a:p>
          <a:p>
            <a:pPr lvl="1"/>
            <a:r>
              <a:rPr lang="el-GR" altLang="en-US"/>
              <a:t>Second level</a:t>
            </a:r>
          </a:p>
          <a:p>
            <a:pPr lvl="2"/>
            <a:r>
              <a:rPr lang="el-GR" altLang="en-US"/>
              <a:t>Third level</a:t>
            </a:r>
          </a:p>
          <a:p>
            <a:pPr lvl="3"/>
            <a:r>
              <a:rPr lang="el-GR" altLang="en-US"/>
              <a:t>Fourth level</a:t>
            </a:r>
          </a:p>
          <a:p>
            <a:pPr lvl="4"/>
            <a:r>
              <a:rPr lang="el-GR" alt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36588" y="6245225"/>
            <a:ext cx="29749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b="0"/>
            </a:lvl1pPr>
          </a:lstStyle>
          <a:p>
            <a:pPr>
              <a:defRPr/>
            </a:pPr>
            <a:endParaRPr lang="el-GR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354513" y="6245225"/>
            <a:ext cx="4037012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b="0"/>
            </a:lvl1pPr>
          </a:lstStyle>
          <a:p>
            <a:pPr>
              <a:defRPr/>
            </a:pPr>
            <a:endParaRPr lang="el-GR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134475" y="6245225"/>
            <a:ext cx="29749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b="0"/>
            </a:lvl1pPr>
          </a:lstStyle>
          <a:p>
            <a:pPr>
              <a:defRPr/>
            </a:pPr>
            <a:fld id="{060D6658-E5A0-4943-B954-92ADB29F3E7D}" type="slidenum">
              <a:rPr lang="el-GR" altLang="en-US"/>
              <a:pPr>
                <a:defRPr/>
              </a:pPr>
              <a:t>‹#›</a:t>
            </a:fld>
            <a:endParaRPr lang="el-G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#_P183_ends_before"/><Relationship Id="rId3" Type="http://schemas.openxmlformats.org/officeDocument/2006/relationships/hyperlink" Target="#_P173_starts_before"/><Relationship Id="rId7" Type="http://schemas.openxmlformats.org/officeDocument/2006/relationships/hyperlink" Target="#_P182_ends_before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hyperlink" Target="#_P176_starts_before"/><Relationship Id="rId5" Type="http://schemas.openxmlformats.org/officeDocument/2006/relationships/hyperlink" Target="#_P175_starts_before"/><Relationship Id="rId10" Type="http://schemas.openxmlformats.org/officeDocument/2006/relationships/hyperlink" Target="#_P185_ends_before"/><Relationship Id="rId4" Type="http://schemas.openxmlformats.org/officeDocument/2006/relationships/hyperlink" Target="#_P174_starts_before"/><Relationship Id="rId9" Type="http://schemas.openxmlformats.org/officeDocument/2006/relationships/hyperlink" Target="#_P184_ends_before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#_P183_ends_before"/><Relationship Id="rId3" Type="http://schemas.openxmlformats.org/officeDocument/2006/relationships/hyperlink" Target="#_P173_starts_before"/><Relationship Id="rId7" Type="http://schemas.openxmlformats.org/officeDocument/2006/relationships/hyperlink" Target="#_P182_ends_before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hyperlink" Target="#_P176_starts_before"/><Relationship Id="rId5" Type="http://schemas.openxmlformats.org/officeDocument/2006/relationships/hyperlink" Target="#_P175_starts_before"/><Relationship Id="rId10" Type="http://schemas.openxmlformats.org/officeDocument/2006/relationships/hyperlink" Target="#_P185_ends_before"/><Relationship Id="rId4" Type="http://schemas.openxmlformats.org/officeDocument/2006/relationships/hyperlink" Target="#_P174_starts_before"/><Relationship Id="rId9" Type="http://schemas.openxmlformats.org/officeDocument/2006/relationships/hyperlink" Target="#_P184_ends_before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Text Box 12"/>
          <p:cNvSpPr txBox="1">
            <a:spLocks noChangeAspect="1" noChangeArrowheads="1"/>
          </p:cNvSpPr>
          <p:nvPr/>
        </p:nvSpPr>
        <p:spPr bwMode="auto">
          <a:xfrm>
            <a:off x="10416722" y="2647950"/>
            <a:ext cx="2156731" cy="341632"/>
          </a:xfrm>
          <a:prstGeom prst="rect">
            <a:avLst/>
          </a:prstGeom>
          <a:gradFill rotWithShape="1">
            <a:gsLst>
              <a:gs pos="0">
                <a:srgbClr val="97C9F3"/>
              </a:gs>
              <a:gs pos="50000">
                <a:srgbClr val="FFFFFF"/>
              </a:gs>
              <a:gs pos="100000">
                <a:srgbClr val="97C9F3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54000" rIns="5400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Cambria" panose="02040503050406030204" pitchFamily="18" charset="0"/>
              </a:rPr>
              <a:t>E61 Time Primitive</a:t>
            </a:r>
            <a:endParaRPr lang="en-GB" altLang="en-US" sz="1800">
              <a:latin typeface="Cambria" panose="02040503050406030204" pitchFamily="18" charset="0"/>
            </a:endParaRPr>
          </a:p>
        </p:txBody>
      </p:sp>
      <p:cxnSp>
        <p:nvCxnSpPr>
          <p:cNvPr id="6148" name="AutoShape 13"/>
          <p:cNvCxnSpPr>
            <a:cxnSpLocks noChangeShapeType="1"/>
            <a:stCxn id="6180" idx="1"/>
            <a:endCxn id="6193" idx="3"/>
          </p:cNvCxnSpPr>
          <p:nvPr/>
        </p:nvCxnSpPr>
        <p:spPr bwMode="auto">
          <a:xfrm flipH="1" flipV="1">
            <a:off x="4651190" y="2828291"/>
            <a:ext cx="2589398" cy="19684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 type="stealth" w="lg" len="lg"/>
            <a:tailEnd type="non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6149" name="Text Box 14"/>
          <p:cNvSpPr txBox="1">
            <a:spLocks noChangeArrowheads="1"/>
          </p:cNvSpPr>
          <p:nvPr/>
        </p:nvSpPr>
        <p:spPr bwMode="auto">
          <a:xfrm>
            <a:off x="5318275" y="2839666"/>
            <a:ext cx="142539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el-GR"/>
            </a:defPPr>
            <a:lvl1pPr algn="ctr">
              <a:spcAft>
                <a:spcPts val="600"/>
              </a:spcAft>
              <a:defRPr sz="1200">
                <a:latin typeface="Tahoma" panose="020B0604030504040204" pitchFamily="34" charset="0"/>
                <a:cs typeface="Times New Roman" panose="02020603050405020304" pitchFamily="18" charset="0"/>
              </a:defRPr>
            </a:lvl1pPr>
          </a:lstStyle>
          <a:p>
            <a:pPr>
              <a:spcAft>
                <a:spcPts val="0"/>
              </a:spcAft>
            </a:pPr>
            <a:r>
              <a:rPr lang="en-US" altLang="en-US" dirty="0">
                <a:latin typeface="Cambria" panose="02040503050406030204" pitchFamily="18" charset="0"/>
              </a:rPr>
              <a:t>P4 has time-span</a:t>
            </a:r>
            <a:r>
              <a:rPr lang="en-GB" altLang="en-US" dirty="0">
                <a:latin typeface="Cambria" panose="02040503050406030204" pitchFamily="18" charset="0"/>
              </a:rPr>
              <a:t> </a:t>
            </a:r>
            <a:endParaRPr lang="en-US" altLang="en-US" dirty="0">
              <a:latin typeface="Cambria" panose="02040503050406030204" pitchFamily="18" charset="0"/>
            </a:endParaRPr>
          </a:p>
          <a:p>
            <a:r>
              <a:rPr lang="en-GB" altLang="en-US" dirty="0">
                <a:latin typeface="Cambria" panose="02040503050406030204" pitchFamily="18" charset="0"/>
              </a:rPr>
              <a:t>(</a:t>
            </a:r>
            <a:r>
              <a:rPr lang="en-US" altLang="en-US" dirty="0">
                <a:latin typeface="Cambria" panose="02040503050406030204" pitchFamily="18" charset="0"/>
              </a:rPr>
              <a:t>is time-span</a:t>
            </a:r>
            <a:r>
              <a:rPr lang="en-GB" altLang="en-US" dirty="0">
                <a:latin typeface="Cambria" panose="02040503050406030204" pitchFamily="18" charset="0"/>
              </a:rPr>
              <a:t> </a:t>
            </a:r>
            <a:r>
              <a:rPr lang="en-US" altLang="en-US" dirty="0">
                <a:latin typeface="Cambria" panose="02040503050406030204" pitchFamily="18" charset="0"/>
              </a:rPr>
              <a:t>of</a:t>
            </a:r>
            <a:r>
              <a:rPr lang="en-GB" altLang="en-US" dirty="0">
                <a:latin typeface="Cambria" panose="02040503050406030204" pitchFamily="18" charset="0"/>
              </a:rPr>
              <a:t>)</a:t>
            </a:r>
          </a:p>
        </p:txBody>
      </p:sp>
      <p:sp>
        <p:nvSpPr>
          <p:cNvPr id="6150" name="Text Box 19"/>
          <p:cNvSpPr txBox="1">
            <a:spLocks noChangeArrowheads="1"/>
          </p:cNvSpPr>
          <p:nvPr/>
        </p:nvSpPr>
        <p:spPr bwMode="auto">
          <a:xfrm>
            <a:off x="9228348" y="3345791"/>
            <a:ext cx="1893467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el-GR"/>
            </a:defPPr>
            <a:lvl1pPr algn="ctr">
              <a:spcAft>
                <a:spcPts val="600"/>
              </a:spcAft>
              <a:defRPr sz="1200">
                <a:latin typeface="Tahoma" panose="020B0604030504040204" pitchFamily="34" charset="0"/>
                <a:cs typeface="Times New Roman" panose="02020603050405020304" pitchFamily="18" charset="0"/>
              </a:defRPr>
            </a:lvl1pPr>
          </a:lstStyle>
          <a:p>
            <a:r>
              <a:rPr lang="en-US" altLang="en-US" dirty="0">
                <a:latin typeface="Cambria" panose="02040503050406030204" pitchFamily="18" charset="0"/>
              </a:rPr>
              <a:t>P82 at some</a:t>
            </a:r>
            <a:r>
              <a:rPr lang="el-GR" altLang="en-US" dirty="0">
                <a:latin typeface="Cambria" panose="02040503050406030204" pitchFamily="18" charset="0"/>
              </a:rPr>
              <a:t> </a:t>
            </a:r>
            <a:r>
              <a:rPr lang="en-US" altLang="en-US" dirty="0">
                <a:latin typeface="Cambria" panose="02040503050406030204" pitchFamily="18" charset="0"/>
              </a:rPr>
              <a:t>time within</a:t>
            </a:r>
            <a:endParaRPr lang="en-GB" altLang="en-US" dirty="0">
              <a:latin typeface="Cambria" panose="02040503050406030204" pitchFamily="18" charset="0"/>
            </a:endParaRPr>
          </a:p>
        </p:txBody>
      </p:sp>
      <p:sp>
        <p:nvSpPr>
          <p:cNvPr id="6151" name="Text Box 20"/>
          <p:cNvSpPr txBox="1">
            <a:spLocks noChangeArrowheads="1"/>
          </p:cNvSpPr>
          <p:nvPr/>
        </p:nvSpPr>
        <p:spPr bwMode="auto">
          <a:xfrm>
            <a:off x="9145628" y="2114483"/>
            <a:ext cx="1935081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el-GR"/>
            </a:defPPr>
            <a:lvl1pPr algn="ctr">
              <a:spcAft>
                <a:spcPts val="600"/>
              </a:spcAft>
              <a:defRPr sz="1200">
                <a:latin typeface="Tahoma" panose="020B0604030504040204" pitchFamily="34" charset="0"/>
                <a:cs typeface="Times New Roman" panose="02020603050405020304" pitchFamily="18" charset="0"/>
              </a:defRPr>
            </a:lvl1pPr>
          </a:lstStyle>
          <a:p>
            <a:r>
              <a:rPr lang="en-US" altLang="en-US" dirty="0">
                <a:latin typeface="Cambria" panose="02040503050406030204" pitchFamily="18" charset="0"/>
              </a:rPr>
              <a:t>P81 ongoing</a:t>
            </a:r>
            <a:r>
              <a:rPr lang="el-GR" altLang="en-US" dirty="0">
                <a:latin typeface="Cambria" panose="02040503050406030204" pitchFamily="18" charset="0"/>
              </a:rPr>
              <a:t> </a:t>
            </a:r>
            <a:r>
              <a:rPr lang="en-US" altLang="en-US" dirty="0">
                <a:latin typeface="Cambria" panose="02040503050406030204" pitchFamily="18" charset="0"/>
              </a:rPr>
              <a:t>throughout</a:t>
            </a:r>
            <a:r>
              <a:rPr lang="en-GB" altLang="en-US" dirty="0">
                <a:latin typeface="Cambria" panose="02040503050406030204" pitchFamily="18" charset="0"/>
              </a:rPr>
              <a:t> </a:t>
            </a:r>
            <a:endParaRPr lang="en-US" altLang="en-US" dirty="0">
              <a:latin typeface="Cambria" panose="02040503050406030204" pitchFamily="18" charset="0"/>
            </a:endParaRPr>
          </a:p>
        </p:txBody>
      </p:sp>
      <p:sp>
        <p:nvSpPr>
          <p:cNvPr id="6153" name="Text Box 35"/>
          <p:cNvSpPr txBox="1">
            <a:spLocks noChangeAspect="1" noChangeArrowheads="1"/>
          </p:cNvSpPr>
          <p:nvPr/>
        </p:nvSpPr>
        <p:spPr bwMode="auto">
          <a:xfrm>
            <a:off x="3911731" y="4367216"/>
            <a:ext cx="2051959" cy="341632"/>
          </a:xfrm>
          <a:prstGeom prst="rect">
            <a:avLst/>
          </a:prstGeom>
          <a:gradFill rotWithShape="1">
            <a:gsLst>
              <a:gs pos="0">
                <a:srgbClr val="97C9F3"/>
              </a:gs>
              <a:gs pos="50000">
                <a:srgbClr val="FFFFFF"/>
              </a:gs>
              <a:gs pos="100000">
                <a:srgbClr val="97C9F3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54000" rIns="5400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>
                <a:latin typeface="Cambria" panose="02040503050406030204" pitchFamily="18" charset="0"/>
              </a:rPr>
              <a:t>E3 Condition State</a:t>
            </a:r>
            <a:endParaRPr lang="en-GB" altLang="en-US" sz="1800" dirty="0">
              <a:latin typeface="Cambria" panose="02040503050406030204" pitchFamily="18" charset="0"/>
            </a:endParaRPr>
          </a:p>
        </p:txBody>
      </p:sp>
      <p:cxnSp>
        <p:nvCxnSpPr>
          <p:cNvPr id="6155" name="AutoShape 37"/>
          <p:cNvCxnSpPr>
            <a:cxnSpLocks noChangeShapeType="1"/>
            <a:stCxn id="6181" idx="1"/>
            <a:endCxn id="6181" idx="0"/>
          </p:cNvCxnSpPr>
          <p:nvPr/>
        </p:nvCxnSpPr>
        <p:spPr bwMode="auto">
          <a:xfrm rot="10800000" flipH="1">
            <a:off x="2203752" y="4367216"/>
            <a:ext cx="586725" cy="170816"/>
          </a:xfrm>
          <a:prstGeom prst="curvedConnector4">
            <a:avLst>
              <a:gd name="adj1" fmla="val -229443"/>
              <a:gd name="adj2" fmla="val 293307"/>
            </a:avLst>
          </a:prstGeom>
          <a:noFill/>
          <a:ln w="254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6156" name="Text Box 38"/>
          <p:cNvSpPr txBox="1">
            <a:spLocks noChangeArrowheads="1"/>
          </p:cNvSpPr>
          <p:nvPr/>
        </p:nvSpPr>
        <p:spPr bwMode="auto">
          <a:xfrm>
            <a:off x="539998" y="3721877"/>
            <a:ext cx="223548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el-GR"/>
            </a:defPPr>
            <a:lvl1pPr algn="ctr">
              <a:spcAft>
                <a:spcPts val="600"/>
              </a:spcAft>
              <a:defRPr sz="1200">
                <a:latin typeface="Tahoma" panose="020B0604030504040204" pitchFamily="34" charset="0"/>
                <a:cs typeface="Times New Roman" panose="02020603050405020304" pitchFamily="18" charset="0"/>
              </a:defRPr>
            </a:lvl1pPr>
          </a:lstStyle>
          <a:p>
            <a:r>
              <a:rPr lang="en-US" altLang="en-US" dirty="0">
                <a:latin typeface="Cambria" panose="02040503050406030204" pitchFamily="18" charset="0"/>
              </a:rPr>
              <a:t>P9 consists of (forms part of)</a:t>
            </a:r>
            <a:endParaRPr lang="en-GB" altLang="en-US" dirty="0">
              <a:latin typeface="Cambria" panose="02040503050406030204" pitchFamily="18" charset="0"/>
            </a:endParaRPr>
          </a:p>
        </p:txBody>
      </p:sp>
      <p:cxnSp>
        <p:nvCxnSpPr>
          <p:cNvPr id="6160" name="AutoShape 44"/>
          <p:cNvCxnSpPr>
            <a:cxnSpLocks noChangeShapeType="1"/>
            <a:stCxn id="6180" idx="1"/>
            <a:endCxn id="6180" idx="0"/>
          </p:cNvCxnSpPr>
          <p:nvPr/>
        </p:nvCxnSpPr>
        <p:spPr bwMode="auto">
          <a:xfrm rot="10800000" flipH="1">
            <a:off x="7240588" y="2673350"/>
            <a:ext cx="877887" cy="174625"/>
          </a:xfrm>
          <a:prstGeom prst="curvedConnector4">
            <a:avLst>
              <a:gd name="adj1" fmla="val -33806"/>
              <a:gd name="adj2" fmla="val 394542"/>
            </a:avLst>
          </a:prstGeom>
          <a:noFill/>
          <a:ln w="254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6161" name="Text Box 45"/>
          <p:cNvSpPr txBox="1">
            <a:spLocks noChangeArrowheads="1"/>
          </p:cNvSpPr>
          <p:nvPr/>
        </p:nvSpPr>
        <p:spPr bwMode="auto">
          <a:xfrm>
            <a:off x="6785394" y="1661327"/>
            <a:ext cx="128753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el-GR"/>
            </a:defPPr>
            <a:lvl1pPr>
              <a:defRPr sz="1200">
                <a:latin typeface="Tahoma" panose="020B0604030504040204" pitchFamily="34" charset="0"/>
                <a:cs typeface="Times New Roman" panose="02020603050405020304" pitchFamily="18" charset="0"/>
              </a:defRPr>
            </a:lvl1pPr>
          </a:lstStyle>
          <a:p>
            <a:pPr algn="ctr">
              <a:spcAft>
                <a:spcPts val="0"/>
              </a:spcAft>
            </a:pPr>
            <a:r>
              <a:rPr lang="en-US" altLang="en-US" dirty="0">
                <a:latin typeface="Cambria" panose="02040503050406030204" pitchFamily="18" charset="0"/>
              </a:rPr>
              <a:t>P86 falls within</a:t>
            </a:r>
          </a:p>
          <a:p>
            <a:pPr algn="ctr">
              <a:spcAft>
                <a:spcPts val="600"/>
              </a:spcAft>
            </a:pPr>
            <a:r>
              <a:rPr lang="en-US" altLang="en-US" dirty="0">
                <a:latin typeface="Cambria" panose="02040503050406030204" pitchFamily="18" charset="0"/>
              </a:rPr>
              <a:t>(contains)</a:t>
            </a:r>
            <a:endParaRPr lang="en-GB" altLang="en-US" dirty="0">
              <a:latin typeface="Cambria" panose="02040503050406030204" pitchFamily="18" charset="0"/>
            </a:endParaRPr>
          </a:p>
        </p:txBody>
      </p:sp>
      <p:cxnSp>
        <p:nvCxnSpPr>
          <p:cNvPr id="6162" name="AutoShape 46"/>
          <p:cNvCxnSpPr>
            <a:cxnSpLocks noChangeShapeType="1"/>
            <a:stCxn id="6153" idx="3"/>
            <a:endCxn id="6153" idx="0"/>
          </p:cNvCxnSpPr>
          <p:nvPr/>
        </p:nvCxnSpPr>
        <p:spPr bwMode="auto">
          <a:xfrm flipH="1" flipV="1">
            <a:off x="4937711" y="4367216"/>
            <a:ext cx="1025979" cy="170816"/>
          </a:xfrm>
          <a:prstGeom prst="curvedConnector4">
            <a:avLst>
              <a:gd name="adj1" fmla="val -122274"/>
              <a:gd name="adj2" fmla="val 233828"/>
            </a:avLst>
          </a:prstGeom>
          <a:noFill/>
          <a:ln w="254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6163" name="Text Box 47"/>
          <p:cNvSpPr txBox="1">
            <a:spLocks noChangeArrowheads="1"/>
          </p:cNvSpPr>
          <p:nvPr/>
        </p:nvSpPr>
        <p:spPr bwMode="auto">
          <a:xfrm>
            <a:off x="5166743" y="3774680"/>
            <a:ext cx="223548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el-GR"/>
            </a:defPPr>
            <a:lvl1pPr algn="ctr">
              <a:spcAft>
                <a:spcPts val="600"/>
              </a:spcAft>
              <a:defRPr sz="1200">
                <a:latin typeface="Tahoma" panose="020B0604030504040204" pitchFamily="34" charset="0"/>
                <a:cs typeface="Times New Roman" panose="02020603050405020304" pitchFamily="18" charset="0"/>
              </a:defRPr>
            </a:lvl1pPr>
          </a:lstStyle>
          <a:p>
            <a:r>
              <a:rPr lang="en-US" altLang="en-US" dirty="0">
                <a:latin typeface="Cambria" panose="02040503050406030204" pitchFamily="18" charset="0"/>
              </a:rPr>
              <a:t>P5 consists of (forms part of)</a:t>
            </a:r>
            <a:endParaRPr lang="en-GB" altLang="en-US" dirty="0">
              <a:latin typeface="Cambria" panose="02040503050406030204" pitchFamily="18" charset="0"/>
            </a:endParaRPr>
          </a:p>
        </p:txBody>
      </p:sp>
      <p:sp>
        <p:nvSpPr>
          <p:cNvPr id="6164" name="Text Box 50"/>
          <p:cNvSpPr txBox="1">
            <a:spLocks noChangeArrowheads="1"/>
          </p:cNvSpPr>
          <p:nvPr/>
        </p:nvSpPr>
        <p:spPr bwMode="auto">
          <a:xfrm>
            <a:off x="4803313" y="2824278"/>
            <a:ext cx="495300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200" dirty="0">
                <a:latin typeface="Cambria" panose="02040503050406030204" pitchFamily="18" charset="0"/>
              </a:rPr>
              <a:t>1,1</a:t>
            </a:r>
            <a:endParaRPr lang="en-GB" altLang="en-US" sz="1200" dirty="0">
              <a:latin typeface="Cambria" panose="02040503050406030204" pitchFamily="18" charset="0"/>
            </a:endParaRPr>
          </a:p>
        </p:txBody>
      </p:sp>
      <p:sp>
        <p:nvSpPr>
          <p:cNvPr id="6165" name="Text Box 51"/>
          <p:cNvSpPr txBox="1">
            <a:spLocks noChangeArrowheads="1"/>
          </p:cNvSpPr>
          <p:nvPr/>
        </p:nvSpPr>
        <p:spPr bwMode="auto">
          <a:xfrm>
            <a:off x="6813396" y="2837756"/>
            <a:ext cx="50165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200" dirty="0">
                <a:latin typeface="Cambria" panose="02040503050406030204" pitchFamily="18" charset="0"/>
              </a:rPr>
              <a:t>0,n</a:t>
            </a:r>
            <a:endParaRPr lang="en-GB" altLang="en-US" sz="1200" dirty="0">
              <a:latin typeface="Cambria" panose="02040503050406030204" pitchFamily="18" charset="0"/>
            </a:endParaRPr>
          </a:p>
        </p:txBody>
      </p:sp>
      <p:sp>
        <p:nvSpPr>
          <p:cNvPr id="6166" name="Text Box 52"/>
          <p:cNvSpPr txBox="1">
            <a:spLocks noChangeArrowheads="1"/>
          </p:cNvSpPr>
          <p:nvPr/>
        </p:nvSpPr>
        <p:spPr bwMode="auto">
          <a:xfrm>
            <a:off x="4750421" y="3968605"/>
            <a:ext cx="519649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200">
                <a:latin typeface="Cambria" panose="02040503050406030204" pitchFamily="18" charset="0"/>
              </a:rPr>
              <a:t>0,n</a:t>
            </a:r>
            <a:endParaRPr lang="en-GB" altLang="en-US" sz="1200" dirty="0">
              <a:latin typeface="Cambria" panose="02040503050406030204" pitchFamily="18" charset="0"/>
            </a:endParaRPr>
          </a:p>
        </p:txBody>
      </p:sp>
      <p:sp>
        <p:nvSpPr>
          <p:cNvPr id="6167" name="Text Box 53"/>
          <p:cNvSpPr txBox="1">
            <a:spLocks noChangeArrowheads="1"/>
          </p:cNvSpPr>
          <p:nvPr/>
        </p:nvSpPr>
        <p:spPr bwMode="auto">
          <a:xfrm>
            <a:off x="6050550" y="4521997"/>
            <a:ext cx="495300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200" dirty="0">
                <a:latin typeface="Cambria" panose="02040503050406030204" pitchFamily="18" charset="0"/>
              </a:rPr>
              <a:t>0,n</a:t>
            </a:r>
            <a:endParaRPr lang="en-GB" altLang="en-US" sz="1200" dirty="0">
              <a:latin typeface="Cambria" panose="02040503050406030204" pitchFamily="18" charset="0"/>
            </a:endParaRPr>
          </a:p>
        </p:txBody>
      </p:sp>
      <p:sp>
        <p:nvSpPr>
          <p:cNvPr id="6170" name="Text Box 56"/>
          <p:cNvSpPr txBox="1">
            <a:spLocks noChangeArrowheads="1"/>
          </p:cNvSpPr>
          <p:nvPr/>
        </p:nvSpPr>
        <p:spPr bwMode="auto">
          <a:xfrm>
            <a:off x="2624638" y="3973593"/>
            <a:ext cx="495300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200" dirty="0">
                <a:latin typeface="Cambria" panose="02040503050406030204" pitchFamily="18" charset="0"/>
              </a:rPr>
              <a:t>0,n</a:t>
            </a:r>
            <a:endParaRPr lang="en-GB" altLang="en-US" sz="1200" dirty="0">
              <a:latin typeface="Cambria" panose="02040503050406030204" pitchFamily="18" charset="0"/>
            </a:endParaRPr>
          </a:p>
        </p:txBody>
      </p:sp>
      <p:sp>
        <p:nvSpPr>
          <p:cNvPr id="6171" name="Text Box 57"/>
          <p:cNvSpPr txBox="1">
            <a:spLocks noChangeArrowheads="1"/>
          </p:cNvSpPr>
          <p:nvPr/>
        </p:nvSpPr>
        <p:spPr bwMode="auto">
          <a:xfrm>
            <a:off x="1741140" y="4486278"/>
            <a:ext cx="495300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200" dirty="0" err="1">
                <a:latin typeface="Cambria" panose="02040503050406030204" pitchFamily="18" charset="0"/>
              </a:rPr>
              <a:t>0,n</a:t>
            </a:r>
            <a:endParaRPr lang="en-GB" altLang="en-US" sz="1200" dirty="0">
              <a:latin typeface="Cambria" panose="02040503050406030204" pitchFamily="18" charset="0"/>
            </a:endParaRPr>
          </a:p>
        </p:txBody>
      </p:sp>
      <p:sp>
        <p:nvSpPr>
          <p:cNvPr id="6172" name="Text Box 60"/>
          <p:cNvSpPr txBox="1">
            <a:spLocks noChangeArrowheads="1"/>
          </p:cNvSpPr>
          <p:nvPr/>
        </p:nvSpPr>
        <p:spPr bwMode="auto">
          <a:xfrm>
            <a:off x="7618184" y="2357436"/>
            <a:ext cx="495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200" dirty="0">
                <a:latin typeface="Cambria" panose="02040503050406030204" pitchFamily="18" charset="0"/>
              </a:rPr>
              <a:t>0,n</a:t>
            </a:r>
            <a:endParaRPr lang="en-GB" altLang="en-US" sz="1200" dirty="0">
              <a:latin typeface="Cambria" panose="02040503050406030204" pitchFamily="18" charset="0"/>
            </a:endParaRPr>
          </a:p>
        </p:txBody>
      </p:sp>
      <p:sp>
        <p:nvSpPr>
          <p:cNvPr id="6173" name="Text Box 61"/>
          <p:cNvSpPr txBox="1">
            <a:spLocks noChangeArrowheads="1"/>
          </p:cNvSpPr>
          <p:nvPr/>
        </p:nvSpPr>
        <p:spPr bwMode="auto">
          <a:xfrm>
            <a:off x="6580113" y="2378449"/>
            <a:ext cx="4953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200" dirty="0">
                <a:latin typeface="Cambria" panose="02040503050406030204" pitchFamily="18" charset="0"/>
              </a:rPr>
              <a:t>0,n</a:t>
            </a:r>
            <a:endParaRPr lang="en-GB" altLang="en-US" sz="1200" dirty="0">
              <a:latin typeface="Cambria" panose="02040503050406030204" pitchFamily="18" charset="0"/>
            </a:endParaRPr>
          </a:p>
        </p:txBody>
      </p:sp>
      <p:sp>
        <p:nvSpPr>
          <p:cNvPr id="6174" name="Text Box 63"/>
          <p:cNvSpPr txBox="1">
            <a:spLocks noChangeArrowheads="1"/>
          </p:cNvSpPr>
          <p:nvPr/>
        </p:nvSpPr>
        <p:spPr bwMode="auto">
          <a:xfrm>
            <a:off x="8802378" y="3046413"/>
            <a:ext cx="4953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l-GR" altLang="en-US" sz="1200" dirty="0">
                <a:latin typeface="Cambria" panose="02040503050406030204" pitchFamily="18" charset="0"/>
              </a:rPr>
              <a:t>1</a:t>
            </a:r>
            <a:r>
              <a:rPr lang="en-US" altLang="en-US" sz="1200" dirty="0">
                <a:latin typeface="Cambria" panose="02040503050406030204" pitchFamily="18" charset="0"/>
              </a:rPr>
              <a:t>,n</a:t>
            </a:r>
            <a:endParaRPr lang="en-GB" altLang="en-US" sz="1200" dirty="0">
              <a:latin typeface="Cambria" panose="02040503050406030204" pitchFamily="18" charset="0"/>
            </a:endParaRPr>
          </a:p>
        </p:txBody>
      </p:sp>
      <p:sp>
        <p:nvSpPr>
          <p:cNvPr id="6175" name="Text Box 64"/>
          <p:cNvSpPr txBox="1">
            <a:spLocks noChangeArrowheads="1"/>
          </p:cNvSpPr>
          <p:nvPr/>
        </p:nvSpPr>
        <p:spPr bwMode="auto">
          <a:xfrm>
            <a:off x="8755983" y="2426474"/>
            <a:ext cx="495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200" dirty="0">
                <a:latin typeface="Cambria" panose="02040503050406030204" pitchFamily="18" charset="0"/>
              </a:rPr>
              <a:t>1,n</a:t>
            </a:r>
            <a:endParaRPr lang="en-GB" altLang="en-US" sz="1200" dirty="0">
              <a:latin typeface="Cambria" panose="02040503050406030204" pitchFamily="18" charset="0"/>
            </a:endParaRPr>
          </a:p>
        </p:txBody>
      </p:sp>
      <p:sp>
        <p:nvSpPr>
          <p:cNvPr id="6176" name="Text Box 65"/>
          <p:cNvSpPr txBox="1">
            <a:spLocks noChangeArrowheads="1"/>
          </p:cNvSpPr>
          <p:nvPr/>
        </p:nvSpPr>
        <p:spPr bwMode="auto">
          <a:xfrm>
            <a:off x="11035761" y="2384643"/>
            <a:ext cx="549275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200" dirty="0">
                <a:latin typeface="Cambria" panose="02040503050406030204" pitchFamily="18" charset="0"/>
              </a:rPr>
              <a:t>0,n</a:t>
            </a:r>
            <a:endParaRPr lang="en-GB" altLang="en-US" sz="1200" dirty="0">
              <a:latin typeface="Cambria" panose="02040503050406030204" pitchFamily="18" charset="0"/>
            </a:endParaRPr>
          </a:p>
        </p:txBody>
      </p:sp>
      <p:sp>
        <p:nvSpPr>
          <p:cNvPr id="6177" name="Text Box 67"/>
          <p:cNvSpPr txBox="1">
            <a:spLocks noChangeArrowheads="1"/>
          </p:cNvSpPr>
          <p:nvPr/>
        </p:nvSpPr>
        <p:spPr bwMode="auto">
          <a:xfrm>
            <a:off x="11077035" y="3022901"/>
            <a:ext cx="46672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200" dirty="0">
                <a:latin typeface="Cambria" panose="02040503050406030204" pitchFamily="18" charset="0"/>
              </a:rPr>
              <a:t>0,n</a:t>
            </a:r>
            <a:endParaRPr lang="en-GB" altLang="en-US" sz="1200" dirty="0">
              <a:latin typeface="Cambria" panose="02040503050406030204" pitchFamily="18" charset="0"/>
            </a:endParaRPr>
          </a:p>
        </p:txBody>
      </p:sp>
      <p:sp>
        <p:nvSpPr>
          <p:cNvPr id="6180" name="Text Box 72"/>
          <p:cNvSpPr txBox="1">
            <a:spLocks noChangeAspect="1" noChangeArrowheads="1"/>
          </p:cNvSpPr>
          <p:nvPr/>
        </p:nvSpPr>
        <p:spPr bwMode="auto">
          <a:xfrm>
            <a:off x="7240588" y="2673350"/>
            <a:ext cx="1755775" cy="349250"/>
          </a:xfrm>
          <a:prstGeom prst="rect">
            <a:avLst/>
          </a:prstGeom>
          <a:gradFill rotWithShape="1">
            <a:gsLst>
              <a:gs pos="0">
                <a:srgbClr val="97C9F3"/>
              </a:gs>
              <a:gs pos="50000">
                <a:srgbClr val="FFFFFF"/>
              </a:gs>
              <a:gs pos="100000">
                <a:srgbClr val="97C9F3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54000" rIns="5400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Cambria" panose="02040503050406030204" pitchFamily="18" charset="0"/>
              </a:rPr>
              <a:t>E52 Time-Span</a:t>
            </a:r>
            <a:endParaRPr lang="en-GB" altLang="en-US" sz="1800">
              <a:latin typeface="Cambria" panose="02040503050406030204" pitchFamily="18" charset="0"/>
            </a:endParaRPr>
          </a:p>
        </p:txBody>
      </p:sp>
      <p:sp>
        <p:nvSpPr>
          <p:cNvPr id="6181" name="Text Box 34"/>
          <p:cNvSpPr txBox="1">
            <a:spLocks noChangeAspect="1" noChangeArrowheads="1"/>
          </p:cNvSpPr>
          <p:nvPr/>
        </p:nvSpPr>
        <p:spPr bwMode="auto">
          <a:xfrm>
            <a:off x="2203753" y="4367216"/>
            <a:ext cx="1173450" cy="341632"/>
          </a:xfrm>
          <a:prstGeom prst="rect">
            <a:avLst/>
          </a:prstGeom>
          <a:gradFill rotWithShape="1">
            <a:gsLst>
              <a:gs pos="0">
                <a:srgbClr val="97C9F3"/>
              </a:gs>
              <a:gs pos="50000">
                <a:srgbClr val="FFFFFF"/>
              </a:gs>
              <a:gs pos="100000">
                <a:srgbClr val="97C9F3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54000" rIns="5400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Cambria" panose="02040503050406030204" pitchFamily="18" charset="0"/>
              </a:rPr>
              <a:t>E4 Period</a:t>
            </a:r>
            <a:endParaRPr lang="en-GB" altLang="en-US" sz="1800">
              <a:latin typeface="Cambria" panose="02040503050406030204" pitchFamily="18" charset="0"/>
            </a:endParaRPr>
          </a:p>
        </p:txBody>
      </p:sp>
      <p:sp>
        <p:nvSpPr>
          <p:cNvPr id="6182" name="Text Box 78"/>
          <p:cNvSpPr txBox="1">
            <a:spLocks noChangeAspect="1" noChangeArrowheads="1"/>
          </p:cNvSpPr>
          <p:nvPr/>
        </p:nvSpPr>
        <p:spPr bwMode="auto">
          <a:xfrm>
            <a:off x="10746450" y="3896885"/>
            <a:ext cx="1827475" cy="341632"/>
          </a:xfrm>
          <a:prstGeom prst="rect">
            <a:avLst/>
          </a:prstGeom>
          <a:gradFill rotWithShape="1">
            <a:gsLst>
              <a:gs pos="0">
                <a:srgbClr val="97C9F3"/>
              </a:gs>
              <a:gs pos="50000">
                <a:srgbClr val="FFFFFF"/>
              </a:gs>
              <a:gs pos="100000">
                <a:srgbClr val="97C9F3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54000" rIns="5400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Cambria" panose="02040503050406030204" pitchFamily="18" charset="0"/>
              </a:rPr>
              <a:t> E54 Dimension</a:t>
            </a:r>
            <a:endParaRPr lang="en-GB" altLang="en-US" sz="1800">
              <a:latin typeface="Cambria" panose="02040503050406030204" pitchFamily="18" charset="0"/>
            </a:endParaRPr>
          </a:p>
        </p:txBody>
      </p:sp>
      <p:cxnSp>
        <p:nvCxnSpPr>
          <p:cNvPr id="6183" name="AutoShape 80"/>
          <p:cNvCxnSpPr>
            <a:cxnSpLocks noChangeShapeType="1"/>
          </p:cNvCxnSpPr>
          <p:nvPr/>
        </p:nvCxnSpPr>
        <p:spPr bwMode="auto">
          <a:xfrm rot="16200000">
            <a:off x="10123488" y="1314450"/>
            <a:ext cx="25400" cy="2663825"/>
          </a:xfrm>
          <a:prstGeom prst="bentConnector3">
            <a:avLst>
              <a:gd name="adj1" fmla="val 1000000"/>
            </a:avLst>
          </a:prstGeom>
          <a:noFill/>
          <a:ln w="25400">
            <a:solidFill>
              <a:schemeClr val="tx1"/>
            </a:solidFill>
            <a:miter lim="800000"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6184" name="Text Box 95"/>
          <p:cNvSpPr txBox="1">
            <a:spLocks noChangeArrowheads="1"/>
          </p:cNvSpPr>
          <p:nvPr/>
        </p:nvSpPr>
        <p:spPr bwMode="auto">
          <a:xfrm>
            <a:off x="8683057" y="4063496"/>
            <a:ext cx="150291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el-GR"/>
            </a:defPPr>
            <a:lvl1pPr algn="ctr">
              <a:spcAft>
                <a:spcPts val="600"/>
              </a:spcAft>
              <a:defRPr sz="1200">
                <a:latin typeface="Tahoma" panose="020B0604030504040204" pitchFamily="34" charset="0"/>
                <a:cs typeface="Times New Roman" panose="02020603050405020304" pitchFamily="18" charset="0"/>
              </a:defRPr>
            </a:lvl1pPr>
          </a:lstStyle>
          <a:p>
            <a:pPr>
              <a:spcAft>
                <a:spcPts val="0"/>
              </a:spcAft>
            </a:pPr>
            <a:r>
              <a:rPr lang="en-GB" altLang="en-US" dirty="0">
                <a:latin typeface="Cambria" panose="02040503050406030204" pitchFamily="18" charset="0"/>
              </a:rPr>
              <a:t>P191 had duration</a:t>
            </a:r>
          </a:p>
          <a:p>
            <a:pPr>
              <a:spcAft>
                <a:spcPts val="0"/>
              </a:spcAft>
            </a:pPr>
            <a:r>
              <a:rPr lang="en-GB" altLang="en-US" dirty="0">
                <a:latin typeface="Cambria" panose="02040503050406030204" pitchFamily="18" charset="0"/>
              </a:rPr>
              <a:t>(was duration of)</a:t>
            </a:r>
            <a:endParaRPr lang="el-GR" altLang="en-US" dirty="0">
              <a:latin typeface="Cambria" panose="02040503050406030204" pitchFamily="18" charset="0"/>
            </a:endParaRPr>
          </a:p>
        </p:txBody>
      </p:sp>
      <p:cxnSp>
        <p:nvCxnSpPr>
          <p:cNvPr id="6185" name="AutoShape 96"/>
          <p:cNvCxnSpPr>
            <a:cxnSpLocks noChangeShapeType="1"/>
          </p:cNvCxnSpPr>
          <p:nvPr/>
        </p:nvCxnSpPr>
        <p:spPr bwMode="auto">
          <a:xfrm rot="5400000" flipH="1" flipV="1">
            <a:off x="10139363" y="1677987"/>
            <a:ext cx="25400" cy="2663825"/>
          </a:xfrm>
          <a:prstGeom prst="bentConnector3">
            <a:avLst>
              <a:gd name="adj1" fmla="val -1235412"/>
            </a:avLst>
          </a:prstGeom>
          <a:noFill/>
          <a:ln w="25400">
            <a:solidFill>
              <a:schemeClr val="tx1"/>
            </a:solidFill>
            <a:miter lim="800000"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187" name="AutoShape 13"/>
          <p:cNvCxnSpPr>
            <a:cxnSpLocks noChangeShapeType="1"/>
            <a:stCxn id="6182" idx="1"/>
            <a:endCxn id="6180" idx="2"/>
          </p:cNvCxnSpPr>
          <p:nvPr/>
        </p:nvCxnSpPr>
        <p:spPr bwMode="auto">
          <a:xfrm rot="10800000">
            <a:off x="8118476" y="3022601"/>
            <a:ext cx="2627974" cy="1045101"/>
          </a:xfrm>
          <a:prstGeom prst="bentConnector2">
            <a:avLst/>
          </a:prstGeom>
          <a:noFill/>
          <a:ln w="25400">
            <a:solidFill>
              <a:schemeClr val="tx1"/>
            </a:solidFill>
            <a:round/>
            <a:headEnd type="stealth" w="lg" len="lg"/>
            <a:tailEnd type="non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6193" name="Text Box 15"/>
          <p:cNvSpPr txBox="1">
            <a:spLocks noChangeAspect="1" noChangeArrowheads="1"/>
          </p:cNvSpPr>
          <p:nvPr/>
        </p:nvSpPr>
        <p:spPr bwMode="auto">
          <a:xfrm>
            <a:off x="2309345" y="2657475"/>
            <a:ext cx="2341845" cy="341632"/>
          </a:xfrm>
          <a:prstGeom prst="rect">
            <a:avLst/>
          </a:prstGeom>
          <a:gradFill rotWithShape="1">
            <a:gsLst>
              <a:gs pos="0">
                <a:srgbClr val="97C9F3"/>
              </a:gs>
              <a:gs pos="50000">
                <a:srgbClr val="FFFFFF"/>
              </a:gs>
              <a:gs pos="100000">
                <a:srgbClr val="97C9F3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54000" rIns="5400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Cambria" panose="02040503050406030204" pitchFamily="18" charset="0"/>
              </a:rPr>
              <a:t>  E2 Temporal Entity  </a:t>
            </a:r>
            <a:endParaRPr lang="en-GB" altLang="en-US" sz="1800">
              <a:latin typeface="Cambria" panose="02040503050406030204" pitchFamily="18" charset="0"/>
            </a:endParaRPr>
          </a:p>
        </p:txBody>
      </p:sp>
      <p:sp>
        <p:nvSpPr>
          <p:cNvPr id="6194" name="Text Box 63"/>
          <p:cNvSpPr txBox="1">
            <a:spLocks noChangeArrowheads="1"/>
          </p:cNvSpPr>
          <p:nvPr/>
        </p:nvSpPr>
        <p:spPr bwMode="auto">
          <a:xfrm>
            <a:off x="10321887" y="3764158"/>
            <a:ext cx="495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l-GR" altLang="en-US" sz="1200">
                <a:latin typeface="Cambria" panose="02040503050406030204" pitchFamily="18" charset="0"/>
              </a:rPr>
              <a:t>1</a:t>
            </a:r>
            <a:r>
              <a:rPr lang="en-US" altLang="en-US" sz="1200">
                <a:latin typeface="Cambria" panose="02040503050406030204" pitchFamily="18" charset="0"/>
              </a:rPr>
              <a:t>,</a:t>
            </a:r>
            <a:r>
              <a:rPr lang="el-GR" altLang="en-US" sz="1200">
                <a:latin typeface="Cambria" panose="02040503050406030204" pitchFamily="18" charset="0"/>
              </a:rPr>
              <a:t>1</a:t>
            </a:r>
            <a:endParaRPr lang="en-GB" altLang="en-US" sz="1200">
              <a:latin typeface="Cambria" panose="02040503050406030204" pitchFamily="18" charset="0"/>
            </a:endParaRPr>
          </a:p>
        </p:txBody>
      </p:sp>
      <p:sp>
        <p:nvSpPr>
          <p:cNvPr id="61" name="Text Box 45"/>
          <p:cNvSpPr txBox="1">
            <a:spLocks noChangeArrowheads="1"/>
          </p:cNvSpPr>
          <p:nvPr/>
        </p:nvSpPr>
        <p:spPr bwMode="auto">
          <a:xfrm>
            <a:off x="453038" y="630284"/>
            <a:ext cx="5131918" cy="17588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el-GR"/>
            </a:defPPr>
            <a:lvl1pPr algn="ctr">
              <a:spcAft>
                <a:spcPts val="600"/>
              </a:spcAft>
              <a:defRPr sz="1200">
                <a:latin typeface="Tahoma" panose="020B0604030504040204" pitchFamily="34" charset="0"/>
                <a:cs typeface="Times New Roman" panose="02020603050405020304" pitchFamily="18" charset="0"/>
              </a:defRPr>
            </a:lvl1pPr>
          </a:lstStyle>
          <a:p>
            <a:pPr algn="l">
              <a:lnSpc>
                <a:spcPct val="114000"/>
              </a:lnSpc>
              <a:spcAft>
                <a:spcPts val="0"/>
              </a:spcAft>
            </a:pPr>
            <a:r>
              <a:rPr lang="en-GB" dirty="0">
                <a:latin typeface="Cambria" panose="02040503050406030204" pitchFamily="18" charset="0"/>
                <a:hlinkClick r:id="rId3" action="ppaction://hlinkfile"/>
              </a:rPr>
              <a:t>P173</a:t>
            </a:r>
            <a:r>
              <a:rPr lang="en-GB" dirty="0">
                <a:latin typeface="Cambria" panose="02040503050406030204" pitchFamily="18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mbria" panose="02040503050406030204" pitchFamily="18" charset="0"/>
              </a:rPr>
              <a:t>starts before or with the end of (ends after or with the start of)</a:t>
            </a:r>
            <a:endParaRPr lang="en-GB" dirty="0">
              <a:solidFill>
                <a:srgbClr val="000000"/>
              </a:solidFill>
              <a:latin typeface="Cambria" panose="02040503050406030204" pitchFamily="18" charset="0"/>
            </a:endParaRPr>
          </a:p>
          <a:p>
            <a:pPr algn="l">
              <a:lnSpc>
                <a:spcPct val="114000"/>
              </a:lnSpc>
              <a:spcAft>
                <a:spcPts val="0"/>
              </a:spcAft>
            </a:pPr>
            <a:r>
              <a:rPr lang="en-GB" dirty="0">
                <a:latin typeface="Cambria" panose="02040503050406030204" pitchFamily="18" charset="0"/>
                <a:hlinkClick r:id="rId4" action="ppaction://hlinkfile"/>
              </a:rPr>
              <a:t>P174</a:t>
            </a:r>
            <a:r>
              <a:rPr lang="en-GB" dirty="0">
                <a:latin typeface="Cambria" panose="02040503050406030204" pitchFamily="18" charset="0"/>
              </a:rPr>
              <a:t> </a:t>
            </a:r>
            <a:r>
              <a:rPr lang="en-US" dirty="0">
                <a:latin typeface="Cambria" panose="02040503050406030204" pitchFamily="18" charset="0"/>
              </a:rPr>
              <a:t>starts before the end of (ends after the start of)</a:t>
            </a:r>
            <a:endParaRPr lang="en-GB" dirty="0">
              <a:latin typeface="Cambria" panose="02040503050406030204" pitchFamily="18" charset="0"/>
            </a:endParaRPr>
          </a:p>
          <a:p>
            <a:pPr algn="l">
              <a:lnSpc>
                <a:spcPct val="114000"/>
              </a:lnSpc>
              <a:spcAft>
                <a:spcPts val="0"/>
              </a:spcAft>
            </a:pPr>
            <a:r>
              <a:rPr lang="en-GB" dirty="0">
                <a:latin typeface="Cambria" panose="02040503050406030204" pitchFamily="18" charset="0"/>
                <a:hlinkClick r:id="rId5" action="ppaction://hlinkfile"/>
              </a:rPr>
              <a:t>P175</a:t>
            </a:r>
            <a:r>
              <a:rPr lang="en-GB" dirty="0">
                <a:latin typeface="Cambria" panose="02040503050406030204" pitchFamily="18" charset="0"/>
              </a:rPr>
              <a:t> </a:t>
            </a:r>
            <a:r>
              <a:rPr lang="en-US" dirty="0">
                <a:latin typeface="Cambria" panose="02040503050406030204" pitchFamily="18" charset="0"/>
              </a:rPr>
              <a:t>starts before or with the start of (starts after or with the start of)</a:t>
            </a:r>
          </a:p>
          <a:p>
            <a:pPr algn="l">
              <a:lnSpc>
                <a:spcPct val="114000"/>
              </a:lnSpc>
              <a:spcAft>
                <a:spcPts val="0"/>
              </a:spcAft>
            </a:pPr>
            <a:r>
              <a:rPr lang="en-GB" dirty="0">
                <a:latin typeface="Cambria" panose="02040503050406030204" pitchFamily="18" charset="0"/>
                <a:hlinkClick r:id="rId6" action="ppaction://hlinkfile"/>
              </a:rPr>
              <a:t>P176</a:t>
            </a:r>
            <a:r>
              <a:rPr lang="en-GB" dirty="0">
                <a:latin typeface="Cambria" panose="02040503050406030204" pitchFamily="18" charset="0"/>
              </a:rPr>
              <a:t> </a:t>
            </a:r>
            <a:r>
              <a:rPr lang="en-US" dirty="0">
                <a:latin typeface="Cambria" panose="02040503050406030204" pitchFamily="18" charset="0"/>
              </a:rPr>
              <a:t>starts before the start of (starts after the start of)</a:t>
            </a:r>
          </a:p>
          <a:p>
            <a:pPr algn="l">
              <a:lnSpc>
                <a:spcPct val="114000"/>
              </a:lnSpc>
              <a:spcAft>
                <a:spcPts val="0"/>
              </a:spcAft>
            </a:pPr>
            <a:r>
              <a:rPr lang="en-GB" dirty="0">
                <a:latin typeface="Cambria" panose="02040503050406030204" pitchFamily="18" charset="0"/>
                <a:hlinkClick r:id="rId7" action="ppaction://hlinkfile"/>
              </a:rPr>
              <a:t>P182</a:t>
            </a:r>
            <a:r>
              <a:rPr lang="en-GB" dirty="0">
                <a:latin typeface="Cambria" panose="02040503050406030204" pitchFamily="18" charset="0"/>
              </a:rPr>
              <a:t> </a:t>
            </a:r>
            <a:r>
              <a:rPr lang="en-US" dirty="0">
                <a:latin typeface="Cambria" panose="02040503050406030204" pitchFamily="18" charset="0"/>
              </a:rPr>
              <a:t>ends before or with the start of (starts after or with the end of)</a:t>
            </a:r>
          </a:p>
          <a:p>
            <a:pPr algn="l">
              <a:lnSpc>
                <a:spcPct val="114000"/>
              </a:lnSpc>
              <a:spcAft>
                <a:spcPts val="0"/>
              </a:spcAft>
            </a:pPr>
            <a:r>
              <a:rPr lang="en-GB" dirty="0">
                <a:latin typeface="Cambria" panose="02040503050406030204" pitchFamily="18" charset="0"/>
                <a:hlinkClick r:id="rId8" action="ppaction://hlinkfile"/>
              </a:rPr>
              <a:t>P183</a:t>
            </a:r>
            <a:r>
              <a:rPr lang="en-GB" dirty="0">
                <a:latin typeface="Cambria" panose="02040503050406030204" pitchFamily="18" charset="0"/>
              </a:rPr>
              <a:t> </a:t>
            </a:r>
            <a:r>
              <a:rPr lang="en-US" dirty="0">
                <a:latin typeface="Cambria" panose="02040503050406030204" pitchFamily="18" charset="0"/>
              </a:rPr>
              <a:t>ends before the start of (starts after the end of)</a:t>
            </a:r>
          </a:p>
          <a:p>
            <a:pPr algn="l">
              <a:lnSpc>
                <a:spcPct val="114000"/>
              </a:lnSpc>
              <a:spcAft>
                <a:spcPts val="0"/>
              </a:spcAft>
            </a:pPr>
            <a:r>
              <a:rPr lang="en-GB" dirty="0">
                <a:latin typeface="Cambria" panose="02040503050406030204" pitchFamily="18" charset="0"/>
                <a:hlinkClick r:id="rId9" action="ppaction://hlinkfile"/>
              </a:rPr>
              <a:t>P184</a:t>
            </a:r>
            <a:r>
              <a:rPr lang="en-GB" dirty="0">
                <a:latin typeface="Cambria" panose="02040503050406030204" pitchFamily="18" charset="0"/>
              </a:rPr>
              <a:t> </a:t>
            </a:r>
            <a:r>
              <a:rPr lang="en-US" dirty="0">
                <a:latin typeface="Cambria" panose="02040503050406030204" pitchFamily="18" charset="0"/>
              </a:rPr>
              <a:t>ends before or with the end of (ends with or after the end of)</a:t>
            </a:r>
          </a:p>
          <a:p>
            <a:pPr algn="l">
              <a:lnSpc>
                <a:spcPct val="114000"/>
              </a:lnSpc>
              <a:spcAft>
                <a:spcPts val="0"/>
              </a:spcAft>
            </a:pPr>
            <a:r>
              <a:rPr lang="en-GB" dirty="0">
                <a:latin typeface="Cambria" panose="02040503050406030204" pitchFamily="18" charset="0"/>
                <a:hlinkClick r:id="rId10" action="ppaction://hlinkfile"/>
              </a:rPr>
              <a:t>P185</a:t>
            </a:r>
            <a:r>
              <a:rPr lang="en-GB" dirty="0">
                <a:latin typeface="Cambria" panose="02040503050406030204" pitchFamily="18" charset="0"/>
              </a:rPr>
              <a:t> ends before the end of (ends after the end of)</a:t>
            </a:r>
            <a:endParaRPr lang="en-GB" altLang="en-US" dirty="0">
              <a:latin typeface="Cambria" panose="02040503050406030204" pitchFamily="18" charset="0"/>
            </a:endParaRPr>
          </a:p>
        </p:txBody>
      </p:sp>
      <p:cxnSp>
        <p:nvCxnSpPr>
          <p:cNvPr id="63" name="AutoShape 37"/>
          <p:cNvCxnSpPr>
            <a:cxnSpLocks noChangeShapeType="1"/>
            <a:stCxn id="6193" idx="2"/>
            <a:endCxn id="6193" idx="0"/>
          </p:cNvCxnSpPr>
          <p:nvPr/>
        </p:nvCxnSpPr>
        <p:spPr bwMode="auto">
          <a:xfrm rot="5400000" flipH="1">
            <a:off x="3309452" y="2828291"/>
            <a:ext cx="341632" cy="12700"/>
          </a:xfrm>
          <a:prstGeom prst="curvedConnector5">
            <a:avLst>
              <a:gd name="adj1" fmla="val -66914"/>
              <a:gd name="adj2" fmla="val 19536929"/>
              <a:gd name="adj3" fmla="val 166914"/>
            </a:avLst>
          </a:prstGeom>
          <a:noFill/>
          <a:ln w="254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69" name="Line 22"/>
          <p:cNvSpPr>
            <a:spLocks noChangeShapeType="1"/>
          </p:cNvSpPr>
          <p:nvPr/>
        </p:nvSpPr>
        <p:spPr bwMode="auto">
          <a:xfrm flipV="1">
            <a:off x="2978691" y="3006722"/>
            <a:ext cx="852054" cy="1366843"/>
          </a:xfrm>
          <a:prstGeom prst="line">
            <a:avLst/>
          </a:prstGeom>
          <a:noFill/>
          <a:ln w="57150" cmpd="dbl">
            <a:solidFill>
              <a:schemeClr val="tx1"/>
            </a:solidFill>
            <a:round/>
            <a:headEnd type="none" w="sm" len="sm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latin typeface="Cambria" panose="02040503050406030204" pitchFamily="18" charset="0"/>
            </a:endParaRPr>
          </a:p>
        </p:txBody>
      </p:sp>
      <p:sp>
        <p:nvSpPr>
          <p:cNvPr id="70" name="Line 22"/>
          <p:cNvSpPr>
            <a:spLocks noChangeShapeType="1"/>
          </p:cNvSpPr>
          <p:nvPr/>
        </p:nvSpPr>
        <p:spPr bwMode="auto">
          <a:xfrm flipH="1" flipV="1">
            <a:off x="4013344" y="3019423"/>
            <a:ext cx="620829" cy="1347792"/>
          </a:xfrm>
          <a:prstGeom prst="line">
            <a:avLst/>
          </a:prstGeom>
          <a:noFill/>
          <a:ln w="57150" cmpd="dbl">
            <a:solidFill>
              <a:schemeClr val="tx1"/>
            </a:solidFill>
            <a:round/>
            <a:headEnd type="none" w="sm" len="sm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latin typeface="Cambria" panose="02040503050406030204" pitchFamily="18" charset="0"/>
            </a:endParaRPr>
          </a:p>
        </p:txBody>
      </p:sp>
      <p:sp>
        <p:nvSpPr>
          <p:cNvPr id="71" name="Text Box 61"/>
          <p:cNvSpPr txBox="1">
            <a:spLocks noChangeArrowheads="1"/>
          </p:cNvSpPr>
          <p:nvPr/>
        </p:nvSpPr>
        <p:spPr bwMode="auto">
          <a:xfrm>
            <a:off x="2063028" y="2413000"/>
            <a:ext cx="4953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200" dirty="0">
                <a:latin typeface="Cambria" panose="02040503050406030204" pitchFamily="18" charset="0"/>
              </a:rPr>
              <a:t>0,n</a:t>
            </a:r>
            <a:endParaRPr lang="en-GB" altLang="en-US" sz="1200" dirty="0">
              <a:latin typeface="Cambria" panose="02040503050406030204" pitchFamily="18" charset="0"/>
            </a:endParaRPr>
          </a:p>
        </p:txBody>
      </p:sp>
      <p:sp>
        <p:nvSpPr>
          <p:cNvPr id="72" name="Text Box 61"/>
          <p:cNvSpPr txBox="1">
            <a:spLocks noChangeArrowheads="1"/>
          </p:cNvSpPr>
          <p:nvPr/>
        </p:nvSpPr>
        <p:spPr bwMode="auto">
          <a:xfrm>
            <a:off x="2039609" y="2976563"/>
            <a:ext cx="4953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200" dirty="0">
                <a:latin typeface="Cambria" panose="02040503050406030204" pitchFamily="18" charset="0"/>
              </a:rPr>
              <a:t>0,n</a:t>
            </a:r>
            <a:endParaRPr lang="en-GB" altLang="en-US" sz="1200" dirty="0">
              <a:latin typeface="Cambria" panose="02040503050406030204" pitchFamily="18" charset="0"/>
            </a:endParaRPr>
          </a:p>
        </p:txBody>
      </p:sp>
      <p:sp>
        <p:nvSpPr>
          <p:cNvPr id="74" name="Line 67"/>
          <p:cNvSpPr>
            <a:spLocks noChangeShapeType="1"/>
          </p:cNvSpPr>
          <p:nvPr/>
        </p:nvSpPr>
        <p:spPr bwMode="auto">
          <a:xfrm>
            <a:off x="10219895" y="5295505"/>
            <a:ext cx="603250" cy="11113"/>
          </a:xfrm>
          <a:prstGeom prst="line">
            <a:avLst/>
          </a:prstGeom>
          <a:noFill/>
          <a:ln w="63500" cmpd="dbl">
            <a:solidFill>
              <a:schemeClr val="tx1"/>
            </a:solidFill>
            <a:round/>
            <a:headEnd type="none" w="sm" len="sm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b="0" dirty="0">
              <a:latin typeface="Cambria" panose="02040503050406030204" pitchFamily="18" charset="0"/>
            </a:endParaRPr>
          </a:p>
        </p:txBody>
      </p:sp>
      <p:sp>
        <p:nvSpPr>
          <p:cNvPr id="75" name="TextBox 1"/>
          <p:cNvSpPr txBox="1">
            <a:spLocks noChangeArrowheads="1"/>
          </p:cNvSpPr>
          <p:nvPr/>
        </p:nvSpPr>
        <p:spPr bwMode="auto">
          <a:xfrm>
            <a:off x="10799333" y="5141518"/>
            <a:ext cx="127720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400" b="0" i="1" dirty="0">
                <a:latin typeface="Cambria" panose="02040503050406030204" pitchFamily="18" charset="0"/>
              </a:rPr>
              <a:t>direct subclass</a:t>
            </a:r>
          </a:p>
        </p:txBody>
      </p:sp>
      <p:cxnSp>
        <p:nvCxnSpPr>
          <p:cNvPr id="76" name="AutoShape 70"/>
          <p:cNvCxnSpPr>
            <a:cxnSpLocks noChangeShapeType="1"/>
          </p:cNvCxnSpPr>
          <p:nvPr/>
        </p:nvCxnSpPr>
        <p:spPr bwMode="auto">
          <a:xfrm flipV="1">
            <a:off x="10230081" y="5851003"/>
            <a:ext cx="576262" cy="1588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7" name="TextBox 57"/>
          <p:cNvSpPr txBox="1">
            <a:spLocks noChangeArrowheads="1"/>
          </p:cNvSpPr>
          <p:nvPr/>
        </p:nvSpPr>
        <p:spPr bwMode="auto">
          <a:xfrm>
            <a:off x="10804095" y="5671743"/>
            <a:ext cx="84029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400" b="0" i="1">
                <a:latin typeface="Cambria" panose="02040503050406030204" pitchFamily="18" charset="0"/>
              </a:rPr>
              <a:t>property</a:t>
            </a:r>
          </a:p>
        </p:txBody>
      </p:sp>
      <p:sp>
        <p:nvSpPr>
          <p:cNvPr id="78" name="Line 67"/>
          <p:cNvSpPr>
            <a:spLocks noChangeShapeType="1"/>
          </p:cNvSpPr>
          <p:nvPr/>
        </p:nvSpPr>
        <p:spPr bwMode="auto">
          <a:xfrm flipV="1">
            <a:off x="10218308" y="5589193"/>
            <a:ext cx="604837" cy="0"/>
          </a:xfrm>
          <a:prstGeom prst="line">
            <a:avLst/>
          </a:prstGeom>
          <a:noFill/>
          <a:ln w="63500" cmpd="dbl">
            <a:solidFill>
              <a:schemeClr val="tx1"/>
            </a:solidFill>
            <a:prstDash val="sysDash"/>
            <a:round/>
            <a:headEnd type="none" w="sm" len="sm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latin typeface="Cambria" panose="02040503050406030204" pitchFamily="18" charset="0"/>
            </a:endParaRPr>
          </a:p>
        </p:txBody>
      </p:sp>
      <p:sp>
        <p:nvSpPr>
          <p:cNvPr id="79" name="TextBox 60"/>
          <p:cNvSpPr txBox="1">
            <a:spLocks noChangeArrowheads="1"/>
          </p:cNvSpPr>
          <p:nvPr/>
        </p:nvSpPr>
        <p:spPr bwMode="auto">
          <a:xfrm>
            <a:off x="10823145" y="5419330"/>
            <a:ext cx="142147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400" b="0" i="1">
                <a:latin typeface="Cambria" panose="02040503050406030204" pitchFamily="18" charset="0"/>
              </a:rPr>
              <a:t>indirect subclass</a:t>
            </a:r>
          </a:p>
        </p:txBody>
      </p:sp>
      <p:cxnSp>
        <p:nvCxnSpPr>
          <p:cNvPr id="80" name="AutoShape 44"/>
          <p:cNvCxnSpPr>
            <a:cxnSpLocks noChangeShapeType="1"/>
            <a:stCxn id="6181" idx="3"/>
            <a:endCxn id="6181" idx="2"/>
          </p:cNvCxnSpPr>
          <p:nvPr/>
        </p:nvCxnSpPr>
        <p:spPr bwMode="auto">
          <a:xfrm flipH="1">
            <a:off x="2790478" y="4538032"/>
            <a:ext cx="586725" cy="170816"/>
          </a:xfrm>
          <a:prstGeom prst="curvedConnector4">
            <a:avLst>
              <a:gd name="adj1" fmla="val -43910"/>
              <a:gd name="adj2" fmla="val 446254"/>
            </a:avLst>
          </a:prstGeom>
          <a:noFill/>
          <a:ln w="25400">
            <a:solidFill>
              <a:schemeClr val="tx1"/>
            </a:solidFill>
            <a:prstDash val="sysDash"/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7" name="Rectangle 16"/>
          <p:cNvSpPr/>
          <p:nvPr/>
        </p:nvSpPr>
        <p:spPr>
          <a:xfrm>
            <a:off x="2127474" y="5327353"/>
            <a:ext cx="2756761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sz="1200" b="0" dirty="0">
                <a:latin typeface="Cambria" panose="02040503050406030204" pitchFamily="18" charset="0"/>
                <a:cs typeface="Times New Roman" panose="02020603050405020304" pitchFamily="18" charset="0"/>
              </a:rPr>
              <a:t>P10 falls within (contains)</a:t>
            </a:r>
          </a:p>
        </p:txBody>
      </p:sp>
      <p:cxnSp>
        <p:nvCxnSpPr>
          <p:cNvPr id="85" name="AutoShape 70"/>
          <p:cNvCxnSpPr>
            <a:cxnSpLocks noChangeShapeType="1"/>
          </p:cNvCxnSpPr>
          <p:nvPr/>
        </p:nvCxnSpPr>
        <p:spPr bwMode="auto">
          <a:xfrm flipV="1">
            <a:off x="10232766" y="6077033"/>
            <a:ext cx="576262" cy="1686"/>
          </a:xfrm>
          <a:prstGeom prst="straightConnector1">
            <a:avLst/>
          </a:prstGeom>
          <a:noFill/>
          <a:ln w="25400">
            <a:solidFill>
              <a:schemeClr val="tx1"/>
            </a:solidFill>
            <a:prstDash val="sysDash"/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86" name="TextBox 57"/>
          <p:cNvSpPr txBox="1">
            <a:spLocks noChangeArrowheads="1"/>
          </p:cNvSpPr>
          <p:nvPr/>
        </p:nvSpPr>
        <p:spPr bwMode="auto">
          <a:xfrm>
            <a:off x="10820179" y="5923144"/>
            <a:ext cx="157607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400" b="0" i="1" dirty="0">
                <a:latin typeface="Cambria" panose="02040503050406030204" pitchFamily="18" charset="0"/>
              </a:rPr>
              <a:t>inherited property</a:t>
            </a:r>
          </a:p>
        </p:txBody>
      </p:sp>
      <p:cxnSp>
        <p:nvCxnSpPr>
          <p:cNvPr id="54" name="AutoShape 80"/>
          <p:cNvCxnSpPr>
            <a:cxnSpLocks noChangeShapeType="1"/>
            <a:endCxn id="60" idx="0"/>
          </p:cNvCxnSpPr>
          <p:nvPr/>
        </p:nvCxnSpPr>
        <p:spPr bwMode="auto">
          <a:xfrm rot="16200000" flipH="1" flipV="1">
            <a:off x="10176283" y="891276"/>
            <a:ext cx="14288" cy="3533003"/>
          </a:xfrm>
          <a:prstGeom prst="bentConnector3">
            <a:avLst>
              <a:gd name="adj1" fmla="val -5932727"/>
            </a:avLst>
          </a:prstGeom>
          <a:noFill/>
          <a:ln w="25400">
            <a:solidFill>
              <a:schemeClr val="tx1"/>
            </a:solidFill>
            <a:miter lim="800000"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60" name="Text Box 63"/>
          <p:cNvSpPr txBox="1">
            <a:spLocks noChangeArrowheads="1"/>
          </p:cNvSpPr>
          <p:nvPr/>
        </p:nvSpPr>
        <p:spPr bwMode="auto">
          <a:xfrm>
            <a:off x="8169275" y="2664922"/>
            <a:ext cx="4953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en-GB" altLang="en-US" sz="1200" dirty="0">
              <a:latin typeface="Cambria" panose="02040503050406030204" pitchFamily="18" charset="0"/>
            </a:endParaRPr>
          </a:p>
        </p:txBody>
      </p:sp>
      <p:sp>
        <p:nvSpPr>
          <p:cNvPr id="68" name="Text Box 20"/>
          <p:cNvSpPr txBox="1">
            <a:spLocks noChangeArrowheads="1"/>
          </p:cNvSpPr>
          <p:nvPr/>
        </p:nvSpPr>
        <p:spPr bwMode="auto">
          <a:xfrm>
            <a:off x="9422536" y="1515235"/>
            <a:ext cx="145905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el-GR"/>
            </a:defPPr>
            <a:lvl1pPr algn="ctr">
              <a:spcAft>
                <a:spcPts val="600"/>
              </a:spcAft>
              <a:defRPr sz="1200">
                <a:latin typeface="Tahoma" panose="020B0604030504040204" pitchFamily="34" charset="0"/>
                <a:cs typeface="Times New Roman" panose="02020603050405020304" pitchFamily="18" charset="0"/>
              </a:defRPr>
            </a:lvl1pPr>
          </a:lstStyle>
          <a:p>
            <a:r>
              <a:rPr lang="en-US" altLang="en-US" dirty="0">
                <a:latin typeface="Cambria" panose="02040503050406030204" pitchFamily="18" charset="0"/>
              </a:rPr>
              <a:t>P170 defines time</a:t>
            </a:r>
          </a:p>
        </p:txBody>
      </p:sp>
      <p:sp>
        <p:nvSpPr>
          <p:cNvPr id="81" name="Text Box 64"/>
          <p:cNvSpPr txBox="1">
            <a:spLocks noChangeArrowheads="1"/>
          </p:cNvSpPr>
          <p:nvPr/>
        </p:nvSpPr>
        <p:spPr bwMode="auto">
          <a:xfrm>
            <a:off x="11582130" y="1811515"/>
            <a:ext cx="495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200" dirty="0">
                <a:latin typeface="Cambria" panose="02040503050406030204" pitchFamily="18" charset="0"/>
              </a:rPr>
              <a:t>0,1</a:t>
            </a:r>
            <a:endParaRPr lang="en-GB" altLang="en-US" sz="1200" dirty="0">
              <a:latin typeface="Cambria" panose="02040503050406030204" pitchFamily="18" charset="0"/>
            </a:endParaRPr>
          </a:p>
        </p:txBody>
      </p:sp>
      <p:sp>
        <p:nvSpPr>
          <p:cNvPr id="82" name="Text Box 56"/>
          <p:cNvSpPr txBox="1">
            <a:spLocks noChangeArrowheads="1"/>
          </p:cNvSpPr>
          <p:nvPr/>
        </p:nvSpPr>
        <p:spPr bwMode="auto">
          <a:xfrm>
            <a:off x="8404872" y="1830861"/>
            <a:ext cx="495300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200" dirty="0">
                <a:latin typeface="Cambria" panose="02040503050406030204" pitchFamily="18" charset="0"/>
              </a:rPr>
              <a:t>0,n</a:t>
            </a:r>
            <a:endParaRPr lang="en-GB" altLang="en-US" sz="1200" dirty="0">
              <a:latin typeface="Cambria" panose="02040503050406030204" pitchFamily="18" charset="0"/>
            </a:endParaRPr>
          </a:p>
        </p:txBody>
      </p:sp>
      <p:sp>
        <p:nvSpPr>
          <p:cNvPr id="83" name="Text Box 63"/>
          <p:cNvSpPr txBox="1">
            <a:spLocks noChangeArrowheads="1"/>
          </p:cNvSpPr>
          <p:nvPr/>
        </p:nvSpPr>
        <p:spPr bwMode="auto">
          <a:xfrm>
            <a:off x="8097875" y="3755486"/>
            <a:ext cx="4953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l-GR" altLang="en-US" sz="1200" dirty="0">
                <a:latin typeface="Cambria" panose="02040503050406030204" pitchFamily="18" charset="0"/>
              </a:rPr>
              <a:t>1</a:t>
            </a:r>
            <a:r>
              <a:rPr lang="en-US" altLang="en-US" sz="1200" dirty="0">
                <a:latin typeface="Cambria" panose="02040503050406030204" pitchFamily="18" charset="0"/>
              </a:rPr>
              <a:t>,</a:t>
            </a:r>
            <a:r>
              <a:rPr lang="el-GR" altLang="en-US" sz="1200" dirty="0">
                <a:latin typeface="Cambria" panose="02040503050406030204" pitchFamily="18" charset="0"/>
              </a:rPr>
              <a:t>1</a:t>
            </a:r>
            <a:endParaRPr lang="en-GB" altLang="en-US" sz="1200" dirty="0">
              <a:latin typeface="Cambria" panose="020405030504060302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560E372-FD36-4FD7-9011-2974277355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394" y="600211"/>
            <a:ext cx="12205250" cy="5657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18695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Text Box 12"/>
          <p:cNvSpPr txBox="1">
            <a:spLocks noChangeAspect="1" noChangeArrowheads="1"/>
          </p:cNvSpPr>
          <p:nvPr/>
        </p:nvSpPr>
        <p:spPr bwMode="auto">
          <a:xfrm>
            <a:off x="10416722" y="2647950"/>
            <a:ext cx="2156731" cy="341632"/>
          </a:xfrm>
          <a:prstGeom prst="rect">
            <a:avLst/>
          </a:prstGeom>
          <a:gradFill rotWithShape="1">
            <a:gsLst>
              <a:gs pos="0">
                <a:srgbClr val="97C9F3"/>
              </a:gs>
              <a:gs pos="50000">
                <a:srgbClr val="FFFFFF"/>
              </a:gs>
              <a:gs pos="100000">
                <a:srgbClr val="97C9F3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54000" rIns="5400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Cambria" panose="02040503050406030204" pitchFamily="18" charset="0"/>
              </a:rPr>
              <a:t>E61 Time Primitive</a:t>
            </a:r>
            <a:endParaRPr lang="en-GB" altLang="en-US" sz="1800">
              <a:latin typeface="Cambria" panose="02040503050406030204" pitchFamily="18" charset="0"/>
            </a:endParaRPr>
          </a:p>
        </p:txBody>
      </p:sp>
      <p:cxnSp>
        <p:nvCxnSpPr>
          <p:cNvPr id="6148" name="AutoShape 13"/>
          <p:cNvCxnSpPr>
            <a:cxnSpLocks noChangeShapeType="1"/>
            <a:stCxn id="6180" idx="1"/>
            <a:endCxn id="6193" idx="3"/>
          </p:cNvCxnSpPr>
          <p:nvPr/>
        </p:nvCxnSpPr>
        <p:spPr bwMode="auto">
          <a:xfrm flipH="1" flipV="1">
            <a:off x="4651190" y="2828291"/>
            <a:ext cx="2589398" cy="19684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 type="stealth" w="lg" len="lg"/>
            <a:tailEnd type="non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6149" name="Text Box 14"/>
          <p:cNvSpPr txBox="1">
            <a:spLocks noChangeArrowheads="1"/>
          </p:cNvSpPr>
          <p:nvPr/>
        </p:nvSpPr>
        <p:spPr bwMode="auto">
          <a:xfrm>
            <a:off x="5318275" y="2839666"/>
            <a:ext cx="142539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el-GR"/>
            </a:defPPr>
            <a:lvl1pPr algn="ctr">
              <a:spcAft>
                <a:spcPts val="600"/>
              </a:spcAft>
              <a:defRPr sz="1200">
                <a:latin typeface="Tahoma" panose="020B0604030504040204" pitchFamily="34" charset="0"/>
                <a:cs typeface="Times New Roman" panose="02020603050405020304" pitchFamily="18" charset="0"/>
              </a:defRPr>
            </a:lvl1pPr>
          </a:lstStyle>
          <a:p>
            <a:pPr>
              <a:spcAft>
                <a:spcPts val="0"/>
              </a:spcAft>
            </a:pPr>
            <a:r>
              <a:rPr lang="en-US" altLang="en-US" dirty="0">
                <a:latin typeface="Cambria" panose="02040503050406030204" pitchFamily="18" charset="0"/>
              </a:rPr>
              <a:t>P4 has time-span</a:t>
            </a:r>
            <a:r>
              <a:rPr lang="en-GB" altLang="en-US" dirty="0">
                <a:latin typeface="Cambria" panose="02040503050406030204" pitchFamily="18" charset="0"/>
              </a:rPr>
              <a:t> </a:t>
            </a:r>
            <a:endParaRPr lang="en-US" altLang="en-US" dirty="0">
              <a:latin typeface="Cambria" panose="02040503050406030204" pitchFamily="18" charset="0"/>
            </a:endParaRPr>
          </a:p>
          <a:p>
            <a:r>
              <a:rPr lang="en-GB" altLang="en-US" dirty="0">
                <a:latin typeface="Cambria" panose="02040503050406030204" pitchFamily="18" charset="0"/>
              </a:rPr>
              <a:t>(</a:t>
            </a:r>
            <a:r>
              <a:rPr lang="en-US" altLang="en-US" dirty="0">
                <a:latin typeface="Cambria" panose="02040503050406030204" pitchFamily="18" charset="0"/>
              </a:rPr>
              <a:t>is time-span</a:t>
            </a:r>
            <a:r>
              <a:rPr lang="en-GB" altLang="en-US" dirty="0">
                <a:latin typeface="Cambria" panose="02040503050406030204" pitchFamily="18" charset="0"/>
              </a:rPr>
              <a:t> </a:t>
            </a:r>
            <a:r>
              <a:rPr lang="en-US" altLang="en-US" dirty="0">
                <a:latin typeface="Cambria" panose="02040503050406030204" pitchFamily="18" charset="0"/>
              </a:rPr>
              <a:t>of</a:t>
            </a:r>
            <a:r>
              <a:rPr lang="en-GB" altLang="en-US" dirty="0">
                <a:latin typeface="Cambria" panose="02040503050406030204" pitchFamily="18" charset="0"/>
              </a:rPr>
              <a:t>)</a:t>
            </a:r>
          </a:p>
        </p:txBody>
      </p:sp>
      <p:sp>
        <p:nvSpPr>
          <p:cNvPr id="6150" name="Text Box 19"/>
          <p:cNvSpPr txBox="1">
            <a:spLocks noChangeArrowheads="1"/>
          </p:cNvSpPr>
          <p:nvPr/>
        </p:nvSpPr>
        <p:spPr bwMode="auto">
          <a:xfrm>
            <a:off x="9228348" y="3345791"/>
            <a:ext cx="1893467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el-GR"/>
            </a:defPPr>
            <a:lvl1pPr algn="ctr">
              <a:spcAft>
                <a:spcPts val="600"/>
              </a:spcAft>
              <a:defRPr sz="1200">
                <a:latin typeface="Tahoma" panose="020B0604030504040204" pitchFamily="34" charset="0"/>
                <a:cs typeface="Times New Roman" panose="02020603050405020304" pitchFamily="18" charset="0"/>
              </a:defRPr>
            </a:lvl1pPr>
          </a:lstStyle>
          <a:p>
            <a:r>
              <a:rPr lang="en-US" altLang="en-US" dirty="0">
                <a:latin typeface="Cambria" panose="02040503050406030204" pitchFamily="18" charset="0"/>
              </a:rPr>
              <a:t>P82 at some</a:t>
            </a:r>
            <a:r>
              <a:rPr lang="el-GR" altLang="en-US" dirty="0">
                <a:latin typeface="Cambria" panose="02040503050406030204" pitchFamily="18" charset="0"/>
              </a:rPr>
              <a:t> </a:t>
            </a:r>
            <a:r>
              <a:rPr lang="en-US" altLang="en-US" dirty="0">
                <a:latin typeface="Cambria" panose="02040503050406030204" pitchFamily="18" charset="0"/>
              </a:rPr>
              <a:t>time within</a:t>
            </a:r>
            <a:endParaRPr lang="en-GB" altLang="en-US" dirty="0">
              <a:latin typeface="Cambria" panose="02040503050406030204" pitchFamily="18" charset="0"/>
            </a:endParaRPr>
          </a:p>
        </p:txBody>
      </p:sp>
      <p:sp>
        <p:nvSpPr>
          <p:cNvPr id="6151" name="Text Box 20"/>
          <p:cNvSpPr txBox="1">
            <a:spLocks noChangeArrowheads="1"/>
          </p:cNvSpPr>
          <p:nvPr/>
        </p:nvSpPr>
        <p:spPr bwMode="auto">
          <a:xfrm>
            <a:off x="9145628" y="2114483"/>
            <a:ext cx="1935081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el-GR"/>
            </a:defPPr>
            <a:lvl1pPr algn="ctr">
              <a:spcAft>
                <a:spcPts val="600"/>
              </a:spcAft>
              <a:defRPr sz="1200">
                <a:latin typeface="Tahoma" panose="020B0604030504040204" pitchFamily="34" charset="0"/>
                <a:cs typeface="Times New Roman" panose="02020603050405020304" pitchFamily="18" charset="0"/>
              </a:defRPr>
            </a:lvl1pPr>
          </a:lstStyle>
          <a:p>
            <a:r>
              <a:rPr lang="en-US" altLang="en-US" dirty="0">
                <a:latin typeface="Cambria" panose="02040503050406030204" pitchFamily="18" charset="0"/>
              </a:rPr>
              <a:t>P81 ongoing</a:t>
            </a:r>
            <a:r>
              <a:rPr lang="el-GR" altLang="en-US" dirty="0">
                <a:latin typeface="Cambria" panose="02040503050406030204" pitchFamily="18" charset="0"/>
              </a:rPr>
              <a:t> </a:t>
            </a:r>
            <a:r>
              <a:rPr lang="en-US" altLang="en-US" dirty="0">
                <a:latin typeface="Cambria" panose="02040503050406030204" pitchFamily="18" charset="0"/>
              </a:rPr>
              <a:t>throughout</a:t>
            </a:r>
            <a:r>
              <a:rPr lang="en-GB" altLang="en-US" dirty="0">
                <a:latin typeface="Cambria" panose="02040503050406030204" pitchFamily="18" charset="0"/>
              </a:rPr>
              <a:t> </a:t>
            </a:r>
            <a:endParaRPr lang="en-US" altLang="en-US" dirty="0">
              <a:latin typeface="Cambria" panose="02040503050406030204" pitchFamily="18" charset="0"/>
            </a:endParaRPr>
          </a:p>
        </p:txBody>
      </p:sp>
      <p:sp>
        <p:nvSpPr>
          <p:cNvPr id="6153" name="Text Box 35"/>
          <p:cNvSpPr txBox="1">
            <a:spLocks noChangeAspect="1" noChangeArrowheads="1"/>
          </p:cNvSpPr>
          <p:nvPr/>
        </p:nvSpPr>
        <p:spPr bwMode="auto">
          <a:xfrm>
            <a:off x="3911731" y="4367216"/>
            <a:ext cx="2051959" cy="341632"/>
          </a:xfrm>
          <a:prstGeom prst="rect">
            <a:avLst/>
          </a:prstGeom>
          <a:gradFill rotWithShape="1">
            <a:gsLst>
              <a:gs pos="0">
                <a:srgbClr val="97C9F3"/>
              </a:gs>
              <a:gs pos="50000">
                <a:srgbClr val="FFFFFF"/>
              </a:gs>
              <a:gs pos="100000">
                <a:srgbClr val="97C9F3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54000" rIns="5400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>
                <a:latin typeface="Cambria" panose="02040503050406030204" pitchFamily="18" charset="0"/>
              </a:rPr>
              <a:t>E3 Condition State</a:t>
            </a:r>
            <a:endParaRPr lang="en-GB" altLang="en-US" sz="1800" dirty="0">
              <a:latin typeface="Cambria" panose="02040503050406030204" pitchFamily="18" charset="0"/>
            </a:endParaRPr>
          </a:p>
        </p:txBody>
      </p:sp>
      <p:cxnSp>
        <p:nvCxnSpPr>
          <p:cNvPr id="6155" name="AutoShape 37"/>
          <p:cNvCxnSpPr>
            <a:cxnSpLocks noChangeShapeType="1"/>
            <a:stCxn id="6181" idx="1"/>
            <a:endCxn id="6181" idx="0"/>
          </p:cNvCxnSpPr>
          <p:nvPr/>
        </p:nvCxnSpPr>
        <p:spPr bwMode="auto">
          <a:xfrm rot="10800000" flipH="1">
            <a:off x="2203752" y="4367216"/>
            <a:ext cx="586725" cy="170816"/>
          </a:xfrm>
          <a:prstGeom prst="curvedConnector4">
            <a:avLst>
              <a:gd name="adj1" fmla="val -229443"/>
              <a:gd name="adj2" fmla="val 293307"/>
            </a:avLst>
          </a:prstGeom>
          <a:noFill/>
          <a:ln w="254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6156" name="Text Box 38"/>
          <p:cNvSpPr txBox="1">
            <a:spLocks noChangeArrowheads="1"/>
          </p:cNvSpPr>
          <p:nvPr/>
        </p:nvSpPr>
        <p:spPr bwMode="auto">
          <a:xfrm>
            <a:off x="539998" y="3721877"/>
            <a:ext cx="223548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el-GR"/>
            </a:defPPr>
            <a:lvl1pPr algn="ctr">
              <a:spcAft>
                <a:spcPts val="600"/>
              </a:spcAft>
              <a:defRPr sz="1200">
                <a:latin typeface="Tahoma" panose="020B0604030504040204" pitchFamily="34" charset="0"/>
                <a:cs typeface="Times New Roman" panose="02020603050405020304" pitchFamily="18" charset="0"/>
              </a:defRPr>
            </a:lvl1pPr>
          </a:lstStyle>
          <a:p>
            <a:r>
              <a:rPr lang="en-US" altLang="en-US" dirty="0">
                <a:latin typeface="Cambria" panose="02040503050406030204" pitchFamily="18" charset="0"/>
              </a:rPr>
              <a:t>P9 consists of (forms part of)</a:t>
            </a:r>
            <a:endParaRPr lang="en-GB" altLang="en-US" dirty="0">
              <a:latin typeface="Cambria" panose="02040503050406030204" pitchFamily="18" charset="0"/>
            </a:endParaRPr>
          </a:p>
        </p:txBody>
      </p:sp>
      <p:sp>
        <p:nvSpPr>
          <p:cNvPr id="6161" name="Text Box 45"/>
          <p:cNvSpPr txBox="1">
            <a:spLocks noChangeArrowheads="1"/>
          </p:cNvSpPr>
          <p:nvPr/>
        </p:nvSpPr>
        <p:spPr bwMode="auto">
          <a:xfrm>
            <a:off x="6785394" y="1661327"/>
            <a:ext cx="128753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el-GR"/>
            </a:defPPr>
            <a:lvl1pPr>
              <a:defRPr sz="1200">
                <a:latin typeface="Tahoma" panose="020B0604030504040204" pitchFamily="34" charset="0"/>
                <a:cs typeface="Times New Roman" panose="02020603050405020304" pitchFamily="18" charset="0"/>
              </a:defRPr>
            </a:lvl1pPr>
          </a:lstStyle>
          <a:p>
            <a:pPr algn="ctr">
              <a:spcAft>
                <a:spcPts val="0"/>
              </a:spcAft>
            </a:pPr>
            <a:r>
              <a:rPr lang="en-US" altLang="en-US" dirty="0">
                <a:latin typeface="Cambria" panose="02040503050406030204" pitchFamily="18" charset="0"/>
              </a:rPr>
              <a:t>P86 falls within</a:t>
            </a:r>
          </a:p>
          <a:p>
            <a:pPr algn="ctr">
              <a:spcAft>
                <a:spcPts val="600"/>
              </a:spcAft>
            </a:pPr>
            <a:r>
              <a:rPr lang="en-US" altLang="en-US" dirty="0">
                <a:latin typeface="Cambria" panose="02040503050406030204" pitchFamily="18" charset="0"/>
              </a:rPr>
              <a:t>(contains)</a:t>
            </a:r>
            <a:endParaRPr lang="en-GB" altLang="en-US" dirty="0">
              <a:latin typeface="Cambria" panose="02040503050406030204" pitchFamily="18" charset="0"/>
            </a:endParaRPr>
          </a:p>
        </p:txBody>
      </p:sp>
      <p:cxnSp>
        <p:nvCxnSpPr>
          <p:cNvPr id="6162" name="AutoShape 46"/>
          <p:cNvCxnSpPr>
            <a:cxnSpLocks noChangeShapeType="1"/>
            <a:stCxn id="6153" idx="3"/>
            <a:endCxn id="6153" idx="0"/>
          </p:cNvCxnSpPr>
          <p:nvPr/>
        </p:nvCxnSpPr>
        <p:spPr bwMode="auto">
          <a:xfrm flipH="1" flipV="1">
            <a:off x="4937711" y="4367216"/>
            <a:ext cx="1025979" cy="170816"/>
          </a:xfrm>
          <a:prstGeom prst="curvedConnector4">
            <a:avLst>
              <a:gd name="adj1" fmla="val -122274"/>
              <a:gd name="adj2" fmla="val 233828"/>
            </a:avLst>
          </a:prstGeom>
          <a:noFill/>
          <a:ln w="254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6163" name="Text Box 47"/>
          <p:cNvSpPr txBox="1">
            <a:spLocks noChangeArrowheads="1"/>
          </p:cNvSpPr>
          <p:nvPr/>
        </p:nvSpPr>
        <p:spPr bwMode="auto">
          <a:xfrm>
            <a:off x="5166743" y="3774680"/>
            <a:ext cx="223548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el-GR"/>
            </a:defPPr>
            <a:lvl1pPr algn="ctr">
              <a:spcAft>
                <a:spcPts val="600"/>
              </a:spcAft>
              <a:defRPr sz="1200">
                <a:latin typeface="Tahoma" panose="020B0604030504040204" pitchFamily="34" charset="0"/>
                <a:cs typeface="Times New Roman" panose="02020603050405020304" pitchFamily="18" charset="0"/>
              </a:defRPr>
            </a:lvl1pPr>
          </a:lstStyle>
          <a:p>
            <a:r>
              <a:rPr lang="en-US" altLang="en-US" dirty="0">
                <a:latin typeface="Cambria" panose="02040503050406030204" pitchFamily="18" charset="0"/>
              </a:rPr>
              <a:t>P5 consists of (forms part of)</a:t>
            </a:r>
            <a:endParaRPr lang="en-GB" altLang="en-US" dirty="0">
              <a:latin typeface="Cambria" panose="02040503050406030204" pitchFamily="18" charset="0"/>
            </a:endParaRPr>
          </a:p>
        </p:txBody>
      </p:sp>
      <p:sp>
        <p:nvSpPr>
          <p:cNvPr id="6164" name="Text Box 50"/>
          <p:cNvSpPr txBox="1">
            <a:spLocks noChangeArrowheads="1"/>
          </p:cNvSpPr>
          <p:nvPr/>
        </p:nvSpPr>
        <p:spPr bwMode="auto">
          <a:xfrm>
            <a:off x="4803313" y="2824278"/>
            <a:ext cx="495300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200" dirty="0">
                <a:latin typeface="Cambria" panose="02040503050406030204" pitchFamily="18" charset="0"/>
              </a:rPr>
              <a:t>1,1</a:t>
            </a:r>
            <a:endParaRPr lang="en-GB" altLang="en-US" sz="1200" dirty="0">
              <a:latin typeface="Cambria" panose="02040503050406030204" pitchFamily="18" charset="0"/>
            </a:endParaRPr>
          </a:p>
        </p:txBody>
      </p:sp>
      <p:sp>
        <p:nvSpPr>
          <p:cNvPr id="6165" name="Text Box 51"/>
          <p:cNvSpPr txBox="1">
            <a:spLocks noChangeArrowheads="1"/>
          </p:cNvSpPr>
          <p:nvPr/>
        </p:nvSpPr>
        <p:spPr bwMode="auto">
          <a:xfrm>
            <a:off x="6813396" y="2837756"/>
            <a:ext cx="50165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200" dirty="0">
                <a:latin typeface="Cambria" panose="02040503050406030204" pitchFamily="18" charset="0"/>
              </a:rPr>
              <a:t>0,n</a:t>
            </a:r>
            <a:endParaRPr lang="en-GB" altLang="en-US" sz="1200" dirty="0">
              <a:latin typeface="Cambria" panose="02040503050406030204" pitchFamily="18" charset="0"/>
            </a:endParaRPr>
          </a:p>
        </p:txBody>
      </p:sp>
      <p:sp>
        <p:nvSpPr>
          <p:cNvPr id="6166" name="Text Box 52"/>
          <p:cNvSpPr txBox="1">
            <a:spLocks noChangeArrowheads="1"/>
          </p:cNvSpPr>
          <p:nvPr/>
        </p:nvSpPr>
        <p:spPr bwMode="auto">
          <a:xfrm>
            <a:off x="4750421" y="3968605"/>
            <a:ext cx="519649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200">
                <a:latin typeface="Cambria" panose="02040503050406030204" pitchFamily="18" charset="0"/>
              </a:rPr>
              <a:t>0,n</a:t>
            </a:r>
            <a:endParaRPr lang="en-GB" altLang="en-US" sz="1200" dirty="0">
              <a:latin typeface="Cambria" panose="02040503050406030204" pitchFamily="18" charset="0"/>
            </a:endParaRPr>
          </a:p>
        </p:txBody>
      </p:sp>
      <p:sp>
        <p:nvSpPr>
          <p:cNvPr id="6167" name="Text Box 53"/>
          <p:cNvSpPr txBox="1">
            <a:spLocks noChangeArrowheads="1"/>
          </p:cNvSpPr>
          <p:nvPr/>
        </p:nvSpPr>
        <p:spPr bwMode="auto">
          <a:xfrm>
            <a:off x="6050550" y="4521997"/>
            <a:ext cx="495300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200" dirty="0">
                <a:latin typeface="Cambria" panose="02040503050406030204" pitchFamily="18" charset="0"/>
              </a:rPr>
              <a:t>0,n</a:t>
            </a:r>
            <a:endParaRPr lang="en-GB" altLang="en-US" sz="1200" dirty="0">
              <a:latin typeface="Cambria" panose="02040503050406030204" pitchFamily="18" charset="0"/>
            </a:endParaRPr>
          </a:p>
        </p:txBody>
      </p:sp>
      <p:sp>
        <p:nvSpPr>
          <p:cNvPr id="6170" name="Text Box 56"/>
          <p:cNvSpPr txBox="1">
            <a:spLocks noChangeArrowheads="1"/>
          </p:cNvSpPr>
          <p:nvPr/>
        </p:nvSpPr>
        <p:spPr bwMode="auto">
          <a:xfrm>
            <a:off x="2624638" y="3973593"/>
            <a:ext cx="495300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200" dirty="0">
                <a:latin typeface="Cambria" panose="02040503050406030204" pitchFamily="18" charset="0"/>
              </a:rPr>
              <a:t>0,n</a:t>
            </a:r>
            <a:endParaRPr lang="en-GB" altLang="en-US" sz="1200" dirty="0">
              <a:latin typeface="Cambria" panose="02040503050406030204" pitchFamily="18" charset="0"/>
            </a:endParaRPr>
          </a:p>
        </p:txBody>
      </p:sp>
      <p:sp>
        <p:nvSpPr>
          <p:cNvPr id="6171" name="Text Box 57"/>
          <p:cNvSpPr txBox="1">
            <a:spLocks noChangeArrowheads="1"/>
          </p:cNvSpPr>
          <p:nvPr/>
        </p:nvSpPr>
        <p:spPr bwMode="auto">
          <a:xfrm>
            <a:off x="1741140" y="4486278"/>
            <a:ext cx="495300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200" dirty="0" err="1">
                <a:latin typeface="Cambria" panose="02040503050406030204" pitchFamily="18" charset="0"/>
              </a:rPr>
              <a:t>0,n</a:t>
            </a:r>
            <a:endParaRPr lang="en-GB" altLang="en-US" sz="1200" dirty="0">
              <a:latin typeface="Cambria" panose="02040503050406030204" pitchFamily="18" charset="0"/>
            </a:endParaRPr>
          </a:p>
        </p:txBody>
      </p:sp>
      <p:sp>
        <p:nvSpPr>
          <p:cNvPr id="6172" name="Text Box 60"/>
          <p:cNvSpPr txBox="1">
            <a:spLocks noChangeArrowheads="1"/>
          </p:cNvSpPr>
          <p:nvPr/>
        </p:nvSpPr>
        <p:spPr bwMode="auto">
          <a:xfrm>
            <a:off x="7618184" y="2357436"/>
            <a:ext cx="495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200" dirty="0">
                <a:latin typeface="Cambria" panose="02040503050406030204" pitchFamily="18" charset="0"/>
              </a:rPr>
              <a:t>0,n</a:t>
            </a:r>
            <a:endParaRPr lang="en-GB" altLang="en-US" sz="1200" dirty="0">
              <a:latin typeface="Cambria" panose="02040503050406030204" pitchFamily="18" charset="0"/>
            </a:endParaRPr>
          </a:p>
        </p:txBody>
      </p:sp>
      <p:sp>
        <p:nvSpPr>
          <p:cNvPr id="6173" name="Text Box 61"/>
          <p:cNvSpPr txBox="1">
            <a:spLocks noChangeArrowheads="1"/>
          </p:cNvSpPr>
          <p:nvPr/>
        </p:nvSpPr>
        <p:spPr bwMode="auto">
          <a:xfrm>
            <a:off x="6580113" y="2378449"/>
            <a:ext cx="4953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200" dirty="0">
                <a:latin typeface="Cambria" panose="02040503050406030204" pitchFamily="18" charset="0"/>
              </a:rPr>
              <a:t>0,n</a:t>
            </a:r>
            <a:endParaRPr lang="en-GB" altLang="en-US" sz="1200" dirty="0">
              <a:latin typeface="Cambria" panose="02040503050406030204" pitchFamily="18" charset="0"/>
            </a:endParaRPr>
          </a:p>
        </p:txBody>
      </p:sp>
      <p:sp>
        <p:nvSpPr>
          <p:cNvPr id="6174" name="Text Box 63"/>
          <p:cNvSpPr txBox="1">
            <a:spLocks noChangeArrowheads="1"/>
          </p:cNvSpPr>
          <p:nvPr/>
        </p:nvSpPr>
        <p:spPr bwMode="auto">
          <a:xfrm>
            <a:off x="8802378" y="3046413"/>
            <a:ext cx="4953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l-GR" altLang="en-US" sz="1200" dirty="0">
                <a:latin typeface="Cambria" panose="02040503050406030204" pitchFamily="18" charset="0"/>
              </a:rPr>
              <a:t>1</a:t>
            </a:r>
            <a:r>
              <a:rPr lang="en-US" altLang="en-US" sz="1200" dirty="0">
                <a:latin typeface="Cambria" panose="02040503050406030204" pitchFamily="18" charset="0"/>
              </a:rPr>
              <a:t>,n</a:t>
            </a:r>
            <a:endParaRPr lang="en-GB" altLang="en-US" sz="1200" dirty="0">
              <a:latin typeface="Cambria" panose="02040503050406030204" pitchFamily="18" charset="0"/>
            </a:endParaRPr>
          </a:p>
        </p:txBody>
      </p:sp>
      <p:sp>
        <p:nvSpPr>
          <p:cNvPr id="6175" name="Text Box 64"/>
          <p:cNvSpPr txBox="1">
            <a:spLocks noChangeArrowheads="1"/>
          </p:cNvSpPr>
          <p:nvPr/>
        </p:nvSpPr>
        <p:spPr bwMode="auto">
          <a:xfrm>
            <a:off x="8755983" y="2426474"/>
            <a:ext cx="495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200" dirty="0">
                <a:latin typeface="Cambria" panose="02040503050406030204" pitchFamily="18" charset="0"/>
              </a:rPr>
              <a:t>1,n</a:t>
            </a:r>
            <a:endParaRPr lang="en-GB" altLang="en-US" sz="1200" dirty="0">
              <a:latin typeface="Cambria" panose="02040503050406030204" pitchFamily="18" charset="0"/>
            </a:endParaRPr>
          </a:p>
        </p:txBody>
      </p:sp>
      <p:sp>
        <p:nvSpPr>
          <p:cNvPr id="6176" name="Text Box 65"/>
          <p:cNvSpPr txBox="1">
            <a:spLocks noChangeArrowheads="1"/>
          </p:cNvSpPr>
          <p:nvPr/>
        </p:nvSpPr>
        <p:spPr bwMode="auto">
          <a:xfrm>
            <a:off x="11035761" y="2384643"/>
            <a:ext cx="549275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200" dirty="0">
                <a:latin typeface="Cambria" panose="02040503050406030204" pitchFamily="18" charset="0"/>
              </a:rPr>
              <a:t>0,n</a:t>
            </a:r>
            <a:endParaRPr lang="en-GB" altLang="en-US" sz="1200" dirty="0">
              <a:latin typeface="Cambria" panose="02040503050406030204" pitchFamily="18" charset="0"/>
            </a:endParaRPr>
          </a:p>
        </p:txBody>
      </p:sp>
      <p:sp>
        <p:nvSpPr>
          <p:cNvPr id="6177" name="Text Box 67"/>
          <p:cNvSpPr txBox="1">
            <a:spLocks noChangeArrowheads="1"/>
          </p:cNvSpPr>
          <p:nvPr/>
        </p:nvSpPr>
        <p:spPr bwMode="auto">
          <a:xfrm>
            <a:off x="11077035" y="3022901"/>
            <a:ext cx="46672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200" dirty="0">
                <a:latin typeface="Cambria" panose="02040503050406030204" pitchFamily="18" charset="0"/>
              </a:rPr>
              <a:t>0,n</a:t>
            </a:r>
            <a:endParaRPr lang="en-GB" altLang="en-US" sz="1200" dirty="0">
              <a:latin typeface="Cambria" panose="02040503050406030204" pitchFamily="18" charset="0"/>
            </a:endParaRPr>
          </a:p>
        </p:txBody>
      </p:sp>
      <p:sp>
        <p:nvSpPr>
          <p:cNvPr id="6180" name="Text Box 72"/>
          <p:cNvSpPr txBox="1">
            <a:spLocks noChangeAspect="1" noChangeArrowheads="1"/>
          </p:cNvSpPr>
          <p:nvPr/>
        </p:nvSpPr>
        <p:spPr bwMode="auto">
          <a:xfrm>
            <a:off x="7240588" y="2673350"/>
            <a:ext cx="1755775" cy="349250"/>
          </a:xfrm>
          <a:prstGeom prst="rect">
            <a:avLst/>
          </a:prstGeom>
          <a:gradFill rotWithShape="1">
            <a:gsLst>
              <a:gs pos="0">
                <a:srgbClr val="97C9F3"/>
              </a:gs>
              <a:gs pos="50000">
                <a:srgbClr val="FFFFFF"/>
              </a:gs>
              <a:gs pos="100000">
                <a:srgbClr val="97C9F3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54000" rIns="5400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Cambria" panose="02040503050406030204" pitchFamily="18" charset="0"/>
              </a:rPr>
              <a:t>E52 Time-Span</a:t>
            </a:r>
            <a:endParaRPr lang="en-GB" altLang="en-US" sz="1800">
              <a:latin typeface="Cambria" panose="02040503050406030204" pitchFamily="18" charset="0"/>
            </a:endParaRPr>
          </a:p>
        </p:txBody>
      </p:sp>
      <p:sp>
        <p:nvSpPr>
          <p:cNvPr id="6181" name="Text Box 34"/>
          <p:cNvSpPr txBox="1">
            <a:spLocks noChangeAspect="1" noChangeArrowheads="1"/>
          </p:cNvSpPr>
          <p:nvPr/>
        </p:nvSpPr>
        <p:spPr bwMode="auto">
          <a:xfrm>
            <a:off x="2203753" y="4367216"/>
            <a:ext cx="1173450" cy="341632"/>
          </a:xfrm>
          <a:prstGeom prst="rect">
            <a:avLst/>
          </a:prstGeom>
          <a:gradFill rotWithShape="1">
            <a:gsLst>
              <a:gs pos="0">
                <a:srgbClr val="97C9F3"/>
              </a:gs>
              <a:gs pos="50000">
                <a:srgbClr val="FFFFFF"/>
              </a:gs>
              <a:gs pos="100000">
                <a:srgbClr val="97C9F3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54000" rIns="5400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Cambria" panose="02040503050406030204" pitchFamily="18" charset="0"/>
              </a:rPr>
              <a:t>E4 Period</a:t>
            </a:r>
            <a:endParaRPr lang="en-GB" altLang="en-US" sz="1800">
              <a:latin typeface="Cambria" panose="02040503050406030204" pitchFamily="18" charset="0"/>
            </a:endParaRPr>
          </a:p>
        </p:txBody>
      </p:sp>
      <p:sp>
        <p:nvSpPr>
          <p:cNvPr id="6182" name="Text Box 78"/>
          <p:cNvSpPr txBox="1">
            <a:spLocks noChangeAspect="1" noChangeArrowheads="1"/>
          </p:cNvSpPr>
          <p:nvPr/>
        </p:nvSpPr>
        <p:spPr bwMode="auto">
          <a:xfrm>
            <a:off x="10746450" y="3896885"/>
            <a:ext cx="1827475" cy="341632"/>
          </a:xfrm>
          <a:prstGeom prst="rect">
            <a:avLst/>
          </a:prstGeom>
          <a:gradFill rotWithShape="1">
            <a:gsLst>
              <a:gs pos="0">
                <a:srgbClr val="97C9F3"/>
              </a:gs>
              <a:gs pos="50000">
                <a:srgbClr val="FFFFFF"/>
              </a:gs>
              <a:gs pos="100000">
                <a:srgbClr val="97C9F3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54000" rIns="5400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Cambria" panose="02040503050406030204" pitchFamily="18" charset="0"/>
              </a:rPr>
              <a:t> E54 Dimension</a:t>
            </a:r>
            <a:endParaRPr lang="en-GB" altLang="en-US" sz="1800">
              <a:latin typeface="Cambria" panose="02040503050406030204" pitchFamily="18" charset="0"/>
            </a:endParaRPr>
          </a:p>
        </p:txBody>
      </p:sp>
      <p:cxnSp>
        <p:nvCxnSpPr>
          <p:cNvPr id="6183" name="AutoShape 80"/>
          <p:cNvCxnSpPr>
            <a:cxnSpLocks noChangeShapeType="1"/>
          </p:cNvCxnSpPr>
          <p:nvPr/>
        </p:nvCxnSpPr>
        <p:spPr bwMode="auto">
          <a:xfrm rot="16200000">
            <a:off x="10123488" y="1314450"/>
            <a:ext cx="25400" cy="2663825"/>
          </a:xfrm>
          <a:prstGeom prst="bentConnector3">
            <a:avLst>
              <a:gd name="adj1" fmla="val 1000000"/>
            </a:avLst>
          </a:prstGeom>
          <a:noFill/>
          <a:ln w="25400">
            <a:solidFill>
              <a:schemeClr val="tx1"/>
            </a:solidFill>
            <a:miter lim="800000"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6184" name="Text Box 95"/>
          <p:cNvSpPr txBox="1">
            <a:spLocks noChangeArrowheads="1"/>
          </p:cNvSpPr>
          <p:nvPr/>
        </p:nvSpPr>
        <p:spPr bwMode="auto">
          <a:xfrm>
            <a:off x="8683057" y="4063496"/>
            <a:ext cx="150291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el-GR"/>
            </a:defPPr>
            <a:lvl1pPr algn="ctr">
              <a:spcAft>
                <a:spcPts val="600"/>
              </a:spcAft>
              <a:defRPr sz="1200">
                <a:latin typeface="Tahoma" panose="020B0604030504040204" pitchFamily="34" charset="0"/>
                <a:cs typeface="Times New Roman" panose="02020603050405020304" pitchFamily="18" charset="0"/>
              </a:defRPr>
            </a:lvl1pPr>
          </a:lstStyle>
          <a:p>
            <a:pPr>
              <a:spcAft>
                <a:spcPts val="0"/>
              </a:spcAft>
            </a:pPr>
            <a:r>
              <a:rPr lang="en-GB" altLang="en-US" dirty="0">
                <a:latin typeface="Cambria" panose="02040503050406030204" pitchFamily="18" charset="0"/>
              </a:rPr>
              <a:t>P191 had duration</a:t>
            </a:r>
          </a:p>
          <a:p>
            <a:pPr>
              <a:spcAft>
                <a:spcPts val="0"/>
              </a:spcAft>
            </a:pPr>
            <a:r>
              <a:rPr lang="en-GB" altLang="en-US" dirty="0">
                <a:latin typeface="Cambria" panose="02040503050406030204" pitchFamily="18" charset="0"/>
              </a:rPr>
              <a:t>(was duration of)</a:t>
            </a:r>
            <a:endParaRPr lang="el-GR" altLang="en-US" dirty="0">
              <a:latin typeface="Cambria" panose="02040503050406030204" pitchFamily="18" charset="0"/>
            </a:endParaRPr>
          </a:p>
        </p:txBody>
      </p:sp>
      <p:cxnSp>
        <p:nvCxnSpPr>
          <p:cNvPr id="6185" name="AutoShape 96"/>
          <p:cNvCxnSpPr>
            <a:cxnSpLocks noChangeShapeType="1"/>
          </p:cNvCxnSpPr>
          <p:nvPr/>
        </p:nvCxnSpPr>
        <p:spPr bwMode="auto">
          <a:xfrm rot="5400000" flipH="1" flipV="1">
            <a:off x="10139363" y="1677987"/>
            <a:ext cx="25400" cy="2663825"/>
          </a:xfrm>
          <a:prstGeom prst="bentConnector3">
            <a:avLst>
              <a:gd name="adj1" fmla="val -1235412"/>
            </a:avLst>
          </a:prstGeom>
          <a:noFill/>
          <a:ln w="25400">
            <a:solidFill>
              <a:schemeClr val="tx1"/>
            </a:solidFill>
            <a:miter lim="800000"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187" name="AutoShape 13"/>
          <p:cNvCxnSpPr>
            <a:cxnSpLocks noChangeShapeType="1"/>
            <a:stCxn id="6182" idx="1"/>
            <a:endCxn id="6180" idx="2"/>
          </p:cNvCxnSpPr>
          <p:nvPr/>
        </p:nvCxnSpPr>
        <p:spPr bwMode="auto">
          <a:xfrm rot="10800000">
            <a:off x="8118476" y="3022601"/>
            <a:ext cx="2627974" cy="1045101"/>
          </a:xfrm>
          <a:prstGeom prst="bentConnector2">
            <a:avLst/>
          </a:prstGeom>
          <a:noFill/>
          <a:ln w="25400">
            <a:solidFill>
              <a:schemeClr val="tx1"/>
            </a:solidFill>
            <a:round/>
            <a:headEnd type="stealth" w="lg" len="lg"/>
            <a:tailEnd type="non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6193" name="Text Box 15"/>
          <p:cNvSpPr txBox="1">
            <a:spLocks noChangeAspect="1" noChangeArrowheads="1"/>
          </p:cNvSpPr>
          <p:nvPr/>
        </p:nvSpPr>
        <p:spPr bwMode="auto">
          <a:xfrm>
            <a:off x="2309345" y="2657475"/>
            <a:ext cx="2341845" cy="341632"/>
          </a:xfrm>
          <a:prstGeom prst="rect">
            <a:avLst/>
          </a:prstGeom>
          <a:gradFill rotWithShape="1">
            <a:gsLst>
              <a:gs pos="0">
                <a:srgbClr val="97C9F3"/>
              </a:gs>
              <a:gs pos="50000">
                <a:srgbClr val="FFFFFF"/>
              </a:gs>
              <a:gs pos="100000">
                <a:srgbClr val="97C9F3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54000" rIns="5400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Cambria" panose="02040503050406030204" pitchFamily="18" charset="0"/>
              </a:rPr>
              <a:t>  E2 Temporal Entity  </a:t>
            </a:r>
            <a:endParaRPr lang="en-GB" altLang="en-US" sz="1800">
              <a:latin typeface="Cambria" panose="02040503050406030204" pitchFamily="18" charset="0"/>
            </a:endParaRPr>
          </a:p>
        </p:txBody>
      </p:sp>
      <p:sp>
        <p:nvSpPr>
          <p:cNvPr id="6194" name="Text Box 63"/>
          <p:cNvSpPr txBox="1">
            <a:spLocks noChangeArrowheads="1"/>
          </p:cNvSpPr>
          <p:nvPr/>
        </p:nvSpPr>
        <p:spPr bwMode="auto">
          <a:xfrm>
            <a:off x="10321887" y="3764158"/>
            <a:ext cx="495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200" dirty="0">
                <a:latin typeface="Cambria" panose="02040503050406030204" pitchFamily="18" charset="0"/>
              </a:rPr>
              <a:t>0,n</a:t>
            </a:r>
            <a:endParaRPr lang="en-GB" altLang="en-US" sz="1200" dirty="0">
              <a:latin typeface="Cambria" panose="02040503050406030204" pitchFamily="18" charset="0"/>
            </a:endParaRPr>
          </a:p>
        </p:txBody>
      </p:sp>
      <p:sp>
        <p:nvSpPr>
          <p:cNvPr id="61" name="Text Box 45"/>
          <p:cNvSpPr txBox="1">
            <a:spLocks noChangeArrowheads="1"/>
          </p:cNvSpPr>
          <p:nvPr/>
        </p:nvSpPr>
        <p:spPr bwMode="auto">
          <a:xfrm>
            <a:off x="453038" y="630284"/>
            <a:ext cx="5131918" cy="17588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el-GR"/>
            </a:defPPr>
            <a:lvl1pPr algn="ctr">
              <a:spcAft>
                <a:spcPts val="600"/>
              </a:spcAft>
              <a:defRPr sz="1200">
                <a:latin typeface="Tahoma" panose="020B0604030504040204" pitchFamily="34" charset="0"/>
                <a:cs typeface="Times New Roman" panose="02020603050405020304" pitchFamily="18" charset="0"/>
              </a:defRPr>
            </a:lvl1pPr>
          </a:lstStyle>
          <a:p>
            <a:pPr algn="l">
              <a:lnSpc>
                <a:spcPct val="114000"/>
              </a:lnSpc>
              <a:spcAft>
                <a:spcPts val="0"/>
              </a:spcAft>
            </a:pPr>
            <a:r>
              <a:rPr lang="en-GB" dirty="0">
                <a:latin typeface="Cambria" panose="02040503050406030204" pitchFamily="18" charset="0"/>
                <a:hlinkClick r:id="rId3" action="ppaction://hlinkfile"/>
              </a:rPr>
              <a:t>P173</a:t>
            </a:r>
            <a:r>
              <a:rPr lang="en-GB" dirty="0">
                <a:latin typeface="Cambria" panose="02040503050406030204" pitchFamily="18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mbria" panose="02040503050406030204" pitchFamily="18" charset="0"/>
              </a:rPr>
              <a:t>starts before or with the end of (ends after or with the start of)</a:t>
            </a:r>
            <a:endParaRPr lang="en-GB" dirty="0">
              <a:solidFill>
                <a:srgbClr val="000000"/>
              </a:solidFill>
              <a:latin typeface="Cambria" panose="02040503050406030204" pitchFamily="18" charset="0"/>
            </a:endParaRPr>
          </a:p>
          <a:p>
            <a:pPr algn="l">
              <a:lnSpc>
                <a:spcPct val="114000"/>
              </a:lnSpc>
              <a:spcAft>
                <a:spcPts val="0"/>
              </a:spcAft>
            </a:pPr>
            <a:r>
              <a:rPr lang="en-GB" dirty="0">
                <a:latin typeface="Cambria" panose="02040503050406030204" pitchFamily="18" charset="0"/>
                <a:hlinkClick r:id="rId4" action="ppaction://hlinkfile"/>
              </a:rPr>
              <a:t>P174</a:t>
            </a:r>
            <a:r>
              <a:rPr lang="en-GB" dirty="0">
                <a:latin typeface="Cambria" panose="02040503050406030204" pitchFamily="18" charset="0"/>
              </a:rPr>
              <a:t> </a:t>
            </a:r>
            <a:r>
              <a:rPr lang="en-US" dirty="0">
                <a:latin typeface="Cambria" panose="02040503050406030204" pitchFamily="18" charset="0"/>
              </a:rPr>
              <a:t>starts before the end of (ends after the start of)</a:t>
            </a:r>
            <a:endParaRPr lang="en-GB" dirty="0">
              <a:latin typeface="Cambria" panose="02040503050406030204" pitchFamily="18" charset="0"/>
            </a:endParaRPr>
          </a:p>
          <a:p>
            <a:pPr algn="l">
              <a:lnSpc>
                <a:spcPct val="114000"/>
              </a:lnSpc>
              <a:spcAft>
                <a:spcPts val="0"/>
              </a:spcAft>
            </a:pPr>
            <a:r>
              <a:rPr lang="en-GB" dirty="0">
                <a:latin typeface="Cambria" panose="02040503050406030204" pitchFamily="18" charset="0"/>
                <a:hlinkClick r:id="rId5" action="ppaction://hlinkfile"/>
              </a:rPr>
              <a:t>P175</a:t>
            </a:r>
            <a:r>
              <a:rPr lang="en-GB" dirty="0">
                <a:latin typeface="Cambria" panose="02040503050406030204" pitchFamily="18" charset="0"/>
              </a:rPr>
              <a:t> </a:t>
            </a:r>
            <a:r>
              <a:rPr lang="en-US" dirty="0">
                <a:latin typeface="Cambria" panose="02040503050406030204" pitchFamily="18" charset="0"/>
              </a:rPr>
              <a:t>starts before or with the start of (starts after or with the start of)</a:t>
            </a:r>
          </a:p>
          <a:p>
            <a:pPr algn="l">
              <a:lnSpc>
                <a:spcPct val="114000"/>
              </a:lnSpc>
              <a:spcAft>
                <a:spcPts val="0"/>
              </a:spcAft>
            </a:pPr>
            <a:r>
              <a:rPr lang="en-GB" dirty="0">
                <a:latin typeface="Cambria" panose="02040503050406030204" pitchFamily="18" charset="0"/>
                <a:hlinkClick r:id="rId6" action="ppaction://hlinkfile"/>
              </a:rPr>
              <a:t>P176</a:t>
            </a:r>
            <a:r>
              <a:rPr lang="en-GB" dirty="0">
                <a:latin typeface="Cambria" panose="02040503050406030204" pitchFamily="18" charset="0"/>
              </a:rPr>
              <a:t> </a:t>
            </a:r>
            <a:r>
              <a:rPr lang="en-US" dirty="0">
                <a:latin typeface="Cambria" panose="02040503050406030204" pitchFamily="18" charset="0"/>
              </a:rPr>
              <a:t>starts before the start of (starts after the start of)</a:t>
            </a:r>
          </a:p>
          <a:p>
            <a:pPr algn="l">
              <a:lnSpc>
                <a:spcPct val="114000"/>
              </a:lnSpc>
              <a:spcAft>
                <a:spcPts val="0"/>
              </a:spcAft>
            </a:pPr>
            <a:r>
              <a:rPr lang="en-GB" dirty="0">
                <a:latin typeface="Cambria" panose="02040503050406030204" pitchFamily="18" charset="0"/>
                <a:hlinkClick r:id="rId7" action="ppaction://hlinkfile"/>
              </a:rPr>
              <a:t>P182</a:t>
            </a:r>
            <a:r>
              <a:rPr lang="en-GB" dirty="0">
                <a:latin typeface="Cambria" panose="02040503050406030204" pitchFamily="18" charset="0"/>
              </a:rPr>
              <a:t> </a:t>
            </a:r>
            <a:r>
              <a:rPr lang="en-US" dirty="0">
                <a:latin typeface="Cambria" panose="02040503050406030204" pitchFamily="18" charset="0"/>
              </a:rPr>
              <a:t>ends before or with the start of (starts after or with the end of)</a:t>
            </a:r>
          </a:p>
          <a:p>
            <a:pPr algn="l">
              <a:lnSpc>
                <a:spcPct val="114000"/>
              </a:lnSpc>
              <a:spcAft>
                <a:spcPts val="0"/>
              </a:spcAft>
            </a:pPr>
            <a:r>
              <a:rPr lang="en-GB" dirty="0">
                <a:latin typeface="Cambria" panose="02040503050406030204" pitchFamily="18" charset="0"/>
                <a:hlinkClick r:id="rId8" action="ppaction://hlinkfile"/>
              </a:rPr>
              <a:t>P183</a:t>
            </a:r>
            <a:r>
              <a:rPr lang="en-GB" dirty="0">
                <a:latin typeface="Cambria" panose="02040503050406030204" pitchFamily="18" charset="0"/>
              </a:rPr>
              <a:t> </a:t>
            </a:r>
            <a:r>
              <a:rPr lang="en-US" dirty="0">
                <a:latin typeface="Cambria" panose="02040503050406030204" pitchFamily="18" charset="0"/>
              </a:rPr>
              <a:t>ends before the start of (starts after the end of)</a:t>
            </a:r>
          </a:p>
          <a:p>
            <a:pPr algn="l">
              <a:lnSpc>
                <a:spcPct val="114000"/>
              </a:lnSpc>
              <a:spcAft>
                <a:spcPts val="0"/>
              </a:spcAft>
            </a:pPr>
            <a:r>
              <a:rPr lang="en-GB" dirty="0">
                <a:latin typeface="Cambria" panose="02040503050406030204" pitchFamily="18" charset="0"/>
                <a:hlinkClick r:id="rId9" action="ppaction://hlinkfile"/>
              </a:rPr>
              <a:t>P184</a:t>
            </a:r>
            <a:r>
              <a:rPr lang="en-GB" dirty="0">
                <a:latin typeface="Cambria" panose="02040503050406030204" pitchFamily="18" charset="0"/>
              </a:rPr>
              <a:t> </a:t>
            </a:r>
            <a:r>
              <a:rPr lang="en-US" dirty="0">
                <a:latin typeface="Cambria" panose="02040503050406030204" pitchFamily="18" charset="0"/>
              </a:rPr>
              <a:t>ends before or with the end of (ends with or after the end of)</a:t>
            </a:r>
          </a:p>
          <a:p>
            <a:pPr algn="l">
              <a:lnSpc>
                <a:spcPct val="114000"/>
              </a:lnSpc>
              <a:spcAft>
                <a:spcPts val="0"/>
              </a:spcAft>
            </a:pPr>
            <a:r>
              <a:rPr lang="en-GB" dirty="0">
                <a:latin typeface="Cambria" panose="02040503050406030204" pitchFamily="18" charset="0"/>
                <a:hlinkClick r:id="rId10" action="ppaction://hlinkfile"/>
              </a:rPr>
              <a:t>P185</a:t>
            </a:r>
            <a:r>
              <a:rPr lang="en-GB" dirty="0">
                <a:latin typeface="Cambria" panose="02040503050406030204" pitchFamily="18" charset="0"/>
              </a:rPr>
              <a:t> ends before the end of (ends after the end of)</a:t>
            </a:r>
            <a:endParaRPr lang="en-GB" altLang="en-US" dirty="0">
              <a:latin typeface="Cambria" panose="02040503050406030204" pitchFamily="18" charset="0"/>
            </a:endParaRPr>
          </a:p>
        </p:txBody>
      </p:sp>
      <p:cxnSp>
        <p:nvCxnSpPr>
          <p:cNvPr id="63" name="AutoShape 37"/>
          <p:cNvCxnSpPr>
            <a:cxnSpLocks noChangeShapeType="1"/>
            <a:stCxn id="6193" idx="2"/>
            <a:endCxn id="6193" idx="0"/>
          </p:cNvCxnSpPr>
          <p:nvPr/>
        </p:nvCxnSpPr>
        <p:spPr bwMode="auto">
          <a:xfrm rot="5400000" flipH="1">
            <a:off x="3309452" y="2828291"/>
            <a:ext cx="341632" cy="12700"/>
          </a:xfrm>
          <a:prstGeom prst="curvedConnector5">
            <a:avLst>
              <a:gd name="adj1" fmla="val -66914"/>
              <a:gd name="adj2" fmla="val 19536929"/>
              <a:gd name="adj3" fmla="val 166914"/>
            </a:avLst>
          </a:prstGeom>
          <a:noFill/>
          <a:ln w="254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69" name="Line 22"/>
          <p:cNvSpPr>
            <a:spLocks noChangeShapeType="1"/>
          </p:cNvSpPr>
          <p:nvPr/>
        </p:nvSpPr>
        <p:spPr bwMode="auto">
          <a:xfrm flipV="1">
            <a:off x="2978691" y="3006722"/>
            <a:ext cx="852054" cy="1366843"/>
          </a:xfrm>
          <a:prstGeom prst="line">
            <a:avLst/>
          </a:prstGeom>
          <a:noFill/>
          <a:ln w="57150" cmpd="dbl">
            <a:solidFill>
              <a:schemeClr val="tx1"/>
            </a:solidFill>
            <a:round/>
            <a:headEnd type="none" w="sm" len="sm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latin typeface="Cambria" panose="02040503050406030204" pitchFamily="18" charset="0"/>
            </a:endParaRPr>
          </a:p>
        </p:txBody>
      </p:sp>
      <p:sp>
        <p:nvSpPr>
          <p:cNvPr id="70" name="Line 22"/>
          <p:cNvSpPr>
            <a:spLocks noChangeShapeType="1"/>
          </p:cNvSpPr>
          <p:nvPr/>
        </p:nvSpPr>
        <p:spPr bwMode="auto">
          <a:xfrm flipH="1" flipV="1">
            <a:off x="4013344" y="3019423"/>
            <a:ext cx="620829" cy="1347792"/>
          </a:xfrm>
          <a:prstGeom prst="line">
            <a:avLst/>
          </a:prstGeom>
          <a:noFill/>
          <a:ln w="57150" cmpd="dbl">
            <a:solidFill>
              <a:schemeClr val="tx1"/>
            </a:solidFill>
            <a:round/>
            <a:headEnd type="none" w="sm" len="sm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latin typeface="Cambria" panose="02040503050406030204" pitchFamily="18" charset="0"/>
            </a:endParaRPr>
          </a:p>
        </p:txBody>
      </p:sp>
      <p:sp>
        <p:nvSpPr>
          <p:cNvPr id="71" name="Text Box 61"/>
          <p:cNvSpPr txBox="1">
            <a:spLocks noChangeArrowheads="1"/>
          </p:cNvSpPr>
          <p:nvPr/>
        </p:nvSpPr>
        <p:spPr bwMode="auto">
          <a:xfrm>
            <a:off x="2063028" y="2413000"/>
            <a:ext cx="4953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200" dirty="0">
                <a:latin typeface="Cambria" panose="02040503050406030204" pitchFamily="18" charset="0"/>
              </a:rPr>
              <a:t>0,n</a:t>
            </a:r>
            <a:endParaRPr lang="en-GB" altLang="en-US" sz="1200" dirty="0">
              <a:latin typeface="Cambria" panose="02040503050406030204" pitchFamily="18" charset="0"/>
            </a:endParaRPr>
          </a:p>
        </p:txBody>
      </p:sp>
      <p:sp>
        <p:nvSpPr>
          <p:cNvPr id="72" name="Text Box 61"/>
          <p:cNvSpPr txBox="1">
            <a:spLocks noChangeArrowheads="1"/>
          </p:cNvSpPr>
          <p:nvPr/>
        </p:nvSpPr>
        <p:spPr bwMode="auto">
          <a:xfrm>
            <a:off x="2039609" y="2976563"/>
            <a:ext cx="4953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200" dirty="0">
                <a:latin typeface="Cambria" panose="02040503050406030204" pitchFamily="18" charset="0"/>
              </a:rPr>
              <a:t>0,n</a:t>
            </a:r>
            <a:endParaRPr lang="en-GB" altLang="en-US" sz="1200" dirty="0">
              <a:latin typeface="Cambria" panose="02040503050406030204" pitchFamily="18" charset="0"/>
            </a:endParaRPr>
          </a:p>
        </p:txBody>
      </p:sp>
      <p:sp>
        <p:nvSpPr>
          <p:cNvPr id="74" name="Line 67"/>
          <p:cNvSpPr>
            <a:spLocks noChangeShapeType="1"/>
          </p:cNvSpPr>
          <p:nvPr/>
        </p:nvSpPr>
        <p:spPr bwMode="auto">
          <a:xfrm>
            <a:off x="10219895" y="5295505"/>
            <a:ext cx="603250" cy="11113"/>
          </a:xfrm>
          <a:prstGeom prst="line">
            <a:avLst/>
          </a:prstGeom>
          <a:noFill/>
          <a:ln w="63500" cmpd="dbl">
            <a:solidFill>
              <a:schemeClr val="tx1"/>
            </a:solidFill>
            <a:round/>
            <a:headEnd type="none" w="sm" len="sm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b="0" dirty="0">
              <a:latin typeface="Cambria" panose="02040503050406030204" pitchFamily="18" charset="0"/>
            </a:endParaRPr>
          </a:p>
        </p:txBody>
      </p:sp>
      <p:sp>
        <p:nvSpPr>
          <p:cNvPr id="75" name="TextBox 1"/>
          <p:cNvSpPr txBox="1">
            <a:spLocks noChangeArrowheads="1"/>
          </p:cNvSpPr>
          <p:nvPr/>
        </p:nvSpPr>
        <p:spPr bwMode="auto">
          <a:xfrm>
            <a:off x="10799333" y="5141518"/>
            <a:ext cx="127720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400" b="0" i="1" dirty="0">
                <a:latin typeface="Cambria" panose="02040503050406030204" pitchFamily="18" charset="0"/>
              </a:rPr>
              <a:t>direct subclass</a:t>
            </a:r>
          </a:p>
        </p:txBody>
      </p:sp>
      <p:cxnSp>
        <p:nvCxnSpPr>
          <p:cNvPr id="76" name="AutoShape 70"/>
          <p:cNvCxnSpPr>
            <a:cxnSpLocks noChangeShapeType="1"/>
          </p:cNvCxnSpPr>
          <p:nvPr/>
        </p:nvCxnSpPr>
        <p:spPr bwMode="auto">
          <a:xfrm flipV="1">
            <a:off x="10230081" y="5851003"/>
            <a:ext cx="576262" cy="1588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7" name="TextBox 57"/>
          <p:cNvSpPr txBox="1">
            <a:spLocks noChangeArrowheads="1"/>
          </p:cNvSpPr>
          <p:nvPr/>
        </p:nvSpPr>
        <p:spPr bwMode="auto">
          <a:xfrm>
            <a:off x="10804095" y="5671743"/>
            <a:ext cx="84029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400" b="0" i="1">
                <a:latin typeface="Cambria" panose="02040503050406030204" pitchFamily="18" charset="0"/>
              </a:rPr>
              <a:t>property</a:t>
            </a:r>
          </a:p>
        </p:txBody>
      </p:sp>
      <p:sp>
        <p:nvSpPr>
          <p:cNvPr id="78" name="Line 67"/>
          <p:cNvSpPr>
            <a:spLocks noChangeShapeType="1"/>
          </p:cNvSpPr>
          <p:nvPr/>
        </p:nvSpPr>
        <p:spPr bwMode="auto">
          <a:xfrm flipV="1">
            <a:off x="10218308" y="5589193"/>
            <a:ext cx="604837" cy="0"/>
          </a:xfrm>
          <a:prstGeom prst="line">
            <a:avLst/>
          </a:prstGeom>
          <a:noFill/>
          <a:ln w="63500" cmpd="dbl">
            <a:solidFill>
              <a:schemeClr val="tx1"/>
            </a:solidFill>
            <a:prstDash val="sysDash"/>
            <a:round/>
            <a:headEnd type="none" w="sm" len="sm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latin typeface="Cambria" panose="02040503050406030204" pitchFamily="18" charset="0"/>
            </a:endParaRPr>
          </a:p>
        </p:txBody>
      </p:sp>
      <p:sp>
        <p:nvSpPr>
          <p:cNvPr id="79" name="TextBox 60"/>
          <p:cNvSpPr txBox="1">
            <a:spLocks noChangeArrowheads="1"/>
          </p:cNvSpPr>
          <p:nvPr/>
        </p:nvSpPr>
        <p:spPr bwMode="auto">
          <a:xfrm>
            <a:off x="10823145" y="5419330"/>
            <a:ext cx="142147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400" b="0" i="1">
                <a:latin typeface="Cambria" panose="02040503050406030204" pitchFamily="18" charset="0"/>
              </a:rPr>
              <a:t>indirect subclass</a:t>
            </a:r>
          </a:p>
        </p:txBody>
      </p:sp>
      <p:cxnSp>
        <p:nvCxnSpPr>
          <p:cNvPr id="80" name="AutoShape 44"/>
          <p:cNvCxnSpPr>
            <a:cxnSpLocks noChangeShapeType="1"/>
            <a:stCxn id="6181" idx="3"/>
            <a:endCxn id="6181" idx="2"/>
          </p:cNvCxnSpPr>
          <p:nvPr/>
        </p:nvCxnSpPr>
        <p:spPr bwMode="auto">
          <a:xfrm flipH="1">
            <a:off x="2790478" y="4538032"/>
            <a:ext cx="586725" cy="170816"/>
          </a:xfrm>
          <a:prstGeom prst="curvedConnector4">
            <a:avLst>
              <a:gd name="adj1" fmla="val -43910"/>
              <a:gd name="adj2" fmla="val 446254"/>
            </a:avLst>
          </a:prstGeom>
          <a:noFill/>
          <a:ln w="25400">
            <a:solidFill>
              <a:schemeClr val="tx1"/>
            </a:solidFill>
            <a:prstDash val="sysDash"/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7" name="Rectangle 16"/>
          <p:cNvSpPr/>
          <p:nvPr/>
        </p:nvSpPr>
        <p:spPr>
          <a:xfrm>
            <a:off x="2127474" y="5327353"/>
            <a:ext cx="2756761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sz="1200" dirty="0">
                <a:latin typeface="Cambria" panose="02040503050406030204" pitchFamily="18" charset="0"/>
                <a:cs typeface="Times New Roman" panose="02020603050405020304" pitchFamily="18" charset="0"/>
              </a:rPr>
              <a:t>P10 falls within (contains)</a:t>
            </a:r>
          </a:p>
        </p:txBody>
      </p:sp>
      <p:cxnSp>
        <p:nvCxnSpPr>
          <p:cNvPr id="85" name="AutoShape 70"/>
          <p:cNvCxnSpPr>
            <a:cxnSpLocks noChangeShapeType="1"/>
          </p:cNvCxnSpPr>
          <p:nvPr/>
        </p:nvCxnSpPr>
        <p:spPr bwMode="auto">
          <a:xfrm flipV="1">
            <a:off x="10232766" y="6077033"/>
            <a:ext cx="576262" cy="1686"/>
          </a:xfrm>
          <a:prstGeom prst="straightConnector1">
            <a:avLst/>
          </a:prstGeom>
          <a:noFill/>
          <a:ln w="25400">
            <a:solidFill>
              <a:schemeClr val="tx1"/>
            </a:solidFill>
            <a:prstDash val="sysDash"/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86" name="TextBox 57"/>
          <p:cNvSpPr txBox="1">
            <a:spLocks noChangeArrowheads="1"/>
          </p:cNvSpPr>
          <p:nvPr/>
        </p:nvSpPr>
        <p:spPr bwMode="auto">
          <a:xfrm>
            <a:off x="10820179" y="5923144"/>
            <a:ext cx="157607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400" b="0" i="1" dirty="0">
                <a:latin typeface="Cambria" panose="02040503050406030204" pitchFamily="18" charset="0"/>
              </a:rPr>
              <a:t>inherited property</a:t>
            </a:r>
          </a:p>
        </p:txBody>
      </p:sp>
      <p:cxnSp>
        <p:nvCxnSpPr>
          <p:cNvPr id="54" name="AutoShape 80"/>
          <p:cNvCxnSpPr>
            <a:cxnSpLocks noChangeShapeType="1"/>
            <a:endCxn id="60" idx="0"/>
          </p:cNvCxnSpPr>
          <p:nvPr/>
        </p:nvCxnSpPr>
        <p:spPr bwMode="auto">
          <a:xfrm rot="16200000" flipH="1" flipV="1">
            <a:off x="10176283" y="891276"/>
            <a:ext cx="14288" cy="3533003"/>
          </a:xfrm>
          <a:prstGeom prst="bentConnector3">
            <a:avLst>
              <a:gd name="adj1" fmla="val -5932727"/>
            </a:avLst>
          </a:prstGeom>
          <a:noFill/>
          <a:ln w="25400">
            <a:solidFill>
              <a:schemeClr val="tx1"/>
            </a:solidFill>
            <a:miter lim="800000"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60" name="Text Box 63"/>
          <p:cNvSpPr txBox="1">
            <a:spLocks noChangeArrowheads="1"/>
          </p:cNvSpPr>
          <p:nvPr/>
        </p:nvSpPr>
        <p:spPr bwMode="auto">
          <a:xfrm>
            <a:off x="8169275" y="2664922"/>
            <a:ext cx="4953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en-GB" altLang="en-US" sz="1200" dirty="0">
              <a:latin typeface="Cambria" panose="02040503050406030204" pitchFamily="18" charset="0"/>
            </a:endParaRPr>
          </a:p>
        </p:txBody>
      </p:sp>
      <p:sp>
        <p:nvSpPr>
          <p:cNvPr id="68" name="Text Box 20"/>
          <p:cNvSpPr txBox="1">
            <a:spLocks noChangeArrowheads="1"/>
          </p:cNvSpPr>
          <p:nvPr/>
        </p:nvSpPr>
        <p:spPr bwMode="auto">
          <a:xfrm>
            <a:off x="8718886" y="1515235"/>
            <a:ext cx="2866362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el-GR"/>
            </a:defPPr>
            <a:lvl1pPr algn="ctr">
              <a:spcAft>
                <a:spcPts val="600"/>
              </a:spcAft>
              <a:defRPr sz="1200">
                <a:latin typeface="Tahoma" panose="020B0604030504040204" pitchFamily="34" charset="0"/>
                <a:cs typeface="Times New Roman" panose="02020603050405020304" pitchFamily="18" charset="0"/>
              </a:defRPr>
            </a:lvl1pPr>
          </a:lstStyle>
          <a:p>
            <a:r>
              <a:rPr lang="en-US" altLang="en-US" dirty="0">
                <a:latin typeface="Cambria" panose="02040503050406030204" pitchFamily="18" charset="0"/>
              </a:rPr>
              <a:t>P170 defines time (time is defined by)</a:t>
            </a:r>
          </a:p>
        </p:txBody>
      </p:sp>
      <p:sp>
        <p:nvSpPr>
          <p:cNvPr id="81" name="Text Box 64"/>
          <p:cNvSpPr txBox="1">
            <a:spLocks noChangeArrowheads="1"/>
          </p:cNvSpPr>
          <p:nvPr/>
        </p:nvSpPr>
        <p:spPr bwMode="auto">
          <a:xfrm>
            <a:off x="11582130" y="1811515"/>
            <a:ext cx="495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200" dirty="0">
                <a:latin typeface="Cambria" panose="02040503050406030204" pitchFamily="18" charset="0"/>
              </a:rPr>
              <a:t>0,1</a:t>
            </a:r>
            <a:endParaRPr lang="en-GB" altLang="en-US" sz="1200" dirty="0">
              <a:latin typeface="Cambria" panose="02040503050406030204" pitchFamily="18" charset="0"/>
            </a:endParaRPr>
          </a:p>
        </p:txBody>
      </p:sp>
      <p:sp>
        <p:nvSpPr>
          <p:cNvPr id="82" name="Text Box 56"/>
          <p:cNvSpPr txBox="1">
            <a:spLocks noChangeArrowheads="1"/>
          </p:cNvSpPr>
          <p:nvPr/>
        </p:nvSpPr>
        <p:spPr bwMode="auto">
          <a:xfrm>
            <a:off x="8404872" y="1830861"/>
            <a:ext cx="495300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200" dirty="0">
                <a:latin typeface="Cambria" panose="02040503050406030204" pitchFamily="18" charset="0"/>
              </a:rPr>
              <a:t>0,n</a:t>
            </a:r>
            <a:endParaRPr lang="en-GB" altLang="en-US" sz="1200" dirty="0">
              <a:latin typeface="Cambria" panose="02040503050406030204" pitchFamily="18" charset="0"/>
            </a:endParaRPr>
          </a:p>
        </p:txBody>
      </p:sp>
      <p:sp>
        <p:nvSpPr>
          <p:cNvPr id="83" name="Text Box 63"/>
          <p:cNvSpPr txBox="1">
            <a:spLocks noChangeArrowheads="1"/>
          </p:cNvSpPr>
          <p:nvPr/>
        </p:nvSpPr>
        <p:spPr bwMode="auto">
          <a:xfrm>
            <a:off x="8097875" y="3755486"/>
            <a:ext cx="4953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l-GR" altLang="en-US" sz="1200" dirty="0">
                <a:latin typeface="Cambria" panose="02040503050406030204" pitchFamily="18" charset="0"/>
              </a:rPr>
              <a:t>1</a:t>
            </a:r>
            <a:r>
              <a:rPr lang="en-US" altLang="en-US" sz="1200" dirty="0">
                <a:latin typeface="Cambria" panose="02040503050406030204" pitchFamily="18" charset="0"/>
              </a:rPr>
              <a:t>,</a:t>
            </a:r>
            <a:r>
              <a:rPr lang="el-GR" altLang="en-US" sz="1200" dirty="0">
                <a:latin typeface="Cambria" panose="02040503050406030204" pitchFamily="18" charset="0"/>
              </a:rPr>
              <a:t>1</a:t>
            </a:r>
            <a:endParaRPr lang="en-GB" altLang="en-US" sz="1200" dirty="0">
              <a:latin typeface="Cambria" panose="02040503050406030204" pitchFamily="18" charset="0"/>
            </a:endParaRPr>
          </a:p>
        </p:txBody>
      </p:sp>
      <p:sp>
        <p:nvSpPr>
          <p:cNvPr id="58" name="Text Box 56">
            <a:extLst>
              <a:ext uri="{FF2B5EF4-FFF2-40B4-BE49-F238E27FC236}">
                <a16:creationId xmlns:a16="http://schemas.microsoft.com/office/drawing/2014/main" id="{6C053220-C5A2-4A1B-8101-9D57EAFAA1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58204" y="4800302"/>
            <a:ext cx="495300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200" dirty="0">
                <a:latin typeface="Cambria" panose="02040503050406030204" pitchFamily="18" charset="0"/>
              </a:rPr>
              <a:t>1,n</a:t>
            </a:r>
            <a:endParaRPr lang="en-GB" altLang="en-US" sz="1200" dirty="0">
              <a:latin typeface="Cambria" panose="02040503050406030204" pitchFamily="18" charset="0"/>
            </a:endParaRPr>
          </a:p>
        </p:txBody>
      </p:sp>
      <p:sp>
        <p:nvSpPr>
          <p:cNvPr id="59" name="Text Box 56">
            <a:extLst>
              <a:ext uri="{FF2B5EF4-FFF2-40B4-BE49-F238E27FC236}">
                <a16:creationId xmlns:a16="http://schemas.microsoft.com/office/drawing/2014/main" id="{E0844E98-CCD5-4B97-B005-74A37B74BD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01155" y="4793150"/>
            <a:ext cx="495300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200" dirty="0">
                <a:latin typeface="Cambria" panose="02040503050406030204" pitchFamily="18" charset="0"/>
              </a:rPr>
              <a:t>1,n</a:t>
            </a:r>
            <a:endParaRPr lang="en-GB" altLang="en-US" sz="1200" dirty="0">
              <a:latin typeface="Cambria" panose="02040503050406030204" pitchFamily="18" charset="0"/>
            </a:endParaRPr>
          </a:p>
        </p:txBody>
      </p:sp>
      <p:cxnSp>
        <p:nvCxnSpPr>
          <p:cNvPr id="62" name="AutoShape 46">
            <a:extLst>
              <a:ext uri="{FF2B5EF4-FFF2-40B4-BE49-F238E27FC236}">
                <a16:creationId xmlns:a16="http://schemas.microsoft.com/office/drawing/2014/main" id="{66575EF6-1046-4651-8827-0F081D28B958}"/>
              </a:ext>
            </a:extLst>
          </p:cNvPr>
          <p:cNvCxnSpPr>
            <a:cxnSpLocks noChangeShapeType="1"/>
            <a:stCxn id="6180" idx="0"/>
            <a:endCxn id="6180" idx="1"/>
          </p:cNvCxnSpPr>
          <p:nvPr/>
        </p:nvCxnSpPr>
        <p:spPr bwMode="auto">
          <a:xfrm rot="16200000" flipH="1" flipV="1">
            <a:off x="7592219" y="2321718"/>
            <a:ext cx="174625" cy="877888"/>
          </a:xfrm>
          <a:prstGeom prst="curvedConnector4">
            <a:avLst>
              <a:gd name="adj1" fmla="val -314740"/>
              <a:gd name="adj2" fmla="val 137121"/>
            </a:avLst>
          </a:prstGeom>
          <a:noFill/>
          <a:ln w="254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9407712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6A0FBD5-A289-4E8B-84C9-C09062155D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394" y="600211"/>
            <a:ext cx="12205250" cy="5657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199636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l-GR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l-GR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82064</TotalTime>
  <Words>516</Words>
  <Application>Microsoft Office PowerPoint</Application>
  <PresentationFormat>Custom</PresentationFormat>
  <Paragraphs>102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Cambria</vt:lpstr>
      <vt:lpstr>Times New Roman</vt:lpstr>
      <vt:lpstr>Default Design</vt:lpstr>
      <vt:lpstr>PowerPoint Presentation</vt:lpstr>
      <vt:lpstr>PowerPoint Presentation</vt:lpstr>
      <vt:lpstr>PowerPoint Presentation</vt:lpstr>
      <vt:lpstr>PowerPoint Presentation</vt:lpstr>
    </vt:vector>
  </TitlesOfParts>
  <Company>forth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ics</dc:creator>
  <cp:lastModifiedBy>Tsoulouha Eleni</cp:lastModifiedBy>
  <cp:revision>924</cp:revision>
  <cp:lastPrinted>2020-06-19T11:41:53Z</cp:lastPrinted>
  <dcterms:created xsi:type="dcterms:W3CDTF">2009-01-13T10:44:39Z</dcterms:created>
  <dcterms:modified xsi:type="dcterms:W3CDTF">2024-01-17T13:30:08Z</dcterms:modified>
</cp:coreProperties>
</file>