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20" r:id="rId2"/>
    <p:sldId id="317" r:id="rId3"/>
    <p:sldId id="319" r:id="rId4"/>
    <p:sldId id="321" r:id="rId5"/>
  </p:sldIdLst>
  <p:sldSz cx="12746038" cy="6858000"/>
  <p:notesSz cx="6794500" cy="9931400"/>
  <p:defaultTextStyle>
    <a:defPPr>
      <a:defRPr lang="el-GR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39D4220-5512-4E18-9E30-BF106F191709}">
          <p14:sldIdLst>
            <p14:sldId id="320"/>
            <p14:sldId id="317"/>
          </p14:sldIdLst>
        </p14:section>
        <p14:section name="edited (P156)(P195 arrow)" id="{18B2BD9E-DF25-464B-82B8-E6F1F9A1574D}">
          <p14:sldIdLst>
            <p14:sldId id="319"/>
            <p14:sldId id="3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58">
          <p15:clr>
            <a:srgbClr val="A4A3A4"/>
          </p15:clr>
        </p15:guide>
        <p15:guide id="2" pos="425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EE97"/>
    <a:srgbClr val="8F9CFB"/>
    <a:srgbClr val="93FBCC"/>
    <a:srgbClr val="81CC1E"/>
    <a:srgbClr val="FFBB11"/>
    <a:srgbClr val="35DB90"/>
    <a:srgbClr val="6DBBFB"/>
    <a:srgbClr val="79BAEF"/>
    <a:srgbClr val="57C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9" autoAdjust="0"/>
    <p:restoredTop sz="85442" autoAdjust="0"/>
  </p:normalViewPr>
  <p:slideViewPr>
    <p:cSldViewPr snapToGrid="0">
      <p:cViewPr varScale="1">
        <p:scale>
          <a:sx n="98" d="100"/>
          <a:sy n="98" d="100"/>
        </p:scale>
        <p:origin x="792" y="84"/>
      </p:cViewPr>
      <p:guideLst>
        <p:guide orient="horz" pos="1158"/>
        <p:guide pos="4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7890" y="0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61913" y="746125"/>
            <a:ext cx="6918326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133" y="4718214"/>
            <a:ext cx="5436235" cy="446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 noProof="0"/>
              <a:t>Click to edit Master text styles</a:t>
            </a:r>
          </a:p>
          <a:p>
            <a:pPr lvl="1"/>
            <a:r>
              <a:rPr lang="el-GR" altLang="en-US" noProof="0"/>
              <a:t>Second level</a:t>
            </a:r>
          </a:p>
          <a:p>
            <a:pPr lvl="2"/>
            <a:r>
              <a:rPr lang="el-GR" altLang="en-US" noProof="0"/>
              <a:t>Third level</a:t>
            </a:r>
          </a:p>
          <a:p>
            <a:pPr lvl="3"/>
            <a:r>
              <a:rPr lang="el-GR" altLang="en-US" noProof="0"/>
              <a:t>Fourth level</a:t>
            </a:r>
          </a:p>
          <a:p>
            <a:pPr lvl="4"/>
            <a:r>
              <a:rPr lang="el-GR" altLang="en-US" noProof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234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7890" y="9433234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fld id="{6E9B24FF-AE70-42E2-9DE5-B6180FEBD186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/>
              <a:t>Figure 6</a:t>
            </a:r>
          </a:p>
          <a:p>
            <a:endParaRPr lang="en-US" altLang="en-US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2D4F57-C78A-4C13-8DE2-937CE2E33CA7}" type="slidenum">
              <a:rPr lang="el-GR" altLang="en-US" b="0" smtClean="0"/>
              <a:pPr/>
              <a:t>1</a:t>
            </a:fld>
            <a:endParaRPr lang="el-GR" altLang="en-US" b="0"/>
          </a:p>
        </p:txBody>
      </p:sp>
    </p:spTree>
    <p:extLst>
      <p:ext uri="{BB962C8B-B14F-4D97-AF65-F5344CB8AC3E}">
        <p14:creationId xmlns:p14="http://schemas.microsoft.com/office/powerpoint/2010/main" val="1007242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/>
              <a:t>Figure 6</a:t>
            </a:r>
          </a:p>
          <a:p>
            <a:endParaRPr lang="en-US" altLang="en-US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2D4F57-C78A-4C13-8DE2-937CE2E33CA7}" type="slidenum">
              <a:rPr lang="el-GR" altLang="en-US" b="0" smtClean="0"/>
              <a:pPr/>
              <a:t>3</a:t>
            </a:fld>
            <a:endParaRPr lang="el-GR" altLang="en-US" b="0"/>
          </a:p>
        </p:txBody>
      </p:sp>
    </p:spTree>
    <p:extLst>
      <p:ext uri="{BB962C8B-B14F-4D97-AF65-F5344CB8AC3E}">
        <p14:creationId xmlns:p14="http://schemas.microsoft.com/office/powerpoint/2010/main" val="2598565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3850" y="1122363"/>
            <a:ext cx="955833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3850" y="3602038"/>
            <a:ext cx="955833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B0759-710B-42A5-BE04-013DDAD8CBB1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3183142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800F7-2BF0-4586-AFD0-32DEF2EE8F4F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4289861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2425" y="274638"/>
            <a:ext cx="2867025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6588" y="274638"/>
            <a:ext cx="8453437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210B6-5D4D-43A4-9372-C51CDFE65185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2974295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6CAD5-BE13-4C0B-8FE9-0AA5FFC0EED1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17691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9950" y="1709738"/>
            <a:ext cx="109934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50" y="4589463"/>
            <a:ext cx="10993438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8E819-937E-47D0-9E86-552C3BA266DE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31764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6588" y="1600200"/>
            <a:ext cx="5659437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48425" y="1600200"/>
            <a:ext cx="5661025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1EBFA-60D8-4374-9D5F-D26460C08CF8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4203417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8" y="365125"/>
            <a:ext cx="10993437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888" y="1681163"/>
            <a:ext cx="5392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7888" y="2505075"/>
            <a:ext cx="5392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3188" y="1681163"/>
            <a:ext cx="54181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3188" y="2505075"/>
            <a:ext cx="54181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04A38-D59C-4B8C-986F-03EC335F0617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411882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3D98C-56F1-4415-B184-673C2B9317B6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648056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43430-7A32-4AE8-A386-1AE689180A8E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32146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8" y="457200"/>
            <a:ext cx="41116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138" y="987425"/>
            <a:ext cx="645318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2057400"/>
            <a:ext cx="41116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8F39D-39D5-4BCD-997B-38839C00256D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446245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8" y="457200"/>
            <a:ext cx="41116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18138" y="987425"/>
            <a:ext cx="645318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2057400"/>
            <a:ext cx="41116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6C699-D82D-48E1-9B21-9EDAF159AB10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15153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6588" y="274638"/>
            <a:ext cx="114728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6588" y="1600200"/>
            <a:ext cx="114728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Click to edit Master text styles</a:t>
            </a:r>
          </a:p>
          <a:p>
            <a:pPr lvl="1"/>
            <a:r>
              <a:rPr lang="el-GR" altLang="en-US"/>
              <a:t>Second level</a:t>
            </a:r>
          </a:p>
          <a:p>
            <a:pPr lvl="2"/>
            <a:r>
              <a:rPr lang="el-GR" altLang="en-US"/>
              <a:t>Third level</a:t>
            </a:r>
          </a:p>
          <a:p>
            <a:pPr lvl="3"/>
            <a:r>
              <a:rPr lang="el-GR" altLang="en-US"/>
              <a:t>Fourth level</a:t>
            </a:r>
          </a:p>
          <a:p>
            <a:pPr lvl="4"/>
            <a:r>
              <a:rPr lang="el-GR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6588" y="6245225"/>
            <a:ext cx="29749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54513" y="6245225"/>
            <a:ext cx="403701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34475" y="6245225"/>
            <a:ext cx="29749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pPr>
              <a:defRPr/>
            </a:pPr>
            <a:fld id="{060D6658-E5A0-4943-B954-92ADB29F3E7D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4"/>
          <p:cNvSpPr txBox="1">
            <a:spLocks noChangeAspect="1" noChangeArrowheads="1"/>
          </p:cNvSpPr>
          <p:nvPr/>
        </p:nvSpPr>
        <p:spPr bwMode="auto">
          <a:xfrm>
            <a:off x="297751" y="1385888"/>
            <a:ext cx="1232888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E53 Place 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4100" name="Text Box 17"/>
          <p:cNvSpPr txBox="1">
            <a:spLocks noChangeAspect="1" noChangeArrowheads="1"/>
          </p:cNvSpPr>
          <p:nvPr/>
        </p:nvSpPr>
        <p:spPr bwMode="auto">
          <a:xfrm>
            <a:off x="10310813" y="1377950"/>
            <a:ext cx="1743075" cy="349250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ambria" panose="02040503050406030204" pitchFamily="18" charset="0"/>
              </a:rPr>
              <a:t>E52 Time Span</a:t>
            </a:r>
            <a:endParaRPr lang="en-GB" altLang="en-US" sz="1800" dirty="0">
              <a:latin typeface="Cambria" panose="02040503050406030204" pitchFamily="18" charset="0"/>
            </a:endParaRPr>
          </a:p>
        </p:txBody>
      </p:sp>
      <p:sp>
        <p:nvSpPr>
          <p:cNvPr id="4101" name="Text Box 25"/>
          <p:cNvSpPr txBox="1">
            <a:spLocks noChangeAspect="1" noChangeArrowheads="1"/>
          </p:cNvSpPr>
          <p:nvPr/>
        </p:nvSpPr>
        <p:spPr bwMode="auto">
          <a:xfrm>
            <a:off x="7261990" y="2508250"/>
            <a:ext cx="2246371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E2 Temporal Entity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4102" name="Text Box 15"/>
          <p:cNvSpPr txBox="1">
            <a:spLocks noChangeAspect="1" noChangeArrowheads="1"/>
          </p:cNvSpPr>
          <p:nvPr/>
        </p:nvSpPr>
        <p:spPr bwMode="auto">
          <a:xfrm>
            <a:off x="4769546" y="1377950"/>
            <a:ext cx="2608457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 E92 Spacetime Volume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4103" name="Text Box 40"/>
          <p:cNvSpPr txBox="1">
            <a:spLocks noChangeArrowheads="1"/>
          </p:cNvSpPr>
          <p:nvPr/>
        </p:nvSpPr>
        <p:spPr bwMode="auto">
          <a:xfrm>
            <a:off x="7757530" y="1542121"/>
            <a:ext cx="22808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P160 has temporal projection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(is temporal projection of)</a:t>
            </a:r>
            <a:endParaRPr lang="en-GB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auto">
          <a:xfrm>
            <a:off x="7772399" y="1291795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05" name="Text Box 24"/>
          <p:cNvSpPr txBox="1">
            <a:spLocks noChangeArrowheads="1"/>
          </p:cNvSpPr>
          <p:nvPr/>
        </p:nvSpPr>
        <p:spPr bwMode="auto">
          <a:xfrm>
            <a:off x="9848863" y="1286449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4106" name="AutoShape 6"/>
          <p:cNvCxnSpPr>
            <a:cxnSpLocks noChangeShapeType="1"/>
            <a:stCxn id="4102" idx="3"/>
            <a:endCxn id="4100" idx="1"/>
          </p:cNvCxnSpPr>
          <p:nvPr/>
        </p:nvCxnSpPr>
        <p:spPr bwMode="auto">
          <a:xfrm>
            <a:off x="7378003" y="1548766"/>
            <a:ext cx="2932810" cy="3809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7" name="Line 2"/>
          <p:cNvSpPr>
            <a:spLocks noChangeShapeType="1"/>
          </p:cNvSpPr>
          <p:nvPr/>
        </p:nvSpPr>
        <p:spPr bwMode="auto">
          <a:xfrm rot="16200000" flipV="1">
            <a:off x="6595855" y="4037219"/>
            <a:ext cx="2397539" cy="22226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4108" name="Line 2"/>
          <p:cNvSpPr>
            <a:spLocks noChangeShapeType="1"/>
          </p:cNvSpPr>
          <p:nvPr/>
        </p:nvSpPr>
        <p:spPr bwMode="auto">
          <a:xfrm rot="16200000" flipV="1">
            <a:off x="5347285" y="3464924"/>
            <a:ext cx="3535777" cy="44451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ambria" panose="02040503050406030204" pitchFamily="18" charset="0"/>
            </a:endParaRPr>
          </a:p>
        </p:txBody>
      </p:sp>
      <p:cxnSp>
        <p:nvCxnSpPr>
          <p:cNvPr id="4109" name="AutoShape 62"/>
          <p:cNvCxnSpPr>
            <a:cxnSpLocks noChangeShapeType="1"/>
            <a:stCxn id="4101" idx="3"/>
            <a:endCxn id="4100" idx="2"/>
          </p:cNvCxnSpPr>
          <p:nvPr/>
        </p:nvCxnSpPr>
        <p:spPr bwMode="auto">
          <a:xfrm flipV="1">
            <a:off x="9508361" y="1727200"/>
            <a:ext cx="1673990" cy="951866"/>
          </a:xfrm>
          <a:prstGeom prst="bentConnector2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Text Box 63"/>
          <p:cNvSpPr txBox="1">
            <a:spLocks noChangeArrowheads="1"/>
          </p:cNvSpPr>
          <p:nvPr/>
        </p:nvSpPr>
        <p:spPr bwMode="auto">
          <a:xfrm>
            <a:off x="9645755" y="2636416"/>
            <a:ext cx="14253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P4 has time-span</a:t>
            </a:r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en-US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is time-span</a:t>
            </a:r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of</a:t>
            </a:r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111" name="Text Box 64"/>
          <p:cNvSpPr txBox="1">
            <a:spLocks noChangeArrowheads="1"/>
          </p:cNvSpPr>
          <p:nvPr/>
        </p:nvSpPr>
        <p:spPr bwMode="auto">
          <a:xfrm>
            <a:off x="10778349" y="2395536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12" name="Text Box 64"/>
          <p:cNvSpPr txBox="1">
            <a:spLocks noChangeArrowheads="1"/>
          </p:cNvSpPr>
          <p:nvPr/>
        </p:nvSpPr>
        <p:spPr bwMode="auto">
          <a:xfrm>
            <a:off x="9489933" y="2409299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4113" name="AutoShape 6"/>
          <p:cNvCxnSpPr>
            <a:cxnSpLocks noChangeShapeType="1"/>
            <a:stCxn id="4102" idx="1"/>
            <a:endCxn id="4099" idx="3"/>
          </p:cNvCxnSpPr>
          <p:nvPr/>
        </p:nvCxnSpPr>
        <p:spPr bwMode="auto">
          <a:xfrm flipH="1">
            <a:off x="1530639" y="1548766"/>
            <a:ext cx="3238907" cy="793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4" name="Text Box 26"/>
          <p:cNvSpPr txBox="1">
            <a:spLocks noChangeArrowheads="1"/>
          </p:cNvSpPr>
          <p:nvPr/>
        </p:nvSpPr>
        <p:spPr bwMode="auto">
          <a:xfrm>
            <a:off x="2064822" y="1529945"/>
            <a:ext cx="21092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l-GR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161 </a:t>
            </a: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has spatial projection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(is spatial projection of)</a:t>
            </a:r>
            <a:endParaRPr lang="en-GB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115" name="Text Box 24"/>
          <p:cNvSpPr txBox="1">
            <a:spLocks noChangeArrowheads="1"/>
          </p:cNvSpPr>
          <p:nvPr/>
        </p:nvSpPr>
        <p:spPr bwMode="auto">
          <a:xfrm>
            <a:off x="4238251" y="1276753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16" name="Text Box 24"/>
          <p:cNvSpPr txBox="1">
            <a:spLocks noChangeArrowheads="1"/>
          </p:cNvSpPr>
          <p:nvPr/>
        </p:nvSpPr>
        <p:spPr bwMode="auto">
          <a:xfrm>
            <a:off x="1626498" y="1269245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</a:p>
        </p:txBody>
      </p:sp>
      <p:cxnSp>
        <p:nvCxnSpPr>
          <p:cNvPr id="4117" name="AutoShape 6"/>
          <p:cNvCxnSpPr>
            <a:cxnSpLocks noChangeShapeType="1"/>
            <a:stCxn id="4126" idx="1"/>
          </p:cNvCxnSpPr>
          <p:nvPr/>
        </p:nvCxnSpPr>
        <p:spPr bwMode="auto">
          <a:xfrm rot="10800000">
            <a:off x="445575" y="1721715"/>
            <a:ext cx="6351335" cy="3704141"/>
          </a:xfrm>
          <a:prstGeom prst="bentConnector3">
            <a:avLst>
              <a:gd name="adj1" fmla="val 100214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8" name="Text Box 15"/>
          <p:cNvSpPr txBox="1">
            <a:spLocks noChangeAspect="1" noChangeArrowheads="1"/>
          </p:cNvSpPr>
          <p:nvPr/>
        </p:nvSpPr>
        <p:spPr bwMode="auto">
          <a:xfrm>
            <a:off x="2677657" y="2508250"/>
            <a:ext cx="2190073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ambria" panose="02040503050406030204" pitchFamily="18" charset="0"/>
              </a:rPr>
              <a:t> E18 Physical Thing</a:t>
            </a:r>
            <a:r>
              <a:rPr lang="en-US" altLang="en-US" sz="1200" dirty="0">
                <a:latin typeface="Cambria" panose="02040503050406030204" pitchFamily="18" charset="0"/>
              </a:rPr>
              <a:t> 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19" name="Text Box 5"/>
          <p:cNvSpPr txBox="1">
            <a:spLocks noChangeArrowheads="1"/>
          </p:cNvSpPr>
          <p:nvPr/>
        </p:nvSpPr>
        <p:spPr bwMode="auto">
          <a:xfrm>
            <a:off x="2564259" y="5393882"/>
            <a:ext cx="13389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P7 took place at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(witnessed)</a:t>
            </a:r>
            <a:endParaRPr lang="el-GR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6334919" y="5178839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21" name="Text Box 24"/>
          <p:cNvSpPr txBox="1">
            <a:spLocks noChangeArrowheads="1"/>
          </p:cNvSpPr>
          <p:nvPr/>
        </p:nvSpPr>
        <p:spPr bwMode="auto">
          <a:xfrm>
            <a:off x="423035" y="5137198"/>
            <a:ext cx="51918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4122" name="AutoShape 6"/>
          <p:cNvCxnSpPr>
            <a:cxnSpLocks noChangeShapeType="1"/>
            <a:stCxn id="4118" idx="1"/>
          </p:cNvCxnSpPr>
          <p:nvPr/>
        </p:nvCxnSpPr>
        <p:spPr bwMode="auto">
          <a:xfrm rot="10800000">
            <a:off x="1328739" y="1727200"/>
            <a:ext cx="1348919" cy="951866"/>
          </a:xfrm>
          <a:prstGeom prst="bentConnector2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23" name="Text Box 26"/>
          <p:cNvSpPr txBox="1">
            <a:spLocks noChangeArrowheads="1"/>
          </p:cNvSpPr>
          <p:nvPr/>
        </p:nvSpPr>
        <p:spPr bwMode="auto">
          <a:xfrm>
            <a:off x="1313304" y="2670174"/>
            <a:ext cx="13008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P156 occupies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Arial" panose="020B0604020202020204" pitchFamily="34" charset="0"/>
              </a:rPr>
              <a:t>(is occupied by)</a:t>
            </a:r>
            <a:endParaRPr lang="en-GB" altLang="en-US" sz="1200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124" name="Text Box 57"/>
          <p:cNvSpPr txBox="1">
            <a:spLocks noChangeArrowheads="1"/>
          </p:cNvSpPr>
          <p:nvPr/>
        </p:nvSpPr>
        <p:spPr bwMode="auto">
          <a:xfrm>
            <a:off x="2236854" y="2400359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25" name="Text Box 24"/>
          <p:cNvSpPr txBox="1">
            <a:spLocks noChangeArrowheads="1"/>
          </p:cNvSpPr>
          <p:nvPr/>
        </p:nvSpPr>
        <p:spPr bwMode="auto">
          <a:xfrm>
            <a:off x="1289050" y="2397007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26" name="Text Box 19"/>
          <p:cNvSpPr txBox="1">
            <a:spLocks noChangeAspect="1" noChangeArrowheads="1"/>
          </p:cNvSpPr>
          <p:nvPr/>
        </p:nvSpPr>
        <p:spPr bwMode="auto">
          <a:xfrm>
            <a:off x="6796909" y="5255039"/>
            <a:ext cx="1236607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E4 Period 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cxnSp>
        <p:nvCxnSpPr>
          <p:cNvPr id="4128" name="AutoShape 6"/>
          <p:cNvCxnSpPr>
            <a:cxnSpLocks noChangeShapeType="1"/>
            <a:stCxn id="4118" idx="3"/>
            <a:endCxn id="4102" idx="2"/>
          </p:cNvCxnSpPr>
          <p:nvPr/>
        </p:nvCxnSpPr>
        <p:spPr bwMode="auto">
          <a:xfrm flipV="1">
            <a:off x="4867730" y="1719582"/>
            <a:ext cx="1206045" cy="959484"/>
          </a:xfrm>
          <a:prstGeom prst="bentConnector2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29" name="Rectangle 9"/>
          <p:cNvSpPr>
            <a:spLocks noChangeArrowheads="1"/>
          </p:cNvSpPr>
          <p:nvPr/>
        </p:nvSpPr>
        <p:spPr bwMode="auto">
          <a:xfrm>
            <a:off x="4924865" y="2638004"/>
            <a:ext cx="12024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P196 defines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(is defined by)</a:t>
            </a:r>
          </a:p>
        </p:txBody>
      </p:sp>
      <p:sp>
        <p:nvSpPr>
          <p:cNvPr id="4130" name="Text Box 24"/>
          <p:cNvSpPr txBox="1">
            <a:spLocks noChangeArrowheads="1"/>
          </p:cNvSpPr>
          <p:nvPr/>
        </p:nvSpPr>
        <p:spPr bwMode="auto">
          <a:xfrm>
            <a:off x="4889500" y="2410406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31" name="Text Box 57"/>
          <p:cNvSpPr txBox="1">
            <a:spLocks noChangeArrowheads="1"/>
          </p:cNvSpPr>
          <p:nvPr/>
        </p:nvSpPr>
        <p:spPr bwMode="auto">
          <a:xfrm>
            <a:off x="5693923" y="2379611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4132" name="AutoShape 62"/>
          <p:cNvCxnSpPr>
            <a:cxnSpLocks noChangeShapeType="1"/>
            <a:stCxn id="4126" idx="3"/>
          </p:cNvCxnSpPr>
          <p:nvPr/>
        </p:nvCxnSpPr>
        <p:spPr bwMode="auto">
          <a:xfrm flipV="1">
            <a:off x="8033516" y="1715073"/>
            <a:ext cx="3609174" cy="3710782"/>
          </a:xfrm>
          <a:prstGeom prst="bentConnector2">
            <a:avLst/>
          </a:prstGeom>
          <a:noFill/>
          <a:ln w="25400">
            <a:solidFill>
              <a:schemeClr val="tx1"/>
            </a:solidFill>
            <a:prstDash val="sysDash"/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33" name="Text Box 40"/>
          <p:cNvSpPr txBox="1">
            <a:spLocks noChangeArrowheads="1"/>
          </p:cNvSpPr>
          <p:nvPr/>
        </p:nvSpPr>
        <p:spPr bwMode="auto">
          <a:xfrm>
            <a:off x="8778747" y="5162964"/>
            <a:ext cx="200420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“P160 is equivalent to P4”</a:t>
            </a:r>
            <a:endParaRPr lang="en-GB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134" name="Line 5"/>
          <p:cNvSpPr>
            <a:spLocks noChangeShapeType="1"/>
          </p:cNvSpPr>
          <p:nvPr/>
        </p:nvSpPr>
        <p:spPr bwMode="auto">
          <a:xfrm rot="5400000" flipH="1">
            <a:off x="5312569" y="2621756"/>
            <a:ext cx="1860550" cy="14288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4135" name="Text Box 68"/>
          <p:cNvSpPr txBox="1">
            <a:spLocks noChangeAspect="1" noChangeArrowheads="1"/>
          </p:cNvSpPr>
          <p:nvPr/>
        </p:nvSpPr>
        <p:spPr bwMode="auto">
          <a:xfrm>
            <a:off x="5324238" y="3567113"/>
            <a:ext cx="1527648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E93 Presence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cxnSp>
        <p:nvCxnSpPr>
          <p:cNvPr id="4136" name="AutoShape 13"/>
          <p:cNvCxnSpPr>
            <a:cxnSpLocks noChangeShapeType="1"/>
            <a:endCxn id="4135" idx="3"/>
          </p:cNvCxnSpPr>
          <p:nvPr/>
        </p:nvCxnSpPr>
        <p:spPr bwMode="auto">
          <a:xfrm rot="10800000" flipV="1">
            <a:off x="6851887" y="1727199"/>
            <a:ext cx="4463815" cy="2010730"/>
          </a:xfrm>
          <a:prstGeom prst="bentConnector3">
            <a:avLst>
              <a:gd name="adj1" fmla="val 37"/>
            </a:avLst>
          </a:prstGeom>
          <a:noFill/>
          <a:ln w="25400">
            <a:solidFill>
              <a:schemeClr val="tx1"/>
            </a:solidFill>
            <a:round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37" name="Text Box 64"/>
          <p:cNvSpPr txBox="1">
            <a:spLocks noChangeArrowheads="1"/>
          </p:cNvSpPr>
          <p:nvPr/>
        </p:nvSpPr>
        <p:spPr bwMode="auto">
          <a:xfrm>
            <a:off x="7114569" y="3470275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38" name="Text Box 97"/>
          <p:cNvSpPr txBox="1">
            <a:spLocks noChangeArrowheads="1"/>
          </p:cNvSpPr>
          <p:nvPr/>
        </p:nvSpPr>
        <p:spPr bwMode="auto">
          <a:xfrm>
            <a:off x="10934700" y="3461897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39" name="Text Box 40"/>
          <p:cNvSpPr txBox="1">
            <a:spLocks noChangeArrowheads="1"/>
          </p:cNvSpPr>
          <p:nvPr/>
        </p:nvSpPr>
        <p:spPr bwMode="auto">
          <a:xfrm>
            <a:off x="8267699" y="3720569"/>
            <a:ext cx="28781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  P164 is temporally specified by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(temporally specifies)</a:t>
            </a:r>
            <a:endParaRPr lang="en-GB" altLang="en-US" sz="1200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140" name="Rectangle 11"/>
          <p:cNvSpPr>
            <a:spLocks noChangeArrowheads="1"/>
          </p:cNvSpPr>
          <p:nvPr/>
        </p:nvSpPr>
        <p:spPr bwMode="auto">
          <a:xfrm>
            <a:off x="3494281" y="3719631"/>
            <a:ext cx="18200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l-GR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195</a:t>
            </a:r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was a presence of</a:t>
            </a:r>
          </a:p>
          <a:p>
            <a:pPr algn="ctr"/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(had presence)</a:t>
            </a:r>
            <a:endParaRPr lang="en-US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41" name="AutoShape 6"/>
          <p:cNvCxnSpPr>
            <a:cxnSpLocks noChangeShapeType="1"/>
            <a:stCxn id="4135" idx="1"/>
          </p:cNvCxnSpPr>
          <p:nvPr/>
        </p:nvCxnSpPr>
        <p:spPr bwMode="auto">
          <a:xfrm rot="10800000">
            <a:off x="3205164" y="2849563"/>
            <a:ext cx="2119074" cy="888366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2" name="Text Box 57"/>
          <p:cNvSpPr txBox="1">
            <a:spLocks noChangeArrowheads="1"/>
          </p:cNvSpPr>
          <p:nvPr/>
        </p:nvSpPr>
        <p:spPr bwMode="auto">
          <a:xfrm>
            <a:off x="3194050" y="2922665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>
                <a:latin typeface="Cambria" panose="02040503050406030204" pitchFamily="18" charset="0"/>
              </a:rPr>
              <a:t>0,n</a:t>
            </a:r>
            <a:endParaRPr lang="en-GB" altLang="en-US" sz="1200">
              <a:latin typeface="Cambria" panose="02040503050406030204" pitchFamily="18" charset="0"/>
            </a:endParaRPr>
          </a:p>
        </p:txBody>
      </p:sp>
      <p:sp>
        <p:nvSpPr>
          <p:cNvPr id="4143" name="Text Box 57"/>
          <p:cNvSpPr txBox="1">
            <a:spLocks noChangeArrowheads="1"/>
          </p:cNvSpPr>
          <p:nvPr/>
        </p:nvSpPr>
        <p:spPr bwMode="auto">
          <a:xfrm>
            <a:off x="4884738" y="3463270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3753" y="3738391"/>
            <a:ext cx="23447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P157  is at rest relative to</a:t>
            </a:r>
          </a:p>
          <a:p>
            <a:pPr algn="ctr">
              <a:defRPr/>
            </a:pPr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(provides reference space for) </a:t>
            </a:r>
            <a:endParaRPr 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45" name="AutoShape 6"/>
          <p:cNvCxnSpPr>
            <a:cxnSpLocks noChangeShapeType="1"/>
          </p:cNvCxnSpPr>
          <p:nvPr/>
        </p:nvCxnSpPr>
        <p:spPr bwMode="auto">
          <a:xfrm rot="5400000" flipH="1">
            <a:off x="1465918" y="1367631"/>
            <a:ext cx="1117600" cy="1836737"/>
          </a:xfrm>
          <a:prstGeom prst="bentConnector3">
            <a:avLst>
              <a:gd name="adj1" fmla="val -79875"/>
            </a:avLst>
          </a:prstGeom>
          <a:noFill/>
          <a:ln w="25400">
            <a:solidFill>
              <a:schemeClr val="tx1"/>
            </a:solidFill>
            <a:round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6" name="Text Box 57"/>
          <p:cNvSpPr txBox="1">
            <a:spLocks noChangeArrowheads="1"/>
          </p:cNvSpPr>
          <p:nvPr/>
        </p:nvSpPr>
        <p:spPr bwMode="auto">
          <a:xfrm>
            <a:off x="2566988" y="3454763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47" name="Text Box 64"/>
          <p:cNvSpPr txBox="1">
            <a:spLocks noChangeArrowheads="1"/>
          </p:cNvSpPr>
          <p:nvPr/>
        </p:nvSpPr>
        <p:spPr bwMode="auto">
          <a:xfrm>
            <a:off x="1081088" y="3455557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4148" name="Straight Arrow Connector 34"/>
          <p:cNvCxnSpPr>
            <a:cxnSpLocks noChangeShapeType="1"/>
          </p:cNvCxnSpPr>
          <p:nvPr/>
        </p:nvCxnSpPr>
        <p:spPr bwMode="auto">
          <a:xfrm flipV="1">
            <a:off x="6695701" y="1727200"/>
            <a:ext cx="0" cy="183197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11"/>
          <p:cNvSpPr>
            <a:spLocks noChangeArrowheads="1"/>
          </p:cNvSpPr>
          <p:nvPr/>
        </p:nvSpPr>
        <p:spPr bwMode="auto">
          <a:xfrm rot="5400000">
            <a:off x="5857036" y="2462671"/>
            <a:ext cx="168828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1100" dirty="0">
                <a:latin typeface="Cambria" panose="02040503050406030204" pitchFamily="18" charset="0"/>
                <a:cs typeface="Times New Roman" panose="02020603050405020304" pitchFamily="18" charset="0"/>
              </a:rPr>
              <a:t>P166 was a presence of</a:t>
            </a:r>
          </a:p>
          <a:p>
            <a:pPr algn="ctr"/>
            <a:r>
              <a:rPr lang="en-GB" altLang="en-US" sz="1100" dirty="0">
                <a:latin typeface="Cambria" panose="02040503050406030204" pitchFamily="18" charset="0"/>
                <a:cs typeface="Times New Roman" panose="02020603050405020304" pitchFamily="18" charset="0"/>
              </a:rPr>
              <a:t>(had presence)</a:t>
            </a:r>
            <a:endParaRPr lang="en-US" altLang="en-US" sz="11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4" name="AutoShape 44"/>
          <p:cNvCxnSpPr>
            <a:cxnSpLocks noChangeShapeType="1"/>
            <a:stCxn id="4102" idx="3"/>
            <a:endCxn id="4102" idx="0"/>
          </p:cNvCxnSpPr>
          <p:nvPr/>
        </p:nvCxnSpPr>
        <p:spPr bwMode="auto">
          <a:xfrm flipH="1" flipV="1">
            <a:off x="6073775" y="1377950"/>
            <a:ext cx="1304228" cy="170816"/>
          </a:xfrm>
          <a:prstGeom prst="curvedConnector4">
            <a:avLst>
              <a:gd name="adj1" fmla="val -36338"/>
              <a:gd name="adj2" fmla="val 534126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>
          <a:xfrm>
            <a:off x="7446963" y="468266"/>
            <a:ext cx="346627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P10 falls within (contains)</a:t>
            </a:r>
          </a:p>
          <a:p>
            <a:r>
              <a:rPr 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     P132 spatiotemporally overlaps with</a:t>
            </a:r>
          </a:p>
          <a:p>
            <a:r>
              <a:rPr 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           P133 is spatiotemporally separated from</a:t>
            </a:r>
          </a:p>
        </p:txBody>
      </p:sp>
      <p:sp>
        <p:nvSpPr>
          <p:cNvPr id="63" name="Text Box 57"/>
          <p:cNvSpPr txBox="1">
            <a:spLocks noChangeArrowheads="1"/>
          </p:cNvSpPr>
          <p:nvPr/>
        </p:nvSpPr>
        <p:spPr bwMode="auto">
          <a:xfrm>
            <a:off x="6151562" y="1056614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4" name="Text Box 57"/>
          <p:cNvSpPr txBox="1">
            <a:spLocks noChangeArrowheads="1"/>
          </p:cNvSpPr>
          <p:nvPr/>
        </p:nvSpPr>
        <p:spPr bwMode="auto">
          <a:xfrm>
            <a:off x="7469091" y="1081746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5" name="Line 67"/>
          <p:cNvSpPr>
            <a:spLocks noChangeShapeType="1"/>
          </p:cNvSpPr>
          <p:nvPr/>
        </p:nvSpPr>
        <p:spPr bwMode="auto">
          <a:xfrm>
            <a:off x="9957593" y="5755101"/>
            <a:ext cx="603250" cy="11113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66" name="TextBox 1"/>
          <p:cNvSpPr txBox="1">
            <a:spLocks noChangeArrowheads="1"/>
          </p:cNvSpPr>
          <p:nvPr/>
        </p:nvSpPr>
        <p:spPr bwMode="auto">
          <a:xfrm>
            <a:off x="10537031" y="5601114"/>
            <a:ext cx="12772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 dirty="0">
                <a:latin typeface="Cambria" panose="02040503050406030204" pitchFamily="18" charset="0"/>
              </a:rPr>
              <a:t>direct subclass</a:t>
            </a:r>
          </a:p>
        </p:txBody>
      </p:sp>
      <p:cxnSp>
        <p:nvCxnSpPr>
          <p:cNvPr id="67" name="AutoShape 70"/>
          <p:cNvCxnSpPr>
            <a:cxnSpLocks noChangeShapeType="1"/>
            <a:endCxn id="68" idx="1"/>
          </p:cNvCxnSpPr>
          <p:nvPr/>
        </p:nvCxnSpPr>
        <p:spPr bwMode="auto">
          <a:xfrm flipV="1">
            <a:off x="9965531" y="6285326"/>
            <a:ext cx="576262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TextBox 57"/>
          <p:cNvSpPr txBox="1">
            <a:spLocks noChangeArrowheads="1"/>
          </p:cNvSpPr>
          <p:nvPr/>
        </p:nvSpPr>
        <p:spPr bwMode="auto">
          <a:xfrm>
            <a:off x="10541793" y="6131339"/>
            <a:ext cx="841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 dirty="0">
                <a:latin typeface="Cambria" panose="02040503050406030204" pitchFamily="18" charset="0"/>
              </a:rPr>
              <a:t>property</a:t>
            </a:r>
          </a:p>
        </p:txBody>
      </p:sp>
      <p:sp>
        <p:nvSpPr>
          <p:cNvPr id="69" name="Line 67"/>
          <p:cNvSpPr>
            <a:spLocks noChangeShapeType="1"/>
          </p:cNvSpPr>
          <p:nvPr/>
        </p:nvSpPr>
        <p:spPr bwMode="auto">
          <a:xfrm flipV="1">
            <a:off x="9956006" y="6048789"/>
            <a:ext cx="604837" cy="0"/>
          </a:xfrm>
          <a:prstGeom prst="line">
            <a:avLst/>
          </a:prstGeom>
          <a:noFill/>
          <a:ln w="63500" cmpd="dbl">
            <a:solidFill>
              <a:schemeClr val="tx1"/>
            </a:solidFill>
            <a:prstDash val="sysDash"/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0">
              <a:latin typeface="Cambria" panose="02040503050406030204" pitchFamily="18" charset="0"/>
            </a:endParaRPr>
          </a:p>
        </p:txBody>
      </p:sp>
      <p:sp>
        <p:nvSpPr>
          <p:cNvPr id="70" name="TextBox 60"/>
          <p:cNvSpPr txBox="1">
            <a:spLocks noChangeArrowheads="1"/>
          </p:cNvSpPr>
          <p:nvPr/>
        </p:nvSpPr>
        <p:spPr bwMode="auto">
          <a:xfrm>
            <a:off x="10560843" y="5878926"/>
            <a:ext cx="142147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>
                <a:latin typeface="Cambria" panose="02040503050406030204" pitchFamily="18" charset="0"/>
              </a:rPr>
              <a:t>indirect subclass</a:t>
            </a:r>
          </a:p>
        </p:txBody>
      </p:sp>
      <p:sp>
        <p:nvSpPr>
          <p:cNvPr id="74" name="Text Box 12"/>
          <p:cNvSpPr txBox="1">
            <a:spLocks noChangeAspect="1" noChangeArrowheads="1"/>
          </p:cNvSpPr>
          <p:nvPr/>
        </p:nvSpPr>
        <p:spPr bwMode="auto">
          <a:xfrm>
            <a:off x="263030" y="545211"/>
            <a:ext cx="2776452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ambria" panose="02040503050406030204" pitchFamily="18" charset="0"/>
              </a:rPr>
              <a:t>E95 </a:t>
            </a:r>
            <a:r>
              <a:rPr lang="en-US" altLang="en-US" sz="1800" dirty="0" err="1">
                <a:latin typeface="Cambria" panose="02040503050406030204" pitchFamily="18" charset="0"/>
              </a:rPr>
              <a:t>Spacetime</a:t>
            </a:r>
            <a:r>
              <a:rPr lang="en-US" altLang="en-US" sz="1800" dirty="0">
                <a:latin typeface="Cambria" panose="02040503050406030204" pitchFamily="18" charset="0"/>
              </a:rPr>
              <a:t> Primitive</a:t>
            </a:r>
            <a:endParaRPr lang="en-GB" altLang="en-US" sz="1800" dirty="0">
              <a:latin typeface="Cambria" panose="0204050305040603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78387" y="219537"/>
            <a:ext cx="25115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P169 defines </a:t>
            </a:r>
            <a:r>
              <a:rPr lang="en-GB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spacetime</a:t>
            </a:r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volume</a:t>
            </a:r>
          </a:p>
          <a:p>
            <a:pPr algn="ctr"/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en-GB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spacetime</a:t>
            </a:r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volume is defined by)</a:t>
            </a:r>
            <a:endParaRPr 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6" name="AutoShape 6"/>
          <p:cNvCxnSpPr>
            <a:cxnSpLocks noChangeShapeType="1"/>
            <a:stCxn id="74" idx="3"/>
            <a:endCxn id="4102" idx="0"/>
          </p:cNvCxnSpPr>
          <p:nvPr/>
        </p:nvCxnSpPr>
        <p:spPr bwMode="auto">
          <a:xfrm>
            <a:off x="3039482" y="716027"/>
            <a:ext cx="3034293" cy="661923"/>
          </a:xfrm>
          <a:prstGeom prst="bentConnector2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Text Box 57"/>
          <p:cNvSpPr txBox="1">
            <a:spLocks noChangeArrowheads="1"/>
          </p:cNvSpPr>
          <p:nvPr/>
        </p:nvSpPr>
        <p:spPr bwMode="auto">
          <a:xfrm>
            <a:off x="5612681" y="1056613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0" name="Text Box 24"/>
          <p:cNvSpPr txBox="1">
            <a:spLocks noChangeArrowheads="1"/>
          </p:cNvSpPr>
          <p:nvPr/>
        </p:nvSpPr>
        <p:spPr bwMode="auto">
          <a:xfrm>
            <a:off x="3039482" y="703758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83" name="AutoShape 6"/>
          <p:cNvCxnSpPr>
            <a:cxnSpLocks noChangeShapeType="1"/>
            <a:stCxn id="4135" idx="2"/>
            <a:endCxn id="87" idx="2"/>
          </p:cNvCxnSpPr>
          <p:nvPr/>
        </p:nvCxnSpPr>
        <p:spPr bwMode="auto">
          <a:xfrm rot="5400000" flipH="1">
            <a:off x="2346147" y="166831"/>
            <a:ext cx="2179095" cy="5304734"/>
          </a:xfrm>
          <a:prstGeom prst="bentConnector3">
            <a:avLst>
              <a:gd name="adj1" fmla="val -23284"/>
            </a:avLst>
          </a:prstGeom>
          <a:noFill/>
          <a:ln w="25400">
            <a:solidFill>
              <a:schemeClr val="tx1"/>
            </a:solidFill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7" name="Text Box 24"/>
          <p:cNvSpPr txBox="1">
            <a:spLocks noChangeArrowheads="1"/>
          </p:cNvSpPr>
          <p:nvPr/>
        </p:nvSpPr>
        <p:spPr bwMode="auto">
          <a:xfrm>
            <a:off x="535678" y="1455012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l-GR" altLang="en-US" sz="1200" dirty="0">
                <a:latin typeface="Cambria" panose="02040503050406030204" pitchFamily="18" charset="0"/>
              </a:rPr>
              <a:t> 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9" name="Text Box 24"/>
          <p:cNvSpPr txBox="1">
            <a:spLocks noChangeArrowheads="1"/>
          </p:cNvSpPr>
          <p:nvPr/>
        </p:nvSpPr>
        <p:spPr bwMode="auto">
          <a:xfrm>
            <a:off x="793750" y="4179232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</a:p>
        </p:txBody>
      </p:sp>
      <p:sp>
        <p:nvSpPr>
          <p:cNvPr id="91" name="Text Box 5"/>
          <p:cNvSpPr txBox="1">
            <a:spLocks noChangeArrowheads="1"/>
          </p:cNvSpPr>
          <p:nvPr/>
        </p:nvSpPr>
        <p:spPr bwMode="auto">
          <a:xfrm>
            <a:off x="2540117" y="4381418"/>
            <a:ext cx="138723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l-GR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16</a:t>
            </a: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7 was within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(includes)</a:t>
            </a:r>
            <a:endParaRPr lang="el-GR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 Box 64"/>
          <p:cNvSpPr txBox="1">
            <a:spLocks noChangeArrowheads="1"/>
          </p:cNvSpPr>
          <p:nvPr/>
        </p:nvSpPr>
        <p:spPr bwMode="auto">
          <a:xfrm>
            <a:off x="5643485" y="4181593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6" name="Text Box 64"/>
          <p:cNvSpPr txBox="1">
            <a:spLocks noChangeArrowheads="1"/>
          </p:cNvSpPr>
          <p:nvPr/>
        </p:nvSpPr>
        <p:spPr bwMode="auto">
          <a:xfrm>
            <a:off x="8093073" y="5139560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8" name="Text Box 64"/>
          <p:cNvSpPr txBox="1">
            <a:spLocks noChangeArrowheads="1"/>
          </p:cNvSpPr>
          <p:nvPr/>
        </p:nvSpPr>
        <p:spPr bwMode="auto">
          <a:xfrm>
            <a:off x="11221243" y="5109783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75" name="Text Box 64"/>
          <p:cNvSpPr txBox="1">
            <a:spLocks noChangeArrowheads="1"/>
          </p:cNvSpPr>
          <p:nvPr/>
        </p:nvSpPr>
        <p:spPr bwMode="auto">
          <a:xfrm>
            <a:off x="6343835" y="3315669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77" name="Straight Arrow Connector 34"/>
          <p:cNvCxnSpPr>
            <a:cxnSpLocks noChangeShapeType="1"/>
          </p:cNvCxnSpPr>
          <p:nvPr/>
        </p:nvCxnSpPr>
        <p:spPr bwMode="auto">
          <a:xfrm flipV="1">
            <a:off x="6695701" y="1727201"/>
            <a:ext cx="0" cy="183197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Arrow Connector 34"/>
          <p:cNvCxnSpPr>
            <a:cxnSpLocks noChangeShapeType="1"/>
          </p:cNvCxnSpPr>
          <p:nvPr/>
        </p:nvCxnSpPr>
        <p:spPr bwMode="auto">
          <a:xfrm flipV="1">
            <a:off x="6695701" y="1727202"/>
            <a:ext cx="0" cy="183197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Arrow Connector 34"/>
          <p:cNvCxnSpPr>
            <a:cxnSpLocks noChangeShapeType="1"/>
          </p:cNvCxnSpPr>
          <p:nvPr/>
        </p:nvCxnSpPr>
        <p:spPr bwMode="auto">
          <a:xfrm flipV="1">
            <a:off x="6695701" y="1727203"/>
            <a:ext cx="0" cy="183197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0" name="Text Box 97"/>
          <p:cNvSpPr txBox="1">
            <a:spLocks noChangeArrowheads="1"/>
          </p:cNvSpPr>
          <p:nvPr/>
        </p:nvSpPr>
        <p:spPr bwMode="auto">
          <a:xfrm>
            <a:off x="6323772" y="1794429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92" name="Text Box 5"/>
          <p:cNvSpPr txBox="1">
            <a:spLocks noChangeArrowheads="1"/>
          </p:cNvSpPr>
          <p:nvPr/>
        </p:nvSpPr>
        <p:spPr bwMode="auto">
          <a:xfrm>
            <a:off x="2227051" y="4867310"/>
            <a:ext cx="20133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P197</a:t>
            </a: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covered parts of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(was partially covered by)</a:t>
            </a:r>
            <a:endParaRPr lang="el-GR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3" name="AutoShape 6"/>
          <p:cNvCxnSpPr>
            <a:cxnSpLocks noChangeShapeType="1"/>
            <a:stCxn id="4135" idx="2"/>
            <a:endCxn id="87" idx="2"/>
          </p:cNvCxnSpPr>
          <p:nvPr/>
        </p:nvCxnSpPr>
        <p:spPr bwMode="auto">
          <a:xfrm rot="5400000" flipH="1">
            <a:off x="2346147" y="166831"/>
            <a:ext cx="2179095" cy="5304734"/>
          </a:xfrm>
          <a:prstGeom prst="bentConnector3">
            <a:avLst>
              <a:gd name="adj1" fmla="val -45801"/>
            </a:avLst>
          </a:prstGeom>
          <a:noFill/>
          <a:ln w="25400">
            <a:solidFill>
              <a:schemeClr val="tx1"/>
            </a:solidFill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4" name="Text Box 24"/>
          <p:cNvSpPr txBox="1">
            <a:spLocks noChangeArrowheads="1"/>
          </p:cNvSpPr>
          <p:nvPr/>
        </p:nvSpPr>
        <p:spPr bwMode="auto">
          <a:xfrm>
            <a:off x="793750" y="4658754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</a:p>
        </p:txBody>
      </p:sp>
      <p:sp>
        <p:nvSpPr>
          <p:cNvPr id="95" name="Text Box 64"/>
          <p:cNvSpPr txBox="1">
            <a:spLocks noChangeArrowheads="1"/>
          </p:cNvSpPr>
          <p:nvPr/>
        </p:nvSpPr>
        <p:spPr bwMode="auto">
          <a:xfrm>
            <a:off x="5643485" y="4658754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</a:t>
            </a:r>
            <a:r>
              <a:rPr lang="en-US" altLang="en-US" sz="1200">
                <a:latin typeface="Cambria" panose="02040503050406030204" pitchFamily="18" charset="0"/>
              </a:rPr>
              <a:t>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330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3638EE-A876-4C27-AAEC-E5FEF3D9C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04" y="292336"/>
            <a:ext cx="11888230" cy="627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16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4"/>
          <p:cNvSpPr txBox="1">
            <a:spLocks noChangeAspect="1" noChangeArrowheads="1"/>
          </p:cNvSpPr>
          <p:nvPr/>
        </p:nvSpPr>
        <p:spPr bwMode="auto">
          <a:xfrm>
            <a:off x="297751" y="1677728"/>
            <a:ext cx="1232888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E53 Place 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4100" name="Text Box 17"/>
          <p:cNvSpPr txBox="1">
            <a:spLocks noChangeAspect="1" noChangeArrowheads="1"/>
          </p:cNvSpPr>
          <p:nvPr/>
        </p:nvSpPr>
        <p:spPr bwMode="auto">
          <a:xfrm>
            <a:off x="10310813" y="1669790"/>
            <a:ext cx="1743075" cy="349250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ambria" panose="02040503050406030204" pitchFamily="18" charset="0"/>
              </a:rPr>
              <a:t>E52 Time Span</a:t>
            </a:r>
            <a:endParaRPr lang="en-GB" altLang="en-US" sz="1800" dirty="0">
              <a:latin typeface="Cambria" panose="02040503050406030204" pitchFamily="18" charset="0"/>
            </a:endParaRPr>
          </a:p>
        </p:txBody>
      </p:sp>
      <p:sp>
        <p:nvSpPr>
          <p:cNvPr id="4101" name="Text Box 25"/>
          <p:cNvSpPr txBox="1">
            <a:spLocks noChangeAspect="1" noChangeArrowheads="1"/>
          </p:cNvSpPr>
          <p:nvPr/>
        </p:nvSpPr>
        <p:spPr bwMode="auto">
          <a:xfrm>
            <a:off x="7261990" y="2800090"/>
            <a:ext cx="2246371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E2 Temporal Entity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4102" name="Text Box 15"/>
          <p:cNvSpPr txBox="1">
            <a:spLocks noChangeAspect="1" noChangeArrowheads="1"/>
          </p:cNvSpPr>
          <p:nvPr/>
        </p:nvSpPr>
        <p:spPr bwMode="auto">
          <a:xfrm>
            <a:off x="4769546" y="1669790"/>
            <a:ext cx="2608457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 E92 Spacetime Volume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4103" name="Text Box 40"/>
          <p:cNvSpPr txBox="1">
            <a:spLocks noChangeArrowheads="1"/>
          </p:cNvSpPr>
          <p:nvPr/>
        </p:nvSpPr>
        <p:spPr bwMode="auto">
          <a:xfrm>
            <a:off x="7757530" y="1833961"/>
            <a:ext cx="22808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P160 has temporal projection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(is temporal projection of)</a:t>
            </a:r>
            <a:endParaRPr lang="en-GB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auto">
          <a:xfrm>
            <a:off x="7772399" y="1583635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05" name="Text Box 24"/>
          <p:cNvSpPr txBox="1">
            <a:spLocks noChangeArrowheads="1"/>
          </p:cNvSpPr>
          <p:nvPr/>
        </p:nvSpPr>
        <p:spPr bwMode="auto">
          <a:xfrm>
            <a:off x="9848863" y="1578289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4106" name="AutoShape 6"/>
          <p:cNvCxnSpPr>
            <a:cxnSpLocks noChangeShapeType="1"/>
            <a:stCxn id="4102" idx="3"/>
            <a:endCxn id="4100" idx="1"/>
          </p:cNvCxnSpPr>
          <p:nvPr/>
        </p:nvCxnSpPr>
        <p:spPr bwMode="auto">
          <a:xfrm>
            <a:off x="7378003" y="1840606"/>
            <a:ext cx="2932810" cy="3809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7" name="Line 2"/>
          <p:cNvSpPr>
            <a:spLocks noChangeShapeType="1"/>
          </p:cNvSpPr>
          <p:nvPr/>
        </p:nvSpPr>
        <p:spPr bwMode="auto">
          <a:xfrm rot="16200000" flipV="1">
            <a:off x="6595855" y="4329059"/>
            <a:ext cx="2397539" cy="22226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4108" name="Line 2"/>
          <p:cNvSpPr>
            <a:spLocks noChangeShapeType="1"/>
          </p:cNvSpPr>
          <p:nvPr/>
        </p:nvSpPr>
        <p:spPr bwMode="auto">
          <a:xfrm rot="16200000" flipV="1">
            <a:off x="5347285" y="3756764"/>
            <a:ext cx="3535777" cy="44451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ambria" panose="02040503050406030204" pitchFamily="18" charset="0"/>
            </a:endParaRPr>
          </a:p>
        </p:txBody>
      </p:sp>
      <p:cxnSp>
        <p:nvCxnSpPr>
          <p:cNvPr id="4109" name="AutoShape 62"/>
          <p:cNvCxnSpPr>
            <a:cxnSpLocks noChangeShapeType="1"/>
            <a:stCxn id="4101" idx="3"/>
            <a:endCxn id="4100" idx="2"/>
          </p:cNvCxnSpPr>
          <p:nvPr/>
        </p:nvCxnSpPr>
        <p:spPr bwMode="auto">
          <a:xfrm flipV="1">
            <a:off x="9508361" y="2019040"/>
            <a:ext cx="1673990" cy="951866"/>
          </a:xfrm>
          <a:prstGeom prst="bentConnector2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0" name="Text Box 63"/>
          <p:cNvSpPr txBox="1">
            <a:spLocks noChangeArrowheads="1"/>
          </p:cNvSpPr>
          <p:nvPr/>
        </p:nvSpPr>
        <p:spPr bwMode="auto">
          <a:xfrm>
            <a:off x="9645755" y="2928256"/>
            <a:ext cx="14253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P4 has time-span</a:t>
            </a:r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en-US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is time-span</a:t>
            </a:r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of</a:t>
            </a:r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111" name="Text Box 64"/>
          <p:cNvSpPr txBox="1">
            <a:spLocks noChangeArrowheads="1"/>
          </p:cNvSpPr>
          <p:nvPr/>
        </p:nvSpPr>
        <p:spPr bwMode="auto">
          <a:xfrm>
            <a:off x="10778349" y="2687376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12" name="Text Box 64"/>
          <p:cNvSpPr txBox="1">
            <a:spLocks noChangeArrowheads="1"/>
          </p:cNvSpPr>
          <p:nvPr/>
        </p:nvSpPr>
        <p:spPr bwMode="auto">
          <a:xfrm>
            <a:off x="9489933" y="2701139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4113" name="AutoShape 6"/>
          <p:cNvCxnSpPr>
            <a:cxnSpLocks noChangeShapeType="1"/>
            <a:stCxn id="4102" idx="1"/>
            <a:endCxn id="4099" idx="3"/>
          </p:cNvCxnSpPr>
          <p:nvPr/>
        </p:nvCxnSpPr>
        <p:spPr bwMode="auto">
          <a:xfrm flipH="1">
            <a:off x="1530639" y="1840606"/>
            <a:ext cx="3238907" cy="793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4" name="Text Box 26"/>
          <p:cNvSpPr txBox="1">
            <a:spLocks noChangeArrowheads="1"/>
          </p:cNvSpPr>
          <p:nvPr/>
        </p:nvSpPr>
        <p:spPr bwMode="auto">
          <a:xfrm>
            <a:off x="2064822" y="1821785"/>
            <a:ext cx="21092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l-GR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161 </a:t>
            </a: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has spatial projection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(is spatial projection of)</a:t>
            </a:r>
            <a:endParaRPr lang="en-GB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115" name="Text Box 24"/>
          <p:cNvSpPr txBox="1">
            <a:spLocks noChangeArrowheads="1"/>
          </p:cNvSpPr>
          <p:nvPr/>
        </p:nvSpPr>
        <p:spPr bwMode="auto">
          <a:xfrm>
            <a:off x="4238251" y="1568593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16" name="Text Box 24"/>
          <p:cNvSpPr txBox="1">
            <a:spLocks noChangeArrowheads="1"/>
          </p:cNvSpPr>
          <p:nvPr/>
        </p:nvSpPr>
        <p:spPr bwMode="auto">
          <a:xfrm>
            <a:off x="1626498" y="1561085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</a:p>
        </p:txBody>
      </p:sp>
      <p:cxnSp>
        <p:nvCxnSpPr>
          <p:cNvPr id="4117" name="AutoShape 6"/>
          <p:cNvCxnSpPr>
            <a:cxnSpLocks noChangeShapeType="1"/>
            <a:stCxn id="4126" idx="1"/>
          </p:cNvCxnSpPr>
          <p:nvPr/>
        </p:nvCxnSpPr>
        <p:spPr bwMode="auto">
          <a:xfrm rot="10800000">
            <a:off x="445575" y="2013555"/>
            <a:ext cx="6351335" cy="3704141"/>
          </a:xfrm>
          <a:prstGeom prst="bentConnector3">
            <a:avLst>
              <a:gd name="adj1" fmla="val 100214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18" name="Text Box 15"/>
          <p:cNvSpPr txBox="1">
            <a:spLocks noChangeAspect="1" noChangeArrowheads="1"/>
          </p:cNvSpPr>
          <p:nvPr/>
        </p:nvSpPr>
        <p:spPr bwMode="auto">
          <a:xfrm>
            <a:off x="2677657" y="2800090"/>
            <a:ext cx="2190073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ambria" panose="02040503050406030204" pitchFamily="18" charset="0"/>
              </a:rPr>
              <a:t> E18 Physical Thing</a:t>
            </a:r>
            <a:r>
              <a:rPr lang="en-US" altLang="en-US" sz="1200" dirty="0">
                <a:latin typeface="Cambria" panose="02040503050406030204" pitchFamily="18" charset="0"/>
              </a:rPr>
              <a:t> 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19" name="Text Box 5"/>
          <p:cNvSpPr txBox="1">
            <a:spLocks noChangeArrowheads="1"/>
          </p:cNvSpPr>
          <p:nvPr/>
        </p:nvSpPr>
        <p:spPr bwMode="auto">
          <a:xfrm>
            <a:off x="2564259" y="5685722"/>
            <a:ext cx="13389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P7 took place at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(witnessed)</a:t>
            </a:r>
            <a:endParaRPr lang="el-GR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6334919" y="5470679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21" name="Text Box 24"/>
          <p:cNvSpPr txBox="1">
            <a:spLocks noChangeArrowheads="1"/>
          </p:cNvSpPr>
          <p:nvPr/>
        </p:nvSpPr>
        <p:spPr bwMode="auto">
          <a:xfrm>
            <a:off x="423035" y="5429038"/>
            <a:ext cx="51918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4122" name="AutoShape 6"/>
          <p:cNvCxnSpPr>
            <a:cxnSpLocks noChangeShapeType="1"/>
            <a:stCxn id="4118" idx="1"/>
          </p:cNvCxnSpPr>
          <p:nvPr/>
        </p:nvCxnSpPr>
        <p:spPr bwMode="auto">
          <a:xfrm rot="10800000">
            <a:off x="1328739" y="2019040"/>
            <a:ext cx="1348919" cy="951866"/>
          </a:xfrm>
          <a:prstGeom prst="bentConnector2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23" name="Text Box 26"/>
          <p:cNvSpPr txBox="1">
            <a:spLocks noChangeArrowheads="1"/>
          </p:cNvSpPr>
          <p:nvPr/>
        </p:nvSpPr>
        <p:spPr bwMode="auto">
          <a:xfrm>
            <a:off x="1313304" y="2962014"/>
            <a:ext cx="13008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P156 occupies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Arial" panose="020B0604020202020204" pitchFamily="34" charset="0"/>
              </a:rPr>
              <a:t>(is occupied by)</a:t>
            </a:r>
            <a:endParaRPr lang="en-GB" altLang="en-US" sz="1200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124" name="Text Box 57"/>
          <p:cNvSpPr txBox="1">
            <a:spLocks noChangeArrowheads="1"/>
          </p:cNvSpPr>
          <p:nvPr/>
        </p:nvSpPr>
        <p:spPr bwMode="auto">
          <a:xfrm>
            <a:off x="2236854" y="2692199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25" name="Text Box 24"/>
          <p:cNvSpPr txBox="1">
            <a:spLocks noChangeArrowheads="1"/>
          </p:cNvSpPr>
          <p:nvPr/>
        </p:nvSpPr>
        <p:spPr bwMode="auto">
          <a:xfrm>
            <a:off x="1289050" y="2688847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26" name="Text Box 19"/>
          <p:cNvSpPr txBox="1">
            <a:spLocks noChangeAspect="1" noChangeArrowheads="1"/>
          </p:cNvSpPr>
          <p:nvPr/>
        </p:nvSpPr>
        <p:spPr bwMode="auto">
          <a:xfrm>
            <a:off x="6796909" y="5546879"/>
            <a:ext cx="1236607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E4 Period 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cxnSp>
        <p:nvCxnSpPr>
          <p:cNvPr id="4128" name="AutoShape 6"/>
          <p:cNvCxnSpPr>
            <a:cxnSpLocks noChangeShapeType="1"/>
            <a:stCxn id="4118" idx="3"/>
            <a:endCxn id="4102" idx="2"/>
          </p:cNvCxnSpPr>
          <p:nvPr/>
        </p:nvCxnSpPr>
        <p:spPr bwMode="auto">
          <a:xfrm flipV="1">
            <a:off x="4867730" y="2011422"/>
            <a:ext cx="1206045" cy="959484"/>
          </a:xfrm>
          <a:prstGeom prst="bentConnector2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29" name="Rectangle 9"/>
          <p:cNvSpPr>
            <a:spLocks noChangeArrowheads="1"/>
          </p:cNvSpPr>
          <p:nvPr/>
        </p:nvSpPr>
        <p:spPr bwMode="auto">
          <a:xfrm>
            <a:off x="4924865" y="2929844"/>
            <a:ext cx="12024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P196 defines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(is defined by)</a:t>
            </a:r>
          </a:p>
        </p:txBody>
      </p:sp>
      <p:sp>
        <p:nvSpPr>
          <p:cNvPr id="4130" name="Text Box 24"/>
          <p:cNvSpPr txBox="1">
            <a:spLocks noChangeArrowheads="1"/>
          </p:cNvSpPr>
          <p:nvPr/>
        </p:nvSpPr>
        <p:spPr bwMode="auto">
          <a:xfrm>
            <a:off x="4889500" y="2702246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31" name="Text Box 57"/>
          <p:cNvSpPr txBox="1">
            <a:spLocks noChangeArrowheads="1"/>
          </p:cNvSpPr>
          <p:nvPr/>
        </p:nvSpPr>
        <p:spPr bwMode="auto">
          <a:xfrm>
            <a:off x="5693923" y="2671451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4132" name="AutoShape 62"/>
          <p:cNvCxnSpPr>
            <a:cxnSpLocks noChangeShapeType="1"/>
            <a:stCxn id="4126" idx="3"/>
          </p:cNvCxnSpPr>
          <p:nvPr/>
        </p:nvCxnSpPr>
        <p:spPr bwMode="auto">
          <a:xfrm flipV="1">
            <a:off x="8033516" y="2006913"/>
            <a:ext cx="3609174" cy="3710782"/>
          </a:xfrm>
          <a:prstGeom prst="bentConnector2">
            <a:avLst/>
          </a:prstGeom>
          <a:noFill/>
          <a:ln w="25400">
            <a:solidFill>
              <a:schemeClr val="tx1"/>
            </a:solidFill>
            <a:prstDash val="sysDash"/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33" name="Text Box 40"/>
          <p:cNvSpPr txBox="1">
            <a:spLocks noChangeArrowheads="1"/>
          </p:cNvSpPr>
          <p:nvPr/>
        </p:nvSpPr>
        <p:spPr bwMode="auto">
          <a:xfrm>
            <a:off x="8778747" y="5454804"/>
            <a:ext cx="200420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“P160 is equivalent to P4”</a:t>
            </a:r>
            <a:endParaRPr lang="en-GB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134" name="Line 5"/>
          <p:cNvSpPr>
            <a:spLocks noChangeShapeType="1"/>
          </p:cNvSpPr>
          <p:nvPr/>
        </p:nvSpPr>
        <p:spPr bwMode="auto">
          <a:xfrm rot="5400000" flipH="1">
            <a:off x="5312569" y="2913596"/>
            <a:ext cx="1860550" cy="14288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4135" name="Text Box 68"/>
          <p:cNvSpPr txBox="1">
            <a:spLocks noChangeAspect="1" noChangeArrowheads="1"/>
          </p:cNvSpPr>
          <p:nvPr/>
        </p:nvSpPr>
        <p:spPr bwMode="auto">
          <a:xfrm>
            <a:off x="5324238" y="3858953"/>
            <a:ext cx="1527648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E93 Presence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cxnSp>
        <p:nvCxnSpPr>
          <p:cNvPr id="4136" name="AutoShape 13"/>
          <p:cNvCxnSpPr>
            <a:cxnSpLocks noChangeShapeType="1"/>
            <a:endCxn id="4135" idx="3"/>
          </p:cNvCxnSpPr>
          <p:nvPr/>
        </p:nvCxnSpPr>
        <p:spPr bwMode="auto">
          <a:xfrm rot="10800000" flipV="1">
            <a:off x="6851887" y="2019039"/>
            <a:ext cx="4463815" cy="2010730"/>
          </a:xfrm>
          <a:prstGeom prst="bentConnector3">
            <a:avLst>
              <a:gd name="adj1" fmla="val 37"/>
            </a:avLst>
          </a:prstGeom>
          <a:noFill/>
          <a:ln w="25400">
            <a:solidFill>
              <a:schemeClr val="tx1"/>
            </a:solidFill>
            <a:round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37" name="Text Box 64"/>
          <p:cNvSpPr txBox="1">
            <a:spLocks noChangeArrowheads="1"/>
          </p:cNvSpPr>
          <p:nvPr/>
        </p:nvSpPr>
        <p:spPr bwMode="auto">
          <a:xfrm>
            <a:off x="7114569" y="3762115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38" name="Text Box 97"/>
          <p:cNvSpPr txBox="1">
            <a:spLocks noChangeArrowheads="1"/>
          </p:cNvSpPr>
          <p:nvPr/>
        </p:nvSpPr>
        <p:spPr bwMode="auto">
          <a:xfrm>
            <a:off x="10934700" y="3753737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39" name="Text Box 40"/>
          <p:cNvSpPr txBox="1">
            <a:spLocks noChangeArrowheads="1"/>
          </p:cNvSpPr>
          <p:nvPr/>
        </p:nvSpPr>
        <p:spPr bwMode="auto">
          <a:xfrm>
            <a:off x="8267699" y="4012409"/>
            <a:ext cx="28781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  P164 is temporally specified by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(temporally specifies)</a:t>
            </a:r>
            <a:endParaRPr lang="en-GB" altLang="en-US" sz="1200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140" name="Rectangle 11"/>
          <p:cNvSpPr>
            <a:spLocks noChangeArrowheads="1"/>
          </p:cNvSpPr>
          <p:nvPr/>
        </p:nvSpPr>
        <p:spPr bwMode="auto">
          <a:xfrm>
            <a:off x="3494281" y="4011471"/>
            <a:ext cx="18200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l-GR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195</a:t>
            </a:r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was a presence of</a:t>
            </a:r>
          </a:p>
          <a:p>
            <a:pPr algn="ctr"/>
            <a:r>
              <a:rPr lang="en-GB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(had presence)</a:t>
            </a:r>
            <a:endParaRPr lang="en-US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41" name="AutoShape 6"/>
          <p:cNvCxnSpPr>
            <a:cxnSpLocks noChangeShapeType="1"/>
            <a:stCxn id="4135" idx="1"/>
          </p:cNvCxnSpPr>
          <p:nvPr/>
        </p:nvCxnSpPr>
        <p:spPr bwMode="auto">
          <a:xfrm rot="10800000">
            <a:off x="3205164" y="3141403"/>
            <a:ext cx="2119074" cy="888366"/>
          </a:xfrm>
          <a:prstGeom prst="bentConnector3">
            <a:avLst>
              <a:gd name="adj1" fmla="val 100496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2" name="Text Box 57"/>
          <p:cNvSpPr txBox="1">
            <a:spLocks noChangeArrowheads="1"/>
          </p:cNvSpPr>
          <p:nvPr/>
        </p:nvSpPr>
        <p:spPr bwMode="auto">
          <a:xfrm>
            <a:off x="3194050" y="3214505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>
                <a:latin typeface="Cambria" panose="02040503050406030204" pitchFamily="18" charset="0"/>
              </a:rPr>
              <a:t>0,n</a:t>
            </a:r>
            <a:endParaRPr lang="en-GB" altLang="en-US" sz="1200">
              <a:latin typeface="Cambria" panose="02040503050406030204" pitchFamily="18" charset="0"/>
            </a:endParaRPr>
          </a:p>
        </p:txBody>
      </p:sp>
      <p:sp>
        <p:nvSpPr>
          <p:cNvPr id="4143" name="Text Box 57"/>
          <p:cNvSpPr txBox="1">
            <a:spLocks noChangeArrowheads="1"/>
          </p:cNvSpPr>
          <p:nvPr/>
        </p:nvSpPr>
        <p:spPr bwMode="auto">
          <a:xfrm>
            <a:off x="4884738" y="3755110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3753" y="4030231"/>
            <a:ext cx="23447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P157  is at rest relative to</a:t>
            </a:r>
          </a:p>
          <a:p>
            <a:pPr algn="ctr">
              <a:defRPr/>
            </a:pPr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(provides reference space for) </a:t>
            </a:r>
            <a:endParaRPr 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45" name="AutoShape 6"/>
          <p:cNvCxnSpPr>
            <a:cxnSpLocks noChangeShapeType="1"/>
          </p:cNvCxnSpPr>
          <p:nvPr/>
        </p:nvCxnSpPr>
        <p:spPr bwMode="auto">
          <a:xfrm rot="5400000" flipH="1">
            <a:off x="1465918" y="1659471"/>
            <a:ext cx="1117600" cy="1836737"/>
          </a:xfrm>
          <a:prstGeom prst="bentConnector3">
            <a:avLst>
              <a:gd name="adj1" fmla="val -79875"/>
            </a:avLst>
          </a:prstGeom>
          <a:noFill/>
          <a:ln w="25400">
            <a:solidFill>
              <a:schemeClr val="tx1"/>
            </a:solidFill>
            <a:round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6" name="Text Box 57"/>
          <p:cNvSpPr txBox="1">
            <a:spLocks noChangeArrowheads="1"/>
          </p:cNvSpPr>
          <p:nvPr/>
        </p:nvSpPr>
        <p:spPr bwMode="auto">
          <a:xfrm>
            <a:off x="2566988" y="3746603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147" name="Text Box 64"/>
          <p:cNvSpPr txBox="1">
            <a:spLocks noChangeArrowheads="1"/>
          </p:cNvSpPr>
          <p:nvPr/>
        </p:nvSpPr>
        <p:spPr bwMode="auto">
          <a:xfrm>
            <a:off x="1081088" y="3747397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4148" name="Straight Arrow Connector 34"/>
          <p:cNvCxnSpPr>
            <a:cxnSpLocks noChangeShapeType="1"/>
          </p:cNvCxnSpPr>
          <p:nvPr/>
        </p:nvCxnSpPr>
        <p:spPr bwMode="auto">
          <a:xfrm flipV="1">
            <a:off x="6695701" y="2019040"/>
            <a:ext cx="0" cy="183197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49" name="Rectangle 11"/>
          <p:cNvSpPr>
            <a:spLocks noChangeArrowheads="1"/>
          </p:cNvSpPr>
          <p:nvPr/>
        </p:nvSpPr>
        <p:spPr bwMode="auto">
          <a:xfrm rot="5400000">
            <a:off x="5857036" y="2754511"/>
            <a:ext cx="168828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1100" dirty="0">
                <a:latin typeface="Cambria" panose="02040503050406030204" pitchFamily="18" charset="0"/>
                <a:cs typeface="Times New Roman" panose="02020603050405020304" pitchFamily="18" charset="0"/>
              </a:rPr>
              <a:t>P166 was a presence of</a:t>
            </a:r>
          </a:p>
          <a:p>
            <a:pPr algn="ctr"/>
            <a:r>
              <a:rPr lang="en-GB" altLang="en-US" sz="1100" dirty="0">
                <a:latin typeface="Cambria" panose="02040503050406030204" pitchFamily="18" charset="0"/>
                <a:cs typeface="Times New Roman" panose="02020603050405020304" pitchFamily="18" charset="0"/>
              </a:rPr>
              <a:t>(had presence)</a:t>
            </a:r>
            <a:endParaRPr lang="en-US" altLang="en-US" sz="11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4" name="AutoShape 44"/>
          <p:cNvCxnSpPr>
            <a:cxnSpLocks noChangeShapeType="1"/>
            <a:stCxn id="4102" idx="3"/>
            <a:endCxn id="4102" idx="0"/>
          </p:cNvCxnSpPr>
          <p:nvPr/>
        </p:nvCxnSpPr>
        <p:spPr bwMode="auto">
          <a:xfrm flipH="1" flipV="1">
            <a:off x="6073775" y="1669790"/>
            <a:ext cx="1304228" cy="170816"/>
          </a:xfrm>
          <a:prstGeom prst="curvedConnector4">
            <a:avLst>
              <a:gd name="adj1" fmla="val -52000"/>
              <a:gd name="adj2" fmla="val 568295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>
          <a:xfrm>
            <a:off x="6646723" y="468460"/>
            <a:ext cx="32298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P132 spatiotemporally overlaps with</a:t>
            </a:r>
          </a:p>
          <a:p>
            <a:r>
              <a:rPr 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P133 is spatiotemporally separated from</a:t>
            </a:r>
          </a:p>
        </p:txBody>
      </p:sp>
      <p:sp>
        <p:nvSpPr>
          <p:cNvPr id="63" name="Text Box 57"/>
          <p:cNvSpPr txBox="1">
            <a:spLocks noChangeArrowheads="1"/>
          </p:cNvSpPr>
          <p:nvPr/>
        </p:nvSpPr>
        <p:spPr bwMode="auto">
          <a:xfrm>
            <a:off x="6096185" y="853292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4" name="Text Box 57"/>
          <p:cNvSpPr txBox="1">
            <a:spLocks noChangeArrowheads="1"/>
          </p:cNvSpPr>
          <p:nvPr/>
        </p:nvSpPr>
        <p:spPr bwMode="auto">
          <a:xfrm>
            <a:off x="7976380" y="902049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5" name="Line 67"/>
          <p:cNvSpPr>
            <a:spLocks noChangeShapeType="1"/>
          </p:cNvSpPr>
          <p:nvPr/>
        </p:nvSpPr>
        <p:spPr bwMode="auto">
          <a:xfrm>
            <a:off x="9957593" y="6046941"/>
            <a:ext cx="603250" cy="11113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66" name="TextBox 1"/>
          <p:cNvSpPr txBox="1">
            <a:spLocks noChangeArrowheads="1"/>
          </p:cNvSpPr>
          <p:nvPr/>
        </p:nvSpPr>
        <p:spPr bwMode="auto">
          <a:xfrm>
            <a:off x="10537031" y="5892954"/>
            <a:ext cx="12772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 dirty="0">
                <a:latin typeface="Cambria" panose="02040503050406030204" pitchFamily="18" charset="0"/>
              </a:rPr>
              <a:t>direct subclass</a:t>
            </a:r>
          </a:p>
        </p:txBody>
      </p:sp>
      <p:cxnSp>
        <p:nvCxnSpPr>
          <p:cNvPr id="67" name="AutoShape 70"/>
          <p:cNvCxnSpPr>
            <a:cxnSpLocks noChangeShapeType="1"/>
            <a:endCxn id="68" idx="1"/>
          </p:cNvCxnSpPr>
          <p:nvPr/>
        </p:nvCxnSpPr>
        <p:spPr bwMode="auto">
          <a:xfrm flipV="1">
            <a:off x="9965531" y="6577166"/>
            <a:ext cx="576262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TextBox 57"/>
          <p:cNvSpPr txBox="1">
            <a:spLocks noChangeArrowheads="1"/>
          </p:cNvSpPr>
          <p:nvPr/>
        </p:nvSpPr>
        <p:spPr bwMode="auto">
          <a:xfrm>
            <a:off x="10541793" y="6423179"/>
            <a:ext cx="841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 dirty="0">
                <a:latin typeface="Cambria" panose="02040503050406030204" pitchFamily="18" charset="0"/>
              </a:rPr>
              <a:t>property</a:t>
            </a:r>
          </a:p>
        </p:txBody>
      </p:sp>
      <p:sp>
        <p:nvSpPr>
          <p:cNvPr id="69" name="Line 67"/>
          <p:cNvSpPr>
            <a:spLocks noChangeShapeType="1"/>
          </p:cNvSpPr>
          <p:nvPr/>
        </p:nvSpPr>
        <p:spPr bwMode="auto">
          <a:xfrm flipV="1">
            <a:off x="9956006" y="6340629"/>
            <a:ext cx="604837" cy="0"/>
          </a:xfrm>
          <a:prstGeom prst="line">
            <a:avLst/>
          </a:prstGeom>
          <a:noFill/>
          <a:ln w="63500" cmpd="dbl">
            <a:solidFill>
              <a:schemeClr val="tx1"/>
            </a:solidFill>
            <a:prstDash val="sysDash"/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0">
              <a:latin typeface="Cambria" panose="02040503050406030204" pitchFamily="18" charset="0"/>
            </a:endParaRPr>
          </a:p>
        </p:txBody>
      </p:sp>
      <p:sp>
        <p:nvSpPr>
          <p:cNvPr id="70" name="TextBox 60"/>
          <p:cNvSpPr txBox="1">
            <a:spLocks noChangeArrowheads="1"/>
          </p:cNvSpPr>
          <p:nvPr/>
        </p:nvSpPr>
        <p:spPr bwMode="auto">
          <a:xfrm>
            <a:off x="10560843" y="6170766"/>
            <a:ext cx="142147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>
                <a:latin typeface="Cambria" panose="02040503050406030204" pitchFamily="18" charset="0"/>
              </a:rPr>
              <a:t>indirect subclass</a:t>
            </a:r>
          </a:p>
        </p:txBody>
      </p:sp>
      <p:sp>
        <p:nvSpPr>
          <p:cNvPr id="74" name="Text Box 12"/>
          <p:cNvSpPr txBox="1">
            <a:spLocks noChangeAspect="1" noChangeArrowheads="1"/>
          </p:cNvSpPr>
          <p:nvPr/>
        </p:nvSpPr>
        <p:spPr bwMode="auto">
          <a:xfrm>
            <a:off x="263030" y="798139"/>
            <a:ext cx="2776452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ambria" panose="02040503050406030204" pitchFamily="18" charset="0"/>
              </a:rPr>
              <a:t>E95 </a:t>
            </a:r>
            <a:r>
              <a:rPr lang="en-US" altLang="en-US" sz="1800" dirty="0" err="1">
                <a:latin typeface="Cambria" panose="02040503050406030204" pitchFamily="18" charset="0"/>
              </a:rPr>
              <a:t>Spacetime</a:t>
            </a:r>
            <a:r>
              <a:rPr lang="en-US" altLang="en-US" sz="1800" dirty="0">
                <a:latin typeface="Cambria" panose="02040503050406030204" pitchFamily="18" charset="0"/>
              </a:rPr>
              <a:t> Primitive</a:t>
            </a:r>
            <a:endParaRPr lang="en-GB" altLang="en-US" sz="1800" dirty="0">
              <a:latin typeface="Cambria" panose="0204050305040603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78387" y="472465"/>
            <a:ext cx="25115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P169 defines </a:t>
            </a:r>
            <a:r>
              <a:rPr lang="en-GB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spacetime</a:t>
            </a:r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volume</a:t>
            </a:r>
          </a:p>
          <a:p>
            <a:pPr algn="ctr"/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en-GB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spacetime</a:t>
            </a:r>
            <a:r>
              <a:rPr lang="en-GB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volume is defined by)</a:t>
            </a:r>
            <a:endParaRPr 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6" name="AutoShape 6"/>
          <p:cNvCxnSpPr>
            <a:cxnSpLocks noChangeShapeType="1"/>
            <a:stCxn id="74" idx="3"/>
            <a:endCxn id="4102" idx="0"/>
          </p:cNvCxnSpPr>
          <p:nvPr/>
        </p:nvCxnSpPr>
        <p:spPr bwMode="auto">
          <a:xfrm>
            <a:off x="3039482" y="968955"/>
            <a:ext cx="3034293" cy="700835"/>
          </a:xfrm>
          <a:prstGeom prst="bentConnector2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Text Box 57"/>
          <p:cNvSpPr txBox="1">
            <a:spLocks noChangeArrowheads="1"/>
          </p:cNvSpPr>
          <p:nvPr/>
        </p:nvSpPr>
        <p:spPr bwMode="auto">
          <a:xfrm>
            <a:off x="5612681" y="1309541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0" name="Text Box 24"/>
          <p:cNvSpPr txBox="1">
            <a:spLocks noChangeArrowheads="1"/>
          </p:cNvSpPr>
          <p:nvPr/>
        </p:nvSpPr>
        <p:spPr bwMode="auto">
          <a:xfrm>
            <a:off x="3039482" y="956686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83" name="AutoShape 6"/>
          <p:cNvCxnSpPr>
            <a:cxnSpLocks noChangeShapeType="1"/>
            <a:stCxn id="4135" idx="2"/>
            <a:endCxn id="87" idx="2"/>
          </p:cNvCxnSpPr>
          <p:nvPr/>
        </p:nvCxnSpPr>
        <p:spPr bwMode="auto">
          <a:xfrm rot="5400000" flipH="1">
            <a:off x="2346147" y="458671"/>
            <a:ext cx="2179095" cy="5304734"/>
          </a:xfrm>
          <a:prstGeom prst="bentConnector3">
            <a:avLst>
              <a:gd name="adj1" fmla="val -23284"/>
            </a:avLst>
          </a:prstGeom>
          <a:noFill/>
          <a:ln w="25400">
            <a:solidFill>
              <a:schemeClr val="tx1"/>
            </a:solidFill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7" name="Text Box 24"/>
          <p:cNvSpPr txBox="1">
            <a:spLocks noChangeArrowheads="1"/>
          </p:cNvSpPr>
          <p:nvPr/>
        </p:nvSpPr>
        <p:spPr bwMode="auto">
          <a:xfrm>
            <a:off x="535678" y="1746852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l-GR" altLang="en-US" sz="1200" dirty="0">
                <a:latin typeface="Cambria" panose="02040503050406030204" pitchFamily="18" charset="0"/>
              </a:rPr>
              <a:t> 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9" name="Text Box 24"/>
          <p:cNvSpPr txBox="1">
            <a:spLocks noChangeArrowheads="1"/>
          </p:cNvSpPr>
          <p:nvPr/>
        </p:nvSpPr>
        <p:spPr bwMode="auto">
          <a:xfrm>
            <a:off x="793750" y="4471072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</a:p>
        </p:txBody>
      </p:sp>
      <p:sp>
        <p:nvSpPr>
          <p:cNvPr id="91" name="Text Box 5"/>
          <p:cNvSpPr txBox="1">
            <a:spLocks noChangeArrowheads="1"/>
          </p:cNvSpPr>
          <p:nvPr/>
        </p:nvSpPr>
        <p:spPr bwMode="auto">
          <a:xfrm>
            <a:off x="2540117" y="4673258"/>
            <a:ext cx="138723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l-GR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16</a:t>
            </a: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7 was within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(includes)</a:t>
            </a:r>
            <a:endParaRPr lang="el-GR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 Box 64"/>
          <p:cNvSpPr txBox="1">
            <a:spLocks noChangeArrowheads="1"/>
          </p:cNvSpPr>
          <p:nvPr/>
        </p:nvSpPr>
        <p:spPr bwMode="auto">
          <a:xfrm>
            <a:off x="5643485" y="4473433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6" name="Text Box 64"/>
          <p:cNvSpPr txBox="1">
            <a:spLocks noChangeArrowheads="1"/>
          </p:cNvSpPr>
          <p:nvPr/>
        </p:nvSpPr>
        <p:spPr bwMode="auto">
          <a:xfrm>
            <a:off x="8093073" y="5431400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8" name="Text Box 64"/>
          <p:cNvSpPr txBox="1">
            <a:spLocks noChangeArrowheads="1"/>
          </p:cNvSpPr>
          <p:nvPr/>
        </p:nvSpPr>
        <p:spPr bwMode="auto">
          <a:xfrm>
            <a:off x="11221243" y="5401623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75" name="Text Box 64"/>
          <p:cNvSpPr txBox="1">
            <a:spLocks noChangeArrowheads="1"/>
          </p:cNvSpPr>
          <p:nvPr/>
        </p:nvSpPr>
        <p:spPr bwMode="auto">
          <a:xfrm>
            <a:off x="6343835" y="3607509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77" name="Straight Arrow Connector 34"/>
          <p:cNvCxnSpPr>
            <a:cxnSpLocks noChangeShapeType="1"/>
          </p:cNvCxnSpPr>
          <p:nvPr/>
        </p:nvCxnSpPr>
        <p:spPr bwMode="auto">
          <a:xfrm flipV="1">
            <a:off x="6695701" y="2019041"/>
            <a:ext cx="0" cy="183197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Arrow Connector 34"/>
          <p:cNvCxnSpPr>
            <a:cxnSpLocks noChangeShapeType="1"/>
          </p:cNvCxnSpPr>
          <p:nvPr/>
        </p:nvCxnSpPr>
        <p:spPr bwMode="auto">
          <a:xfrm flipV="1">
            <a:off x="6695701" y="2019042"/>
            <a:ext cx="0" cy="183197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Straight Arrow Connector 34"/>
          <p:cNvCxnSpPr>
            <a:cxnSpLocks noChangeShapeType="1"/>
          </p:cNvCxnSpPr>
          <p:nvPr/>
        </p:nvCxnSpPr>
        <p:spPr bwMode="auto">
          <a:xfrm flipV="1">
            <a:off x="6695701" y="2019043"/>
            <a:ext cx="0" cy="183197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0" name="Text Box 97"/>
          <p:cNvSpPr txBox="1">
            <a:spLocks noChangeArrowheads="1"/>
          </p:cNvSpPr>
          <p:nvPr/>
        </p:nvSpPr>
        <p:spPr bwMode="auto">
          <a:xfrm>
            <a:off x="6323772" y="2086269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92" name="Text Box 5"/>
          <p:cNvSpPr txBox="1">
            <a:spLocks noChangeArrowheads="1"/>
          </p:cNvSpPr>
          <p:nvPr/>
        </p:nvSpPr>
        <p:spPr bwMode="auto">
          <a:xfrm>
            <a:off x="2227051" y="5159150"/>
            <a:ext cx="20133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P197</a:t>
            </a: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covered parts of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(was partially covered by)</a:t>
            </a:r>
            <a:endParaRPr lang="el-GR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3" name="AutoShape 6"/>
          <p:cNvCxnSpPr>
            <a:cxnSpLocks noChangeShapeType="1"/>
            <a:stCxn id="4135" idx="2"/>
            <a:endCxn id="87" idx="2"/>
          </p:cNvCxnSpPr>
          <p:nvPr/>
        </p:nvCxnSpPr>
        <p:spPr bwMode="auto">
          <a:xfrm rot="5400000" flipH="1">
            <a:off x="2346147" y="458671"/>
            <a:ext cx="2179095" cy="5304734"/>
          </a:xfrm>
          <a:prstGeom prst="bentConnector3">
            <a:avLst>
              <a:gd name="adj1" fmla="val -45801"/>
            </a:avLst>
          </a:prstGeom>
          <a:noFill/>
          <a:ln w="25400">
            <a:solidFill>
              <a:schemeClr val="tx1"/>
            </a:solidFill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4" name="Text Box 24"/>
          <p:cNvSpPr txBox="1">
            <a:spLocks noChangeArrowheads="1"/>
          </p:cNvSpPr>
          <p:nvPr/>
        </p:nvSpPr>
        <p:spPr bwMode="auto">
          <a:xfrm>
            <a:off x="793750" y="4950594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</a:p>
        </p:txBody>
      </p:sp>
      <p:sp>
        <p:nvSpPr>
          <p:cNvPr id="95" name="Text Box 64"/>
          <p:cNvSpPr txBox="1">
            <a:spLocks noChangeArrowheads="1"/>
          </p:cNvSpPr>
          <p:nvPr/>
        </p:nvSpPr>
        <p:spPr bwMode="auto">
          <a:xfrm>
            <a:off x="5643485" y="4950594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</a:t>
            </a:r>
            <a:r>
              <a:rPr lang="en-US" altLang="en-US" sz="1200">
                <a:latin typeface="Cambria" panose="02040503050406030204" pitchFamily="18" charset="0"/>
              </a:rPr>
              <a:t>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F24553-7127-4117-B1A5-41882D7F4AF7}"/>
              </a:ext>
            </a:extLst>
          </p:cNvPr>
          <p:cNvSpPr txBox="1"/>
          <p:nvPr/>
        </p:nvSpPr>
        <p:spPr>
          <a:xfrm>
            <a:off x="6623020" y="976684"/>
            <a:ext cx="1321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P10 falls within </a:t>
            </a:r>
          </a:p>
          <a:p>
            <a:pPr lvl="0"/>
            <a:r>
              <a:rPr 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(contains)</a:t>
            </a:r>
          </a:p>
        </p:txBody>
      </p:sp>
      <p:cxnSp>
        <p:nvCxnSpPr>
          <p:cNvPr id="96" name="AutoShape 44">
            <a:extLst>
              <a:ext uri="{FF2B5EF4-FFF2-40B4-BE49-F238E27FC236}">
                <a16:creationId xmlns:a16="http://schemas.microsoft.com/office/drawing/2014/main" id="{9A6FD25D-B8FE-4063-81B8-71A1C3561E3F}"/>
              </a:ext>
            </a:extLst>
          </p:cNvPr>
          <p:cNvCxnSpPr>
            <a:cxnSpLocks noChangeShapeType="1"/>
            <a:stCxn id="4102" idx="3"/>
            <a:endCxn id="4102" idx="0"/>
          </p:cNvCxnSpPr>
          <p:nvPr/>
        </p:nvCxnSpPr>
        <p:spPr bwMode="auto">
          <a:xfrm flipH="1" flipV="1">
            <a:off x="6073775" y="1669790"/>
            <a:ext cx="1304228" cy="170816"/>
          </a:xfrm>
          <a:prstGeom prst="curvedConnector4">
            <a:avLst>
              <a:gd name="adj1" fmla="val -17528"/>
              <a:gd name="adj2" fmla="val 239522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7" name="Text Box 24">
            <a:extLst>
              <a:ext uri="{FF2B5EF4-FFF2-40B4-BE49-F238E27FC236}">
                <a16:creationId xmlns:a16="http://schemas.microsoft.com/office/drawing/2014/main" id="{EA970C75-1327-47CC-8CC1-F46A7829B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5212" y="1232386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98" name="Text Box 24">
            <a:extLst>
              <a:ext uri="{FF2B5EF4-FFF2-40B4-BE49-F238E27FC236}">
                <a16:creationId xmlns:a16="http://schemas.microsoft.com/office/drawing/2014/main" id="{C03EE3B9-1038-4F6B-A058-FC424A921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2844" y="1178783"/>
            <a:ext cx="4953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207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E17A34-3C15-4A48-ADB4-B1F9AFC45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04" y="267950"/>
            <a:ext cx="11888230" cy="632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47058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82043</TotalTime>
  <Words>500</Words>
  <Application>Microsoft Office PowerPoint</Application>
  <PresentationFormat>Custom</PresentationFormat>
  <Paragraphs>151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</vt:vector>
  </TitlesOfParts>
  <Company>forth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ics</dc:creator>
  <cp:lastModifiedBy>Tsoulouha Eleni</cp:lastModifiedBy>
  <cp:revision>921</cp:revision>
  <cp:lastPrinted>2020-06-19T11:41:53Z</cp:lastPrinted>
  <dcterms:created xsi:type="dcterms:W3CDTF">2009-01-13T10:44:39Z</dcterms:created>
  <dcterms:modified xsi:type="dcterms:W3CDTF">2024-01-17T13:31:03Z</dcterms:modified>
</cp:coreProperties>
</file>