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ACBB-ADE1-4FC9-A4A2-2037C80AE1A6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0A215-3A84-4FD4-BF2B-365A41FC22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4750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ACBB-ADE1-4FC9-A4A2-2037C80AE1A6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0A215-3A84-4FD4-BF2B-365A41FC22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38117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ACBB-ADE1-4FC9-A4A2-2037C80AE1A6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0A215-3A84-4FD4-BF2B-365A41FC22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9852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ACBB-ADE1-4FC9-A4A2-2037C80AE1A6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0A215-3A84-4FD4-BF2B-365A41FC22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1643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ACBB-ADE1-4FC9-A4A2-2037C80AE1A6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0A215-3A84-4FD4-BF2B-365A41FC22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9369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ACBB-ADE1-4FC9-A4A2-2037C80AE1A6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0A215-3A84-4FD4-BF2B-365A41FC22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25036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ACBB-ADE1-4FC9-A4A2-2037C80AE1A6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0A215-3A84-4FD4-BF2B-365A41FC22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85724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ACBB-ADE1-4FC9-A4A2-2037C80AE1A6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0A215-3A84-4FD4-BF2B-365A41FC22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56081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ACBB-ADE1-4FC9-A4A2-2037C80AE1A6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0A215-3A84-4FD4-BF2B-365A41FC22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0458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ACBB-ADE1-4FC9-A4A2-2037C80AE1A6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0A215-3A84-4FD4-BF2B-365A41FC22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16070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ACBB-ADE1-4FC9-A4A2-2037C80AE1A6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0A215-3A84-4FD4-BF2B-365A41FC22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1965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AACBB-ADE1-4FC9-A4A2-2037C80AE1A6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0A215-3A84-4FD4-BF2B-365A41FC22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87233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Issue 326 Temporal entities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Some comments</a:t>
            </a:r>
          </a:p>
          <a:p>
            <a:r>
              <a:rPr lang="en-US" dirty="0" smtClean="0"/>
              <a:t>Issue 326: Temporal entities, to be discussed at the  38th CIDOC CRM and 31th FRBR CRM meeting </a:t>
            </a:r>
          </a:p>
          <a:p>
            <a:endParaRPr lang="en-US" dirty="0" smtClean="0"/>
          </a:p>
          <a:p>
            <a:r>
              <a:rPr lang="en-US" dirty="0" smtClean="0"/>
              <a:t>Christian-Emil Ore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127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1" name="AutoShape 50"/>
          <p:cNvCxnSpPr>
            <a:cxnSpLocks noChangeShapeType="1"/>
            <a:stCxn id="59" idx="2"/>
            <a:endCxn id="65" idx="2"/>
          </p:cNvCxnSpPr>
          <p:nvPr/>
        </p:nvCxnSpPr>
        <p:spPr bwMode="auto">
          <a:xfrm rot="5400000">
            <a:off x="5439361" y="1195091"/>
            <a:ext cx="12700" cy="1543367"/>
          </a:xfrm>
          <a:prstGeom prst="curvedConnector3">
            <a:avLst>
              <a:gd name="adj1" fmla="val 382314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79" name="Straight Arrow Connector 139"/>
          <p:cNvCxnSpPr>
            <a:cxnSpLocks noChangeShapeType="1"/>
            <a:stCxn id="60" idx="0"/>
            <a:endCxn id="39" idx="2"/>
          </p:cNvCxnSpPr>
          <p:nvPr/>
        </p:nvCxnSpPr>
        <p:spPr bwMode="auto">
          <a:xfrm flipV="1">
            <a:off x="3376132" y="897687"/>
            <a:ext cx="1220861" cy="7920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72" name="Straight Arrow Connector 139"/>
          <p:cNvCxnSpPr>
            <a:cxnSpLocks noChangeShapeType="1"/>
            <a:stCxn id="62" idx="0"/>
            <a:endCxn id="39" idx="2"/>
          </p:cNvCxnSpPr>
          <p:nvPr/>
        </p:nvCxnSpPr>
        <p:spPr bwMode="auto">
          <a:xfrm flipV="1">
            <a:off x="1101848" y="897687"/>
            <a:ext cx="3495145" cy="181123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9" name="Text Box 23"/>
          <p:cNvSpPr txBox="1">
            <a:spLocks noChangeAspect="1" noChangeArrowheads="1"/>
          </p:cNvSpPr>
          <p:nvPr/>
        </p:nvSpPr>
        <p:spPr bwMode="auto">
          <a:xfrm>
            <a:off x="7987684" y="1700808"/>
            <a:ext cx="112082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E54 Dimension</a:t>
            </a:r>
            <a:endParaRPr lang="en-US" altLang="el-GR" sz="1200" dirty="0"/>
          </a:p>
        </p:txBody>
      </p:sp>
      <p:sp>
        <p:nvSpPr>
          <p:cNvPr id="26" name="Text Box 44"/>
          <p:cNvSpPr txBox="1">
            <a:spLocks noChangeAspect="1" noChangeArrowheads="1"/>
          </p:cNvSpPr>
          <p:nvPr/>
        </p:nvSpPr>
        <p:spPr bwMode="auto">
          <a:xfrm>
            <a:off x="323528" y="1700808"/>
            <a:ext cx="1532984" cy="276999"/>
          </a:xfrm>
          <a:prstGeom prst="rect">
            <a:avLst/>
          </a:prstGeom>
          <a:gradFill>
            <a:gsLst>
              <a:gs pos="0">
                <a:srgbClr val="00B050"/>
              </a:gs>
              <a:gs pos="50000">
                <a:schemeClr val="bg1"/>
              </a:gs>
              <a:gs pos="100000">
                <a:srgbClr val="00B05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err="1" smtClean="0"/>
              <a:t>Exx</a:t>
            </a:r>
            <a:r>
              <a:rPr lang="en-US" sz="1200" dirty="0" smtClean="0"/>
              <a:t> Observable Entity</a:t>
            </a:r>
            <a:endParaRPr lang="en-US" sz="1200" dirty="0"/>
          </a:p>
        </p:txBody>
      </p:sp>
      <p:sp>
        <p:nvSpPr>
          <p:cNvPr id="39" name="Text Box 47"/>
          <p:cNvSpPr txBox="1">
            <a:spLocks noChangeAspect="1" noChangeArrowheads="1"/>
          </p:cNvSpPr>
          <p:nvPr/>
        </p:nvSpPr>
        <p:spPr bwMode="auto">
          <a:xfrm>
            <a:off x="4063738" y="620688"/>
            <a:ext cx="10665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E1 CRM Entity</a:t>
            </a:r>
            <a:endParaRPr lang="en-US" altLang="el-GR" sz="1200" dirty="0"/>
          </a:p>
        </p:txBody>
      </p:sp>
      <p:cxnSp>
        <p:nvCxnSpPr>
          <p:cNvPr id="61" name="Straight Arrow Connector 76"/>
          <p:cNvCxnSpPr>
            <a:cxnSpLocks noChangeShapeType="1"/>
            <a:stCxn id="63" idx="0"/>
            <a:endCxn id="60" idx="2"/>
          </p:cNvCxnSpPr>
          <p:nvPr/>
        </p:nvCxnSpPr>
        <p:spPr bwMode="auto">
          <a:xfrm flipH="1" flipV="1">
            <a:off x="3376132" y="1966774"/>
            <a:ext cx="878924" cy="1595209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0" name="Text Box 12"/>
          <p:cNvSpPr txBox="1">
            <a:spLocks noChangeAspect="1" noChangeArrowheads="1"/>
          </p:cNvSpPr>
          <p:nvPr/>
        </p:nvSpPr>
        <p:spPr bwMode="auto">
          <a:xfrm>
            <a:off x="1130721" y="3597994"/>
            <a:ext cx="689869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I6 Belief</a:t>
            </a:r>
            <a:endParaRPr lang="en-US" sz="1200" dirty="0"/>
          </a:p>
        </p:txBody>
      </p:sp>
      <p:sp>
        <p:nvSpPr>
          <p:cNvPr id="141" name="Text Box 5"/>
          <p:cNvSpPr txBox="1">
            <a:spLocks noChangeAspect="1" noChangeArrowheads="1"/>
          </p:cNvSpPr>
          <p:nvPr/>
        </p:nvSpPr>
        <p:spPr bwMode="auto">
          <a:xfrm>
            <a:off x="5262988" y="3569275"/>
            <a:ext cx="1325236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E18 Physical </a:t>
            </a:r>
            <a:r>
              <a:rPr lang="en-US" altLang="el-GR" sz="1200" dirty="0" smtClean="0"/>
              <a:t>Thing</a:t>
            </a:r>
            <a:endParaRPr lang="en-US" altLang="el-GR" sz="1200" dirty="0"/>
          </a:p>
        </p:txBody>
      </p:sp>
      <p:sp>
        <p:nvSpPr>
          <p:cNvPr id="62" name="Text Box 5"/>
          <p:cNvSpPr txBox="1">
            <a:spLocks noChangeAspect="1" noChangeArrowheads="1"/>
          </p:cNvSpPr>
          <p:nvPr/>
        </p:nvSpPr>
        <p:spPr bwMode="auto">
          <a:xfrm>
            <a:off x="405663" y="2708920"/>
            <a:ext cx="139236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E77 Persistent Item</a:t>
            </a:r>
            <a:endParaRPr lang="en-US" altLang="el-GR" sz="1200" dirty="0"/>
          </a:p>
        </p:txBody>
      </p:sp>
      <p:cxnSp>
        <p:nvCxnSpPr>
          <p:cNvPr id="73" name="Straight Arrow Connector 76"/>
          <p:cNvCxnSpPr>
            <a:cxnSpLocks noChangeShapeType="1"/>
            <a:stCxn id="141" idx="0"/>
            <a:endCxn id="62" idx="2"/>
          </p:cNvCxnSpPr>
          <p:nvPr/>
        </p:nvCxnSpPr>
        <p:spPr bwMode="auto">
          <a:xfrm flipH="1" flipV="1">
            <a:off x="1101848" y="2985919"/>
            <a:ext cx="4823758" cy="583356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74" name="TextBox 73"/>
          <p:cNvSpPr txBox="1"/>
          <p:nvPr/>
        </p:nvSpPr>
        <p:spPr>
          <a:xfrm>
            <a:off x="1338467" y="35913"/>
            <a:ext cx="64872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CRM top hierarchy and </a:t>
            </a:r>
            <a:r>
              <a:rPr lang="en-US" sz="3200" dirty="0" err="1" smtClean="0"/>
              <a:t>space&amp;time</a:t>
            </a:r>
            <a:r>
              <a:rPr lang="en-US" sz="3200" dirty="0" smtClean="0"/>
              <a:t> 1 </a:t>
            </a:r>
            <a:endParaRPr lang="en-US" sz="3200" dirty="0"/>
          </a:p>
        </p:txBody>
      </p:sp>
      <p:sp>
        <p:nvSpPr>
          <p:cNvPr id="59" name="Text Box 47"/>
          <p:cNvSpPr txBox="1">
            <a:spLocks noChangeAspect="1" noChangeArrowheads="1"/>
          </p:cNvSpPr>
          <p:nvPr/>
        </p:nvSpPr>
        <p:spPr bwMode="auto">
          <a:xfrm>
            <a:off x="5401816" y="1689775"/>
            <a:ext cx="1618456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E92 </a:t>
            </a:r>
            <a:r>
              <a:rPr lang="en-US" altLang="el-GR" sz="1200" dirty="0" err="1" smtClean="0"/>
              <a:t>Spacetime</a:t>
            </a:r>
            <a:r>
              <a:rPr lang="en-US" altLang="el-GR" sz="1200" dirty="0" smtClean="0"/>
              <a:t> Volume</a:t>
            </a:r>
            <a:endParaRPr lang="en-US" altLang="el-GR" sz="1200" dirty="0"/>
          </a:p>
        </p:txBody>
      </p:sp>
      <p:sp>
        <p:nvSpPr>
          <p:cNvPr id="60" name="Text Box 47"/>
          <p:cNvSpPr txBox="1">
            <a:spLocks noChangeAspect="1" noChangeArrowheads="1"/>
          </p:cNvSpPr>
          <p:nvPr/>
        </p:nvSpPr>
        <p:spPr bwMode="auto">
          <a:xfrm>
            <a:off x="2699792" y="1689775"/>
            <a:ext cx="135267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E2 Temporal Entity</a:t>
            </a:r>
            <a:endParaRPr lang="en-US" altLang="el-GR" sz="1200" dirty="0"/>
          </a:p>
        </p:txBody>
      </p:sp>
      <p:sp>
        <p:nvSpPr>
          <p:cNvPr id="63" name="Text Box 47"/>
          <p:cNvSpPr txBox="1">
            <a:spLocks noChangeAspect="1" noChangeArrowheads="1"/>
          </p:cNvSpPr>
          <p:nvPr/>
        </p:nvSpPr>
        <p:spPr bwMode="auto">
          <a:xfrm>
            <a:off x="3866103" y="3561983"/>
            <a:ext cx="777905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E4 Period</a:t>
            </a:r>
            <a:endParaRPr lang="en-US" altLang="el-GR" sz="1200" dirty="0"/>
          </a:p>
        </p:txBody>
      </p:sp>
      <p:sp>
        <p:nvSpPr>
          <p:cNvPr id="65" name="Text Box 47"/>
          <p:cNvSpPr txBox="1">
            <a:spLocks noChangeAspect="1" noChangeArrowheads="1"/>
          </p:cNvSpPr>
          <p:nvPr/>
        </p:nvSpPr>
        <p:spPr bwMode="auto">
          <a:xfrm>
            <a:off x="4115282" y="1689775"/>
            <a:ext cx="110479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E52 Time-span</a:t>
            </a:r>
            <a:endParaRPr lang="en-US" altLang="el-GR" sz="1200" dirty="0"/>
          </a:p>
        </p:txBody>
      </p:sp>
      <p:sp>
        <p:nvSpPr>
          <p:cNvPr id="66" name="Text Box 47"/>
          <p:cNvSpPr txBox="1">
            <a:spLocks noChangeAspect="1" noChangeArrowheads="1"/>
          </p:cNvSpPr>
          <p:nvPr/>
        </p:nvSpPr>
        <p:spPr bwMode="auto">
          <a:xfrm>
            <a:off x="7100179" y="1689775"/>
            <a:ext cx="78418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E53 Place</a:t>
            </a:r>
            <a:endParaRPr lang="en-US" altLang="el-GR" sz="1200" dirty="0"/>
          </a:p>
        </p:txBody>
      </p:sp>
      <p:cxnSp>
        <p:nvCxnSpPr>
          <p:cNvPr id="75" name="Straight Arrow Connector 139"/>
          <p:cNvCxnSpPr>
            <a:cxnSpLocks noChangeShapeType="1"/>
            <a:stCxn id="26" idx="0"/>
            <a:endCxn id="39" idx="2"/>
          </p:cNvCxnSpPr>
          <p:nvPr/>
        </p:nvCxnSpPr>
        <p:spPr bwMode="auto">
          <a:xfrm flipV="1">
            <a:off x="1090020" y="897687"/>
            <a:ext cx="3506973" cy="80312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76" name="Straight Arrow Connector 139"/>
          <p:cNvCxnSpPr>
            <a:cxnSpLocks noChangeShapeType="1"/>
            <a:stCxn id="59" idx="0"/>
            <a:endCxn id="39" idx="2"/>
          </p:cNvCxnSpPr>
          <p:nvPr/>
        </p:nvCxnSpPr>
        <p:spPr bwMode="auto">
          <a:xfrm flipH="1" flipV="1">
            <a:off x="4596993" y="897687"/>
            <a:ext cx="1614051" cy="7920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85" name="Straight Arrow Connector 139"/>
          <p:cNvCxnSpPr>
            <a:cxnSpLocks noChangeShapeType="1"/>
            <a:stCxn id="62" idx="0"/>
            <a:endCxn id="26" idx="2"/>
          </p:cNvCxnSpPr>
          <p:nvPr/>
        </p:nvCxnSpPr>
        <p:spPr bwMode="auto">
          <a:xfrm flipH="1" flipV="1">
            <a:off x="1090020" y="1977807"/>
            <a:ext cx="11828" cy="73111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90" name="Straight Arrow Connector 139"/>
          <p:cNvCxnSpPr>
            <a:cxnSpLocks noChangeShapeType="1"/>
            <a:stCxn id="60" idx="1"/>
            <a:endCxn id="26" idx="3"/>
          </p:cNvCxnSpPr>
          <p:nvPr/>
        </p:nvCxnSpPr>
        <p:spPr bwMode="auto">
          <a:xfrm flipH="1">
            <a:off x="1856512" y="1828275"/>
            <a:ext cx="843280" cy="1103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12" name="Straight Arrow Connector 139"/>
          <p:cNvCxnSpPr>
            <a:cxnSpLocks noChangeShapeType="1"/>
            <a:stCxn id="66" idx="0"/>
            <a:endCxn id="39" idx="2"/>
          </p:cNvCxnSpPr>
          <p:nvPr/>
        </p:nvCxnSpPr>
        <p:spPr bwMode="auto">
          <a:xfrm flipH="1" flipV="1">
            <a:off x="4596993" y="897687"/>
            <a:ext cx="2895281" cy="7920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15" name="Straight Arrow Connector 139"/>
          <p:cNvCxnSpPr>
            <a:cxnSpLocks noChangeShapeType="1"/>
            <a:stCxn id="65" idx="0"/>
            <a:endCxn id="39" idx="2"/>
          </p:cNvCxnSpPr>
          <p:nvPr/>
        </p:nvCxnSpPr>
        <p:spPr bwMode="auto">
          <a:xfrm flipH="1" flipV="1">
            <a:off x="4596993" y="897687"/>
            <a:ext cx="70684" cy="7920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36" name="Straight Arrow Connector 139"/>
          <p:cNvCxnSpPr>
            <a:cxnSpLocks noChangeShapeType="1"/>
            <a:stCxn id="19" idx="0"/>
            <a:endCxn id="39" idx="2"/>
          </p:cNvCxnSpPr>
          <p:nvPr/>
        </p:nvCxnSpPr>
        <p:spPr bwMode="auto">
          <a:xfrm flipH="1" flipV="1">
            <a:off x="4596993" y="897687"/>
            <a:ext cx="3951101" cy="80312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45" name="Text Box 47"/>
          <p:cNvSpPr txBox="1">
            <a:spLocks noChangeAspect="1" noChangeArrowheads="1"/>
          </p:cNvSpPr>
          <p:nvPr/>
        </p:nvSpPr>
        <p:spPr bwMode="auto">
          <a:xfrm>
            <a:off x="2084377" y="3586961"/>
            <a:ext cx="1335495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E3 Condition State</a:t>
            </a:r>
            <a:endParaRPr lang="en-US" altLang="el-GR" sz="1200" dirty="0"/>
          </a:p>
        </p:txBody>
      </p:sp>
      <p:cxnSp>
        <p:nvCxnSpPr>
          <p:cNvPr id="147" name="Straight Arrow Connector 76"/>
          <p:cNvCxnSpPr>
            <a:cxnSpLocks noChangeShapeType="1"/>
            <a:stCxn id="145" idx="0"/>
            <a:endCxn id="60" idx="2"/>
          </p:cNvCxnSpPr>
          <p:nvPr/>
        </p:nvCxnSpPr>
        <p:spPr bwMode="auto">
          <a:xfrm flipV="1">
            <a:off x="2752125" y="1966774"/>
            <a:ext cx="624007" cy="162018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51" name="Straight Arrow Connector 76"/>
          <p:cNvCxnSpPr>
            <a:cxnSpLocks noChangeShapeType="1"/>
            <a:stCxn id="10" idx="0"/>
            <a:endCxn id="60" idx="2"/>
          </p:cNvCxnSpPr>
          <p:nvPr/>
        </p:nvCxnSpPr>
        <p:spPr bwMode="auto">
          <a:xfrm flipV="1">
            <a:off x="1475656" y="1966774"/>
            <a:ext cx="1900476" cy="1631220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54" name="AutoShape 50"/>
          <p:cNvCxnSpPr>
            <a:cxnSpLocks noChangeShapeType="1"/>
            <a:stCxn id="60" idx="2"/>
            <a:endCxn id="65" idx="2"/>
          </p:cNvCxnSpPr>
          <p:nvPr/>
        </p:nvCxnSpPr>
        <p:spPr bwMode="auto">
          <a:xfrm rot="16200000" flipH="1">
            <a:off x="4021904" y="1321001"/>
            <a:ext cx="12700" cy="1291545"/>
          </a:xfrm>
          <a:prstGeom prst="curvedConnector3">
            <a:avLst>
              <a:gd name="adj1" fmla="val 4180181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158" name="Text Box 13"/>
          <p:cNvSpPr txBox="1">
            <a:spLocks noChangeArrowheads="1"/>
          </p:cNvSpPr>
          <p:nvPr/>
        </p:nvSpPr>
        <p:spPr bwMode="auto">
          <a:xfrm>
            <a:off x="3655717" y="2188895"/>
            <a:ext cx="732374" cy="553998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P4 has </a:t>
            </a:r>
          </a:p>
          <a:p>
            <a:r>
              <a:rPr lang="en-US" altLang="el-GR" sz="1000" dirty="0" smtClean="0">
                <a:cs typeface="Arial" charset="0"/>
              </a:rPr>
              <a:t>time-span</a:t>
            </a:r>
          </a:p>
          <a:p>
            <a:r>
              <a:rPr lang="en-US" altLang="el-GR" sz="1000" dirty="0" smtClean="0">
                <a:cs typeface="Arial" charset="0"/>
              </a:rPr>
              <a:t>(1,1:1,n)</a:t>
            </a:r>
            <a:endParaRPr lang="en-US" altLang="el-GR" sz="1000" dirty="0">
              <a:cs typeface="Arial" charset="0"/>
            </a:endParaRPr>
          </a:p>
        </p:txBody>
      </p:sp>
      <p:cxnSp>
        <p:nvCxnSpPr>
          <p:cNvPr id="162" name="Straight Arrow Connector 76"/>
          <p:cNvCxnSpPr>
            <a:cxnSpLocks noChangeShapeType="1"/>
            <a:stCxn id="63" idx="0"/>
            <a:endCxn id="59" idx="2"/>
          </p:cNvCxnSpPr>
          <p:nvPr/>
        </p:nvCxnSpPr>
        <p:spPr bwMode="auto">
          <a:xfrm flipV="1">
            <a:off x="4255056" y="1966774"/>
            <a:ext cx="1955988" cy="1595209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69" name="Straight Arrow Connector 76"/>
          <p:cNvCxnSpPr>
            <a:cxnSpLocks noChangeShapeType="1"/>
            <a:stCxn id="141" idx="0"/>
            <a:endCxn id="59" idx="2"/>
          </p:cNvCxnSpPr>
          <p:nvPr/>
        </p:nvCxnSpPr>
        <p:spPr bwMode="auto">
          <a:xfrm flipV="1">
            <a:off x="5925606" y="1966774"/>
            <a:ext cx="285438" cy="160250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87" name="AutoShape 50"/>
          <p:cNvCxnSpPr>
            <a:cxnSpLocks noChangeShapeType="1"/>
            <a:stCxn id="59" idx="2"/>
            <a:endCxn id="66" idx="2"/>
          </p:cNvCxnSpPr>
          <p:nvPr/>
        </p:nvCxnSpPr>
        <p:spPr bwMode="auto">
          <a:xfrm rot="16200000" flipH="1">
            <a:off x="6851659" y="1326159"/>
            <a:ext cx="12700" cy="1281230"/>
          </a:xfrm>
          <a:prstGeom prst="curvedConnector3">
            <a:avLst>
              <a:gd name="adj1" fmla="val 352562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191" name="Text Box 13"/>
          <p:cNvSpPr txBox="1">
            <a:spLocks noChangeArrowheads="1"/>
          </p:cNvSpPr>
          <p:nvPr/>
        </p:nvSpPr>
        <p:spPr bwMode="auto">
          <a:xfrm>
            <a:off x="6449224" y="1989420"/>
            <a:ext cx="787072" cy="707886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P161 has </a:t>
            </a:r>
          </a:p>
          <a:p>
            <a:r>
              <a:rPr lang="en-US" altLang="el-GR" sz="1000" dirty="0" smtClean="0">
                <a:cs typeface="Arial" charset="0"/>
              </a:rPr>
              <a:t>spatial projection</a:t>
            </a:r>
          </a:p>
          <a:p>
            <a:r>
              <a:rPr lang="en-US" altLang="el-GR" sz="1000" dirty="0" smtClean="0">
                <a:cs typeface="Arial" charset="0"/>
              </a:rPr>
              <a:t>(1,n:1,1)</a:t>
            </a:r>
            <a:endParaRPr lang="en-US" altLang="el-GR" sz="1000" dirty="0">
              <a:cs typeface="Arial" charset="0"/>
            </a:endParaRPr>
          </a:p>
        </p:txBody>
      </p:sp>
      <p:sp>
        <p:nvSpPr>
          <p:cNvPr id="320" name="Text Box 13"/>
          <p:cNvSpPr txBox="1">
            <a:spLocks noChangeArrowheads="1"/>
          </p:cNvSpPr>
          <p:nvPr/>
        </p:nvSpPr>
        <p:spPr bwMode="auto">
          <a:xfrm>
            <a:off x="4850411" y="2044879"/>
            <a:ext cx="801709" cy="707886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P160 has </a:t>
            </a:r>
          </a:p>
          <a:p>
            <a:r>
              <a:rPr lang="en-US" altLang="el-GR" sz="1000" dirty="0" smtClean="0">
                <a:cs typeface="Arial" charset="0"/>
              </a:rPr>
              <a:t>temporal projection</a:t>
            </a:r>
          </a:p>
          <a:p>
            <a:r>
              <a:rPr lang="en-US" altLang="el-GR" sz="1000" dirty="0" smtClean="0">
                <a:cs typeface="Arial" charset="0"/>
              </a:rPr>
              <a:t>(1,1:1,1)</a:t>
            </a:r>
            <a:endParaRPr lang="en-US" altLang="el-GR" sz="1000" dirty="0">
              <a:cs typeface="Arial" charset="0"/>
            </a:endParaRPr>
          </a:p>
        </p:txBody>
      </p:sp>
      <p:sp>
        <p:nvSpPr>
          <p:cNvPr id="323" name="TextBox 322"/>
          <p:cNvSpPr txBox="1"/>
          <p:nvPr/>
        </p:nvSpPr>
        <p:spPr>
          <a:xfrm>
            <a:off x="467544" y="4149080"/>
            <a:ext cx="808055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cardinality of P4 has time-span is (1,1:1,n), that is, two or more instances of E2 Temporal Entity can “share” an instance of E52 Time-span. This was introduced in an early stage to model simultaneity.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This way of modeling </a:t>
            </a:r>
            <a:r>
              <a:rPr lang="en-US" dirty="0" smtClean="0"/>
              <a:t>simultaneity is considered obsolete and the cardinality of P4 should be (1,1:1,1)-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E2 Temporal Entity and E52 Time-span in an one to one relation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E2 Temporal Entity and E92 </a:t>
            </a:r>
            <a:r>
              <a:rPr lang="en-US" dirty="0" err="1" smtClean="0"/>
              <a:t>Spacetime</a:t>
            </a:r>
            <a:r>
              <a:rPr lang="en-US" dirty="0" smtClean="0"/>
              <a:t> Volume  in an one to one relation. </a:t>
            </a:r>
          </a:p>
        </p:txBody>
      </p:sp>
    </p:spTree>
    <p:extLst>
      <p:ext uri="{BB962C8B-B14F-4D97-AF65-F5344CB8AC3E}">
        <p14:creationId xmlns:p14="http://schemas.microsoft.com/office/powerpoint/2010/main" val="247084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1" name="AutoShape 50"/>
          <p:cNvCxnSpPr>
            <a:cxnSpLocks noChangeShapeType="1"/>
            <a:stCxn id="59" idx="2"/>
            <a:endCxn id="65" idx="2"/>
          </p:cNvCxnSpPr>
          <p:nvPr/>
        </p:nvCxnSpPr>
        <p:spPr bwMode="auto">
          <a:xfrm rot="5400000">
            <a:off x="5439361" y="1195091"/>
            <a:ext cx="12700" cy="1543367"/>
          </a:xfrm>
          <a:prstGeom prst="curvedConnector3">
            <a:avLst>
              <a:gd name="adj1" fmla="val 382314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79" name="Straight Arrow Connector 139"/>
          <p:cNvCxnSpPr>
            <a:cxnSpLocks noChangeShapeType="1"/>
            <a:stCxn id="60" idx="0"/>
            <a:endCxn id="39" idx="2"/>
          </p:cNvCxnSpPr>
          <p:nvPr/>
        </p:nvCxnSpPr>
        <p:spPr bwMode="auto">
          <a:xfrm flipV="1">
            <a:off x="3376132" y="897687"/>
            <a:ext cx="1220861" cy="7920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72" name="Straight Arrow Connector 139"/>
          <p:cNvCxnSpPr>
            <a:cxnSpLocks noChangeShapeType="1"/>
            <a:stCxn id="62" idx="0"/>
            <a:endCxn id="39" idx="2"/>
          </p:cNvCxnSpPr>
          <p:nvPr/>
        </p:nvCxnSpPr>
        <p:spPr bwMode="auto">
          <a:xfrm flipV="1">
            <a:off x="1101848" y="897687"/>
            <a:ext cx="3495145" cy="181123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9" name="Text Box 23"/>
          <p:cNvSpPr txBox="1">
            <a:spLocks noChangeAspect="1" noChangeArrowheads="1"/>
          </p:cNvSpPr>
          <p:nvPr/>
        </p:nvSpPr>
        <p:spPr bwMode="auto">
          <a:xfrm>
            <a:off x="7987684" y="1700808"/>
            <a:ext cx="112082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E54 Dimension</a:t>
            </a:r>
            <a:endParaRPr lang="en-US" altLang="el-GR" sz="1200" dirty="0"/>
          </a:p>
        </p:txBody>
      </p:sp>
      <p:sp>
        <p:nvSpPr>
          <p:cNvPr id="26" name="Text Box 44"/>
          <p:cNvSpPr txBox="1">
            <a:spLocks noChangeAspect="1" noChangeArrowheads="1"/>
          </p:cNvSpPr>
          <p:nvPr/>
        </p:nvSpPr>
        <p:spPr bwMode="auto">
          <a:xfrm>
            <a:off x="323528" y="1700808"/>
            <a:ext cx="1532984" cy="276999"/>
          </a:xfrm>
          <a:prstGeom prst="rect">
            <a:avLst/>
          </a:prstGeom>
          <a:gradFill>
            <a:gsLst>
              <a:gs pos="0">
                <a:srgbClr val="00B050"/>
              </a:gs>
              <a:gs pos="50000">
                <a:schemeClr val="bg1"/>
              </a:gs>
              <a:gs pos="100000">
                <a:srgbClr val="00B05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err="1" smtClean="0"/>
              <a:t>Exx</a:t>
            </a:r>
            <a:r>
              <a:rPr lang="en-US" sz="1200" dirty="0" smtClean="0"/>
              <a:t> Observable Entity</a:t>
            </a:r>
            <a:endParaRPr lang="en-US" sz="1200" dirty="0"/>
          </a:p>
        </p:txBody>
      </p:sp>
      <p:sp>
        <p:nvSpPr>
          <p:cNvPr id="39" name="Text Box 47"/>
          <p:cNvSpPr txBox="1">
            <a:spLocks noChangeAspect="1" noChangeArrowheads="1"/>
          </p:cNvSpPr>
          <p:nvPr/>
        </p:nvSpPr>
        <p:spPr bwMode="auto">
          <a:xfrm>
            <a:off x="4063738" y="620688"/>
            <a:ext cx="10665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E1 CRM Entity</a:t>
            </a:r>
            <a:endParaRPr lang="en-US" altLang="el-GR" sz="1200" dirty="0"/>
          </a:p>
        </p:txBody>
      </p:sp>
      <p:cxnSp>
        <p:nvCxnSpPr>
          <p:cNvPr id="61" name="Straight Arrow Connector 76"/>
          <p:cNvCxnSpPr>
            <a:cxnSpLocks noChangeShapeType="1"/>
            <a:stCxn id="63" idx="0"/>
            <a:endCxn id="60" idx="2"/>
          </p:cNvCxnSpPr>
          <p:nvPr/>
        </p:nvCxnSpPr>
        <p:spPr bwMode="auto">
          <a:xfrm flipH="1" flipV="1">
            <a:off x="3376132" y="1966774"/>
            <a:ext cx="878924" cy="1595209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0" name="Text Box 12"/>
          <p:cNvSpPr txBox="1">
            <a:spLocks noChangeAspect="1" noChangeArrowheads="1"/>
          </p:cNvSpPr>
          <p:nvPr/>
        </p:nvSpPr>
        <p:spPr bwMode="auto">
          <a:xfrm>
            <a:off x="1130721" y="3597994"/>
            <a:ext cx="689869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I6 Belief</a:t>
            </a:r>
            <a:endParaRPr lang="en-US" sz="1200" dirty="0"/>
          </a:p>
        </p:txBody>
      </p:sp>
      <p:sp>
        <p:nvSpPr>
          <p:cNvPr id="141" name="Text Box 5"/>
          <p:cNvSpPr txBox="1">
            <a:spLocks noChangeAspect="1" noChangeArrowheads="1"/>
          </p:cNvSpPr>
          <p:nvPr/>
        </p:nvSpPr>
        <p:spPr bwMode="auto">
          <a:xfrm>
            <a:off x="5262988" y="3569275"/>
            <a:ext cx="1325236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E18 Physical </a:t>
            </a:r>
            <a:r>
              <a:rPr lang="en-US" altLang="el-GR" sz="1200" dirty="0" smtClean="0"/>
              <a:t>Thing</a:t>
            </a:r>
            <a:endParaRPr lang="en-US" altLang="el-GR" sz="1200" dirty="0"/>
          </a:p>
        </p:txBody>
      </p:sp>
      <p:sp>
        <p:nvSpPr>
          <p:cNvPr id="62" name="Text Box 5"/>
          <p:cNvSpPr txBox="1">
            <a:spLocks noChangeAspect="1" noChangeArrowheads="1"/>
          </p:cNvSpPr>
          <p:nvPr/>
        </p:nvSpPr>
        <p:spPr bwMode="auto">
          <a:xfrm>
            <a:off x="405663" y="2708920"/>
            <a:ext cx="139236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E77 Persistent Item</a:t>
            </a:r>
            <a:endParaRPr lang="en-US" altLang="el-GR" sz="1200" dirty="0"/>
          </a:p>
        </p:txBody>
      </p:sp>
      <p:cxnSp>
        <p:nvCxnSpPr>
          <p:cNvPr id="73" name="Straight Arrow Connector 76"/>
          <p:cNvCxnSpPr>
            <a:cxnSpLocks noChangeShapeType="1"/>
            <a:stCxn id="141" idx="0"/>
            <a:endCxn id="62" idx="2"/>
          </p:cNvCxnSpPr>
          <p:nvPr/>
        </p:nvCxnSpPr>
        <p:spPr bwMode="auto">
          <a:xfrm flipH="1" flipV="1">
            <a:off x="1101848" y="2985919"/>
            <a:ext cx="4823758" cy="583356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74" name="TextBox 73"/>
          <p:cNvSpPr txBox="1"/>
          <p:nvPr/>
        </p:nvSpPr>
        <p:spPr>
          <a:xfrm>
            <a:off x="1338467" y="35913"/>
            <a:ext cx="64872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CRM top hierarchy and </a:t>
            </a:r>
            <a:r>
              <a:rPr lang="en-US" sz="3200" dirty="0" err="1" smtClean="0"/>
              <a:t>space&amp;time</a:t>
            </a:r>
            <a:r>
              <a:rPr lang="en-US" sz="3200" dirty="0" smtClean="0"/>
              <a:t>  2</a:t>
            </a:r>
            <a:endParaRPr lang="en-US" sz="3200" dirty="0"/>
          </a:p>
        </p:txBody>
      </p:sp>
      <p:sp>
        <p:nvSpPr>
          <p:cNvPr id="59" name="Text Box 47"/>
          <p:cNvSpPr txBox="1">
            <a:spLocks noChangeAspect="1" noChangeArrowheads="1"/>
          </p:cNvSpPr>
          <p:nvPr/>
        </p:nvSpPr>
        <p:spPr bwMode="auto">
          <a:xfrm>
            <a:off x="5401816" y="1689775"/>
            <a:ext cx="1618456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E92 </a:t>
            </a:r>
            <a:r>
              <a:rPr lang="en-US" altLang="el-GR" sz="1200" dirty="0" err="1" smtClean="0"/>
              <a:t>Spacetime</a:t>
            </a:r>
            <a:r>
              <a:rPr lang="en-US" altLang="el-GR" sz="1200" dirty="0" smtClean="0"/>
              <a:t> Volume</a:t>
            </a:r>
            <a:endParaRPr lang="en-US" altLang="el-GR" sz="1200" dirty="0"/>
          </a:p>
        </p:txBody>
      </p:sp>
      <p:sp>
        <p:nvSpPr>
          <p:cNvPr id="60" name="Text Box 47"/>
          <p:cNvSpPr txBox="1">
            <a:spLocks noChangeAspect="1" noChangeArrowheads="1"/>
          </p:cNvSpPr>
          <p:nvPr/>
        </p:nvSpPr>
        <p:spPr bwMode="auto">
          <a:xfrm>
            <a:off x="2699792" y="1689775"/>
            <a:ext cx="135267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E2 Temporal Entity</a:t>
            </a:r>
            <a:endParaRPr lang="en-US" altLang="el-GR" sz="1200" dirty="0"/>
          </a:p>
        </p:txBody>
      </p:sp>
      <p:sp>
        <p:nvSpPr>
          <p:cNvPr id="63" name="Text Box 47"/>
          <p:cNvSpPr txBox="1">
            <a:spLocks noChangeAspect="1" noChangeArrowheads="1"/>
          </p:cNvSpPr>
          <p:nvPr/>
        </p:nvSpPr>
        <p:spPr bwMode="auto">
          <a:xfrm>
            <a:off x="3866103" y="3561983"/>
            <a:ext cx="777905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E4 Period</a:t>
            </a:r>
            <a:endParaRPr lang="en-US" altLang="el-GR" sz="1200" dirty="0"/>
          </a:p>
        </p:txBody>
      </p:sp>
      <p:sp>
        <p:nvSpPr>
          <p:cNvPr id="65" name="Text Box 47"/>
          <p:cNvSpPr txBox="1">
            <a:spLocks noChangeAspect="1" noChangeArrowheads="1"/>
          </p:cNvSpPr>
          <p:nvPr/>
        </p:nvSpPr>
        <p:spPr bwMode="auto">
          <a:xfrm>
            <a:off x="4115282" y="1689775"/>
            <a:ext cx="110479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E52 Time-span</a:t>
            </a:r>
            <a:endParaRPr lang="en-US" altLang="el-GR" sz="1200" dirty="0"/>
          </a:p>
        </p:txBody>
      </p:sp>
      <p:sp>
        <p:nvSpPr>
          <p:cNvPr id="66" name="Text Box 47"/>
          <p:cNvSpPr txBox="1">
            <a:spLocks noChangeAspect="1" noChangeArrowheads="1"/>
          </p:cNvSpPr>
          <p:nvPr/>
        </p:nvSpPr>
        <p:spPr bwMode="auto">
          <a:xfrm>
            <a:off x="7100179" y="1689775"/>
            <a:ext cx="78418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E53 Place</a:t>
            </a:r>
            <a:endParaRPr lang="en-US" altLang="el-GR" sz="1200" dirty="0"/>
          </a:p>
        </p:txBody>
      </p:sp>
      <p:cxnSp>
        <p:nvCxnSpPr>
          <p:cNvPr id="75" name="Straight Arrow Connector 139"/>
          <p:cNvCxnSpPr>
            <a:cxnSpLocks noChangeShapeType="1"/>
            <a:stCxn id="26" idx="0"/>
            <a:endCxn id="39" idx="2"/>
          </p:cNvCxnSpPr>
          <p:nvPr/>
        </p:nvCxnSpPr>
        <p:spPr bwMode="auto">
          <a:xfrm flipV="1">
            <a:off x="1090020" y="897687"/>
            <a:ext cx="3506973" cy="80312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76" name="Straight Arrow Connector 139"/>
          <p:cNvCxnSpPr>
            <a:cxnSpLocks noChangeShapeType="1"/>
            <a:stCxn id="59" idx="0"/>
            <a:endCxn id="39" idx="2"/>
          </p:cNvCxnSpPr>
          <p:nvPr/>
        </p:nvCxnSpPr>
        <p:spPr bwMode="auto">
          <a:xfrm flipH="1" flipV="1">
            <a:off x="4596993" y="897687"/>
            <a:ext cx="1614051" cy="7920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85" name="Straight Arrow Connector 139"/>
          <p:cNvCxnSpPr>
            <a:cxnSpLocks noChangeShapeType="1"/>
            <a:stCxn id="62" idx="0"/>
            <a:endCxn id="26" idx="2"/>
          </p:cNvCxnSpPr>
          <p:nvPr/>
        </p:nvCxnSpPr>
        <p:spPr bwMode="auto">
          <a:xfrm flipH="1" flipV="1">
            <a:off x="1090020" y="1977807"/>
            <a:ext cx="11828" cy="73111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90" name="Straight Arrow Connector 139"/>
          <p:cNvCxnSpPr>
            <a:cxnSpLocks noChangeShapeType="1"/>
            <a:stCxn id="60" idx="1"/>
            <a:endCxn id="26" idx="3"/>
          </p:cNvCxnSpPr>
          <p:nvPr/>
        </p:nvCxnSpPr>
        <p:spPr bwMode="auto">
          <a:xfrm flipH="1">
            <a:off x="1856512" y="1828275"/>
            <a:ext cx="843280" cy="1103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12" name="Straight Arrow Connector 139"/>
          <p:cNvCxnSpPr>
            <a:cxnSpLocks noChangeShapeType="1"/>
            <a:stCxn id="66" idx="0"/>
            <a:endCxn id="39" idx="2"/>
          </p:cNvCxnSpPr>
          <p:nvPr/>
        </p:nvCxnSpPr>
        <p:spPr bwMode="auto">
          <a:xfrm flipH="1" flipV="1">
            <a:off x="4596993" y="897687"/>
            <a:ext cx="2895281" cy="7920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15" name="Straight Arrow Connector 139"/>
          <p:cNvCxnSpPr>
            <a:cxnSpLocks noChangeShapeType="1"/>
            <a:stCxn id="65" idx="0"/>
            <a:endCxn id="39" idx="2"/>
          </p:cNvCxnSpPr>
          <p:nvPr/>
        </p:nvCxnSpPr>
        <p:spPr bwMode="auto">
          <a:xfrm flipH="1" flipV="1">
            <a:off x="4596993" y="897687"/>
            <a:ext cx="70684" cy="7920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36" name="Straight Arrow Connector 139"/>
          <p:cNvCxnSpPr>
            <a:cxnSpLocks noChangeShapeType="1"/>
            <a:stCxn id="19" idx="0"/>
            <a:endCxn id="39" idx="2"/>
          </p:cNvCxnSpPr>
          <p:nvPr/>
        </p:nvCxnSpPr>
        <p:spPr bwMode="auto">
          <a:xfrm flipH="1" flipV="1">
            <a:off x="4596993" y="897687"/>
            <a:ext cx="3951101" cy="80312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45" name="Text Box 47"/>
          <p:cNvSpPr txBox="1">
            <a:spLocks noChangeAspect="1" noChangeArrowheads="1"/>
          </p:cNvSpPr>
          <p:nvPr/>
        </p:nvSpPr>
        <p:spPr bwMode="auto">
          <a:xfrm>
            <a:off x="2084377" y="3586961"/>
            <a:ext cx="1335495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E3 Condition State</a:t>
            </a:r>
            <a:endParaRPr lang="en-US" altLang="el-GR" sz="1200" dirty="0"/>
          </a:p>
        </p:txBody>
      </p:sp>
      <p:cxnSp>
        <p:nvCxnSpPr>
          <p:cNvPr id="147" name="Straight Arrow Connector 76"/>
          <p:cNvCxnSpPr>
            <a:cxnSpLocks noChangeShapeType="1"/>
            <a:stCxn id="145" idx="0"/>
            <a:endCxn id="60" idx="2"/>
          </p:cNvCxnSpPr>
          <p:nvPr/>
        </p:nvCxnSpPr>
        <p:spPr bwMode="auto">
          <a:xfrm flipV="1">
            <a:off x="2752125" y="1966774"/>
            <a:ext cx="624007" cy="162018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51" name="Straight Arrow Connector 76"/>
          <p:cNvCxnSpPr>
            <a:cxnSpLocks noChangeShapeType="1"/>
            <a:stCxn id="10" idx="0"/>
            <a:endCxn id="60" idx="2"/>
          </p:cNvCxnSpPr>
          <p:nvPr/>
        </p:nvCxnSpPr>
        <p:spPr bwMode="auto">
          <a:xfrm flipV="1">
            <a:off x="1475656" y="1966774"/>
            <a:ext cx="1900476" cy="1631220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54" name="AutoShape 50"/>
          <p:cNvCxnSpPr>
            <a:cxnSpLocks noChangeShapeType="1"/>
            <a:stCxn id="60" idx="2"/>
            <a:endCxn id="65" idx="2"/>
          </p:cNvCxnSpPr>
          <p:nvPr/>
        </p:nvCxnSpPr>
        <p:spPr bwMode="auto">
          <a:xfrm rot="16200000" flipH="1">
            <a:off x="4021904" y="1321001"/>
            <a:ext cx="12700" cy="1291545"/>
          </a:xfrm>
          <a:prstGeom prst="curvedConnector3">
            <a:avLst>
              <a:gd name="adj1" fmla="val 4180181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158" name="Text Box 13"/>
          <p:cNvSpPr txBox="1">
            <a:spLocks noChangeArrowheads="1"/>
          </p:cNvSpPr>
          <p:nvPr/>
        </p:nvSpPr>
        <p:spPr bwMode="auto">
          <a:xfrm>
            <a:off x="3655717" y="2188895"/>
            <a:ext cx="732374" cy="553998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P4 has </a:t>
            </a:r>
          </a:p>
          <a:p>
            <a:r>
              <a:rPr lang="en-US" altLang="el-GR" sz="1000" dirty="0" smtClean="0">
                <a:cs typeface="Arial" charset="0"/>
              </a:rPr>
              <a:t>time-span</a:t>
            </a:r>
          </a:p>
          <a:p>
            <a:r>
              <a:rPr lang="en-US" altLang="el-GR" sz="1000" dirty="0" smtClean="0">
                <a:cs typeface="Arial" charset="0"/>
              </a:rPr>
              <a:t>(1,1:1,1)</a:t>
            </a:r>
            <a:endParaRPr lang="en-US" altLang="el-GR" sz="1000" dirty="0">
              <a:cs typeface="Arial" charset="0"/>
            </a:endParaRPr>
          </a:p>
        </p:txBody>
      </p:sp>
      <p:cxnSp>
        <p:nvCxnSpPr>
          <p:cNvPr id="162" name="Straight Arrow Connector 76"/>
          <p:cNvCxnSpPr>
            <a:cxnSpLocks noChangeShapeType="1"/>
            <a:stCxn id="63" idx="0"/>
            <a:endCxn id="59" idx="2"/>
          </p:cNvCxnSpPr>
          <p:nvPr/>
        </p:nvCxnSpPr>
        <p:spPr bwMode="auto">
          <a:xfrm flipV="1">
            <a:off x="4255056" y="1966774"/>
            <a:ext cx="1955988" cy="1595209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69" name="Straight Arrow Connector 76"/>
          <p:cNvCxnSpPr>
            <a:cxnSpLocks noChangeShapeType="1"/>
            <a:stCxn id="141" idx="0"/>
            <a:endCxn id="59" idx="2"/>
          </p:cNvCxnSpPr>
          <p:nvPr/>
        </p:nvCxnSpPr>
        <p:spPr bwMode="auto">
          <a:xfrm flipV="1">
            <a:off x="5925606" y="1966774"/>
            <a:ext cx="285438" cy="160250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87" name="AutoShape 50"/>
          <p:cNvCxnSpPr>
            <a:cxnSpLocks noChangeShapeType="1"/>
            <a:stCxn id="59" idx="2"/>
            <a:endCxn id="66" idx="2"/>
          </p:cNvCxnSpPr>
          <p:nvPr/>
        </p:nvCxnSpPr>
        <p:spPr bwMode="auto">
          <a:xfrm rot="16200000" flipH="1">
            <a:off x="6851659" y="1326159"/>
            <a:ext cx="12700" cy="1281230"/>
          </a:xfrm>
          <a:prstGeom prst="curvedConnector3">
            <a:avLst>
              <a:gd name="adj1" fmla="val 352562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191" name="Text Box 13"/>
          <p:cNvSpPr txBox="1">
            <a:spLocks noChangeArrowheads="1"/>
          </p:cNvSpPr>
          <p:nvPr/>
        </p:nvSpPr>
        <p:spPr bwMode="auto">
          <a:xfrm>
            <a:off x="6449224" y="1989420"/>
            <a:ext cx="787072" cy="707886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P161 has </a:t>
            </a:r>
          </a:p>
          <a:p>
            <a:r>
              <a:rPr lang="en-US" altLang="el-GR" sz="1000" dirty="0" smtClean="0">
                <a:cs typeface="Arial" charset="0"/>
              </a:rPr>
              <a:t>spatial projection</a:t>
            </a:r>
          </a:p>
          <a:p>
            <a:r>
              <a:rPr lang="en-US" altLang="el-GR" sz="1000" dirty="0" smtClean="0">
                <a:cs typeface="Arial" charset="0"/>
              </a:rPr>
              <a:t>(1,n:1,1)</a:t>
            </a:r>
            <a:endParaRPr lang="en-US" altLang="el-GR" sz="1000" dirty="0">
              <a:cs typeface="Arial" charset="0"/>
            </a:endParaRPr>
          </a:p>
        </p:txBody>
      </p:sp>
      <p:sp>
        <p:nvSpPr>
          <p:cNvPr id="320" name="Text Box 13"/>
          <p:cNvSpPr txBox="1">
            <a:spLocks noChangeArrowheads="1"/>
          </p:cNvSpPr>
          <p:nvPr/>
        </p:nvSpPr>
        <p:spPr bwMode="auto">
          <a:xfrm>
            <a:off x="4850411" y="2044879"/>
            <a:ext cx="801709" cy="707886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P160 has </a:t>
            </a:r>
          </a:p>
          <a:p>
            <a:r>
              <a:rPr lang="en-US" altLang="el-GR" sz="1000" dirty="0" smtClean="0">
                <a:cs typeface="Arial" charset="0"/>
              </a:rPr>
              <a:t>temporal projection</a:t>
            </a:r>
          </a:p>
          <a:p>
            <a:r>
              <a:rPr lang="en-US" altLang="el-GR" sz="1000" dirty="0" smtClean="0">
                <a:cs typeface="Arial" charset="0"/>
              </a:rPr>
              <a:t>(1,1:1,1)</a:t>
            </a:r>
            <a:endParaRPr lang="en-US" altLang="el-GR" sz="1000" dirty="0">
              <a:cs typeface="Arial" charset="0"/>
            </a:endParaRPr>
          </a:p>
        </p:txBody>
      </p:sp>
      <p:sp>
        <p:nvSpPr>
          <p:cNvPr id="323" name="TextBox 322"/>
          <p:cNvSpPr txBox="1"/>
          <p:nvPr/>
        </p:nvSpPr>
        <p:spPr>
          <a:xfrm>
            <a:off x="467544" y="4149080"/>
            <a:ext cx="808055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cardinality of P4 set to (1,1:1,1) has the following consequences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E2 Temporal Entity and E52 Time-span in an one to one relation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E2 Temporal Entity and E92 </a:t>
            </a:r>
            <a:r>
              <a:rPr lang="en-US" dirty="0" err="1" smtClean="0"/>
              <a:t>Spacetime</a:t>
            </a:r>
            <a:r>
              <a:rPr lang="en-US" dirty="0" smtClean="0"/>
              <a:t> Volume  in an one to one relation.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P4 (1,1:1,1) and P160(1,1:1,1) make E2 Temporal Entity, E52 Time-span and E92 </a:t>
            </a:r>
            <a:r>
              <a:rPr lang="en-US" dirty="0" err="1" smtClean="0"/>
              <a:t>Spacetime</a:t>
            </a:r>
            <a:r>
              <a:rPr lang="en-US" dirty="0" smtClean="0"/>
              <a:t> Volume isomorphic and they could be seen as one single class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All instances of subclasses of E2 Temporal Entity have a spatial component.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9724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1" name="AutoShape 50"/>
          <p:cNvCxnSpPr>
            <a:cxnSpLocks noChangeShapeType="1"/>
            <a:stCxn id="59" idx="2"/>
            <a:endCxn id="65" idx="2"/>
          </p:cNvCxnSpPr>
          <p:nvPr/>
        </p:nvCxnSpPr>
        <p:spPr bwMode="auto">
          <a:xfrm rot="5400000">
            <a:off x="5439361" y="1195091"/>
            <a:ext cx="12700" cy="1543367"/>
          </a:xfrm>
          <a:prstGeom prst="curvedConnector3">
            <a:avLst>
              <a:gd name="adj1" fmla="val 382314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79" name="Straight Arrow Connector 139"/>
          <p:cNvCxnSpPr>
            <a:cxnSpLocks noChangeShapeType="1"/>
            <a:stCxn id="60" idx="0"/>
            <a:endCxn id="39" idx="2"/>
          </p:cNvCxnSpPr>
          <p:nvPr/>
        </p:nvCxnSpPr>
        <p:spPr bwMode="auto">
          <a:xfrm flipV="1">
            <a:off x="3376132" y="897687"/>
            <a:ext cx="1220861" cy="7920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72" name="Straight Arrow Connector 139"/>
          <p:cNvCxnSpPr>
            <a:cxnSpLocks noChangeShapeType="1"/>
            <a:stCxn id="62" idx="0"/>
            <a:endCxn id="39" idx="2"/>
          </p:cNvCxnSpPr>
          <p:nvPr/>
        </p:nvCxnSpPr>
        <p:spPr bwMode="auto">
          <a:xfrm flipV="1">
            <a:off x="1101848" y="897687"/>
            <a:ext cx="3495145" cy="181123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9" name="Text Box 23"/>
          <p:cNvSpPr txBox="1">
            <a:spLocks noChangeAspect="1" noChangeArrowheads="1"/>
          </p:cNvSpPr>
          <p:nvPr/>
        </p:nvSpPr>
        <p:spPr bwMode="auto">
          <a:xfrm>
            <a:off x="7987684" y="1700808"/>
            <a:ext cx="112082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E54 Dimension</a:t>
            </a:r>
            <a:endParaRPr lang="en-US" altLang="el-GR" sz="1200" dirty="0"/>
          </a:p>
        </p:txBody>
      </p:sp>
      <p:sp>
        <p:nvSpPr>
          <p:cNvPr id="26" name="Text Box 44"/>
          <p:cNvSpPr txBox="1">
            <a:spLocks noChangeAspect="1" noChangeArrowheads="1"/>
          </p:cNvSpPr>
          <p:nvPr/>
        </p:nvSpPr>
        <p:spPr bwMode="auto">
          <a:xfrm>
            <a:off x="323528" y="1700808"/>
            <a:ext cx="1532984" cy="276999"/>
          </a:xfrm>
          <a:prstGeom prst="rect">
            <a:avLst/>
          </a:prstGeom>
          <a:gradFill>
            <a:gsLst>
              <a:gs pos="0">
                <a:srgbClr val="00B050"/>
              </a:gs>
              <a:gs pos="50000">
                <a:schemeClr val="bg1"/>
              </a:gs>
              <a:gs pos="100000">
                <a:srgbClr val="00B05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err="1" smtClean="0"/>
              <a:t>Exx</a:t>
            </a:r>
            <a:r>
              <a:rPr lang="en-US" sz="1200" dirty="0" smtClean="0"/>
              <a:t> Observable Entity</a:t>
            </a:r>
            <a:endParaRPr lang="en-US" sz="1200" dirty="0"/>
          </a:p>
        </p:txBody>
      </p:sp>
      <p:sp>
        <p:nvSpPr>
          <p:cNvPr id="39" name="Text Box 47"/>
          <p:cNvSpPr txBox="1">
            <a:spLocks noChangeAspect="1" noChangeArrowheads="1"/>
          </p:cNvSpPr>
          <p:nvPr/>
        </p:nvSpPr>
        <p:spPr bwMode="auto">
          <a:xfrm>
            <a:off x="4063738" y="620688"/>
            <a:ext cx="10665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E1 CRM Entity</a:t>
            </a:r>
            <a:endParaRPr lang="en-US" altLang="el-GR" sz="1200" dirty="0"/>
          </a:p>
        </p:txBody>
      </p:sp>
      <p:cxnSp>
        <p:nvCxnSpPr>
          <p:cNvPr id="61" name="Straight Arrow Connector 76"/>
          <p:cNvCxnSpPr>
            <a:cxnSpLocks noChangeShapeType="1"/>
            <a:stCxn id="63" idx="0"/>
            <a:endCxn id="60" idx="2"/>
          </p:cNvCxnSpPr>
          <p:nvPr/>
        </p:nvCxnSpPr>
        <p:spPr bwMode="auto">
          <a:xfrm flipH="1" flipV="1">
            <a:off x="3376132" y="1966774"/>
            <a:ext cx="878924" cy="1595209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0" name="Text Box 12"/>
          <p:cNvSpPr txBox="1">
            <a:spLocks noChangeAspect="1" noChangeArrowheads="1"/>
          </p:cNvSpPr>
          <p:nvPr/>
        </p:nvSpPr>
        <p:spPr bwMode="auto">
          <a:xfrm>
            <a:off x="1130721" y="3597994"/>
            <a:ext cx="689869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I6 Belief</a:t>
            </a:r>
            <a:endParaRPr lang="en-US" sz="1200" dirty="0"/>
          </a:p>
        </p:txBody>
      </p:sp>
      <p:sp>
        <p:nvSpPr>
          <p:cNvPr id="141" name="Text Box 5"/>
          <p:cNvSpPr txBox="1">
            <a:spLocks noChangeAspect="1" noChangeArrowheads="1"/>
          </p:cNvSpPr>
          <p:nvPr/>
        </p:nvSpPr>
        <p:spPr bwMode="auto">
          <a:xfrm>
            <a:off x="5262988" y="3569275"/>
            <a:ext cx="1325236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E18 Physical </a:t>
            </a:r>
            <a:r>
              <a:rPr lang="en-US" altLang="el-GR" sz="1200" dirty="0" smtClean="0"/>
              <a:t>Thing</a:t>
            </a:r>
            <a:endParaRPr lang="en-US" altLang="el-GR" sz="1200" dirty="0"/>
          </a:p>
        </p:txBody>
      </p:sp>
      <p:sp>
        <p:nvSpPr>
          <p:cNvPr id="62" name="Text Box 5"/>
          <p:cNvSpPr txBox="1">
            <a:spLocks noChangeAspect="1" noChangeArrowheads="1"/>
          </p:cNvSpPr>
          <p:nvPr/>
        </p:nvSpPr>
        <p:spPr bwMode="auto">
          <a:xfrm>
            <a:off x="405663" y="2708920"/>
            <a:ext cx="139236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E77 Persistent Item</a:t>
            </a:r>
            <a:endParaRPr lang="en-US" altLang="el-GR" sz="1200" dirty="0"/>
          </a:p>
        </p:txBody>
      </p:sp>
      <p:cxnSp>
        <p:nvCxnSpPr>
          <p:cNvPr id="73" name="Straight Arrow Connector 76"/>
          <p:cNvCxnSpPr>
            <a:cxnSpLocks noChangeShapeType="1"/>
            <a:stCxn id="141" idx="0"/>
            <a:endCxn id="62" idx="2"/>
          </p:cNvCxnSpPr>
          <p:nvPr/>
        </p:nvCxnSpPr>
        <p:spPr bwMode="auto">
          <a:xfrm flipH="1" flipV="1">
            <a:off x="1101848" y="2985919"/>
            <a:ext cx="4823758" cy="583356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74" name="TextBox 73"/>
          <p:cNvSpPr txBox="1"/>
          <p:nvPr/>
        </p:nvSpPr>
        <p:spPr>
          <a:xfrm>
            <a:off x="1338467" y="35913"/>
            <a:ext cx="64872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CRM top hierarchy and </a:t>
            </a:r>
            <a:r>
              <a:rPr lang="en-US" sz="3200" dirty="0" err="1" smtClean="0"/>
              <a:t>space&amp;time</a:t>
            </a:r>
            <a:r>
              <a:rPr lang="en-US" sz="3200" dirty="0" smtClean="0"/>
              <a:t>  3</a:t>
            </a:r>
            <a:endParaRPr lang="en-US" sz="3200" dirty="0"/>
          </a:p>
        </p:txBody>
      </p:sp>
      <p:sp>
        <p:nvSpPr>
          <p:cNvPr id="59" name="Text Box 47"/>
          <p:cNvSpPr txBox="1">
            <a:spLocks noChangeAspect="1" noChangeArrowheads="1"/>
          </p:cNvSpPr>
          <p:nvPr/>
        </p:nvSpPr>
        <p:spPr bwMode="auto">
          <a:xfrm>
            <a:off x="5401816" y="1689775"/>
            <a:ext cx="1618456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E92 </a:t>
            </a:r>
            <a:r>
              <a:rPr lang="en-US" altLang="el-GR" sz="1200" dirty="0" err="1" smtClean="0"/>
              <a:t>Spacetime</a:t>
            </a:r>
            <a:r>
              <a:rPr lang="en-US" altLang="el-GR" sz="1200" dirty="0" smtClean="0"/>
              <a:t> Volume</a:t>
            </a:r>
            <a:endParaRPr lang="en-US" altLang="el-GR" sz="1200" dirty="0"/>
          </a:p>
        </p:txBody>
      </p:sp>
      <p:sp>
        <p:nvSpPr>
          <p:cNvPr id="60" name="Text Box 47"/>
          <p:cNvSpPr txBox="1">
            <a:spLocks noChangeAspect="1" noChangeArrowheads="1"/>
          </p:cNvSpPr>
          <p:nvPr/>
        </p:nvSpPr>
        <p:spPr bwMode="auto">
          <a:xfrm>
            <a:off x="2699792" y="1689775"/>
            <a:ext cx="135267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E2 Temporal Entity</a:t>
            </a:r>
            <a:endParaRPr lang="en-US" altLang="el-GR" sz="1200" dirty="0"/>
          </a:p>
        </p:txBody>
      </p:sp>
      <p:sp>
        <p:nvSpPr>
          <p:cNvPr id="63" name="Text Box 47"/>
          <p:cNvSpPr txBox="1">
            <a:spLocks noChangeAspect="1" noChangeArrowheads="1"/>
          </p:cNvSpPr>
          <p:nvPr/>
        </p:nvSpPr>
        <p:spPr bwMode="auto">
          <a:xfrm>
            <a:off x="3866103" y="3561983"/>
            <a:ext cx="777905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E4 Period</a:t>
            </a:r>
            <a:endParaRPr lang="en-US" altLang="el-GR" sz="1200" dirty="0"/>
          </a:p>
        </p:txBody>
      </p:sp>
      <p:sp>
        <p:nvSpPr>
          <p:cNvPr id="65" name="Text Box 47"/>
          <p:cNvSpPr txBox="1">
            <a:spLocks noChangeAspect="1" noChangeArrowheads="1"/>
          </p:cNvSpPr>
          <p:nvPr/>
        </p:nvSpPr>
        <p:spPr bwMode="auto">
          <a:xfrm>
            <a:off x="4115282" y="1689775"/>
            <a:ext cx="110479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E52 Time-span</a:t>
            </a:r>
            <a:endParaRPr lang="en-US" altLang="el-GR" sz="1200" dirty="0"/>
          </a:p>
        </p:txBody>
      </p:sp>
      <p:sp>
        <p:nvSpPr>
          <p:cNvPr id="66" name="Text Box 47"/>
          <p:cNvSpPr txBox="1">
            <a:spLocks noChangeAspect="1" noChangeArrowheads="1"/>
          </p:cNvSpPr>
          <p:nvPr/>
        </p:nvSpPr>
        <p:spPr bwMode="auto">
          <a:xfrm>
            <a:off x="7100179" y="1689775"/>
            <a:ext cx="78418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E53 Place</a:t>
            </a:r>
            <a:endParaRPr lang="en-US" altLang="el-GR" sz="1200" dirty="0"/>
          </a:p>
        </p:txBody>
      </p:sp>
      <p:cxnSp>
        <p:nvCxnSpPr>
          <p:cNvPr id="75" name="Straight Arrow Connector 139"/>
          <p:cNvCxnSpPr>
            <a:cxnSpLocks noChangeShapeType="1"/>
            <a:stCxn id="26" idx="0"/>
            <a:endCxn id="39" idx="2"/>
          </p:cNvCxnSpPr>
          <p:nvPr/>
        </p:nvCxnSpPr>
        <p:spPr bwMode="auto">
          <a:xfrm flipV="1">
            <a:off x="1090020" y="897687"/>
            <a:ext cx="3506973" cy="80312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76" name="Straight Arrow Connector 139"/>
          <p:cNvCxnSpPr>
            <a:cxnSpLocks noChangeShapeType="1"/>
            <a:stCxn id="59" idx="0"/>
            <a:endCxn id="39" idx="2"/>
          </p:cNvCxnSpPr>
          <p:nvPr/>
        </p:nvCxnSpPr>
        <p:spPr bwMode="auto">
          <a:xfrm flipH="1" flipV="1">
            <a:off x="4596993" y="897687"/>
            <a:ext cx="1614051" cy="7920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85" name="Straight Arrow Connector 139"/>
          <p:cNvCxnSpPr>
            <a:cxnSpLocks noChangeShapeType="1"/>
            <a:stCxn id="62" idx="0"/>
            <a:endCxn id="26" idx="2"/>
          </p:cNvCxnSpPr>
          <p:nvPr/>
        </p:nvCxnSpPr>
        <p:spPr bwMode="auto">
          <a:xfrm flipH="1" flipV="1">
            <a:off x="1090020" y="1977807"/>
            <a:ext cx="11828" cy="73111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90" name="Straight Arrow Connector 139"/>
          <p:cNvCxnSpPr>
            <a:cxnSpLocks noChangeShapeType="1"/>
            <a:stCxn id="60" idx="1"/>
            <a:endCxn id="26" idx="3"/>
          </p:cNvCxnSpPr>
          <p:nvPr/>
        </p:nvCxnSpPr>
        <p:spPr bwMode="auto">
          <a:xfrm flipH="1">
            <a:off x="1856512" y="1828275"/>
            <a:ext cx="843280" cy="1103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12" name="Straight Arrow Connector 139"/>
          <p:cNvCxnSpPr>
            <a:cxnSpLocks noChangeShapeType="1"/>
            <a:stCxn id="66" idx="0"/>
            <a:endCxn id="39" idx="2"/>
          </p:cNvCxnSpPr>
          <p:nvPr/>
        </p:nvCxnSpPr>
        <p:spPr bwMode="auto">
          <a:xfrm flipH="1" flipV="1">
            <a:off x="4596993" y="897687"/>
            <a:ext cx="2895281" cy="7920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15" name="Straight Arrow Connector 139"/>
          <p:cNvCxnSpPr>
            <a:cxnSpLocks noChangeShapeType="1"/>
            <a:stCxn id="65" idx="0"/>
            <a:endCxn id="39" idx="2"/>
          </p:cNvCxnSpPr>
          <p:nvPr/>
        </p:nvCxnSpPr>
        <p:spPr bwMode="auto">
          <a:xfrm flipH="1" flipV="1">
            <a:off x="4596993" y="897687"/>
            <a:ext cx="70684" cy="7920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36" name="Straight Arrow Connector 139"/>
          <p:cNvCxnSpPr>
            <a:cxnSpLocks noChangeShapeType="1"/>
            <a:stCxn id="19" idx="0"/>
            <a:endCxn id="39" idx="2"/>
          </p:cNvCxnSpPr>
          <p:nvPr/>
        </p:nvCxnSpPr>
        <p:spPr bwMode="auto">
          <a:xfrm flipH="1" flipV="1">
            <a:off x="4596993" y="897687"/>
            <a:ext cx="3951101" cy="80312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45" name="Text Box 47"/>
          <p:cNvSpPr txBox="1">
            <a:spLocks noChangeAspect="1" noChangeArrowheads="1"/>
          </p:cNvSpPr>
          <p:nvPr/>
        </p:nvSpPr>
        <p:spPr bwMode="auto">
          <a:xfrm>
            <a:off x="2084377" y="3586961"/>
            <a:ext cx="1335495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E3 Condition State</a:t>
            </a:r>
            <a:endParaRPr lang="en-US" altLang="el-GR" sz="1200" dirty="0"/>
          </a:p>
        </p:txBody>
      </p:sp>
      <p:cxnSp>
        <p:nvCxnSpPr>
          <p:cNvPr id="147" name="Straight Arrow Connector 76"/>
          <p:cNvCxnSpPr>
            <a:cxnSpLocks noChangeShapeType="1"/>
            <a:stCxn id="145" idx="0"/>
            <a:endCxn id="60" idx="2"/>
          </p:cNvCxnSpPr>
          <p:nvPr/>
        </p:nvCxnSpPr>
        <p:spPr bwMode="auto">
          <a:xfrm flipV="1">
            <a:off x="2752125" y="1966774"/>
            <a:ext cx="624007" cy="162018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51" name="Straight Arrow Connector 76"/>
          <p:cNvCxnSpPr>
            <a:cxnSpLocks noChangeShapeType="1"/>
            <a:stCxn id="10" idx="0"/>
            <a:endCxn id="60" idx="2"/>
          </p:cNvCxnSpPr>
          <p:nvPr/>
        </p:nvCxnSpPr>
        <p:spPr bwMode="auto">
          <a:xfrm flipV="1">
            <a:off x="1475656" y="1966774"/>
            <a:ext cx="1900476" cy="1631220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54" name="AutoShape 50"/>
          <p:cNvCxnSpPr>
            <a:cxnSpLocks noChangeShapeType="1"/>
            <a:stCxn id="60" idx="2"/>
            <a:endCxn id="65" idx="2"/>
          </p:cNvCxnSpPr>
          <p:nvPr/>
        </p:nvCxnSpPr>
        <p:spPr bwMode="auto">
          <a:xfrm rot="16200000" flipH="1">
            <a:off x="4021904" y="1321001"/>
            <a:ext cx="12700" cy="1291545"/>
          </a:xfrm>
          <a:prstGeom prst="curvedConnector3">
            <a:avLst>
              <a:gd name="adj1" fmla="val 4180181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158" name="Text Box 13"/>
          <p:cNvSpPr txBox="1">
            <a:spLocks noChangeArrowheads="1"/>
          </p:cNvSpPr>
          <p:nvPr/>
        </p:nvSpPr>
        <p:spPr bwMode="auto">
          <a:xfrm>
            <a:off x="3655717" y="2188895"/>
            <a:ext cx="732374" cy="553998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P4 has </a:t>
            </a:r>
          </a:p>
          <a:p>
            <a:r>
              <a:rPr lang="en-US" altLang="el-GR" sz="1000" dirty="0" smtClean="0">
                <a:cs typeface="Arial" charset="0"/>
              </a:rPr>
              <a:t>time-span</a:t>
            </a:r>
          </a:p>
          <a:p>
            <a:r>
              <a:rPr lang="en-US" altLang="el-GR" sz="1000" dirty="0" smtClean="0">
                <a:cs typeface="Arial" charset="0"/>
              </a:rPr>
              <a:t>(1,1:1,1)</a:t>
            </a:r>
            <a:endParaRPr lang="en-US" altLang="el-GR" sz="1000" dirty="0">
              <a:cs typeface="Arial" charset="0"/>
            </a:endParaRPr>
          </a:p>
        </p:txBody>
      </p:sp>
      <p:cxnSp>
        <p:nvCxnSpPr>
          <p:cNvPr id="162" name="Straight Arrow Connector 76"/>
          <p:cNvCxnSpPr>
            <a:cxnSpLocks noChangeShapeType="1"/>
            <a:stCxn id="63" idx="0"/>
            <a:endCxn id="59" idx="2"/>
          </p:cNvCxnSpPr>
          <p:nvPr/>
        </p:nvCxnSpPr>
        <p:spPr bwMode="auto">
          <a:xfrm flipV="1">
            <a:off x="4255056" y="1966774"/>
            <a:ext cx="1955988" cy="1595209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69" name="Straight Arrow Connector 76"/>
          <p:cNvCxnSpPr>
            <a:cxnSpLocks noChangeShapeType="1"/>
            <a:stCxn id="141" idx="0"/>
            <a:endCxn id="59" idx="2"/>
          </p:cNvCxnSpPr>
          <p:nvPr/>
        </p:nvCxnSpPr>
        <p:spPr bwMode="auto">
          <a:xfrm flipV="1">
            <a:off x="5925606" y="1966774"/>
            <a:ext cx="285438" cy="160250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87" name="AutoShape 50"/>
          <p:cNvCxnSpPr>
            <a:cxnSpLocks noChangeShapeType="1"/>
            <a:stCxn id="59" idx="2"/>
            <a:endCxn id="66" idx="2"/>
          </p:cNvCxnSpPr>
          <p:nvPr/>
        </p:nvCxnSpPr>
        <p:spPr bwMode="auto">
          <a:xfrm rot="16200000" flipH="1">
            <a:off x="6851659" y="1326159"/>
            <a:ext cx="12700" cy="1281230"/>
          </a:xfrm>
          <a:prstGeom prst="curvedConnector3">
            <a:avLst>
              <a:gd name="adj1" fmla="val 352562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191" name="Text Box 13"/>
          <p:cNvSpPr txBox="1">
            <a:spLocks noChangeArrowheads="1"/>
          </p:cNvSpPr>
          <p:nvPr/>
        </p:nvSpPr>
        <p:spPr bwMode="auto">
          <a:xfrm>
            <a:off x="6449224" y="1989420"/>
            <a:ext cx="787072" cy="707886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P161 has </a:t>
            </a:r>
          </a:p>
          <a:p>
            <a:r>
              <a:rPr lang="en-US" altLang="el-GR" sz="1000" dirty="0" smtClean="0">
                <a:cs typeface="Arial" charset="0"/>
              </a:rPr>
              <a:t>spatial projection</a:t>
            </a:r>
          </a:p>
          <a:p>
            <a:r>
              <a:rPr lang="en-US" altLang="el-GR" sz="1000" dirty="0" smtClean="0">
                <a:cs typeface="Arial" charset="0"/>
              </a:rPr>
              <a:t>(1,n:1,1)</a:t>
            </a:r>
            <a:endParaRPr lang="en-US" altLang="el-GR" sz="1000" dirty="0">
              <a:cs typeface="Arial" charset="0"/>
            </a:endParaRPr>
          </a:p>
        </p:txBody>
      </p:sp>
      <p:sp>
        <p:nvSpPr>
          <p:cNvPr id="320" name="Text Box 13"/>
          <p:cNvSpPr txBox="1">
            <a:spLocks noChangeArrowheads="1"/>
          </p:cNvSpPr>
          <p:nvPr/>
        </p:nvSpPr>
        <p:spPr bwMode="auto">
          <a:xfrm>
            <a:off x="4850411" y="2044879"/>
            <a:ext cx="801709" cy="707886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P160 has </a:t>
            </a:r>
          </a:p>
          <a:p>
            <a:r>
              <a:rPr lang="en-US" altLang="el-GR" sz="1000" dirty="0" smtClean="0">
                <a:cs typeface="Arial" charset="0"/>
              </a:rPr>
              <a:t>temporal projection</a:t>
            </a:r>
          </a:p>
          <a:p>
            <a:r>
              <a:rPr lang="en-US" altLang="el-GR" sz="1000" dirty="0" smtClean="0">
                <a:cs typeface="Arial" charset="0"/>
              </a:rPr>
              <a:t>(1,1:1,1)</a:t>
            </a:r>
            <a:endParaRPr lang="en-US" altLang="el-GR" sz="1000" dirty="0">
              <a:cs typeface="Arial" charset="0"/>
            </a:endParaRPr>
          </a:p>
        </p:txBody>
      </p:sp>
      <p:sp>
        <p:nvSpPr>
          <p:cNvPr id="323" name="TextBox 322"/>
          <p:cNvSpPr txBox="1"/>
          <p:nvPr/>
        </p:nvSpPr>
        <p:spPr>
          <a:xfrm>
            <a:off x="467544" y="4149080"/>
            <a:ext cx="82809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Have all instances of possible subclasses of E2 Temporal Entity a spatial component?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If yes then E4 Period equals E2 </a:t>
            </a:r>
            <a:r>
              <a:rPr lang="en-US" dirty="0" smtClean="0"/>
              <a:t>Temporal Entity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If no then the cardinality of P160 has temporal projection should be adjusted to (1,1:0,1)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It is doubtful that I2 Belief (</a:t>
            </a:r>
            <a:r>
              <a:rPr lang="en-US" dirty="0" err="1" smtClean="0"/>
              <a:t>CRMInf</a:t>
            </a:r>
            <a:r>
              <a:rPr lang="en-US" dirty="0" smtClean="0"/>
              <a:t>) has a spatial component. The function of an instance of I2 Belief is to express the temporal extent of the some actor’s belief that an  I4 Proposition Set has an</a:t>
            </a:r>
            <a:r>
              <a:rPr lang="en-US" dirty="0" smtClean="0"/>
              <a:t> I6 Belief Value.</a:t>
            </a:r>
          </a:p>
        </p:txBody>
      </p:sp>
    </p:spTree>
    <p:extLst>
      <p:ext uri="{BB962C8B-B14F-4D97-AF65-F5344CB8AC3E}">
        <p14:creationId xmlns:p14="http://schemas.microsoft.com/office/powerpoint/2010/main" val="206827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27784" y="2204864"/>
            <a:ext cx="2664296" cy="4021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321" name="AutoShape 50"/>
          <p:cNvCxnSpPr>
            <a:cxnSpLocks noChangeShapeType="1"/>
            <a:stCxn id="59" idx="2"/>
            <a:endCxn id="2" idx="2"/>
          </p:cNvCxnSpPr>
          <p:nvPr/>
        </p:nvCxnSpPr>
        <p:spPr bwMode="auto">
          <a:xfrm rot="5400000">
            <a:off x="5046436" y="1442389"/>
            <a:ext cx="78105" cy="2251112"/>
          </a:xfrm>
          <a:prstGeom prst="curvedConnector3">
            <a:avLst>
              <a:gd name="adj1" fmla="val 392683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79" name="Straight Arrow Connector 139"/>
          <p:cNvCxnSpPr>
            <a:cxnSpLocks noChangeShapeType="1"/>
            <a:stCxn id="60" idx="0"/>
            <a:endCxn id="39" idx="2"/>
          </p:cNvCxnSpPr>
          <p:nvPr/>
        </p:nvCxnSpPr>
        <p:spPr bwMode="auto">
          <a:xfrm flipV="1">
            <a:off x="3376132" y="1459806"/>
            <a:ext cx="1220861" cy="7920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72" name="Straight Arrow Connector 139"/>
          <p:cNvCxnSpPr>
            <a:cxnSpLocks noChangeShapeType="1"/>
            <a:stCxn id="62" idx="0"/>
            <a:endCxn id="39" idx="2"/>
          </p:cNvCxnSpPr>
          <p:nvPr/>
        </p:nvCxnSpPr>
        <p:spPr bwMode="auto">
          <a:xfrm flipV="1">
            <a:off x="1101848" y="1459806"/>
            <a:ext cx="3495145" cy="181123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9" name="Text Box 23"/>
          <p:cNvSpPr txBox="1">
            <a:spLocks noChangeAspect="1" noChangeArrowheads="1"/>
          </p:cNvSpPr>
          <p:nvPr/>
        </p:nvSpPr>
        <p:spPr bwMode="auto">
          <a:xfrm>
            <a:off x="7987684" y="2262927"/>
            <a:ext cx="112082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E54 Dimension</a:t>
            </a:r>
            <a:endParaRPr lang="en-US" altLang="el-GR" sz="1200" dirty="0"/>
          </a:p>
        </p:txBody>
      </p:sp>
      <p:sp>
        <p:nvSpPr>
          <p:cNvPr id="26" name="Text Box 44"/>
          <p:cNvSpPr txBox="1">
            <a:spLocks noChangeAspect="1" noChangeArrowheads="1"/>
          </p:cNvSpPr>
          <p:nvPr/>
        </p:nvSpPr>
        <p:spPr bwMode="auto">
          <a:xfrm>
            <a:off x="323528" y="2262927"/>
            <a:ext cx="1532984" cy="276999"/>
          </a:xfrm>
          <a:prstGeom prst="rect">
            <a:avLst/>
          </a:prstGeom>
          <a:gradFill>
            <a:gsLst>
              <a:gs pos="0">
                <a:srgbClr val="00B050"/>
              </a:gs>
              <a:gs pos="50000">
                <a:schemeClr val="bg1"/>
              </a:gs>
              <a:gs pos="100000">
                <a:srgbClr val="00B05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err="1" smtClean="0"/>
              <a:t>Exx</a:t>
            </a:r>
            <a:r>
              <a:rPr lang="en-US" sz="1200" dirty="0" smtClean="0"/>
              <a:t> Observable Entity</a:t>
            </a:r>
            <a:endParaRPr lang="en-US" sz="1200" dirty="0"/>
          </a:p>
        </p:txBody>
      </p:sp>
      <p:sp>
        <p:nvSpPr>
          <p:cNvPr id="39" name="Text Box 47"/>
          <p:cNvSpPr txBox="1">
            <a:spLocks noChangeAspect="1" noChangeArrowheads="1"/>
          </p:cNvSpPr>
          <p:nvPr/>
        </p:nvSpPr>
        <p:spPr bwMode="auto">
          <a:xfrm>
            <a:off x="4063738" y="1182807"/>
            <a:ext cx="10665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E1 CRM Entity</a:t>
            </a:r>
            <a:endParaRPr lang="en-US" altLang="el-GR" sz="1200" dirty="0"/>
          </a:p>
        </p:txBody>
      </p:sp>
      <p:cxnSp>
        <p:nvCxnSpPr>
          <p:cNvPr id="61" name="Straight Arrow Connector 76"/>
          <p:cNvCxnSpPr>
            <a:cxnSpLocks noChangeShapeType="1"/>
            <a:stCxn id="63" idx="0"/>
            <a:endCxn id="2" idx="2"/>
          </p:cNvCxnSpPr>
          <p:nvPr/>
        </p:nvCxnSpPr>
        <p:spPr bwMode="auto">
          <a:xfrm flipH="1" flipV="1">
            <a:off x="3959932" y="2606998"/>
            <a:ext cx="295124" cy="1517104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0" name="Text Box 12"/>
          <p:cNvSpPr txBox="1">
            <a:spLocks noChangeAspect="1" noChangeArrowheads="1"/>
          </p:cNvSpPr>
          <p:nvPr/>
        </p:nvSpPr>
        <p:spPr bwMode="auto">
          <a:xfrm>
            <a:off x="1130721" y="4160113"/>
            <a:ext cx="689869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I6 Belief</a:t>
            </a:r>
            <a:endParaRPr lang="en-US" sz="1200" dirty="0"/>
          </a:p>
        </p:txBody>
      </p:sp>
      <p:sp>
        <p:nvSpPr>
          <p:cNvPr id="141" name="Text Box 5"/>
          <p:cNvSpPr txBox="1">
            <a:spLocks noChangeAspect="1" noChangeArrowheads="1"/>
          </p:cNvSpPr>
          <p:nvPr/>
        </p:nvSpPr>
        <p:spPr bwMode="auto">
          <a:xfrm>
            <a:off x="5262988" y="4131394"/>
            <a:ext cx="1325236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E18 Physical </a:t>
            </a:r>
            <a:r>
              <a:rPr lang="en-US" altLang="el-GR" sz="1200" dirty="0" smtClean="0"/>
              <a:t>Thing</a:t>
            </a:r>
            <a:endParaRPr lang="en-US" altLang="el-GR" sz="1200" dirty="0"/>
          </a:p>
        </p:txBody>
      </p:sp>
      <p:sp>
        <p:nvSpPr>
          <p:cNvPr id="62" name="Text Box 5"/>
          <p:cNvSpPr txBox="1">
            <a:spLocks noChangeAspect="1" noChangeArrowheads="1"/>
          </p:cNvSpPr>
          <p:nvPr/>
        </p:nvSpPr>
        <p:spPr bwMode="auto">
          <a:xfrm>
            <a:off x="405663" y="3271039"/>
            <a:ext cx="139236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E77 Persistent Item</a:t>
            </a:r>
            <a:endParaRPr lang="en-US" altLang="el-GR" sz="1200" dirty="0"/>
          </a:p>
        </p:txBody>
      </p:sp>
      <p:cxnSp>
        <p:nvCxnSpPr>
          <p:cNvPr id="73" name="Straight Arrow Connector 76"/>
          <p:cNvCxnSpPr>
            <a:cxnSpLocks noChangeShapeType="1"/>
            <a:stCxn id="141" idx="0"/>
            <a:endCxn id="62" idx="2"/>
          </p:cNvCxnSpPr>
          <p:nvPr/>
        </p:nvCxnSpPr>
        <p:spPr bwMode="auto">
          <a:xfrm flipH="1" flipV="1">
            <a:off x="1101848" y="3548038"/>
            <a:ext cx="4823758" cy="583356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74" name="TextBox 73"/>
          <p:cNvSpPr txBox="1"/>
          <p:nvPr/>
        </p:nvSpPr>
        <p:spPr>
          <a:xfrm>
            <a:off x="307627" y="35913"/>
            <a:ext cx="836882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Case: There exist instances of E4 Temporal Entity </a:t>
            </a:r>
          </a:p>
          <a:p>
            <a:pPr algn="ctr"/>
            <a:r>
              <a:rPr lang="en-US" sz="3200" dirty="0" smtClean="0"/>
              <a:t>without spatial component</a:t>
            </a:r>
            <a:endParaRPr lang="en-US" sz="3200" dirty="0"/>
          </a:p>
        </p:txBody>
      </p:sp>
      <p:sp>
        <p:nvSpPr>
          <p:cNvPr id="59" name="Text Box 47"/>
          <p:cNvSpPr txBox="1">
            <a:spLocks noChangeAspect="1" noChangeArrowheads="1"/>
          </p:cNvSpPr>
          <p:nvPr/>
        </p:nvSpPr>
        <p:spPr bwMode="auto">
          <a:xfrm>
            <a:off x="5401816" y="2251894"/>
            <a:ext cx="1618456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E92 </a:t>
            </a:r>
            <a:r>
              <a:rPr lang="en-US" altLang="el-GR" sz="1200" dirty="0" err="1" smtClean="0"/>
              <a:t>Spacetime</a:t>
            </a:r>
            <a:r>
              <a:rPr lang="en-US" altLang="el-GR" sz="1200" dirty="0" smtClean="0"/>
              <a:t> Volume</a:t>
            </a:r>
            <a:endParaRPr lang="en-US" altLang="el-GR" sz="1200" dirty="0"/>
          </a:p>
        </p:txBody>
      </p:sp>
      <p:sp>
        <p:nvSpPr>
          <p:cNvPr id="60" name="Text Box 47"/>
          <p:cNvSpPr txBox="1">
            <a:spLocks noChangeAspect="1" noChangeArrowheads="1"/>
          </p:cNvSpPr>
          <p:nvPr/>
        </p:nvSpPr>
        <p:spPr bwMode="auto">
          <a:xfrm>
            <a:off x="2699792" y="2251894"/>
            <a:ext cx="135267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E2 Temporal Entity</a:t>
            </a:r>
            <a:endParaRPr lang="en-US" altLang="el-GR" sz="1200" dirty="0"/>
          </a:p>
        </p:txBody>
      </p:sp>
      <p:sp>
        <p:nvSpPr>
          <p:cNvPr id="63" name="Text Box 47"/>
          <p:cNvSpPr txBox="1">
            <a:spLocks noChangeAspect="1" noChangeArrowheads="1"/>
          </p:cNvSpPr>
          <p:nvPr/>
        </p:nvSpPr>
        <p:spPr bwMode="auto">
          <a:xfrm>
            <a:off x="3866103" y="4124102"/>
            <a:ext cx="777905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E4 Period</a:t>
            </a:r>
            <a:endParaRPr lang="en-US" altLang="el-GR" sz="1200" dirty="0"/>
          </a:p>
        </p:txBody>
      </p:sp>
      <p:sp>
        <p:nvSpPr>
          <p:cNvPr id="65" name="Text Box 47"/>
          <p:cNvSpPr txBox="1">
            <a:spLocks noChangeAspect="1" noChangeArrowheads="1"/>
          </p:cNvSpPr>
          <p:nvPr/>
        </p:nvSpPr>
        <p:spPr bwMode="auto">
          <a:xfrm>
            <a:off x="4115282" y="2251894"/>
            <a:ext cx="110479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E52 Time-span</a:t>
            </a:r>
            <a:endParaRPr lang="en-US" altLang="el-GR" sz="1200" dirty="0"/>
          </a:p>
        </p:txBody>
      </p:sp>
      <p:sp>
        <p:nvSpPr>
          <p:cNvPr id="66" name="Text Box 47"/>
          <p:cNvSpPr txBox="1">
            <a:spLocks noChangeAspect="1" noChangeArrowheads="1"/>
          </p:cNvSpPr>
          <p:nvPr/>
        </p:nvSpPr>
        <p:spPr bwMode="auto">
          <a:xfrm>
            <a:off x="7100179" y="2251894"/>
            <a:ext cx="78418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E53 Place</a:t>
            </a:r>
            <a:endParaRPr lang="en-US" altLang="el-GR" sz="1200" dirty="0"/>
          </a:p>
        </p:txBody>
      </p:sp>
      <p:cxnSp>
        <p:nvCxnSpPr>
          <p:cNvPr id="75" name="Straight Arrow Connector 139"/>
          <p:cNvCxnSpPr>
            <a:cxnSpLocks noChangeShapeType="1"/>
            <a:stCxn id="26" idx="0"/>
            <a:endCxn id="39" idx="2"/>
          </p:cNvCxnSpPr>
          <p:nvPr/>
        </p:nvCxnSpPr>
        <p:spPr bwMode="auto">
          <a:xfrm flipV="1">
            <a:off x="1090020" y="1459806"/>
            <a:ext cx="3506973" cy="80312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76" name="Straight Arrow Connector 139"/>
          <p:cNvCxnSpPr>
            <a:cxnSpLocks noChangeShapeType="1"/>
            <a:stCxn id="59" idx="0"/>
            <a:endCxn id="39" idx="2"/>
          </p:cNvCxnSpPr>
          <p:nvPr/>
        </p:nvCxnSpPr>
        <p:spPr bwMode="auto">
          <a:xfrm flipH="1" flipV="1">
            <a:off x="4596993" y="1459806"/>
            <a:ext cx="1614051" cy="7920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85" name="Straight Arrow Connector 139"/>
          <p:cNvCxnSpPr>
            <a:cxnSpLocks noChangeShapeType="1"/>
            <a:stCxn id="62" idx="0"/>
            <a:endCxn id="26" idx="2"/>
          </p:cNvCxnSpPr>
          <p:nvPr/>
        </p:nvCxnSpPr>
        <p:spPr bwMode="auto">
          <a:xfrm flipH="1" flipV="1">
            <a:off x="1090020" y="2539926"/>
            <a:ext cx="11828" cy="73111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90" name="Straight Arrow Connector 139"/>
          <p:cNvCxnSpPr>
            <a:cxnSpLocks noChangeShapeType="1"/>
            <a:stCxn id="2" idx="1"/>
            <a:endCxn id="26" idx="3"/>
          </p:cNvCxnSpPr>
          <p:nvPr/>
        </p:nvCxnSpPr>
        <p:spPr bwMode="auto">
          <a:xfrm flipH="1" flipV="1">
            <a:off x="1856512" y="2401427"/>
            <a:ext cx="771272" cy="4504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12" name="Straight Arrow Connector 139"/>
          <p:cNvCxnSpPr>
            <a:cxnSpLocks noChangeShapeType="1"/>
            <a:stCxn id="66" idx="0"/>
            <a:endCxn id="39" idx="2"/>
          </p:cNvCxnSpPr>
          <p:nvPr/>
        </p:nvCxnSpPr>
        <p:spPr bwMode="auto">
          <a:xfrm flipH="1" flipV="1">
            <a:off x="4596993" y="1459806"/>
            <a:ext cx="2895281" cy="7920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15" name="Straight Arrow Connector 139"/>
          <p:cNvCxnSpPr>
            <a:cxnSpLocks noChangeShapeType="1"/>
            <a:stCxn id="65" idx="0"/>
            <a:endCxn id="39" idx="2"/>
          </p:cNvCxnSpPr>
          <p:nvPr/>
        </p:nvCxnSpPr>
        <p:spPr bwMode="auto">
          <a:xfrm flipH="1" flipV="1">
            <a:off x="4596993" y="1459806"/>
            <a:ext cx="70684" cy="7920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36" name="Straight Arrow Connector 139"/>
          <p:cNvCxnSpPr>
            <a:cxnSpLocks noChangeShapeType="1"/>
            <a:stCxn id="19" idx="0"/>
            <a:endCxn id="39" idx="2"/>
          </p:cNvCxnSpPr>
          <p:nvPr/>
        </p:nvCxnSpPr>
        <p:spPr bwMode="auto">
          <a:xfrm flipH="1" flipV="1">
            <a:off x="4596993" y="1459806"/>
            <a:ext cx="3951101" cy="80312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45" name="Text Box 47"/>
          <p:cNvSpPr txBox="1">
            <a:spLocks noChangeAspect="1" noChangeArrowheads="1"/>
          </p:cNvSpPr>
          <p:nvPr/>
        </p:nvSpPr>
        <p:spPr bwMode="auto">
          <a:xfrm>
            <a:off x="2084377" y="4149080"/>
            <a:ext cx="1335495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E3 Condition State</a:t>
            </a:r>
            <a:endParaRPr lang="en-US" altLang="el-GR" sz="1200" dirty="0"/>
          </a:p>
        </p:txBody>
      </p:sp>
      <p:cxnSp>
        <p:nvCxnSpPr>
          <p:cNvPr id="147" name="Straight Arrow Connector 76"/>
          <p:cNvCxnSpPr>
            <a:cxnSpLocks noChangeShapeType="1"/>
            <a:stCxn id="145" idx="0"/>
            <a:endCxn id="2" idx="2"/>
          </p:cNvCxnSpPr>
          <p:nvPr/>
        </p:nvCxnSpPr>
        <p:spPr bwMode="auto">
          <a:xfrm flipV="1">
            <a:off x="2752125" y="2606998"/>
            <a:ext cx="1207807" cy="1542082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51" name="Straight Arrow Connector 76"/>
          <p:cNvCxnSpPr>
            <a:cxnSpLocks noChangeShapeType="1"/>
            <a:stCxn id="10" idx="0"/>
            <a:endCxn id="2" idx="2"/>
          </p:cNvCxnSpPr>
          <p:nvPr/>
        </p:nvCxnSpPr>
        <p:spPr bwMode="auto">
          <a:xfrm flipV="1">
            <a:off x="1475656" y="2606998"/>
            <a:ext cx="2484276" cy="1553115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62" name="Straight Arrow Connector 76"/>
          <p:cNvCxnSpPr>
            <a:cxnSpLocks noChangeShapeType="1"/>
            <a:stCxn id="63" idx="0"/>
            <a:endCxn id="59" idx="2"/>
          </p:cNvCxnSpPr>
          <p:nvPr/>
        </p:nvCxnSpPr>
        <p:spPr bwMode="auto">
          <a:xfrm flipV="1">
            <a:off x="4255056" y="2528893"/>
            <a:ext cx="1955988" cy="1595209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69" name="Straight Arrow Connector 76"/>
          <p:cNvCxnSpPr>
            <a:cxnSpLocks noChangeShapeType="1"/>
            <a:stCxn id="141" idx="0"/>
            <a:endCxn id="59" idx="2"/>
          </p:cNvCxnSpPr>
          <p:nvPr/>
        </p:nvCxnSpPr>
        <p:spPr bwMode="auto">
          <a:xfrm flipV="1">
            <a:off x="5925606" y="2528893"/>
            <a:ext cx="285438" cy="160250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87" name="AutoShape 50"/>
          <p:cNvCxnSpPr>
            <a:cxnSpLocks noChangeShapeType="1"/>
            <a:stCxn id="59" idx="2"/>
            <a:endCxn id="66" idx="2"/>
          </p:cNvCxnSpPr>
          <p:nvPr/>
        </p:nvCxnSpPr>
        <p:spPr bwMode="auto">
          <a:xfrm rot="16200000" flipH="1">
            <a:off x="6851659" y="1888278"/>
            <a:ext cx="12700" cy="1281230"/>
          </a:xfrm>
          <a:prstGeom prst="curvedConnector3">
            <a:avLst>
              <a:gd name="adj1" fmla="val 352562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191" name="Text Box 13"/>
          <p:cNvSpPr txBox="1">
            <a:spLocks noChangeArrowheads="1"/>
          </p:cNvSpPr>
          <p:nvPr/>
        </p:nvSpPr>
        <p:spPr bwMode="auto">
          <a:xfrm>
            <a:off x="6449224" y="2551539"/>
            <a:ext cx="787072" cy="707886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P161 has </a:t>
            </a:r>
          </a:p>
          <a:p>
            <a:r>
              <a:rPr lang="en-US" altLang="el-GR" sz="1000" dirty="0" smtClean="0">
                <a:cs typeface="Arial" charset="0"/>
              </a:rPr>
              <a:t>spatial projection</a:t>
            </a:r>
          </a:p>
          <a:p>
            <a:r>
              <a:rPr lang="en-US" altLang="el-GR" sz="1000" dirty="0" smtClean="0">
                <a:cs typeface="Arial" charset="0"/>
              </a:rPr>
              <a:t>(1,n:1,1)</a:t>
            </a:r>
            <a:endParaRPr lang="en-US" altLang="el-GR" sz="1000" dirty="0">
              <a:cs typeface="Arial" charset="0"/>
            </a:endParaRPr>
          </a:p>
        </p:txBody>
      </p:sp>
      <p:sp>
        <p:nvSpPr>
          <p:cNvPr id="320" name="Text Box 13"/>
          <p:cNvSpPr txBox="1">
            <a:spLocks noChangeArrowheads="1"/>
          </p:cNvSpPr>
          <p:nvPr/>
        </p:nvSpPr>
        <p:spPr bwMode="auto">
          <a:xfrm>
            <a:off x="4850411" y="2606998"/>
            <a:ext cx="801709" cy="707886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P160 has </a:t>
            </a:r>
          </a:p>
          <a:p>
            <a:r>
              <a:rPr lang="en-US" altLang="el-GR" sz="1000" dirty="0" smtClean="0">
                <a:cs typeface="Arial" charset="0"/>
              </a:rPr>
              <a:t>temporal projection</a:t>
            </a:r>
          </a:p>
          <a:p>
            <a:r>
              <a:rPr lang="en-US" altLang="el-GR" sz="1000" dirty="0" smtClean="0">
                <a:cs typeface="Arial" charset="0"/>
              </a:rPr>
              <a:t>(1,1:0,1)</a:t>
            </a:r>
            <a:endParaRPr lang="en-US" altLang="el-GR" sz="1000" dirty="0">
              <a:cs typeface="Arial" charset="0"/>
            </a:endParaRPr>
          </a:p>
        </p:txBody>
      </p:sp>
      <p:sp>
        <p:nvSpPr>
          <p:cNvPr id="323" name="TextBox 322"/>
          <p:cNvSpPr txBox="1"/>
          <p:nvPr/>
        </p:nvSpPr>
        <p:spPr>
          <a:xfrm>
            <a:off x="456533" y="4653136"/>
            <a:ext cx="82809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Merge E2 Temporal Entity and E52 Time-span into one class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All instances of E92 is connected to  one and only one instance of this new class through P160 has temporal projection which is an injection.  Thus E92 could have been a subclass of the new class. </a:t>
            </a:r>
            <a:r>
              <a:rPr lang="en-US" dirty="0"/>
              <a:t>A</a:t>
            </a:r>
            <a:r>
              <a:rPr lang="en-US" dirty="0" smtClean="0"/>
              <a:t>t least for pedagogical reasons this </a:t>
            </a:r>
            <a:r>
              <a:rPr lang="en-US" dirty="0" err="1" smtClean="0"/>
              <a:t>maynot</a:t>
            </a:r>
            <a:r>
              <a:rPr lang="en-US" dirty="0" smtClean="0"/>
              <a:t> be a good idea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Is this a possible solution? </a:t>
            </a:r>
          </a:p>
        </p:txBody>
      </p:sp>
    </p:spTree>
    <p:extLst>
      <p:ext uri="{BB962C8B-B14F-4D97-AF65-F5344CB8AC3E}">
        <p14:creationId xmlns:p14="http://schemas.microsoft.com/office/powerpoint/2010/main" val="201783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570</Words>
  <Application>Microsoft Office PowerPoint</Application>
  <PresentationFormat>On-screen Show (4:3)</PresentationFormat>
  <Paragraphs>107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Issue 326 Temporal entities</vt:lpstr>
      <vt:lpstr>PowerPoint Presentation</vt:lpstr>
      <vt:lpstr>PowerPoint Presentation</vt:lpstr>
      <vt:lpstr>PowerPoint Presentation</vt:lpstr>
      <vt:lpstr>PowerPoint Presentation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Christian-Emil Smith Ore</dc:creator>
  <cp:lastModifiedBy>Christian-Emil Smith Ore</cp:lastModifiedBy>
  <cp:revision>19</cp:revision>
  <dcterms:created xsi:type="dcterms:W3CDTF">2017-03-30T07:49:44Z</dcterms:created>
  <dcterms:modified xsi:type="dcterms:W3CDTF">2017-03-30T10:48:17Z</dcterms:modified>
</cp:coreProperties>
</file>