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5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3C2C3-30B3-4575-8AC5-A69CE147CED9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6167E-6F4E-4F22-BF8E-AC99106F8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4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6167E-6F4E-4F22-BF8E-AC99106F83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7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7D1DB-404C-4BB0-89A6-C1836B9DE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36D38-C556-4730-9E9E-62CCC7AB4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26247-93CF-40E9-B88C-9E27B140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EF67A-9FEC-498E-8D05-70152B47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4BB98-9FF9-4CCA-AC7E-894FC0B0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7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55138-2EB9-48F6-9B7B-A773A846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651A7-2C07-4B0A-8A02-4D69949B6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7DCF5-F122-4D69-B286-DD24F8090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57EDC-4071-4254-96AE-7BE0D188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362B9-9FCD-408A-97F2-CF9BFC36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2AC08-08DD-4566-A911-DE2EDE43C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0F3F4-26E0-4904-A160-EC4DD35A8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42132-1024-444E-9C2E-967B17E01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C500E-8F7F-41C4-95E7-7D8A05C9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BF7B0-D12C-4ECC-9A04-3E4B33E34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0D0A7-39B6-484C-BFFE-098C981F5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34167-FA06-4085-B53A-12B49D9A9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9974F-33B0-45E3-8334-12F647DA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2C1C2-080B-436F-9360-BCA27CA8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2F1D1-F46D-4266-B228-3810229A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3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D08D-A870-4431-A421-EC720501C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33E14-9FEE-4763-A0F0-24BCFEAFD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98AF7-5194-440E-BE4A-4393B49C4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C7539-01BF-494A-826C-45744FA3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AE84B-016E-4BC1-9141-0DF018A0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65A33-45DC-49F8-902F-0A2529D86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D4D47-0332-425F-8245-6B215406BC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A64656-167B-482B-9D85-E0E9DB1EE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185A6-CB50-411E-804D-6C5D4049A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81F32-0AE6-44DC-8224-22D59329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27B46-B229-46F4-A946-2B0063763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1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CB09-6A61-49E1-A55B-95AAE5E4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A6AC-1E78-4D4B-9FB9-3E5F2A605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16765-C170-4BA3-95F9-B66221E11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FF175-12B7-4FEA-9887-2FD347A98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2F36B-5297-4D20-B61B-79221FC35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F3CA9A-9938-43FE-BE6F-23D22F9E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4063EB-A84A-44D4-9F7C-75DE9089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AC93C3-040B-4691-AD83-CFA51DBC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9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1151D-A47C-4056-BA53-B7059697F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B0919-5E61-4ADC-9F2C-BB908630B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DFB9C-279A-403B-B687-91C7FBA7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CD9949-A7B6-4A1B-9ED3-FFAA41043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4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162AE9-E139-4644-BA77-4F903BA9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96F2F-9BCD-464D-A9F0-05EBE20F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9A6F8-3700-4B72-A993-46862A8E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7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6CB85-20AC-4A8A-A0A2-2874689FB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471B9-964D-4BA8-871A-4911950FF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C8349B-D123-43D6-9489-3A6F044AD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A6DB9-D200-4211-AF97-78D63B05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B0D25-F2A2-46E6-96EC-1492AE84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5109C-0BCD-4BAE-AA72-11D56231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D4960-122E-480F-8848-453E84300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0A1A1-C3D0-45B2-A0F9-304ECCCF8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8737D6-62C6-43A5-86F3-645018045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866BC-B854-48A2-8936-13200F5B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ECF832-8B6C-46E2-8790-5F999DE71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BA387-7774-4254-92E7-21BCCB62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80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099523-48CE-490F-B977-DEACF3E9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83616-262B-4670-86FF-D16AFC9B6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769E-D279-4D51-A2AC-80F878E76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1BFF7-0850-4C3F-98DB-7824AB88646A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8C165-507F-44A5-9122-B5002900BE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5E6F0-B7CD-49B4-BBD1-EC4919B90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70544-8F4B-4D1A-A54B-5CC9B2185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5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3C0D-BCEC-3AE3-D9AF-461B768591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Reorganization of </a:t>
            </a:r>
            <a:br>
              <a:rPr lang="en-US" sz="4800" dirty="0"/>
            </a:br>
            <a:r>
              <a:rPr lang="en-US" sz="4800" dirty="0"/>
              <a:t>CIDOC CRM website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6EEFB-011F-5D41-14B7-5FB13BE378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9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C8955-B4C8-CDB3-9D17-C31A4B1C7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Reorganization of CIDOC CRM website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FE023-48A5-406B-D5BB-18875EBEC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status: </a:t>
            </a:r>
          </a:p>
          <a:p>
            <a:pPr lvl="1"/>
            <a:r>
              <a:rPr lang="en-US" dirty="0"/>
              <a:t>The website was recently updated to Drupal 11 </a:t>
            </a:r>
            <a:br>
              <a:rPr lang="el-GR" dirty="0"/>
            </a:br>
            <a:r>
              <a:rPr lang="en-US" dirty="0"/>
              <a:t>(because of official ‘end of life’ of previous version 7)</a:t>
            </a:r>
          </a:p>
          <a:p>
            <a:pPr lvl="1"/>
            <a:endParaRPr lang="en-US" dirty="0"/>
          </a:p>
          <a:p>
            <a:r>
              <a:rPr lang="en-US" dirty="0"/>
              <a:t>Motivation for reorganization:</a:t>
            </a:r>
          </a:p>
          <a:p>
            <a:pPr lvl="1"/>
            <a:r>
              <a:rPr lang="en-US" dirty="0"/>
              <a:t>Difficulty in locating information, primarily due to inconsistent left menus across pages, which are not easily detected</a:t>
            </a:r>
          </a:p>
          <a:p>
            <a:pPr lvl="1"/>
            <a:r>
              <a:rPr lang="en-US" dirty="0"/>
              <a:t>Too many pages, making updates cumbersome</a:t>
            </a:r>
          </a:p>
          <a:p>
            <a:pPr lvl="1"/>
            <a:r>
              <a:rPr lang="en-US" dirty="0"/>
              <a:t>Outdated content, good opportunity for updates!</a:t>
            </a:r>
          </a:p>
        </p:txBody>
      </p:sp>
    </p:spTree>
    <p:extLst>
      <p:ext uri="{BB962C8B-B14F-4D97-AF65-F5344CB8AC3E}">
        <p14:creationId xmlns:p14="http://schemas.microsoft.com/office/powerpoint/2010/main" val="2356374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114B9-D941-D18B-6494-AAA89A45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Reorganization of CIDOC CRM website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0C2F8-9848-4C78-B9F8-AB50F5C8D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5175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Main idea:</a:t>
            </a:r>
          </a:p>
          <a:p>
            <a:pPr lvl="1"/>
            <a:r>
              <a:rPr lang="en-US" dirty="0"/>
              <a:t>Make all the material accessible from the </a:t>
            </a:r>
            <a:r>
              <a:rPr lang="en-US" b="1" dirty="0"/>
              <a:t>top menu</a:t>
            </a:r>
          </a:p>
          <a:p>
            <a:pPr lvl="1"/>
            <a:r>
              <a:rPr lang="en-US" dirty="0"/>
              <a:t>Remove the left menu that changes in every page (integrate it on the top menu, or add a horizontal menu or tabs on top of some pages)</a:t>
            </a:r>
          </a:p>
          <a:p>
            <a:pPr lvl="1"/>
            <a:r>
              <a:rPr lang="en-US" sz="2400" dirty="0"/>
              <a:t>Keep the ‘Shortcuts’ menu on the left (always the same) and think </a:t>
            </a:r>
            <a:r>
              <a:rPr lang="en-US" dirty="0"/>
              <a:t>its update</a:t>
            </a:r>
          </a:p>
          <a:p>
            <a:pPr lvl="1"/>
            <a:endParaRPr lang="en-US" dirty="0"/>
          </a:p>
          <a:p>
            <a:r>
              <a:rPr lang="en-US" dirty="0"/>
              <a:t>Then:</a:t>
            </a:r>
          </a:p>
          <a:p>
            <a:pPr lvl="1"/>
            <a:r>
              <a:rPr lang="en-US" sz="2400" dirty="0"/>
              <a:t>Check every single page and see if it is up-to-date or how it can be updated/improved (and assign </a:t>
            </a:r>
            <a:r>
              <a:rPr lang="en-US" dirty="0"/>
              <a:t>tasks </a:t>
            </a:r>
            <a:r>
              <a:rPr lang="en-US" dirty="0">
                <a:sym typeface="Wingdings" panose="05000000000000000000" pitchFamily="2" charset="2"/>
              </a:rPr>
              <a:t>)</a:t>
            </a:r>
          </a:p>
          <a:p>
            <a:pPr lvl="1"/>
            <a:endParaRPr lang="en-US" sz="2400" dirty="0"/>
          </a:p>
          <a:p>
            <a:r>
              <a:rPr lang="en-US" dirty="0"/>
              <a:t>Also, remove ‘to be continued’, ‘to be revised’, ‘content updating in progress’, etc. (usually at the bottom of each page)  </a:t>
            </a:r>
          </a:p>
          <a:p>
            <a:pPr lvl="1"/>
            <a:r>
              <a:rPr lang="en-US" dirty="0"/>
              <a:t>Replace with “Last update: &lt;date&gt;”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39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3E049C-0673-4F4E-B54E-B9C116201D1C}"/>
              </a:ext>
            </a:extLst>
          </p:cNvPr>
          <p:cNvSpPr/>
          <p:nvPr/>
        </p:nvSpPr>
        <p:spPr>
          <a:xfrm>
            <a:off x="622555" y="581446"/>
            <a:ext cx="10076033" cy="800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EE5D67-D512-4159-B072-2C8FD35E21A6}"/>
              </a:ext>
            </a:extLst>
          </p:cNvPr>
          <p:cNvSpPr txBox="1"/>
          <p:nvPr/>
        </p:nvSpPr>
        <p:spPr>
          <a:xfrm>
            <a:off x="966019" y="781441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Home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53012-5A6A-4312-B339-806AEE0E9F4C}"/>
              </a:ext>
            </a:extLst>
          </p:cNvPr>
          <p:cNvSpPr txBox="1"/>
          <p:nvPr/>
        </p:nvSpPr>
        <p:spPr>
          <a:xfrm>
            <a:off x="1942058" y="819378"/>
            <a:ext cx="1306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Model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AEC617-31A1-45D9-9E4D-64DD11D2ECA7}"/>
              </a:ext>
            </a:extLst>
          </p:cNvPr>
          <p:cNvSpPr/>
          <p:nvPr/>
        </p:nvSpPr>
        <p:spPr>
          <a:xfrm>
            <a:off x="1922107" y="1381546"/>
            <a:ext cx="1828800" cy="430062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BDDE8C-954A-4F3D-92F6-B1E5FAECBA10}"/>
              </a:ext>
            </a:extLst>
          </p:cNvPr>
          <p:cNvSpPr txBox="1"/>
          <p:nvPr/>
        </p:nvSpPr>
        <p:spPr>
          <a:xfrm>
            <a:off x="1917248" y="1422920"/>
            <a:ext cx="1304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Intro &amp; scope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E73981-6D31-4707-AB13-9DCC5E39EAF9}"/>
              </a:ext>
            </a:extLst>
          </p:cNvPr>
          <p:cNvSpPr txBox="1"/>
          <p:nvPr/>
        </p:nvSpPr>
        <p:spPr>
          <a:xfrm>
            <a:off x="1917248" y="2035016"/>
            <a:ext cx="11977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Use &amp; Learn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2D5302-5689-467B-BDF1-5B321E392FA9}"/>
              </a:ext>
            </a:extLst>
          </p:cNvPr>
          <p:cNvSpPr txBox="1"/>
          <p:nvPr/>
        </p:nvSpPr>
        <p:spPr>
          <a:xfrm>
            <a:off x="1917248" y="2535123"/>
            <a:ext cx="686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Issues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4AB093-A74C-4DB3-9402-5844F5357DB9}"/>
              </a:ext>
            </a:extLst>
          </p:cNvPr>
          <p:cNvSpPr txBox="1"/>
          <p:nvPr/>
        </p:nvSpPr>
        <p:spPr>
          <a:xfrm>
            <a:off x="1908500" y="3131745"/>
            <a:ext cx="10021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Mappings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774868-8517-48DE-8746-DD6E0DEACE91}"/>
              </a:ext>
            </a:extLst>
          </p:cNvPr>
          <p:cNvSpPr txBox="1"/>
          <p:nvPr/>
        </p:nvSpPr>
        <p:spPr>
          <a:xfrm>
            <a:off x="1926866" y="3674684"/>
            <a:ext cx="17969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Compatible models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2E157F-554A-4D07-B41D-A61C8E42DC65}"/>
              </a:ext>
            </a:extLst>
          </p:cNvPr>
          <p:cNvSpPr txBox="1"/>
          <p:nvPr/>
        </p:nvSpPr>
        <p:spPr>
          <a:xfrm>
            <a:off x="1926866" y="4195968"/>
            <a:ext cx="1015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Use Cases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70C7A-8D0F-4973-8530-6C2F548693AA}"/>
              </a:ext>
            </a:extLst>
          </p:cNvPr>
          <p:cNvSpPr txBox="1"/>
          <p:nvPr/>
        </p:nvSpPr>
        <p:spPr>
          <a:xfrm>
            <a:off x="1926290" y="4714247"/>
            <a:ext cx="13370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Best practices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7B0A72-51ED-430E-917E-BA2D2BC31D5B}"/>
              </a:ext>
            </a:extLst>
          </p:cNvPr>
          <p:cNvSpPr txBox="1"/>
          <p:nvPr/>
        </p:nvSpPr>
        <p:spPr>
          <a:xfrm>
            <a:off x="3901968" y="819378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Activities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74CA8D-2610-449B-BB81-A2E4483DE51E}"/>
              </a:ext>
            </a:extLst>
          </p:cNvPr>
          <p:cNvSpPr/>
          <p:nvPr/>
        </p:nvSpPr>
        <p:spPr>
          <a:xfrm>
            <a:off x="3831771" y="1331388"/>
            <a:ext cx="1617307" cy="237812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17D5C9-42B6-4270-A339-E35AC9999FC2}"/>
              </a:ext>
            </a:extLst>
          </p:cNvPr>
          <p:cNvSpPr txBox="1"/>
          <p:nvPr/>
        </p:nvSpPr>
        <p:spPr>
          <a:xfrm>
            <a:off x="3845808" y="1480618"/>
            <a:ext cx="14096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SIG’s activities </a:t>
            </a:r>
            <a:br>
              <a:rPr lang="en-US" sz="1600" dirty="0">
                <a:solidFill>
                  <a:srgbClr val="00B050"/>
                </a:solidFill>
              </a:rPr>
            </a:br>
            <a:r>
              <a:rPr lang="en-US" sz="1600" dirty="0">
                <a:solidFill>
                  <a:srgbClr val="00B050"/>
                </a:solidFill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BA540E-6F32-444E-BA66-E30AB3F263A2}"/>
              </a:ext>
            </a:extLst>
          </p:cNvPr>
          <p:cNvSpPr txBox="1"/>
          <p:nvPr/>
        </p:nvSpPr>
        <p:spPr>
          <a:xfrm>
            <a:off x="3839972" y="2110045"/>
            <a:ext cx="1273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SIG meetings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0F2FEF-3705-46C9-8952-B2D319833370}"/>
              </a:ext>
            </a:extLst>
          </p:cNvPr>
          <p:cNvSpPr txBox="1"/>
          <p:nvPr/>
        </p:nvSpPr>
        <p:spPr>
          <a:xfrm>
            <a:off x="3851040" y="2478747"/>
            <a:ext cx="870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Minutes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8EB594-31B0-4AFB-83BC-0C8078B4DAE8}"/>
              </a:ext>
            </a:extLst>
          </p:cNvPr>
          <p:cNvSpPr txBox="1"/>
          <p:nvPr/>
        </p:nvSpPr>
        <p:spPr>
          <a:xfrm>
            <a:off x="3784448" y="3789776"/>
            <a:ext cx="17119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- Related activities (from left menu) =&gt; the contents will be moved ‘Working Groups’</a:t>
            </a:r>
          </a:p>
          <a:p>
            <a:r>
              <a:rPr lang="en-US" sz="1100" dirty="0">
                <a:solidFill>
                  <a:srgbClr val="FF0000"/>
                </a:solidFill>
              </a:rPr>
              <a:t>- Workshops (from left menu) =&gt; empty, to be removed (or better ask for input)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81C608B-A636-4A8F-9435-FE900EA302D3}"/>
              </a:ext>
            </a:extLst>
          </p:cNvPr>
          <p:cNvSpPr/>
          <p:nvPr/>
        </p:nvSpPr>
        <p:spPr>
          <a:xfrm>
            <a:off x="5529942" y="1327231"/>
            <a:ext cx="1798376" cy="57593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EDB31B2-1A99-4555-9B70-16B810FC198C}"/>
              </a:ext>
            </a:extLst>
          </p:cNvPr>
          <p:cNvSpPr txBox="1"/>
          <p:nvPr/>
        </p:nvSpPr>
        <p:spPr>
          <a:xfrm>
            <a:off x="5474804" y="804773"/>
            <a:ext cx="1242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68D552-C7BC-4820-9B5E-3D22337D6FE4}"/>
              </a:ext>
            </a:extLst>
          </p:cNvPr>
          <p:cNvSpPr txBox="1"/>
          <p:nvPr/>
        </p:nvSpPr>
        <p:spPr>
          <a:xfrm>
            <a:off x="5568366" y="1350559"/>
            <a:ext cx="179837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i="0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Versions</a:t>
            </a: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Figures &amp; Diagrams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Data Examples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References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Presentations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Technical Papers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Tutorials</a:t>
            </a:r>
          </a:p>
          <a:p>
            <a:pPr fontAlgn="base"/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fontAlgn="base"/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Publications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Mapping reports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b="0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Translations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External resources</a:t>
            </a:r>
            <a:br>
              <a:rPr lang="en-US" sz="1600" dirty="0">
                <a:solidFill>
                  <a:srgbClr val="00B050"/>
                </a:solidFill>
                <a:latin typeface="Calibri" panose="020F0502020204030204" pitchFamily="34" charset="0"/>
              </a:rPr>
            </a:br>
            <a:r>
              <a:rPr lang="en-US" sz="1400" i="1" dirty="0">
                <a:solidFill>
                  <a:srgbClr val="00B050"/>
                </a:solidFill>
                <a:latin typeface="Calibri" panose="020F0502020204030204" pitchFamily="34" charset="0"/>
              </a:rPr>
              <a:t>(software, apps, …) </a:t>
            </a:r>
            <a:endParaRPr lang="en-US" sz="1600" b="0" i="1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D7B429-DCD0-4BAB-AFA7-C1821C66888A}"/>
              </a:ext>
            </a:extLst>
          </p:cNvPr>
          <p:cNvSpPr txBox="1"/>
          <p:nvPr/>
        </p:nvSpPr>
        <p:spPr>
          <a:xfrm>
            <a:off x="7388425" y="825826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Community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93E97F-E13F-4C3C-AC6F-C1EC5FCF3FE2}"/>
              </a:ext>
            </a:extLst>
          </p:cNvPr>
          <p:cNvSpPr/>
          <p:nvPr/>
        </p:nvSpPr>
        <p:spPr>
          <a:xfrm>
            <a:off x="7405165" y="1317900"/>
            <a:ext cx="1798376" cy="249253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F530BB8-CD0D-4D5D-862A-28F4A6691E26}"/>
              </a:ext>
            </a:extLst>
          </p:cNvPr>
          <p:cNvSpPr txBox="1"/>
          <p:nvPr/>
        </p:nvSpPr>
        <p:spPr>
          <a:xfrm>
            <a:off x="7405165" y="1401188"/>
            <a:ext cx="22018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Short Intro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SIG members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Host </a:t>
            </a:r>
            <a:r>
              <a:rPr lang="en-US" sz="1600" b="0" i="0" u="none" dirty="0" err="1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Organisations</a:t>
            </a:r>
            <a:endParaRPr lang="en-US" sz="1600" b="0" i="0" u="non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0" i="0" u="non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Stakeholders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en-US" sz="1600" b="0" i="0" u="non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en-US" sz="1600" b="1" i="0" u="none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Mailing list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BD7BFFC-1916-4076-83C8-1FF4D8EA72E9}"/>
              </a:ext>
            </a:extLst>
          </p:cNvPr>
          <p:cNvSpPr txBox="1"/>
          <p:nvPr/>
        </p:nvSpPr>
        <p:spPr>
          <a:xfrm>
            <a:off x="9362664" y="828837"/>
            <a:ext cx="7582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News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5A6ADD-8DB2-4E77-A782-6DE130F7D41A}"/>
              </a:ext>
            </a:extLst>
          </p:cNvPr>
          <p:cNvSpPr txBox="1"/>
          <p:nvPr/>
        </p:nvSpPr>
        <p:spPr>
          <a:xfrm>
            <a:off x="7467233" y="3829869"/>
            <a:ext cx="16742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- </a:t>
            </a:r>
            <a:r>
              <a:rPr lang="en-US" sz="1100" u="sng" dirty="0">
                <a:solidFill>
                  <a:srgbClr val="FF0000"/>
                </a:solidFill>
              </a:rPr>
              <a:t>Activity documentation</a:t>
            </a:r>
            <a:r>
              <a:rPr lang="en-US" sz="1100" dirty="0">
                <a:solidFill>
                  <a:srgbClr val="FF0000"/>
                </a:solidFill>
              </a:rPr>
              <a:t>: </a:t>
            </a:r>
            <a:r>
              <a:rPr lang="en-US" sz="1100" dirty="0">
                <a:solidFill>
                  <a:srgbClr val="FF0000"/>
                </a:solidFill>
                <a:highlight>
                  <a:srgbClr val="FFFF00"/>
                </a:highlight>
              </a:rPr>
              <a:t>there is a dead link to a spreadsheet =&gt; to be replaced by working groups (or something similar)?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8AD9EF0-F8D9-44C3-A989-8BF5CDE1A829}"/>
              </a:ext>
            </a:extLst>
          </p:cNvPr>
          <p:cNvSpPr txBox="1"/>
          <p:nvPr/>
        </p:nvSpPr>
        <p:spPr>
          <a:xfrm>
            <a:off x="2683595" y="-456252"/>
            <a:ext cx="743729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- Scope (from left menu) =&gt; to me placed inside ‘Short Intro’</a:t>
            </a:r>
          </a:p>
          <a:p>
            <a:r>
              <a:rPr lang="en-US" sz="1100" dirty="0">
                <a:solidFill>
                  <a:srgbClr val="FF0000"/>
                </a:solidFill>
              </a:rPr>
              <a:t>- References (from left menu) =&gt; to be moved to resources</a:t>
            </a:r>
          </a:p>
          <a:p>
            <a:r>
              <a:rPr lang="en-US" sz="1100" dirty="0">
                <a:solidFill>
                  <a:srgbClr val="FF0000"/>
                </a:solidFill>
              </a:rPr>
              <a:t>- </a:t>
            </a:r>
            <a:r>
              <a:rPr lang="en-US" sz="1100" b="1" dirty="0">
                <a:solidFill>
                  <a:srgbClr val="FF0000"/>
                </a:solidFill>
              </a:rPr>
              <a:t>Critics</a:t>
            </a:r>
            <a:r>
              <a:rPr lang="en-US" sz="1100" dirty="0">
                <a:solidFill>
                  <a:srgbClr val="FF0000"/>
                </a:solidFill>
              </a:rPr>
              <a:t> (from the left menu) =&gt; only one (unrelated) doc, to me moved to </a:t>
            </a:r>
            <a:r>
              <a:rPr lang="en-US" sz="1100" dirty="0" err="1">
                <a:solidFill>
                  <a:srgbClr val="FF0000"/>
                </a:solidFill>
              </a:rPr>
              <a:t>PRESSoo</a:t>
            </a:r>
            <a:endParaRPr lang="en-US" sz="1100" dirty="0">
              <a:solidFill>
                <a:srgbClr val="FF0000"/>
              </a:solidFill>
            </a:endParaRPr>
          </a:p>
          <a:p>
            <a:r>
              <a:rPr lang="en-US" sz="1100" dirty="0">
                <a:solidFill>
                  <a:srgbClr val="FF0000"/>
                </a:solidFill>
              </a:rPr>
              <a:t>- Important theories (from left menu) =&gt; empty, to be removed </a:t>
            </a:r>
          </a:p>
          <a:p>
            <a:r>
              <a:rPr lang="en-US" sz="1100" dirty="0">
                <a:solidFill>
                  <a:srgbClr val="FF0000"/>
                </a:solidFill>
              </a:rPr>
              <a:t>- Implementation Recommendations =&gt;  new “Recommendation for Museums ” menu item, or put it inside “Intro &amp; scope”?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61ACFDA-FC26-4109-91D9-FBB97287338D}"/>
              </a:ext>
            </a:extLst>
          </p:cNvPr>
          <p:cNvSpPr txBox="1"/>
          <p:nvPr/>
        </p:nvSpPr>
        <p:spPr>
          <a:xfrm>
            <a:off x="1898159" y="5091685"/>
            <a:ext cx="19476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</a:rPr>
              <a:t>Recommendation for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Museums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A453E6E-CBD3-4A84-9604-A568EA9C376E}"/>
              </a:ext>
            </a:extLst>
          </p:cNvPr>
          <p:cNvSpPr txBox="1"/>
          <p:nvPr/>
        </p:nvSpPr>
        <p:spPr>
          <a:xfrm>
            <a:off x="3839972" y="2861953"/>
            <a:ext cx="156453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i="0" u="none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Workshops</a:t>
            </a:r>
          </a:p>
          <a:p>
            <a:endParaRPr lang="en-US" sz="7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r>
              <a:rPr lang="en-US" sz="1600" b="1" i="0" u="none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Working Groups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E700D2-2156-4954-8310-DB9E4B4D1E01}"/>
              </a:ext>
            </a:extLst>
          </p:cNvPr>
          <p:cNvSpPr txBox="1"/>
          <p:nvPr/>
        </p:nvSpPr>
        <p:spPr>
          <a:xfrm>
            <a:off x="-1662699" y="551827"/>
            <a:ext cx="179754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Add an ‘</a:t>
            </a:r>
            <a:r>
              <a:rPr lang="en-US" sz="1100" b="1" dirty="0">
                <a:solidFill>
                  <a:srgbClr val="FF0000"/>
                </a:solidFill>
              </a:rPr>
              <a:t>horizontal menu</a:t>
            </a:r>
            <a:r>
              <a:rPr lang="en-US" sz="1100" dirty="0">
                <a:solidFill>
                  <a:srgbClr val="FF0000"/>
                </a:solidFill>
              </a:rPr>
              <a:t>’ (or tabs) on top of the page: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Intro and Short guidance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Methodology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Tutorials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Functional overview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Last official release =&gt; not sure if we need it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Concept search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B6D0938-92D3-4954-AEF1-789885D441AF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0" y="1317900"/>
            <a:ext cx="1917248" cy="8863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F12EBA8-6DC9-4580-9FF9-34CB27EE2896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0" y="2704400"/>
            <a:ext cx="1917248" cy="1692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2CA297E-8645-40EA-BFB4-307385D008A2}"/>
              </a:ext>
            </a:extLst>
          </p:cNvPr>
          <p:cNvSpPr txBox="1"/>
          <p:nvPr/>
        </p:nvSpPr>
        <p:spPr>
          <a:xfrm>
            <a:off x="-1655726" y="2533157"/>
            <a:ext cx="179754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Add an ‘</a:t>
            </a:r>
            <a:r>
              <a:rPr lang="en-US" sz="1100" b="1" dirty="0">
                <a:solidFill>
                  <a:srgbClr val="FF0000"/>
                </a:solidFill>
              </a:rPr>
              <a:t>upper menu</a:t>
            </a:r>
            <a:r>
              <a:rPr lang="en-US" sz="1100" dirty="0">
                <a:solidFill>
                  <a:srgbClr val="FF0000"/>
                </a:solidFill>
              </a:rPr>
              <a:t>’  (or tabs) on top of the page: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Issue formulation (to also contain ‘Short intro)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List of Issues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CRM SIG Archive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C8166B7-042A-42EB-A2BD-F6E643F61ED3}"/>
              </a:ext>
            </a:extLst>
          </p:cNvPr>
          <p:cNvCxnSpPr>
            <a:cxnSpLocks/>
          </p:cNvCxnSpPr>
          <p:nvPr/>
        </p:nvCxnSpPr>
        <p:spPr>
          <a:xfrm flipH="1">
            <a:off x="1409941" y="3923726"/>
            <a:ext cx="485023" cy="5046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75E9DD62-6217-47B8-AC26-A5B78A662E0D}"/>
              </a:ext>
            </a:extLst>
          </p:cNvPr>
          <p:cNvSpPr txBox="1"/>
          <p:nvPr/>
        </p:nvSpPr>
        <p:spPr>
          <a:xfrm>
            <a:off x="141817" y="4496097"/>
            <a:ext cx="14840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Put the ‘short intro’ on the top of the page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2FB649A-A36E-446A-86A5-879B9849F501}"/>
              </a:ext>
            </a:extLst>
          </p:cNvPr>
          <p:cNvCxnSpPr>
            <a:cxnSpLocks/>
          </p:cNvCxnSpPr>
          <p:nvPr/>
        </p:nvCxnSpPr>
        <p:spPr>
          <a:xfrm flipH="1">
            <a:off x="1598608" y="3294000"/>
            <a:ext cx="340810" cy="1570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1B20BEEC-CD8B-429B-9CBA-A21C1A69EF4D}"/>
              </a:ext>
            </a:extLst>
          </p:cNvPr>
          <p:cNvSpPr txBox="1"/>
          <p:nvPr/>
        </p:nvSpPr>
        <p:spPr>
          <a:xfrm>
            <a:off x="-37418" y="3098583"/>
            <a:ext cx="179754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Add an ‘</a:t>
            </a:r>
            <a:r>
              <a:rPr lang="en-US" sz="1100" b="1" dirty="0">
                <a:solidFill>
                  <a:srgbClr val="FF0000"/>
                </a:solidFill>
              </a:rPr>
              <a:t>upper menu</a:t>
            </a:r>
            <a:r>
              <a:rPr lang="en-US" sz="1100" dirty="0">
                <a:solidFill>
                  <a:srgbClr val="FF0000"/>
                </a:solidFill>
              </a:rPr>
              <a:t>’  (or tabs) on top of the page: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Intro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Methods &amp; Technology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Tools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FF0000"/>
                </a:solidFill>
              </a:rPr>
              <a:t>Reports / Documents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9A6A1CE-8094-4395-A40E-C98F19EDC859}"/>
              </a:ext>
            </a:extLst>
          </p:cNvPr>
          <p:cNvSpPr txBox="1"/>
          <p:nvPr/>
        </p:nvSpPr>
        <p:spPr>
          <a:xfrm>
            <a:off x="4756568" y="7208949"/>
            <a:ext cx="51435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- Important theories (from left menu) =&gt; empty, to be removed </a:t>
            </a:r>
          </a:p>
          <a:p>
            <a:r>
              <a:rPr lang="en-US" sz="1100" dirty="0">
                <a:solidFill>
                  <a:srgbClr val="FF0000"/>
                </a:solidFill>
              </a:rPr>
              <a:t>- Compatible models (from left menu) =&gt; to be removed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AFA0FCA-7B9A-0368-CA09-5EAF3C112B71}"/>
              </a:ext>
            </a:extLst>
          </p:cNvPr>
          <p:cNvCxnSpPr>
            <a:cxnSpLocks/>
          </p:cNvCxnSpPr>
          <p:nvPr/>
        </p:nvCxnSpPr>
        <p:spPr>
          <a:xfrm flipV="1">
            <a:off x="3284621" y="377061"/>
            <a:ext cx="470303" cy="12183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14587AF-4DB0-EA9B-E5FA-6F2245E888A2}"/>
              </a:ext>
            </a:extLst>
          </p:cNvPr>
          <p:cNvCxnSpPr>
            <a:cxnSpLocks/>
          </p:cNvCxnSpPr>
          <p:nvPr/>
        </p:nvCxnSpPr>
        <p:spPr>
          <a:xfrm>
            <a:off x="4468286" y="3590867"/>
            <a:ext cx="0" cy="2372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EDC5609-21AF-030B-3E42-3AA1664CADAD}"/>
              </a:ext>
            </a:extLst>
          </p:cNvPr>
          <p:cNvCxnSpPr>
            <a:cxnSpLocks/>
          </p:cNvCxnSpPr>
          <p:nvPr/>
        </p:nvCxnSpPr>
        <p:spPr>
          <a:xfrm>
            <a:off x="6188153" y="6961212"/>
            <a:ext cx="0" cy="2372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74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7F271-0ECF-B020-8200-8B0DA6C2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6CE2-72BC-16C1-B668-B7A98D546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Please, send us your feedback / suggestions / ideas!</a:t>
            </a:r>
          </a:p>
          <a:p>
            <a:endParaRPr lang="en-US" dirty="0"/>
          </a:p>
          <a:p>
            <a:r>
              <a:rPr lang="en-US" dirty="0"/>
              <a:t>If we all agree, FORTH will start implementing the reorganization of the website</a:t>
            </a:r>
          </a:p>
          <a:p>
            <a:endParaRPr lang="en-US" dirty="0"/>
          </a:p>
          <a:p>
            <a:r>
              <a:rPr lang="en-US" dirty="0"/>
              <a:t>At the next meeting, we can check the individual pages for outdated material (and decide what we do with this material)</a:t>
            </a:r>
          </a:p>
        </p:txBody>
      </p:sp>
    </p:spTree>
    <p:extLst>
      <p:ext uri="{BB962C8B-B14F-4D97-AF65-F5344CB8AC3E}">
        <p14:creationId xmlns:p14="http://schemas.microsoft.com/office/powerpoint/2010/main" val="515092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603</Words>
  <Application>Microsoft Office PowerPoint</Application>
  <PresentationFormat>Widescreen</PresentationFormat>
  <Paragraphs>105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Reorganization of  CIDOC CRM website</vt:lpstr>
      <vt:lpstr>Reorganization of CIDOC CRM website</vt:lpstr>
      <vt:lpstr>Reorganization of CIDOC CRM website</vt:lpstr>
      <vt:lpstr>PowerPoint Presentation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Pavlos Fafalios</dc:creator>
  <cp:lastModifiedBy>Pavlos Fafalios</cp:lastModifiedBy>
  <cp:revision>18</cp:revision>
  <dcterms:created xsi:type="dcterms:W3CDTF">2025-01-20T07:47:58Z</dcterms:created>
  <dcterms:modified xsi:type="dcterms:W3CDTF">2025-03-17T11:27:24Z</dcterms:modified>
</cp:coreProperties>
</file>