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7" r:id="rId3"/>
    <p:sldId id="280" r:id="rId4"/>
    <p:sldId id="278" r:id="rId5"/>
    <p:sldId id="272" r:id="rId6"/>
    <p:sldId id="276" r:id="rId7"/>
    <p:sldId id="275" r:id="rId8"/>
    <p:sldId id="264" r:id="rId9"/>
    <p:sldId id="262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82" r:id="rId21"/>
    <p:sldId id="287" r:id="rId22"/>
    <p:sldId id="283" r:id="rId23"/>
    <p:sldId id="286" r:id="rId24"/>
    <p:sldId id="279" r:id="rId25"/>
    <p:sldId id="284" r:id="rId26"/>
    <p:sldId id="285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>
      <p:cViewPr>
        <p:scale>
          <a:sx n="90" d="100"/>
          <a:sy n="90" d="100"/>
        </p:scale>
        <p:origin x="-12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02178-5924-45A0-8EEA-724D9F07205B}" type="datetimeFigureOut">
              <a:rPr lang="fr-FR" smtClean="0"/>
              <a:pPr/>
              <a:t>25/10/2013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8C535-08A8-4F61-9068-56C721B816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3E1E-EA52-4F36-8A37-9A00C607963F}" type="datetime1">
              <a:rPr lang="fr-FR" smtClean="0"/>
              <a:pPr/>
              <a:t>25/10/2013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1F42-BC74-46F6-BE07-5809BE3FAFB2}" type="datetime1">
              <a:rPr lang="fr-FR" smtClean="0"/>
              <a:pPr/>
              <a:t>25/10/2013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0B21-31C2-4142-89E1-E913DCCD73D3}" type="datetime1">
              <a:rPr lang="fr-FR" smtClean="0"/>
              <a:pPr/>
              <a:t>25/10/2013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9018-EBD1-4FFC-AF28-2EF752AA3DC8}" type="datetime1">
              <a:rPr lang="fr-FR" smtClean="0"/>
              <a:pPr/>
              <a:t>25/10/2013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427C-5381-49D1-91DD-F50F1F93DC3C}" type="datetime1">
              <a:rPr lang="fr-FR" smtClean="0"/>
              <a:pPr/>
              <a:t>25/10/2013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8206-12FE-4ED1-A21D-58523B5CB7CD}" type="datetime1">
              <a:rPr lang="fr-FR" smtClean="0"/>
              <a:pPr/>
              <a:t>25/10/2013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D7DE-4221-488F-BB20-67E8685D7354}" type="datetime1">
              <a:rPr lang="fr-FR" smtClean="0"/>
              <a:pPr/>
              <a:t>25/10/2013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DFA1-35C0-4686-AC8A-B3C9B313B86D}" type="datetime1">
              <a:rPr lang="fr-FR" smtClean="0"/>
              <a:pPr/>
              <a:t>25/10/2013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E2D6-980F-41F1-907F-AE2810D8F802}" type="datetime1">
              <a:rPr lang="fr-FR" smtClean="0"/>
              <a:pPr/>
              <a:t>25/10/2013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D091-1E6F-4C35-94A8-22A6828FA179}" type="datetime1">
              <a:rPr lang="fr-FR" smtClean="0"/>
              <a:pPr/>
              <a:t>25/10/2013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9C1D-680E-4BB2-988C-13CDE291C84E}" type="datetime1">
              <a:rPr lang="fr-FR" smtClean="0"/>
              <a:pPr/>
              <a:t>25/10/2013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1AAEB-60F4-4DE3-B4F8-2A19547A323D}" type="datetime1">
              <a:rPr lang="fr-FR" smtClean="0"/>
              <a:pPr/>
              <a:t>25/10/2013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E43AA-9DD3-4D80-8086-E1A5E2B24F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doc.fr/127064583.rdf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rmm.fr/qualinca/sites/default/files/sudocAd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hyperlink" Target="http://www.idref.fr/autorites/autorite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rmm.fr/cogui/" TargetMode="External"/><Relationship Id="rId5" Type="http://schemas.openxmlformats.org/officeDocument/2006/relationships/image" Target="../media/image2.gif"/><Relationship Id="rId4" Type="http://schemas.openxmlformats.org/officeDocument/2006/relationships/hyperlink" Target="http://www.sudoc.abes.f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rmm.fr/qualinc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rmm.fr/qualinca/?q=en/publi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\\NIRTA\espace\Departements\DEP\Projets\Sudocad\xslt_marc2frbroo\production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Using</a:t>
            </a:r>
            <a:r>
              <a:rPr lang="fr-FR" sz="4000" dirty="0" smtClean="0"/>
              <a:t> </a:t>
            </a:r>
            <a:r>
              <a:rPr lang="en-GB" sz="4000" dirty="0" err="1" smtClean="0"/>
              <a:t>FRBRoo</a:t>
            </a:r>
            <a:r>
              <a:rPr lang="fr-FR" sz="4000" dirty="0" smtClean="0"/>
              <a:t> in a </a:t>
            </a:r>
            <a:r>
              <a:rPr lang="fr-FR" sz="4000" dirty="0" err="1" smtClean="0"/>
              <a:t>research</a:t>
            </a:r>
            <a:r>
              <a:rPr lang="fr-FR" sz="4000" dirty="0" smtClean="0"/>
              <a:t> </a:t>
            </a:r>
            <a:r>
              <a:rPr lang="fr-FR" sz="4000" dirty="0" err="1" smtClean="0"/>
              <a:t>context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ABES use case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5" name="Image 4" descr="LogoAb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07175"/>
            <a:ext cx="2952328" cy="96564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9592" y="5715253"/>
            <a:ext cx="60531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29th CIDOC SIG meeting and the 22nd FRBR-CIDOC CRM Harmonization </a:t>
            </a:r>
            <a:r>
              <a:rPr lang="en-US" sz="1400" dirty="0" smtClean="0"/>
              <a:t>meeting</a:t>
            </a:r>
          </a:p>
          <a:p>
            <a:r>
              <a:rPr lang="en-US" sz="1400" dirty="0" smtClean="0"/>
              <a:t>22th October - </a:t>
            </a:r>
            <a:r>
              <a:rPr lang="en-US" sz="1400" dirty="0" err="1" smtClean="0"/>
              <a:t>Heraklion</a:t>
            </a:r>
            <a:r>
              <a:rPr lang="en-US" sz="1400" dirty="0" smtClean="0"/>
              <a:t>, Crete </a:t>
            </a:r>
          </a:p>
          <a:p>
            <a:endParaRPr lang="en-US" sz="1400" dirty="0" smtClean="0"/>
          </a:p>
          <a:p>
            <a:r>
              <a:rPr lang="en-US" sz="1400" dirty="0" smtClean="0"/>
              <a:t>By </a:t>
            </a:r>
            <a:r>
              <a:rPr lang="en-US" sz="1400" dirty="0" err="1" smtClean="0"/>
              <a:t>Aline</a:t>
            </a:r>
            <a:r>
              <a:rPr lang="en-US" sz="1400" dirty="0" smtClean="0"/>
              <a:t> Le Provost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Concretly 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12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4485" t="15640" r="27476" b="62520"/>
          <a:stretch>
            <a:fillRect/>
          </a:stretch>
        </p:blipFill>
        <p:spPr bwMode="auto">
          <a:xfrm>
            <a:off x="467544" y="1484784"/>
            <a:ext cx="797627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 l="4641" t="17240" r="27320" b="50840"/>
          <a:stretch>
            <a:fillRect/>
          </a:stretch>
        </p:blipFill>
        <p:spPr bwMode="auto">
          <a:xfrm>
            <a:off x="107504" y="3429000"/>
            <a:ext cx="8749480" cy="230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13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85" t="12280" r="35036" b="10441"/>
          <a:stretch>
            <a:fillRect/>
          </a:stretch>
        </p:blipFill>
        <p:spPr bwMode="auto">
          <a:xfrm>
            <a:off x="539552" y="476672"/>
            <a:ext cx="781443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14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252" t="10920" r="36686" b="10121"/>
          <a:stretch>
            <a:fillRect/>
          </a:stretch>
        </p:blipFill>
        <p:spPr bwMode="auto">
          <a:xfrm>
            <a:off x="611560" y="332656"/>
            <a:ext cx="775618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15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485" t="13960" r="33618" b="21361"/>
          <a:stretch>
            <a:fillRect/>
          </a:stretch>
        </p:blipFill>
        <p:spPr bwMode="auto">
          <a:xfrm>
            <a:off x="539552" y="548680"/>
            <a:ext cx="7920880" cy="465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16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485" t="26560" r="33618" b="26401"/>
          <a:stretch>
            <a:fillRect/>
          </a:stretch>
        </p:blipFill>
        <p:spPr bwMode="auto">
          <a:xfrm>
            <a:off x="611560" y="620688"/>
            <a:ext cx="7848872" cy="33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17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4168" t="12201" r="32045" b="10000"/>
          <a:stretch>
            <a:fillRect/>
          </a:stretch>
        </p:blipFill>
        <p:spPr bwMode="auto">
          <a:xfrm>
            <a:off x="539552" y="548680"/>
            <a:ext cx="7916084" cy="543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18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485" t="19840" r="21333" b="16321"/>
          <a:stretch>
            <a:fillRect/>
          </a:stretch>
        </p:blipFill>
        <p:spPr bwMode="auto">
          <a:xfrm>
            <a:off x="467544" y="1052736"/>
            <a:ext cx="833018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19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485" t="17320" r="24168" b="28921"/>
          <a:stretch>
            <a:fillRect/>
          </a:stretch>
        </p:blipFill>
        <p:spPr bwMode="auto">
          <a:xfrm>
            <a:off x="611560" y="1124744"/>
            <a:ext cx="8208912" cy="347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20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4485" t="22360" r="34563" b="12961"/>
          <a:stretch>
            <a:fillRect/>
          </a:stretch>
        </p:blipFill>
        <p:spPr bwMode="auto">
          <a:xfrm>
            <a:off x="683568" y="908720"/>
            <a:ext cx="7920880" cy="47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21</a:t>
            </a:r>
            <a:endParaRPr lang="fr-F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4485" t="10600" r="17553" b="14641"/>
          <a:stretch>
            <a:fillRect/>
          </a:stretch>
        </p:blipFill>
        <p:spPr bwMode="auto">
          <a:xfrm>
            <a:off x="323528" y="836712"/>
            <a:ext cx="854387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ABES in </a:t>
            </a:r>
            <a:r>
              <a:rPr lang="fr-FR" sz="3200" dirty="0" err="1" smtClean="0"/>
              <a:t>brief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556792"/>
            <a:ext cx="83529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The institution</a:t>
            </a:r>
          </a:p>
          <a:p>
            <a:endParaRPr lang="en-GB" sz="1400" b="1" dirty="0" smtClean="0"/>
          </a:p>
          <a:p>
            <a:pPr>
              <a:buFont typeface="Wingdings" pitchFamily="2" charset="2"/>
              <a:buChar char="Ø"/>
            </a:pPr>
            <a:r>
              <a:rPr lang="en-GB" sz="1400" dirty="0" smtClean="0"/>
              <a:t> In charge of the bibliographic infrastructure for French higher education institutions</a:t>
            </a:r>
          </a:p>
          <a:p>
            <a:pPr>
              <a:buFont typeface="Wingdings" pitchFamily="2" charset="2"/>
              <a:buChar char="Ø"/>
            </a:pPr>
            <a:r>
              <a:rPr lang="en-GB" sz="1400" dirty="0" smtClean="0"/>
              <a:t> A network composed of 157 institutions, corresponding to 1450 libraries : same tools &amp; guidelines to use tools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b="1" dirty="0" smtClean="0"/>
              <a:t>The data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400" dirty="0" smtClean="0"/>
          </a:p>
          <a:p>
            <a:endParaRPr lang="en-GB" sz="1400" dirty="0"/>
          </a:p>
        </p:txBody>
      </p:sp>
      <p:pic>
        <p:nvPicPr>
          <p:cNvPr id="14340" name="Picture 4" descr="http://cinabre.sudoc.abes.fr:80/img_psi/3.0/logos/abes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58285"/>
            <a:ext cx="748706" cy="704666"/>
          </a:xfrm>
          <a:prstGeom prst="rect">
            <a:avLst/>
          </a:prstGeom>
          <a:noFill/>
        </p:spPr>
      </p:pic>
      <p:pic>
        <p:nvPicPr>
          <p:cNvPr id="14342" name="Picture 6" descr="http://filabes.files.wordpress.com/2011/09/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89242"/>
            <a:ext cx="1296144" cy="975862"/>
          </a:xfrm>
          <a:prstGeom prst="rect">
            <a:avLst/>
          </a:prstGeom>
          <a:noFill/>
        </p:spPr>
      </p:pic>
      <p:pic>
        <p:nvPicPr>
          <p:cNvPr id="14344" name="Picture 8" descr="http://moodle.abes.fr/pluginfile.php/2/course/section/1/ste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677274"/>
            <a:ext cx="1231406" cy="615703"/>
          </a:xfrm>
          <a:prstGeom prst="rect">
            <a:avLst/>
          </a:prstGeom>
          <a:noFill/>
        </p:spPr>
      </p:pic>
      <p:pic>
        <p:nvPicPr>
          <p:cNvPr id="14346" name="Picture 10" descr="http://www.abes.fr/var/abes/storage/images/media/images/calames/logo-calames/8162-2-fre-FR/Logo-Calames_vignette_page_editoria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3145" y="4005064"/>
            <a:ext cx="616887" cy="576064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347864" y="4880193"/>
            <a:ext cx="2421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Archives and </a:t>
            </a:r>
            <a:r>
              <a:rPr lang="fr-FR" sz="1200" dirty="0" err="1" smtClean="0"/>
              <a:t>manuscripts</a:t>
            </a:r>
            <a:r>
              <a:rPr lang="fr-FR" sz="1200" dirty="0" smtClean="0"/>
              <a:t> catalogue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182951" y="4870901"/>
            <a:ext cx="2480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200" dirty="0" smtClean="0"/>
              <a:t> </a:t>
            </a:r>
            <a:r>
              <a:rPr lang="fr-FR" sz="1200" dirty="0" err="1" smtClean="0"/>
              <a:t>Referencing</a:t>
            </a:r>
            <a:r>
              <a:rPr lang="fr-FR" sz="1200" dirty="0" smtClean="0"/>
              <a:t> and archive </a:t>
            </a:r>
            <a:r>
              <a:rPr lang="fr-FR" sz="1200" dirty="0" err="1" smtClean="0"/>
              <a:t>PhD</a:t>
            </a:r>
            <a:r>
              <a:rPr lang="fr-FR" sz="1200" dirty="0" smtClean="0"/>
              <a:t> </a:t>
            </a:r>
            <a:r>
              <a:rPr lang="fr-FR" sz="1200" dirty="0" err="1" smtClean="0"/>
              <a:t>Thesis</a:t>
            </a:r>
            <a:endParaRPr lang="fr-FR" sz="1200" dirty="0" smtClean="0"/>
          </a:p>
          <a:p>
            <a:pPr>
              <a:buFont typeface="Arial" pitchFamily="34" charset="0"/>
              <a:buChar char="•"/>
            </a:pPr>
            <a:r>
              <a:rPr lang="fr-FR" sz="1200" dirty="0" smtClean="0"/>
              <a:t> </a:t>
            </a:r>
            <a:r>
              <a:rPr lang="fr-FR" sz="1200" dirty="0" err="1" smtClean="0"/>
              <a:t>Referencing</a:t>
            </a:r>
            <a:r>
              <a:rPr lang="fr-FR" sz="1200" dirty="0" smtClean="0"/>
              <a:t> </a:t>
            </a:r>
            <a:r>
              <a:rPr lang="fr-FR" sz="1200" dirty="0" err="1" smtClean="0"/>
              <a:t>PhD</a:t>
            </a:r>
            <a:r>
              <a:rPr lang="fr-FR" sz="1200" dirty="0" smtClean="0"/>
              <a:t> </a:t>
            </a:r>
            <a:r>
              <a:rPr lang="fr-FR" sz="1200" dirty="0" err="1" smtClean="0"/>
              <a:t>Thesis</a:t>
            </a:r>
            <a:r>
              <a:rPr lang="fr-FR" sz="1200" dirty="0" smtClean="0"/>
              <a:t> in </a:t>
            </a:r>
            <a:r>
              <a:rPr lang="fr-FR" sz="1200" dirty="0" err="1" smtClean="0"/>
              <a:t>progress</a:t>
            </a:r>
            <a:endParaRPr lang="fr-FR" sz="1200" dirty="0" smtClean="0"/>
          </a:p>
          <a:p>
            <a:pPr>
              <a:buFont typeface="Arial" pitchFamily="34" charset="0"/>
              <a:buChar char="•"/>
            </a:pPr>
            <a:r>
              <a:rPr lang="fr-FR" sz="1200" dirty="0" smtClean="0"/>
              <a:t> Access </a:t>
            </a:r>
            <a:r>
              <a:rPr lang="fr-FR" sz="1200" dirty="0" err="1" smtClean="0"/>
              <a:t>PhD</a:t>
            </a:r>
            <a:r>
              <a:rPr lang="fr-FR" sz="1200" dirty="0" smtClean="0"/>
              <a:t> </a:t>
            </a:r>
            <a:r>
              <a:rPr lang="fr-FR" sz="1200" dirty="0" err="1" smtClean="0"/>
              <a:t>thesis</a:t>
            </a:r>
            <a:endParaRPr lang="fr-FR" sz="1200" dirty="0"/>
          </a:p>
        </p:txBody>
      </p:sp>
      <p:pic>
        <p:nvPicPr>
          <p:cNvPr id="14348" name="Picture 12" descr="http://t3.gstatic.com/images?q=tbn:ANd9GcRliDF31hYU9XsD8oa_EQ5ZGjD2IELFXYQA1nly51DJp9DawR-8J9W2_5F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293096"/>
            <a:ext cx="1491165" cy="316708"/>
          </a:xfrm>
          <a:prstGeom prst="rect">
            <a:avLst/>
          </a:prstGeom>
          <a:noFill/>
        </p:spPr>
      </p:pic>
      <p:pic>
        <p:nvPicPr>
          <p:cNvPr id="14350" name="Picture 14" descr="http://moodle.abes.fr/pluginfile.php/2/course/section/1/idref.png"/>
          <p:cNvPicPr>
            <a:picLocks noChangeAspect="1" noChangeArrowheads="1"/>
          </p:cNvPicPr>
          <p:nvPr/>
        </p:nvPicPr>
        <p:blipFill>
          <a:blip r:embed="rId7" cstate="print"/>
          <a:srcRect l="27490" r="31274"/>
          <a:stretch>
            <a:fillRect/>
          </a:stretch>
        </p:blipFill>
        <p:spPr bwMode="auto">
          <a:xfrm>
            <a:off x="1565108" y="3939331"/>
            <a:ext cx="648072" cy="785813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95536" y="4869160"/>
            <a:ext cx="2466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Bibliographic</a:t>
            </a:r>
            <a:r>
              <a:rPr lang="fr-FR" sz="1200" dirty="0" smtClean="0"/>
              <a:t> catalogue </a:t>
            </a:r>
            <a:r>
              <a:rPr lang="fr-FR" sz="1200" dirty="0" err="1" smtClean="0"/>
              <a:t>with</a:t>
            </a:r>
            <a:r>
              <a:rPr lang="fr-FR" sz="1200" dirty="0" smtClean="0"/>
              <a:t> :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/>
              <a:t> 10 Millions of </a:t>
            </a:r>
            <a:r>
              <a:rPr lang="fr-FR" sz="1200" dirty="0" err="1" smtClean="0"/>
              <a:t>bibliographic</a:t>
            </a:r>
            <a:r>
              <a:rPr lang="fr-FR" sz="1200" dirty="0" smtClean="0"/>
              <a:t> records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/>
              <a:t> 2 Millions of </a:t>
            </a:r>
            <a:r>
              <a:rPr lang="fr-FR" sz="1200" dirty="0" err="1" smtClean="0"/>
              <a:t>authority</a:t>
            </a:r>
            <a:r>
              <a:rPr lang="fr-FR" sz="1200" dirty="0" smtClean="0"/>
              <a:t> records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Mapping</a:t>
            </a:r>
            <a:r>
              <a:rPr lang="fr-FR" sz="3200" dirty="0" smtClean="0"/>
              <a:t> issues (1)</a:t>
            </a:r>
            <a:endParaRPr lang="fr-FR" sz="3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7544" y="1556792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400" b="1" dirty="0" smtClean="0"/>
              <a:t> UNIMARC description </a:t>
            </a:r>
            <a:r>
              <a:rPr lang="fr-FR" sz="1400" b="1" dirty="0" err="1" smtClean="0"/>
              <a:t>is</a:t>
            </a:r>
            <a:r>
              <a:rPr lang="fr-FR" sz="1400" b="1" dirty="0" smtClean="0"/>
              <a:t>, </a:t>
            </a:r>
            <a:r>
              <a:rPr lang="fr-FR" sz="1400" b="1" dirty="0" err="1" smtClean="0"/>
              <a:t>sometimes</a:t>
            </a:r>
            <a:r>
              <a:rPr lang="fr-FR" sz="1400" b="1" dirty="0" smtClean="0"/>
              <a:t>, a </a:t>
            </a:r>
            <a:r>
              <a:rPr lang="fr-FR" sz="1400" b="1" dirty="0" err="1" smtClean="0"/>
              <a:t>complex</a:t>
            </a:r>
            <a:r>
              <a:rPr lang="fr-FR" sz="1400" b="1" dirty="0" smtClean="0"/>
              <a:t> imbrication of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2413337"/>
            <a:ext cx="4608512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Dates linked to the manifestation</a:t>
            </a:r>
          </a:p>
          <a:p>
            <a:endParaRPr lang="en-US" sz="1200" dirty="0" smtClean="0"/>
          </a:p>
          <a:p>
            <a:r>
              <a:rPr lang="en-US" sz="1200" dirty="0" smtClean="0"/>
              <a:t>&lt;</a:t>
            </a:r>
            <a:r>
              <a:rPr lang="en-US" sz="1200" dirty="0" err="1" smtClean="0"/>
              <a:t>datafield</a:t>
            </a:r>
            <a:r>
              <a:rPr lang="en-US" sz="1200" dirty="0" smtClean="0"/>
              <a:t> tag="100" ind1=" " ind2=" "&gt;</a:t>
            </a:r>
          </a:p>
          <a:p>
            <a:r>
              <a:rPr lang="en-US" sz="1200" dirty="0" smtClean="0"/>
              <a:t>    &lt;subfield code="a"&gt;19760507</a:t>
            </a:r>
            <a:r>
              <a:rPr lang="en-US" sz="1200" dirty="0" smtClean="0">
                <a:solidFill>
                  <a:srgbClr val="FF0000"/>
                </a:solidFill>
              </a:rPr>
              <a:t>g</a:t>
            </a:r>
            <a:r>
              <a:rPr lang="en-US" sz="1200" dirty="0" smtClean="0">
                <a:solidFill>
                  <a:srgbClr val="00B050"/>
                </a:solidFill>
              </a:rPr>
              <a:t>1976</a:t>
            </a:r>
            <a:r>
              <a:rPr lang="en-US" sz="1200" dirty="0" smtClean="0">
                <a:solidFill>
                  <a:srgbClr val="7030A0"/>
                </a:solidFill>
              </a:rPr>
              <a:t>1977</a:t>
            </a:r>
            <a:r>
              <a:rPr lang="en-US" sz="1200" dirty="0" smtClean="0"/>
              <a:t>m  y0frey50   </a:t>
            </a:r>
            <a:r>
              <a:rPr lang="en-US" sz="1200" dirty="0" err="1" smtClean="0"/>
              <a:t>ba</a:t>
            </a:r>
            <a:r>
              <a:rPr lang="en-US" sz="1200" dirty="0" smtClean="0"/>
              <a:t>&lt;/subfield&gt;</a:t>
            </a:r>
          </a:p>
          <a:p>
            <a:r>
              <a:rPr lang="en-US" sz="1200" dirty="0" smtClean="0"/>
              <a:t>&lt;/</a:t>
            </a:r>
            <a:r>
              <a:rPr lang="en-US" sz="1200" dirty="0" err="1" smtClean="0"/>
              <a:t>datafield</a:t>
            </a:r>
            <a:r>
              <a:rPr lang="en-US" sz="1200" dirty="0" smtClean="0"/>
              <a:t>&gt;0</a:t>
            </a:r>
            <a:endParaRPr lang="fr-FR" sz="12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39552" y="3717032"/>
          <a:ext cx="662372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480049"/>
                <a:gridCol w="2567609"/>
              </a:tblGrid>
              <a:tr h="211075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code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définition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Converti</a:t>
                      </a:r>
                      <a:r>
                        <a:rPr lang="fr-FR" sz="1000" baseline="0" dirty="0" smtClean="0"/>
                        <a:t> (1</a:t>
                      </a:r>
                      <a:r>
                        <a:rPr lang="fr-FR" sz="1000" baseline="30000" dirty="0" smtClean="0"/>
                        <a:t>ère</a:t>
                      </a:r>
                      <a:r>
                        <a:rPr lang="fr-FR" sz="1000" baseline="0" dirty="0" smtClean="0"/>
                        <a:t> et 2</a:t>
                      </a:r>
                      <a:r>
                        <a:rPr lang="fr-FR" sz="1000" baseline="30000" dirty="0" smtClean="0"/>
                        <a:t>ème</a:t>
                      </a:r>
                      <a:r>
                        <a:rPr lang="fr-FR" sz="1000" baseline="0" dirty="0" smtClean="0"/>
                        <a:t> date)</a:t>
                      </a:r>
                      <a:endParaRPr lang="fr-FR" sz="1000" dirty="0"/>
                    </a:p>
                  </a:txBody>
                  <a:tcPr/>
                </a:tc>
              </a:tr>
              <a:tr h="211075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d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Publication </a:t>
                      </a:r>
                      <a:r>
                        <a:rPr lang="fr-FR" sz="1000" dirty="0" err="1" smtClean="0"/>
                        <a:t>within</a:t>
                      </a:r>
                      <a:r>
                        <a:rPr lang="fr-FR" sz="1000" dirty="0" smtClean="0"/>
                        <a:t> one </a:t>
                      </a:r>
                      <a:r>
                        <a:rPr lang="fr-FR" sz="1000" dirty="0" err="1" smtClean="0"/>
                        <a:t>calendar</a:t>
                      </a:r>
                      <a:r>
                        <a:rPr lang="fr-FR" sz="1000" dirty="0" smtClean="0"/>
                        <a:t> </a:t>
                      </a:r>
                      <a:r>
                        <a:rPr lang="fr-FR" sz="1000" dirty="0" err="1" smtClean="0"/>
                        <a:t>year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Oui</a:t>
                      </a:r>
                      <a:endParaRPr lang="fr-FR" sz="1000" dirty="0"/>
                    </a:p>
                  </a:txBody>
                  <a:tcPr/>
                </a:tc>
              </a:tr>
              <a:tr h="211075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​Reproduction of a document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Oui</a:t>
                      </a:r>
                      <a:endParaRPr lang="fr-FR" sz="1000" dirty="0"/>
                    </a:p>
                  </a:txBody>
                  <a:tcPr/>
                </a:tc>
              </a:tr>
              <a:tr h="211075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f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date of publication </a:t>
                      </a:r>
                      <a:r>
                        <a:rPr lang="fr-FR" sz="1000" dirty="0" err="1" smtClean="0"/>
                        <a:t>uncertain</a:t>
                      </a:r>
                      <a:r>
                        <a:rPr lang="fr-FR" sz="1000" dirty="0" smtClean="0"/>
                        <a:t>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Oui</a:t>
                      </a:r>
                      <a:endParaRPr lang="fr-FR" sz="1000" dirty="0"/>
                    </a:p>
                  </a:txBody>
                  <a:tcPr/>
                </a:tc>
              </a:tr>
              <a:tr h="211075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g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publication continues for more than a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Oui</a:t>
                      </a:r>
                      <a:endParaRPr lang="fr-FR" sz="1000" dirty="0"/>
                    </a:p>
                  </a:txBody>
                  <a:tcPr/>
                </a:tc>
              </a:tr>
              <a:tr h="211075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h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both actual and copyright/privilege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Oui</a:t>
                      </a:r>
                      <a:endParaRPr lang="fr-FR" sz="1000" dirty="0"/>
                    </a:p>
                  </a:txBody>
                  <a:tcPr/>
                </a:tc>
              </a:tr>
              <a:tr h="211075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i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​</a:t>
                      </a:r>
                      <a:r>
                        <a:rPr lang="en-US" sz="1000" dirty="0" smtClean="0"/>
                        <a:t>both release/issue date and production date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Non (nombre de notices faible)</a:t>
                      </a:r>
                    </a:p>
                  </a:txBody>
                  <a:tcPr/>
                </a:tc>
              </a:tr>
              <a:tr h="211075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J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detailed</a:t>
                      </a:r>
                      <a:r>
                        <a:rPr lang="fr-FR" sz="1000" dirty="0" smtClean="0"/>
                        <a:t> 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dirty="0" smtClean="0"/>
                        <a:t>date of publication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Non (JJMM pas pris en compte)</a:t>
                      </a:r>
                      <a:endParaRPr lang="fr-FR" sz="1000" dirty="0"/>
                    </a:p>
                  </a:txBody>
                  <a:tcPr/>
                </a:tc>
              </a:tr>
              <a:tr h="211075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k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published in a certain year and printed in a different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Non (nombre de notices faible)</a:t>
                      </a:r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292080" y="2473732"/>
            <a:ext cx="36586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g</a:t>
            </a:r>
            <a:r>
              <a:rPr lang="fr-FR" sz="1400" dirty="0" smtClean="0"/>
              <a:t> -&gt; </a:t>
            </a:r>
            <a:r>
              <a:rPr lang="fr-FR" sz="1400" dirty="0" err="1" smtClean="0"/>
              <a:t>specifies</a:t>
            </a:r>
            <a:r>
              <a:rPr lang="fr-FR" sz="1400" dirty="0" smtClean="0"/>
              <a:t> the nature of 1977</a:t>
            </a:r>
          </a:p>
          <a:p>
            <a:r>
              <a:rPr lang="fr-FR" sz="1400" b="1" dirty="0" smtClean="0">
                <a:solidFill>
                  <a:srgbClr val="00B050"/>
                </a:solidFill>
              </a:rPr>
              <a:t>1976 </a:t>
            </a:r>
            <a:r>
              <a:rPr lang="fr-FR" sz="1400" dirty="0" smtClean="0"/>
              <a:t>-&gt; </a:t>
            </a:r>
            <a:r>
              <a:rPr lang="fr-FR" sz="1400" dirty="0" err="1" smtClean="0"/>
              <a:t>always</a:t>
            </a:r>
            <a:r>
              <a:rPr lang="fr-FR" sz="1400" dirty="0" smtClean="0"/>
              <a:t> publication date (or </a:t>
            </a:r>
            <a:r>
              <a:rPr lang="fr-FR" sz="1400" dirty="0" err="1" smtClean="0"/>
              <a:t>assimilated</a:t>
            </a:r>
            <a:r>
              <a:rPr lang="fr-FR" sz="1400" dirty="0" smtClean="0"/>
              <a:t>)</a:t>
            </a:r>
          </a:p>
          <a:p>
            <a:r>
              <a:rPr lang="fr-FR" sz="1400" b="1" dirty="0" smtClean="0">
                <a:solidFill>
                  <a:srgbClr val="7030A0"/>
                </a:solidFill>
              </a:rPr>
              <a:t>1977</a:t>
            </a:r>
            <a:r>
              <a:rPr lang="fr-FR" sz="1400" b="1" dirty="0" smtClean="0">
                <a:solidFill>
                  <a:srgbClr val="00B050"/>
                </a:solidFill>
              </a:rPr>
              <a:t> </a:t>
            </a:r>
            <a:r>
              <a:rPr lang="fr-FR" sz="1400" dirty="0" smtClean="0"/>
              <a:t>-&gt; </a:t>
            </a:r>
            <a:r>
              <a:rPr lang="fr-FR" sz="1400" dirty="0" err="1" smtClean="0"/>
              <a:t>other</a:t>
            </a:r>
            <a:r>
              <a:rPr lang="fr-FR" sz="1400" dirty="0" smtClean="0"/>
              <a:t> date </a:t>
            </a:r>
            <a:r>
              <a:rPr lang="fr-FR" sz="1400" dirty="0" err="1" smtClean="0"/>
              <a:t>related</a:t>
            </a:r>
            <a:r>
              <a:rPr lang="fr-FR" sz="1400" dirty="0" smtClean="0"/>
              <a:t> to the manifestation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Mapping</a:t>
            </a:r>
            <a:r>
              <a:rPr lang="fr-FR" sz="3200" dirty="0" smtClean="0"/>
              <a:t> issues (1)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39552" y="1794589"/>
            <a:ext cx="756084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400" b="1" dirty="0" smtClean="0"/>
              <a:t> Information description in UNIMARC has defaults</a:t>
            </a:r>
          </a:p>
          <a:p>
            <a:pPr>
              <a:spcBef>
                <a:spcPts val="600"/>
              </a:spcBef>
            </a:pPr>
            <a:endParaRPr lang="fr-FR" sz="1400" dirty="0" smtClean="0"/>
          </a:p>
          <a:p>
            <a:pPr marL="800100" lvl="1" indent="-342900">
              <a:spcBef>
                <a:spcPts val="600"/>
              </a:spcBef>
              <a:buAutoNum type="arabicParenBoth"/>
            </a:pPr>
            <a:r>
              <a:rPr lang="fr-FR" sz="1400" dirty="0" err="1" smtClean="0"/>
              <a:t>Cataloguing</a:t>
            </a:r>
            <a:r>
              <a:rPr lang="fr-FR" sz="1400" dirty="0" smtClean="0"/>
              <a:t> </a:t>
            </a:r>
            <a:r>
              <a:rPr lang="fr-FR" sz="1400" dirty="0" err="1" smtClean="0"/>
              <a:t>mistakes</a:t>
            </a:r>
            <a:r>
              <a:rPr lang="fr-FR" sz="1400" dirty="0" smtClean="0"/>
              <a:t> (</a:t>
            </a:r>
            <a:r>
              <a:rPr lang="fr-FR" sz="1400" dirty="0" err="1" smtClean="0"/>
              <a:t>human</a:t>
            </a:r>
            <a:r>
              <a:rPr lang="fr-FR" sz="1400" dirty="0" smtClean="0"/>
              <a:t> or machine)</a:t>
            </a:r>
          </a:p>
          <a:p>
            <a:pPr marL="800100" lvl="1" indent="-342900">
              <a:spcBef>
                <a:spcPts val="600"/>
              </a:spcBef>
              <a:buAutoNum type="arabicParenBoth"/>
            </a:pPr>
            <a:endParaRPr lang="fr-FR" sz="1400" dirty="0" smtClean="0"/>
          </a:p>
          <a:p>
            <a:pPr marL="800100" lvl="1" indent="-342900">
              <a:spcBef>
                <a:spcPts val="600"/>
              </a:spcBef>
              <a:buAutoNum type="arabicParenBoth"/>
            </a:pPr>
            <a:r>
              <a:rPr lang="fr-FR" sz="1400" dirty="0" err="1" smtClean="0"/>
              <a:t>Some</a:t>
            </a:r>
            <a:r>
              <a:rPr lang="fr-FR" sz="1400" dirty="0" smtClean="0"/>
              <a:t> </a:t>
            </a:r>
            <a:r>
              <a:rPr lang="fr-FR" sz="1400" dirty="0" err="1" smtClean="0"/>
              <a:t>rules</a:t>
            </a:r>
            <a:r>
              <a:rPr lang="fr-FR" sz="1400" dirty="0" smtClean="0"/>
              <a:t> </a:t>
            </a:r>
            <a:r>
              <a:rPr lang="fr-FR" sz="1400" dirty="0" err="1" smtClean="0"/>
              <a:t>stay</a:t>
            </a:r>
            <a:r>
              <a:rPr lang="fr-FR" sz="1400" dirty="0" smtClean="0"/>
              <a:t> vague and hard to </a:t>
            </a:r>
            <a:r>
              <a:rPr lang="fr-FR" sz="1400" dirty="0" err="1" smtClean="0"/>
              <a:t>interprete</a:t>
            </a:r>
            <a:endParaRPr lang="fr-FR" sz="1400" dirty="0" smtClean="0"/>
          </a:p>
          <a:p>
            <a:pPr marL="800100" lvl="1" indent="-342900">
              <a:spcBef>
                <a:spcPts val="600"/>
              </a:spcBef>
            </a:pPr>
            <a:endParaRPr lang="fr-FR" sz="1400" dirty="0" smtClean="0"/>
          </a:p>
          <a:p>
            <a:pPr marL="800100" lvl="1" indent="-342900">
              <a:spcBef>
                <a:spcPts val="600"/>
              </a:spcBef>
              <a:buFont typeface="Symbol"/>
              <a:buChar char="Þ"/>
            </a:pPr>
            <a:r>
              <a:rPr lang="fr-FR" sz="1400" dirty="0" smtClean="0"/>
              <a:t>How to </a:t>
            </a:r>
            <a:r>
              <a:rPr lang="fr-FR" sz="1400" dirty="0" err="1" smtClean="0"/>
              <a:t>adapt</a:t>
            </a:r>
            <a:r>
              <a:rPr lang="fr-FR" sz="1400" dirty="0" smtClean="0"/>
              <a:t> </a:t>
            </a:r>
            <a:r>
              <a:rPr lang="fr-FR" sz="1400" dirty="0" err="1" smtClean="0"/>
              <a:t>when</a:t>
            </a:r>
            <a:r>
              <a:rPr lang="fr-FR" sz="1400" dirty="0" smtClean="0"/>
              <a:t> </a:t>
            </a:r>
            <a:r>
              <a:rPr lang="fr-FR" sz="1400" dirty="0" err="1" smtClean="0"/>
              <a:t>converting</a:t>
            </a:r>
            <a:r>
              <a:rPr lang="fr-FR" sz="1400" dirty="0" smtClean="0"/>
              <a:t> ? Is </a:t>
            </a:r>
            <a:r>
              <a:rPr lang="fr-FR" sz="1400" dirty="0" err="1" smtClean="0"/>
              <a:t>it</a:t>
            </a:r>
            <a:r>
              <a:rPr lang="fr-FR" sz="1400" dirty="0" smtClean="0"/>
              <a:t> relevant to </a:t>
            </a:r>
            <a:r>
              <a:rPr lang="fr-FR" sz="1400" dirty="0" err="1" smtClean="0"/>
              <a:t>convert</a:t>
            </a:r>
            <a:r>
              <a:rPr lang="fr-FR" sz="1400" dirty="0" smtClean="0"/>
              <a:t> </a:t>
            </a:r>
            <a:r>
              <a:rPr lang="fr-FR" sz="1400" dirty="0" err="1" smtClean="0"/>
              <a:t>possibly</a:t>
            </a:r>
            <a:r>
              <a:rPr lang="fr-FR" sz="1400" dirty="0" smtClean="0"/>
              <a:t> </a:t>
            </a:r>
            <a:r>
              <a:rPr lang="fr-FR" sz="1400" dirty="0" err="1" smtClean="0"/>
              <a:t>erroneous</a:t>
            </a:r>
            <a:r>
              <a:rPr lang="fr-FR" sz="1400" dirty="0" smtClean="0"/>
              <a:t> data ?</a:t>
            </a:r>
          </a:p>
          <a:p>
            <a:pPr marL="800100" lvl="1" indent="-342900">
              <a:spcBef>
                <a:spcPts val="600"/>
              </a:spcBef>
            </a:pPr>
            <a:endParaRPr lang="fr-F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39552" y="548680"/>
            <a:ext cx="24482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/>
              <a:t>105 $a/4-7 </a:t>
            </a:r>
            <a:r>
              <a:rPr lang="fr-FR" sz="1200" b="1" dirty="0" err="1" smtClean="0"/>
              <a:t>Form</a:t>
            </a:r>
            <a:r>
              <a:rPr lang="fr-FR" sz="1200" b="1" dirty="0" smtClean="0"/>
              <a:t> of contents codes </a:t>
            </a:r>
          </a:p>
          <a:p>
            <a:endParaRPr lang="fr-FR" sz="1200" b="1" dirty="0" smtClean="0"/>
          </a:p>
          <a:p>
            <a:r>
              <a:rPr lang="fr-FR" sz="1200" dirty="0" smtClean="0"/>
              <a:t>a = </a:t>
            </a:r>
            <a:r>
              <a:rPr lang="fr-FR" sz="1200" dirty="0" err="1" smtClean="0"/>
              <a:t>bibliography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b = catalogue </a:t>
            </a:r>
          </a:p>
          <a:p>
            <a:r>
              <a:rPr lang="fr-FR" sz="1200" dirty="0" smtClean="0"/>
              <a:t>c = index </a:t>
            </a:r>
          </a:p>
          <a:p>
            <a:r>
              <a:rPr lang="fr-FR" sz="1200" dirty="0" smtClean="0"/>
              <a:t>d = abstract or </a:t>
            </a:r>
            <a:r>
              <a:rPr lang="fr-FR" sz="1200" dirty="0" err="1" smtClean="0"/>
              <a:t>summary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e = </a:t>
            </a:r>
            <a:r>
              <a:rPr lang="fr-FR" sz="1200" dirty="0" err="1" smtClean="0"/>
              <a:t>dictionary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f = </a:t>
            </a:r>
            <a:r>
              <a:rPr lang="fr-FR" sz="1200" dirty="0" err="1" smtClean="0"/>
              <a:t>encyclopaedia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g = directory </a:t>
            </a:r>
          </a:p>
          <a:p>
            <a:r>
              <a:rPr lang="fr-FR" sz="1200" dirty="0" smtClean="0"/>
              <a:t>h = </a:t>
            </a:r>
            <a:r>
              <a:rPr lang="fr-FR" sz="1200" dirty="0" err="1" smtClean="0"/>
              <a:t>project</a:t>
            </a:r>
            <a:r>
              <a:rPr lang="fr-FR" sz="1200" dirty="0" smtClean="0"/>
              <a:t> description </a:t>
            </a:r>
          </a:p>
          <a:p>
            <a:r>
              <a:rPr lang="fr-FR" sz="1200" dirty="0" smtClean="0"/>
              <a:t>i = </a:t>
            </a:r>
            <a:r>
              <a:rPr lang="fr-FR" sz="1200" dirty="0" err="1" smtClean="0"/>
              <a:t>statistics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j = </a:t>
            </a:r>
            <a:r>
              <a:rPr lang="fr-FR" sz="1200" dirty="0" err="1" smtClean="0"/>
              <a:t>programmed</a:t>
            </a:r>
            <a:r>
              <a:rPr lang="fr-FR" sz="1200" dirty="0" smtClean="0"/>
              <a:t> </a:t>
            </a:r>
            <a:r>
              <a:rPr lang="fr-FR" sz="1200" dirty="0" err="1" smtClean="0"/>
              <a:t>text</a:t>
            </a:r>
            <a:r>
              <a:rPr lang="fr-FR" sz="1200" dirty="0" smtClean="0"/>
              <a:t> book </a:t>
            </a:r>
          </a:p>
          <a:p>
            <a:r>
              <a:rPr lang="fr-FR" sz="1200" dirty="0" smtClean="0"/>
              <a:t>k = patent </a:t>
            </a:r>
          </a:p>
          <a:p>
            <a:r>
              <a:rPr lang="fr-FR" sz="1200" dirty="0" smtClean="0"/>
              <a:t>l = standard </a:t>
            </a:r>
          </a:p>
          <a:p>
            <a:r>
              <a:rPr lang="fr-FR" sz="1200" dirty="0" smtClean="0"/>
              <a:t>m = dissertation or </a:t>
            </a:r>
            <a:r>
              <a:rPr lang="fr-FR" sz="1200" dirty="0" err="1" smtClean="0"/>
              <a:t>thesis</a:t>
            </a:r>
            <a:r>
              <a:rPr lang="fr-FR" sz="1200" dirty="0" smtClean="0"/>
              <a:t> (original) </a:t>
            </a:r>
          </a:p>
          <a:p>
            <a:r>
              <a:rPr lang="fr-FR" sz="1200" dirty="0" smtClean="0"/>
              <a:t>n = </a:t>
            </a:r>
            <a:r>
              <a:rPr lang="fr-FR" sz="1200" dirty="0" err="1" smtClean="0"/>
              <a:t>laws</a:t>
            </a:r>
            <a:r>
              <a:rPr lang="fr-FR" sz="1200" dirty="0" smtClean="0"/>
              <a:t> and </a:t>
            </a:r>
            <a:r>
              <a:rPr lang="fr-FR" sz="1200" dirty="0" err="1" smtClean="0"/>
              <a:t>legislation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o = </a:t>
            </a:r>
            <a:r>
              <a:rPr lang="fr-FR" sz="1200" dirty="0" err="1" smtClean="0"/>
              <a:t>numeric</a:t>
            </a:r>
            <a:r>
              <a:rPr lang="fr-FR" sz="1200" dirty="0" smtClean="0"/>
              <a:t> table </a:t>
            </a:r>
          </a:p>
          <a:p>
            <a:r>
              <a:rPr lang="fr-FR" sz="1200" dirty="0" smtClean="0"/>
              <a:t>p = </a:t>
            </a:r>
            <a:r>
              <a:rPr lang="fr-FR" sz="1200" dirty="0" err="1" smtClean="0"/>
              <a:t>technical</a:t>
            </a:r>
            <a:r>
              <a:rPr lang="fr-FR" sz="1200" dirty="0" smtClean="0"/>
              <a:t> report </a:t>
            </a:r>
          </a:p>
          <a:p>
            <a:r>
              <a:rPr lang="fr-FR" sz="1200" dirty="0" smtClean="0"/>
              <a:t>q = </a:t>
            </a:r>
            <a:r>
              <a:rPr lang="fr-FR" sz="1200" dirty="0" err="1" smtClean="0"/>
              <a:t>examination</a:t>
            </a:r>
            <a:r>
              <a:rPr lang="fr-FR" sz="1200" dirty="0" smtClean="0"/>
              <a:t> </a:t>
            </a:r>
            <a:r>
              <a:rPr lang="fr-FR" sz="1200" dirty="0" err="1" smtClean="0"/>
              <a:t>paper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r = </a:t>
            </a:r>
            <a:r>
              <a:rPr lang="fr-FR" sz="1200" dirty="0" err="1" smtClean="0"/>
              <a:t>literature</a:t>
            </a:r>
            <a:r>
              <a:rPr lang="fr-FR" sz="1200" dirty="0" smtClean="0"/>
              <a:t> </a:t>
            </a:r>
            <a:r>
              <a:rPr lang="fr-FR" sz="1200" dirty="0" err="1" smtClean="0"/>
              <a:t>surveys</a:t>
            </a:r>
            <a:r>
              <a:rPr lang="fr-FR" sz="1200" dirty="0" smtClean="0"/>
              <a:t>/</a:t>
            </a:r>
            <a:r>
              <a:rPr lang="fr-FR" sz="1200" dirty="0" err="1" smtClean="0"/>
              <a:t>reviews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s = </a:t>
            </a:r>
            <a:r>
              <a:rPr lang="fr-FR" sz="1200" dirty="0" err="1" smtClean="0"/>
              <a:t>treaties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t = cartoons or </a:t>
            </a:r>
            <a:r>
              <a:rPr lang="fr-FR" sz="1200" dirty="0" err="1" smtClean="0"/>
              <a:t>comic</a:t>
            </a:r>
            <a:r>
              <a:rPr lang="fr-FR" sz="1200" dirty="0" smtClean="0"/>
              <a:t> </a:t>
            </a:r>
            <a:r>
              <a:rPr lang="fr-FR" sz="1200" dirty="0" err="1" smtClean="0"/>
              <a:t>strips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v = dissertation or </a:t>
            </a:r>
            <a:r>
              <a:rPr lang="fr-FR" sz="1200" dirty="0" err="1" smtClean="0"/>
              <a:t>thesis</a:t>
            </a:r>
            <a:r>
              <a:rPr lang="fr-FR" sz="1200" dirty="0" smtClean="0"/>
              <a:t> (</a:t>
            </a:r>
            <a:r>
              <a:rPr lang="fr-FR" sz="1200" dirty="0" err="1" smtClean="0"/>
              <a:t>revised</a:t>
            </a:r>
            <a:r>
              <a:rPr lang="fr-FR" sz="1200" dirty="0" smtClean="0"/>
              <a:t>) </a:t>
            </a:r>
          </a:p>
          <a:p>
            <a:r>
              <a:rPr lang="fr-FR" sz="1200" dirty="0" smtClean="0"/>
              <a:t>w = </a:t>
            </a:r>
            <a:r>
              <a:rPr lang="fr-FR" sz="1200" dirty="0" err="1" smtClean="0"/>
              <a:t>religious</a:t>
            </a:r>
            <a:r>
              <a:rPr lang="fr-FR" sz="1200" dirty="0" smtClean="0"/>
              <a:t> </a:t>
            </a:r>
            <a:r>
              <a:rPr lang="fr-FR" sz="1200" dirty="0" err="1" smtClean="0"/>
              <a:t>text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z = </a:t>
            </a:r>
            <a:r>
              <a:rPr lang="fr-FR" sz="1200" dirty="0" err="1" smtClean="0"/>
              <a:t>other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# = (</a:t>
            </a:r>
            <a:r>
              <a:rPr lang="fr-FR" sz="1200" dirty="0" err="1" smtClean="0"/>
              <a:t>blank</a:t>
            </a:r>
            <a:r>
              <a:rPr lang="fr-FR" sz="1200" dirty="0" smtClean="0"/>
              <a:t>) - value position not </a:t>
            </a:r>
            <a:r>
              <a:rPr lang="fr-FR" sz="1200" dirty="0" err="1" smtClean="0"/>
              <a:t>needed</a:t>
            </a:r>
            <a:r>
              <a:rPr lang="fr-FR" sz="1200" dirty="0" smtClean="0"/>
              <a:t>.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Mapping</a:t>
            </a:r>
            <a:r>
              <a:rPr lang="fr-FR" sz="3200" dirty="0" smtClean="0"/>
              <a:t> issues (2)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83568" y="1938605"/>
            <a:ext cx="81369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b="1" dirty="0" err="1" smtClean="0"/>
              <a:t>Difficulties</a:t>
            </a:r>
            <a:r>
              <a:rPr lang="fr-FR" sz="1400" b="1" dirty="0" smtClean="0"/>
              <a:t> to </a:t>
            </a:r>
            <a:r>
              <a:rPr lang="fr-FR" sz="1400" b="1" dirty="0" err="1" smtClean="0"/>
              <a:t>reveals</a:t>
            </a:r>
            <a:r>
              <a:rPr lang="fr-FR" sz="1400" b="1" dirty="0" smtClean="0"/>
              <a:t> the </a:t>
            </a:r>
            <a:r>
              <a:rPr lang="fr-FR" sz="1400" b="1" dirty="0" err="1" smtClean="0"/>
              <a:t>finess</a:t>
            </a:r>
            <a:r>
              <a:rPr lang="fr-FR" sz="1400" b="1" dirty="0" smtClean="0"/>
              <a:t> of information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endParaRPr lang="fr-FR" sz="1400" b="1" dirty="0" smtClean="0"/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dirty="0" err="1" smtClean="0"/>
              <a:t>Several</a:t>
            </a:r>
            <a:r>
              <a:rPr lang="fr-FR" sz="1400" dirty="0" smtClean="0"/>
              <a:t> </a:t>
            </a:r>
            <a:r>
              <a:rPr lang="fr-FR" sz="1400" dirty="0" err="1" smtClean="0"/>
              <a:t>publishers</a:t>
            </a:r>
            <a:endParaRPr lang="fr-FR" sz="1400" dirty="0" smtClean="0"/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fr-FR" sz="1400" dirty="0" smtClean="0"/>
              <a:t> RAMEAU </a:t>
            </a:r>
            <a:r>
              <a:rPr lang="fr-FR" sz="1400" dirty="0" err="1" smtClean="0"/>
              <a:t>syntax</a:t>
            </a:r>
            <a:endParaRPr lang="fr-FR" sz="1400" dirty="0" smtClean="0"/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endParaRPr lang="fr-FR" sz="1400" i="1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b="1" dirty="0" err="1" smtClean="0"/>
              <a:t>What</a:t>
            </a:r>
            <a:r>
              <a:rPr lang="fr-FR" sz="1400" b="1" dirty="0" smtClean="0"/>
              <a:t> are </a:t>
            </a:r>
            <a:r>
              <a:rPr lang="fr-FR" sz="1400" b="1" dirty="0" err="1" smtClean="0"/>
              <a:t>properties</a:t>
            </a:r>
            <a:r>
              <a:rPr lang="fr-FR" sz="1400" b="1" dirty="0" smtClean="0"/>
              <a:t> of </a:t>
            </a:r>
            <a:r>
              <a:rPr lang="fr-FR" sz="1400" b="1" dirty="0" err="1" smtClean="0"/>
              <a:t>properties</a:t>
            </a:r>
            <a:r>
              <a:rPr lang="fr-FR" sz="1400" b="1" dirty="0" smtClean="0"/>
              <a:t> ?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endParaRPr lang="fr-FR" sz="1400" b="1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400" b="1" dirty="0" smtClean="0"/>
              <a:t> Is </a:t>
            </a:r>
            <a:r>
              <a:rPr lang="fr-FR" sz="1400" b="1" dirty="0" err="1" smtClean="0"/>
              <a:t>it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better</a:t>
            </a:r>
            <a:r>
              <a:rPr lang="fr-FR" sz="1400" b="1" dirty="0" smtClean="0"/>
              <a:t> to use </a:t>
            </a:r>
            <a:r>
              <a:rPr lang="fr-FR" sz="1400" b="1" dirty="0" err="1" smtClean="0"/>
              <a:t>typing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than</a:t>
            </a:r>
            <a:r>
              <a:rPr lang="fr-FR" sz="1400" b="1" dirty="0" smtClean="0"/>
              <a:t> to </a:t>
            </a:r>
            <a:r>
              <a:rPr lang="fr-FR" sz="1400" b="1" dirty="0" err="1" smtClean="0"/>
              <a:t>create</a:t>
            </a:r>
            <a:r>
              <a:rPr lang="fr-FR" sz="1400" b="1" dirty="0" smtClean="0"/>
              <a:t> extensions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The </a:t>
            </a:r>
            <a:r>
              <a:rPr lang="fr-FR" sz="3200" dirty="0" err="1" smtClean="0"/>
              <a:t>Sudoc</a:t>
            </a:r>
            <a:r>
              <a:rPr lang="fr-FR" sz="3200" dirty="0" smtClean="0"/>
              <a:t> in RDF : go for </a:t>
            </a:r>
            <a:r>
              <a:rPr lang="fr-FR" sz="3200" dirty="0" err="1" smtClean="0"/>
              <a:t>FRBRoo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1772816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Sudoc</a:t>
            </a:r>
            <a:r>
              <a:rPr lang="fr-FR" sz="1400" dirty="0" smtClean="0"/>
              <a:t> &amp; </a:t>
            </a:r>
            <a:r>
              <a:rPr lang="fr-FR" sz="1400" dirty="0" err="1" smtClean="0"/>
              <a:t>IdRef</a:t>
            </a:r>
            <a:r>
              <a:rPr lang="fr-FR" sz="1400" dirty="0" smtClean="0"/>
              <a:t> versions in RDF </a:t>
            </a:r>
            <a:r>
              <a:rPr lang="fr-FR" sz="1400" dirty="0" err="1" smtClean="0"/>
              <a:t>since</a:t>
            </a:r>
            <a:r>
              <a:rPr lang="fr-FR" sz="1400" dirty="0" smtClean="0"/>
              <a:t> 2011</a:t>
            </a:r>
          </a:p>
          <a:p>
            <a:endParaRPr lang="fr-FR" sz="1400" dirty="0" smtClean="0"/>
          </a:p>
          <a:p>
            <a:r>
              <a:rPr lang="fr-FR" sz="1400" dirty="0" smtClean="0"/>
              <a:t>Use </a:t>
            </a:r>
            <a:r>
              <a:rPr lang="fr-FR" sz="1400" dirty="0" err="1" smtClean="0"/>
              <a:t>vocabularies</a:t>
            </a:r>
            <a:r>
              <a:rPr lang="fr-FR" sz="1400" dirty="0" smtClean="0"/>
              <a:t> </a:t>
            </a:r>
            <a:r>
              <a:rPr lang="fr-FR" sz="1400" dirty="0" err="1" smtClean="0"/>
              <a:t>already</a:t>
            </a:r>
            <a:r>
              <a:rPr lang="fr-FR" sz="1400" dirty="0" smtClean="0"/>
              <a:t> </a:t>
            </a:r>
            <a:r>
              <a:rPr lang="fr-FR" sz="1400" dirty="0" err="1" smtClean="0"/>
              <a:t>existing</a:t>
            </a:r>
            <a:r>
              <a:rPr lang="fr-FR" sz="1400" dirty="0" smtClean="0"/>
              <a:t> in RDF : ISBD, RDA, Dublin </a:t>
            </a:r>
            <a:r>
              <a:rPr lang="fr-FR" sz="1400" dirty="0" err="1" smtClean="0"/>
              <a:t>Core</a:t>
            </a:r>
            <a:r>
              <a:rPr lang="fr-FR" sz="1400" dirty="0" smtClean="0"/>
              <a:t>, </a:t>
            </a:r>
            <a:r>
              <a:rPr lang="fr-FR" sz="1400" dirty="0" err="1" smtClean="0"/>
              <a:t>Bibo</a:t>
            </a:r>
            <a:r>
              <a:rPr lang="fr-FR" sz="1400" dirty="0" smtClean="0"/>
              <a:t>, </a:t>
            </a:r>
            <a:r>
              <a:rPr lang="fr-FR" sz="1400" dirty="0" err="1" smtClean="0"/>
              <a:t>Foaf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/>
              <a:t>Not </a:t>
            </a:r>
            <a:r>
              <a:rPr lang="fr-FR" sz="1400" dirty="0" err="1" smtClean="0"/>
              <a:t>everything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/>
              <a:t>Check out an </a:t>
            </a:r>
            <a:r>
              <a:rPr lang="fr-FR" sz="1400" dirty="0" err="1" smtClean="0"/>
              <a:t>example</a:t>
            </a:r>
            <a:r>
              <a:rPr lang="fr-FR" sz="1400" dirty="0" smtClean="0"/>
              <a:t>: </a:t>
            </a:r>
            <a:r>
              <a:rPr lang="fr-FR" sz="1400" dirty="0" smtClean="0">
                <a:hlinkClick r:id="rId2"/>
              </a:rPr>
              <a:t>http://www.sudoc.fr/127064583.rdf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b="1" dirty="0" err="1" smtClean="0"/>
              <a:t>Why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FRBRoo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interesting</a:t>
            </a:r>
            <a:r>
              <a:rPr lang="fr-FR" sz="1400" b="1" dirty="0" smtClean="0"/>
              <a:t> ?</a:t>
            </a:r>
          </a:p>
          <a:p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dirty="0" err="1" smtClean="0"/>
              <a:t>Granularity</a:t>
            </a:r>
            <a:r>
              <a:rPr lang="fr-FR" sz="1400" dirty="0" smtClean="0"/>
              <a:t> and </a:t>
            </a:r>
            <a:r>
              <a:rPr lang="fr-FR" sz="1400" dirty="0" err="1" smtClean="0"/>
              <a:t>level</a:t>
            </a:r>
            <a:r>
              <a:rPr lang="fr-FR" sz="1400" dirty="0" smtClean="0"/>
              <a:t> of </a:t>
            </a:r>
            <a:r>
              <a:rPr lang="fr-FR" sz="1400" dirty="0" err="1" smtClean="0"/>
              <a:t>detail</a:t>
            </a:r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But : </a:t>
            </a:r>
            <a:r>
              <a:rPr lang="fr-FR" sz="1400" dirty="0" err="1" smtClean="0"/>
              <a:t>need</a:t>
            </a:r>
            <a:r>
              <a:rPr lang="fr-FR" sz="1400" dirty="0" smtClean="0"/>
              <a:t> </a:t>
            </a:r>
            <a:r>
              <a:rPr lang="fr-FR" sz="1400" dirty="0" err="1" smtClean="0"/>
              <a:t>shortcuts</a:t>
            </a:r>
            <a:endParaRPr lang="fr-FR" sz="1400" dirty="0" smtClean="0"/>
          </a:p>
          <a:p>
            <a:endParaRPr lang="fr-FR" sz="1400" dirty="0" smtClean="0"/>
          </a:p>
          <a:p>
            <a:pPr>
              <a:buFont typeface="Symbol"/>
              <a:buChar char="Þ"/>
            </a:pPr>
            <a:r>
              <a:rPr lang="fr-FR" sz="1400" dirty="0" smtClean="0"/>
              <a:t> The </a:t>
            </a:r>
            <a:r>
              <a:rPr lang="fr-FR" sz="1400" dirty="0" err="1" smtClean="0"/>
              <a:t>idea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to </a:t>
            </a:r>
            <a:r>
              <a:rPr lang="fr-FR" sz="1400" dirty="0" err="1" smtClean="0"/>
              <a:t>keep</a:t>
            </a:r>
            <a:r>
              <a:rPr lang="fr-FR" sz="1400" dirty="0" smtClean="0"/>
              <a:t> 2 output in RDF : one </a:t>
            </a:r>
            <a:r>
              <a:rPr lang="fr-FR" sz="1400" dirty="0" err="1" smtClean="0"/>
              <a:t>with</a:t>
            </a:r>
            <a:r>
              <a:rPr lang="fr-FR" sz="1400" dirty="0" smtClean="0"/>
              <a:t> mixed </a:t>
            </a:r>
            <a:r>
              <a:rPr lang="fr-FR" sz="1400" dirty="0" err="1" smtClean="0"/>
              <a:t>vocabularies</a:t>
            </a:r>
            <a:r>
              <a:rPr lang="fr-FR" sz="1400" dirty="0" smtClean="0"/>
              <a:t> and one in </a:t>
            </a:r>
            <a:r>
              <a:rPr lang="fr-FR" sz="1400" dirty="0" err="1" smtClean="0"/>
              <a:t>FRBRoo</a:t>
            </a:r>
            <a:endParaRPr lang="fr-FR" sz="1400" dirty="0" smtClean="0"/>
          </a:p>
          <a:p>
            <a:endParaRPr lang="fr-FR" sz="1400" dirty="0" smtClean="0"/>
          </a:p>
          <a:p>
            <a:pPr>
              <a:buFontTx/>
              <a:buChar char="-"/>
            </a:pPr>
            <a:endParaRPr lang="fr-FR" sz="14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What</a:t>
            </a:r>
            <a:r>
              <a:rPr lang="fr-FR" sz="3200" dirty="0" smtClean="0"/>
              <a:t> do </a:t>
            </a:r>
            <a:r>
              <a:rPr lang="fr-FR" sz="3200" dirty="0" err="1" smtClean="0"/>
              <a:t>we</a:t>
            </a:r>
            <a:r>
              <a:rPr lang="fr-FR" sz="3200" dirty="0" smtClean="0"/>
              <a:t> have to </a:t>
            </a:r>
            <a:r>
              <a:rPr lang="fr-FR" sz="3200" dirty="0" err="1" smtClean="0"/>
              <a:t>work</a:t>
            </a:r>
            <a:r>
              <a:rPr lang="fr-FR" sz="3200" dirty="0" smtClean="0"/>
              <a:t> out ?</a:t>
            </a:r>
            <a:endParaRPr lang="fr-FR" sz="3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9552" y="1844824"/>
            <a:ext cx="813690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b="1" dirty="0" smtClean="0"/>
              <a:t>Correct </a:t>
            </a:r>
            <a:r>
              <a:rPr lang="fr-FR" sz="1400" b="1" dirty="0" err="1" smtClean="0"/>
              <a:t>mistakes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interpreting</a:t>
            </a:r>
            <a:r>
              <a:rPr lang="fr-FR" sz="1400" b="1" dirty="0" smtClean="0"/>
              <a:t> the model, for </a:t>
            </a:r>
            <a:r>
              <a:rPr lang="fr-FR" sz="1400" b="1" dirty="0" err="1" smtClean="0"/>
              <a:t>example</a:t>
            </a:r>
            <a:r>
              <a:rPr lang="fr-FR" sz="1400" b="1" dirty="0" smtClean="0"/>
              <a:t> :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fr-FR" sz="1400" dirty="0" smtClean="0"/>
              <a:t> F32.</a:t>
            </a:r>
            <a:r>
              <a:rPr lang="fr-FR" sz="1400" dirty="0" err="1" smtClean="0"/>
              <a:t>Carrier_Production_Event</a:t>
            </a:r>
            <a:r>
              <a:rPr lang="fr-FR" sz="1400" dirty="0" smtClean="0"/>
              <a:t> </a:t>
            </a:r>
            <a:r>
              <a:rPr lang="fr-FR" sz="1400" dirty="0" err="1" smtClean="0"/>
              <a:t>should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better</a:t>
            </a:r>
            <a:r>
              <a:rPr lang="fr-FR" sz="1400" dirty="0" smtClean="0"/>
              <a:t> a F30.</a:t>
            </a:r>
            <a:r>
              <a:rPr lang="fr-FR" sz="1400" dirty="0" err="1" smtClean="0"/>
              <a:t>Publication_Event</a:t>
            </a:r>
            <a:endParaRPr lang="fr-FR" sz="1400" dirty="0" smtClean="0"/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FR" sz="1400" dirty="0" smtClean="0"/>
              <a:t> F15.</a:t>
            </a:r>
            <a:r>
              <a:rPr lang="fr-FR" sz="1400" dirty="0" err="1" smtClean="0"/>
              <a:t>Complex_Work</a:t>
            </a:r>
            <a:r>
              <a:rPr lang="fr-FR" sz="1400" dirty="0" smtClean="0"/>
              <a:t> </a:t>
            </a:r>
            <a:r>
              <a:rPr lang="fr-FR" sz="1400" dirty="0" err="1" smtClean="0"/>
              <a:t>may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better</a:t>
            </a:r>
            <a:r>
              <a:rPr lang="fr-FR" sz="1400" dirty="0" smtClean="0"/>
              <a:t> a F19.</a:t>
            </a:r>
            <a:r>
              <a:rPr lang="fr-FR" sz="1400" dirty="0" err="1" smtClean="0"/>
              <a:t>Publication_Work</a:t>
            </a:r>
            <a:endParaRPr lang="fr-FR" sz="1400" dirty="0" smtClean="0"/>
          </a:p>
          <a:p>
            <a:endParaRPr lang="fr-FR" sz="1400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b="1" dirty="0" err="1" smtClean="0"/>
              <a:t>Construct</a:t>
            </a:r>
            <a:r>
              <a:rPr lang="fr-FR" sz="1400" b="1" dirty="0" smtClean="0"/>
              <a:t> URI, in </a:t>
            </a:r>
            <a:r>
              <a:rPr lang="fr-FR" sz="1400" b="1" dirty="0" err="1" smtClean="0"/>
              <a:t>order</a:t>
            </a:r>
            <a:r>
              <a:rPr lang="fr-FR" sz="1400" b="1" dirty="0" smtClean="0"/>
              <a:t> to </a:t>
            </a:r>
            <a:r>
              <a:rPr lang="fr-FR" sz="1400" b="1" dirty="0" err="1" smtClean="0"/>
              <a:t>reduce</a:t>
            </a:r>
            <a:r>
              <a:rPr lang="fr-FR" sz="1400" b="1" dirty="0" smtClean="0"/>
              <a:t> the </a:t>
            </a:r>
            <a:r>
              <a:rPr lang="fr-FR" sz="1400" b="1" dirty="0" err="1" smtClean="0"/>
              <a:t>number</a:t>
            </a:r>
            <a:r>
              <a:rPr lang="fr-FR" sz="1400" b="1" dirty="0" smtClean="0"/>
              <a:t> of </a:t>
            </a:r>
            <a:r>
              <a:rPr lang="fr-FR" sz="1400" b="1" dirty="0" err="1" smtClean="0"/>
              <a:t>blank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nodes</a:t>
            </a:r>
            <a:endParaRPr lang="fr-FR" sz="1400" b="1" dirty="0" smtClean="0"/>
          </a:p>
          <a:p>
            <a:pPr>
              <a:spcBef>
                <a:spcPts val="600"/>
              </a:spcBef>
            </a:pPr>
            <a:endParaRPr lang="fr-FR" sz="1400" b="1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400" b="1" dirty="0" smtClean="0"/>
              <a:t> </a:t>
            </a:r>
            <a:r>
              <a:rPr lang="fr-FR" sz="1400" b="1" dirty="0" err="1" smtClean="0"/>
              <a:t>Find</a:t>
            </a:r>
            <a:r>
              <a:rPr lang="fr-FR" sz="1400" b="1" dirty="0" smtClean="0"/>
              <a:t> out </a:t>
            </a:r>
            <a:r>
              <a:rPr lang="fr-FR" sz="1400" b="1" dirty="0" err="1" smtClean="0"/>
              <a:t>whether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typing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should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be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used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instead</a:t>
            </a:r>
            <a:r>
              <a:rPr lang="fr-FR" sz="1400" b="1" dirty="0" smtClean="0"/>
              <a:t> of </a:t>
            </a:r>
            <a:r>
              <a:rPr lang="fr-FR" sz="1400" b="1" dirty="0" err="1" smtClean="0"/>
              <a:t>creating</a:t>
            </a:r>
            <a:r>
              <a:rPr lang="fr-FR" sz="1400" b="1" dirty="0" smtClean="0"/>
              <a:t> extensions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endParaRPr lang="fr-FR" sz="1400" b="1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400" b="1" dirty="0" smtClean="0"/>
              <a:t> </a:t>
            </a:r>
            <a:r>
              <a:rPr lang="fr-FR" sz="1400" b="1" dirty="0" err="1" smtClean="0"/>
              <a:t>Find</a:t>
            </a:r>
            <a:r>
              <a:rPr lang="fr-FR" sz="1400" b="1" dirty="0" smtClean="0"/>
              <a:t> out if combine </a:t>
            </a:r>
            <a:r>
              <a:rPr lang="fr-FR" sz="1400" b="1" dirty="0" err="1" smtClean="0"/>
              <a:t>FRBRoo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vocabularies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such</a:t>
            </a:r>
            <a:r>
              <a:rPr lang="fr-FR" sz="1400" b="1" dirty="0" smtClean="0"/>
              <a:t> as </a:t>
            </a:r>
            <a:r>
              <a:rPr lang="fr-FR" sz="1400" b="1" dirty="0" err="1" smtClean="0"/>
              <a:t>dublin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core</a:t>
            </a:r>
            <a:r>
              <a:rPr lang="fr-FR" sz="1400" b="1" dirty="0" smtClean="0"/>
              <a:t> or </a:t>
            </a:r>
            <a:r>
              <a:rPr lang="fr-FR" sz="1400" b="1" dirty="0" err="1" smtClean="0"/>
              <a:t>skos</a:t>
            </a:r>
            <a:endParaRPr lang="fr-FR" sz="1400" b="1" dirty="0" smtClean="0"/>
          </a:p>
          <a:p>
            <a:pPr>
              <a:spcBef>
                <a:spcPts val="600"/>
              </a:spcBef>
            </a:pPr>
            <a:endParaRPr lang="fr-FR" sz="1400" b="1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400" b="1" dirty="0" smtClean="0"/>
              <a:t> Manage to use </a:t>
            </a:r>
            <a:r>
              <a:rPr lang="fr-FR" sz="1400" b="1" dirty="0" err="1" smtClean="0"/>
              <a:t>shortcuts</a:t>
            </a:r>
            <a:r>
              <a:rPr lang="fr-FR" sz="1400" b="1" dirty="0" smtClean="0"/>
              <a:t> to </a:t>
            </a:r>
            <a:r>
              <a:rPr lang="fr-FR" sz="1400" b="1" dirty="0" err="1" smtClean="0"/>
              <a:t>be</a:t>
            </a:r>
            <a:r>
              <a:rPr lang="fr-FR" sz="1400" b="1" dirty="0" smtClean="0"/>
              <a:t> able to </a:t>
            </a:r>
            <a:r>
              <a:rPr lang="fr-FR" sz="1400" b="1" dirty="0" err="1" smtClean="0"/>
              <a:t>reduce</a:t>
            </a:r>
            <a:r>
              <a:rPr lang="fr-FR" sz="1400" b="1" dirty="0" smtClean="0"/>
              <a:t> the </a:t>
            </a:r>
            <a:r>
              <a:rPr lang="fr-FR" sz="1400" b="1" dirty="0" err="1" smtClean="0"/>
              <a:t>number</a:t>
            </a:r>
            <a:r>
              <a:rPr lang="fr-FR" sz="1400" b="1" dirty="0" smtClean="0"/>
              <a:t> of triples</a:t>
            </a:r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139952" y="2636912"/>
            <a:ext cx="12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539552" y="3429000"/>
            <a:ext cx="1296144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51520" y="476672"/>
            <a:ext cx="1872208" cy="25922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195736" y="476672"/>
            <a:ext cx="6696744" cy="48245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67544" y="692696"/>
            <a:ext cx="129614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Theses.fr</a:t>
            </a:r>
          </a:p>
          <a:p>
            <a:pPr algn="ctr"/>
            <a:r>
              <a:rPr lang="fr-FR" sz="1100" i="1" dirty="0" smtClean="0">
                <a:latin typeface="Arial" pitchFamily="34" charset="0"/>
                <a:cs typeface="Arial" pitchFamily="34" charset="0"/>
              </a:rPr>
              <a:t>French doctoral 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thesis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portal</a:t>
            </a:r>
          </a:p>
        </p:txBody>
      </p:sp>
      <p:sp>
        <p:nvSpPr>
          <p:cNvPr id="9" name="Rectangle 8"/>
          <p:cNvSpPr/>
          <p:nvPr/>
        </p:nvSpPr>
        <p:spPr>
          <a:xfrm>
            <a:off x="6732240" y="1412776"/>
            <a:ext cx="1404000" cy="57606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err="1" smtClean="0">
                <a:latin typeface="Arial" pitchFamily="34" charset="0"/>
                <a:cs typeface="Arial" pitchFamily="34" charset="0"/>
              </a:rPr>
              <a:t>SudocMobile</a:t>
            </a:r>
            <a:endParaRPr lang="fr-FR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100" i="1" dirty="0" smtClean="0">
                <a:latin typeface="Arial" pitchFamily="34" charset="0"/>
                <a:cs typeface="Arial" pitchFamily="34" charset="0"/>
              </a:rPr>
              <a:t>Mobile 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App</a:t>
            </a:r>
            <a:endParaRPr lang="fr-FR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2040" y="1196752"/>
            <a:ext cx="1418456" cy="50405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PSI</a:t>
            </a:r>
          </a:p>
          <a:p>
            <a:pPr algn="ctr"/>
            <a:r>
              <a:rPr lang="fr-FR" sz="1100" i="1" dirty="0" smtClean="0">
                <a:latin typeface="Arial" pitchFamily="34" charset="0"/>
                <a:cs typeface="Arial" pitchFamily="34" charset="0"/>
              </a:rPr>
              <a:t>OPAC</a:t>
            </a:r>
            <a:endParaRPr lang="fr-FR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1196752"/>
            <a:ext cx="1922512" cy="36004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WinIBW</a:t>
            </a:r>
          </a:p>
          <a:p>
            <a:pPr algn="ctr"/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Cataloguing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4008" y="1916832"/>
            <a:ext cx="1584176" cy="720080"/>
          </a:xfrm>
          <a:prstGeom prst="rect">
            <a:avLst/>
          </a:prstGeom>
          <a:solidFill>
            <a:schemeClr val="accent6"/>
          </a:solidFill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u="sng" dirty="0" smtClean="0">
                <a:latin typeface="Arial" pitchFamily="34" charset="0"/>
                <a:cs typeface="Arial" pitchFamily="34" charset="0"/>
              </a:rPr>
              <a:t>CBS </a:t>
            </a:r>
            <a:r>
              <a:rPr lang="fr-FR" sz="1100" b="1" u="sng" dirty="0" err="1" smtClean="0">
                <a:latin typeface="Arial" pitchFamily="34" charset="0"/>
                <a:cs typeface="Arial" pitchFamily="34" charset="0"/>
              </a:rPr>
              <a:t>database</a:t>
            </a:r>
            <a:endParaRPr lang="fr-FR" sz="11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Sudoc’s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heart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5517232"/>
            <a:ext cx="1728192" cy="21602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Licences Nationales</a:t>
            </a:r>
            <a:endParaRPr lang="fr-F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3928" y="4293096"/>
            <a:ext cx="1440160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err="1" smtClean="0">
                <a:latin typeface="Arial" pitchFamily="34" charset="0"/>
                <a:cs typeface="Arial" pitchFamily="34" charset="0"/>
              </a:rPr>
              <a:t>MicroWebServices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1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webservices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3768" y="3140968"/>
            <a:ext cx="1080120" cy="576064"/>
          </a:xfrm>
          <a:prstGeom prst="rect">
            <a:avLst/>
          </a:prstGeom>
          <a:solidFill>
            <a:srgbClr val="6699FF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err="1" smtClean="0">
                <a:latin typeface="Arial" pitchFamily="34" charset="0"/>
                <a:cs typeface="Arial" pitchFamily="34" charset="0"/>
              </a:rPr>
              <a:t>IdRef</a:t>
            </a:r>
            <a:endParaRPr lang="fr-FR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Sudoc’s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Authorities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3768" y="4005064"/>
            <a:ext cx="1080120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err="1" smtClean="0">
                <a:latin typeface="Arial" pitchFamily="34" charset="0"/>
                <a:cs typeface="Arial" pitchFamily="34" charset="0"/>
              </a:rPr>
              <a:t>WebServices</a:t>
            </a:r>
            <a:endParaRPr lang="fr-FR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IdRef</a:t>
            </a:r>
            <a:endParaRPr lang="fr-FR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64288" y="3356992"/>
            <a:ext cx="1512168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SELF</a:t>
            </a:r>
          </a:p>
          <a:p>
            <a:pPr algn="ctr"/>
            <a:r>
              <a:rPr lang="fr-FR" sz="1100" dirty="0" smtClean="0">
                <a:latin typeface="Arial" pitchFamily="34" charset="0"/>
                <a:cs typeface="Arial" pitchFamily="34" charset="0"/>
              </a:rPr>
              <a:t>Interface d’extraction des données</a:t>
            </a: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7984" y="3284984"/>
            <a:ext cx="1152128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u="sng" dirty="0" smtClean="0">
                <a:latin typeface="Arial" pitchFamily="34" charset="0"/>
                <a:cs typeface="Arial" pitchFamily="34" charset="0"/>
              </a:rPr>
              <a:t>XML </a:t>
            </a:r>
            <a:r>
              <a:rPr lang="fr-FR" sz="1100" b="1" u="sng" dirty="0" err="1" smtClean="0">
                <a:latin typeface="Arial" pitchFamily="34" charset="0"/>
                <a:cs typeface="Arial" pitchFamily="34" charset="0"/>
              </a:rPr>
              <a:t>database</a:t>
            </a:r>
            <a:r>
              <a:rPr lang="fr-FR" sz="1100" b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11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Sudoc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(copy)</a:t>
            </a:r>
            <a:endParaRPr lang="fr-FR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7744" y="2276872"/>
            <a:ext cx="1584176" cy="504056"/>
          </a:xfrm>
          <a:prstGeom prst="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err="1" smtClean="0">
                <a:latin typeface="Arial" pitchFamily="34" charset="0"/>
                <a:cs typeface="Arial" pitchFamily="34" charset="0"/>
              </a:rPr>
              <a:t>SudocAD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fr-FR" sz="1100" b="1" dirty="0" err="1" smtClean="0">
                <a:latin typeface="Arial" pitchFamily="34" charset="0"/>
                <a:cs typeface="Arial" pitchFamily="34" charset="0"/>
              </a:rPr>
              <a:t>Qualinca</a:t>
            </a:r>
            <a:endParaRPr lang="fr-FR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1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projects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4149080"/>
            <a:ext cx="1728192" cy="36004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err="1" smtClean="0">
                <a:latin typeface="Arial" pitchFamily="34" charset="0"/>
                <a:cs typeface="Arial" pitchFamily="34" charset="0"/>
              </a:rPr>
              <a:t>Numes</a:t>
            </a:r>
            <a:endParaRPr lang="fr-FR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Digitized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corpus</a:t>
            </a:r>
            <a:endParaRPr lang="fr-FR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52120" y="3789040"/>
            <a:ext cx="1368152" cy="50405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API Modification </a:t>
            </a:r>
            <a:r>
              <a:rPr lang="fr-FR" sz="1000" b="1" dirty="0" err="1" smtClean="0">
                <a:latin typeface="Arial" pitchFamily="34" charset="0"/>
                <a:cs typeface="Arial" pitchFamily="34" charset="0"/>
              </a:rPr>
              <a:t>Exemplarisat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° auto </a:t>
            </a:r>
            <a:endParaRPr lang="fr-FR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100" dirty="0" smtClean="0">
                <a:latin typeface="Arial" pitchFamily="34" charset="0"/>
                <a:cs typeface="Arial" pitchFamily="34" charset="0"/>
              </a:rPr>
              <a:t>(ABES)</a:t>
            </a: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6296" y="4149080"/>
            <a:ext cx="1440160" cy="50405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Demandes d’</a:t>
            </a:r>
            <a:r>
              <a:rPr lang="fr-FR" sz="1100" b="1" dirty="0" err="1" smtClean="0">
                <a:latin typeface="Arial" pitchFamily="34" charset="0"/>
                <a:cs typeface="Arial" pitchFamily="34" charset="0"/>
              </a:rPr>
              <a:t>exemplarisation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(utilisateurs)</a:t>
            </a: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7944" y="692696"/>
            <a:ext cx="1656184" cy="36004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PEB</a:t>
            </a:r>
          </a:p>
          <a:p>
            <a:pPr algn="ctr"/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Interlibrary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loan</a:t>
            </a:r>
            <a:endParaRPr lang="fr-FR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3568" y="3501008"/>
            <a:ext cx="1008112" cy="432048"/>
          </a:xfrm>
          <a:prstGeom prst="rect">
            <a:avLst/>
          </a:prstGeom>
          <a:noFill/>
          <a:ln cap="flat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Manuscripts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database</a:t>
            </a:r>
            <a:endParaRPr lang="fr-FR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568" y="260648"/>
            <a:ext cx="899592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>
                <a:latin typeface="Arial" pitchFamily="34" charset="0"/>
                <a:cs typeface="Arial" pitchFamily="34" charset="0"/>
              </a:rPr>
              <a:t>THESES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32040" y="260648"/>
            <a:ext cx="89959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>
                <a:latin typeface="Arial" pitchFamily="34" charset="0"/>
                <a:cs typeface="Arial" pitchFamily="34" charset="0"/>
              </a:rPr>
              <a:t>SUDOC</a:t>
            </a:r>
          </a:p>
        </p:txBody>
      </p:sp>
      <p:cxnSp>
        <p:nvCxnSpPr>
          <p:cNvPr id="28" name="Connecteur droit avec flèche 27"/>
          <p:cNvCxnSpPr>
            <a:stCxn id="18" idx="0"/>
          </p:cNvCxnSpPr>
          <p:nvPr/>
        </p:nvCxnSpPr>
        <p:spPr>
          <a:xfrm flipV="1">
            <a:off x="971600" y="1268760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1403648" y="1268760"/>
            <a:ext cx="0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5" idx="2"/>
            <a:endCxn id="16" idx="0"/>
          </p:cNvCxnSpPr>
          <p:nvPr/>
        </p:nvCxnSpPr>
        <p:spPr>
          <a:xfrm>
            <a:off x="3023828" y="3717032"/>
            <a:ext cx="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1619672" y="1844824"/>
            <a:ext cx="302433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1" idx="2"/>
            <a:endCxn id="12" idx="1"/>
          </p:cNvCxnSpPr>
          <p:nvPr/>
        </p:nvCxnSpPr>
        <p:spPr>
          <a:xfrm>
            <a:off x="3517032" y="1556792"/>
            <a:ext cx="112697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2" idx="0"/>
            <a:endCxn id="10" idx="2"/>
          </p:cNvCxnSpPr>
          <p:nvPr/>
        </p:nvCxnSpPr>
        <p:spPr>
          <a:xfrm flipV="1">
            <a:off x="5436096" y="1700808"/>
            <a:ext cx="20517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10" idx="3"/>
            <a:endCxn id="9" idx="1"/>
          </p:cNvCxnSpPr>
          <p:nvPr/>
        </p:nvCxnSpPr>
        <p:spPr>
          <a:xfrm>
            <a:off x="6350496" y="1448780"/>
            <a:ext cx="381744" cy="252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11" idx="0"/>
            <a:endCxn id="24" idx="1"/>
          </p:cNvCxnSpPr>
          <p:nvPr/>
        </p:nvCxnSpPr>
        <p:spPr>
          <a:xfrm flipV="1">
            <a:off x="3517032" y="872716"/>
            <a:ext cx="550912" cy="324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endCxn id="24" idx="3"/>
          </p:cNvCxnSpPr>
          <p:nvPr/>
        </p:nvCxnSpPr>
        <p:spPr>
          <a:xfrm flipH="1" flipV="1">
            <a:off x="5724128" y="872716"/>
            <a:ext cx="288032" cy="324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4788024" y="1052736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5580112" y="3717032"/>
            <a:ext cx="15841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 flipV="1">
            <a:off x="5796136" y="2636912"/>
            <a:ext cx="288032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23" idx="1"/>
            <a:endCxn id="22" idx="3"/>
          </p:cNvCxnSpPr>
          <p:nvPr/>
        </p:nvCxnSpPr>
        <p:spPr>
          <a:xfrm flipH="1" flipV="1">
            <a:off x="7020272" y="4041068"/>
            <a:ext cx="21602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9" idx="2"/>
            <a:endCxn id="14" idx="0"/>
          </p:cNvCxnSpPr>
          <p:nvPr/>
        </p:nvCxnSpPr>
        <p:spPr>
          <a:xfrm flipH="1">
            <a:off x="4644008" y="4005064"/>
            <a:ext cx="36004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55576" y="3212976"/>
            <a:ext cx="899592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>
                <a:latin typeface="Arial" pitchFamily="34" charset="0"/>
                <a:cs typeface="Arial" pitchFamily="34" charset="0"/>
              </a:rPr>
              <a:t>CALAMES</a:t>
            </a:r>
          </a:p>
        </p:txBody>
      </p:sp>
      <p:sp>
        <p:nvSpPr>
          <p:cNvPr id="48" name="Rectangle à coins arrondis 47"/>
          <p:cNvSpPr/>
          <p:nvPr/>
        </p:nvSpPr>
        <p:spPr>
          <a:xfrm>
            <a:off x="2339752" y="2924944"/>
            <a:ext cx="6408712" cy="208823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4499992" y="4869160"/>
            <a:ext cx="20882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BASE XML &amp; API SUDOC</a:t>
            </a:r>
          </a:p>
        </p:txBody>
      </p:sp>
      <p:cxnSp>
        <p:nvCxnSpPr>
          <p:cNvPr id="52" name="Connecteur droit avec flèche 51"/>
          <p:cNvCxnSpPr>
            <a:endCxn id="18" idx="2"/>
          </p:cNvCxnSpPr>
          <p:nvPr/>
        </p:nvCxnSpPr>
        <p:spPr>
          <a:xfrm flipV="1">
            <a:off x="971600" y="220486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796136" y="4365104"/>
            <a:ext cx="936104" cy="36004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Périscope</a:t>
            </a:r>
          </a:p>
        </p:txBody>
      </p:sp>
      <p:cxnSp>
        <p:nvCxnSpPr>
          <p:cNvPr id="54" name="Connecteur droit avec flèche 53"/>
          <p:cNvCxnSpPr>
            <a:endCxn id="53" idx="1"/>
          </p:cNvCxnSpPr>
          <p:nvPr/>
        </p:nvCxnSpPr>
        <p:spPr>
          <a:xfrm>
            <a:off x="5292080" y="4005064"/>
            <a:ext cx="504056" cy="5400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724128" y="3068960"/>
            <a:ext cx="1296144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err="1" smtClean="0">
                <a:latin typeface="Arial" pitchFamily="34" charset="0"/>
                <a:cs typeface="Arial" pitchFamily="34" charset="0"/>
              </a:rPr>
              <a:t>Colodus</a:t>
            </a:r>
            <a:endParaRPr lang="fr-FR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100" dirty="0" smtClean="0">
                <a:latin typeface="Arial" pitchFamily="34" charset="0"/>
                <a:cs typeface="Arial" pitchFamily="34" charset="0"/>
              </a:rPr>
              <a:t>Interface d’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exemplarisation</a:t>
            </a:r>
            <a:endParaRPr lang="fr-FR" sz="11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avec flèche 55"/>
          <p:cNvCxnSpPr>
            <a:stCxn id="55" idx="0"/>
          </p:cNvCxnSpPr>
          <p:nvPr/>
        </p:nvCxnSpPr>
        <p:spPr>
          <a:xfrm flipH="1" flipV="1">
            <a:off x="6012160" y="2636912"/>
            <a:ext cx="36004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15" idx="1"/>
            <a:endCxn id="8" idx="3"/>
          </p:cNvCxnSpPr>
          <p:nvPr/>
        </p:nvCxnSpPr>
        <p:spPr>
          <a:xfrm flipH="1" flipV="1">
            <a:off x="1835696" y="2708920"/>
            <a:ext cx="648072" cy="72008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779912" y="6669360"/>
            <a:ext cx="1440160" cy="144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ABES – octobre 2013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Connecteur droit avec flèche 61"/>
          <p:cNvCxnSpPr>
            <a:stCxn id="13" idx="0"/>
            <a:endCxn id="66" idx="2"/>
          </p:cNvCxnSpPr>
          <p:nvPr/>
        </p:nvCxnSpPr>
        <p:spPr>
          <a:xfrm flipV="1">
            <a:off x="1115616" y="5301208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65" idx="3"/>
          </p:cNvCxnSpPr>
          <p:nvPr/>
        </p:nvCxnSpPr>
        <p:spPr>
          <a:xfrm flipV="1">
            <a:off x="1979712" y="4725144"/>
            <a:ext cx="1656184" cy="252028"/>
          </a:xfrm>
          <a:prstGeom prst="line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V="1">
            <a:off x="3635896" y="2636912"/>
            <a:ext cx="1008112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à coins arrondis 64"/>
          <p:cNvSpPr/>
          <p:nvPr/>
        </p:nvSpPr>
        <p:spPr>
          <a:xfrm>
            <a:off x="251520" y="4653136"/>
            <a:ext cx="1728192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467544" y="4653136"/>
            <a:ext cx="1296144" cy="64807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HUB de métadonnées</a:t>
            </a:r>
          </a:p>
          <a:p>
            <a:pPr algn="ctr"/>
            <a:r>
              <a:rPr lang="fr-FR" sz="11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ongoing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project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2420888"/>
            <a:ext cx="129614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STEP</a:t>
            </a:r>
          </a:p>
          <a:p>
            <a:pPr algn="r"/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Ongoing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thesis</a:t>
            </a:r>
            <a:endParaRPr lang="fr-FR" sz="11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1628800"/>
            <a:ext cx="129614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STAR</a:t>
            </a:r>
          </a:p>
          <a:p>
            <a:pPr algn="ctr"/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Thesis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e-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deposit</a:t>
            </a:r>
            <a:endParaRPr lang="fr-FR" sz="11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3275856" y="2492896"/>
            <a:ext cx="1368152" cy="64807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endCxn id="4" idx="3"/>
          </p:cNvCxnSpPr>
          <p:nvPr/>
        </p:nvCxnSpPr>
        <p:spPr>
          <a:xfrm flipH="1">
            <a:off x="1835696" y="3573016"/>
            <a:ext cx="648072" cy="14401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endCxn id="18" idx="3"/>
          </p:cNvCxnSpPr>
          <p:nvPr/>
        </p:nvCxnSpPr>
        <p:spPr>
          <a:xfrm flipH="1" flipV="1">
            <a:off x="1619672" y="1916832"/>
            <a:ext cx="864096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95736" y="5517232"/>
            <a:ext cx="6948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CBS</a:t>
            </a:r>
          </a:p>
          <a:p>
            <a:pPr>
              <a:buFont typeface="Wingdings" pitchFamily="2" charset="2"/>
              <a:buChar char="Ø"/>
            </a:pPr>
            <a:r>
              <a:rPr lang="en-GB" sz="1400" dirty="0" smtClean="0"/>
              <a:t>The </a:t>
            </a:r>
            <a:r>
              <a:rPr lang="en-GB" sz="1400" dirty="0" err="1" smtClean="0"/>
              <a:t>Sudoc’s</a:t>
            </a:r>
            <a:r>
              <a:rPr lang="en-GB" sz="1400" dirty="0" smtClean="0"/>
              <a:t> earth</a:t>
            </a:r>
          </a:p>
          <a:p>
            <a:pPr>
              <a:buFont typeface="Wingdings" pitchFamily="2" charset="2"/>
              <a:buChar char="Ø"/>
            </a:pPr>
            <a:r>
              <a:rPr lang="en-GB" sz="1400" dirty="0" smtClean="0"/>
              <a:t> A proprietary software for data production, storage and updating</a:t>
            </a:r>
            <a:endParaRPr lang="fr-FR" sz="1400" dirty="0"/>
          </a:p>
        </p:txBody>
      </p:sp>
      <p:cxnSp>
        <p:nvCxnSpPr>
          <p:cNvPr id="32" name="Connecteur droit avec flèche 31"/>
          <p:cNvCxnSpPr>
            <a:stCxn id="12" idx="2"/>
            <a:endCxn id="19" idx="0"/>
          </p:cNvCxnSpPr>
          <p:nvPr/>
        </p:nvCxnSpPr>
        <p:spPr>
          <a:xfrm flipH="1">
            <a:off x="5004048" y="2636912"/>
            <a:ext cx="432048" cy="64807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195736" y="5498648"/>
            <a:ext cx="6948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6600"/>
                </a:solidFill>
              </a:rPr>
              <a:t>XML database</a:t>
            </a:r>
          </a:p>
          <a:p>
            <a:pPr>
              <a:buFont typeface="Wingdings" pitchFamily="2" charset="2"/>
              <a:buChar char="Ø"/>
            </a:pPr>
            <a:r>
              <a:rPr lang="en-GB" sz="1400" dirty="0" smtClean="0"/>
              <a:t> A </a:t>
            </a:r>
            <a:r>
              <a:rPr lang="en-GB" sz="1400" dirty="0" err="1" smtClean="0"/>
              <a:t>copie</a:t>
            </a:r>
            <a:r>
              <a:rPr lang="en-GB" sz="1400" dirty="0" smtClean="0"/>
              <a:t> of CBS database in Marc/xml</a:t>
            </a:r>
          </a:p>
          <a:p>
            <a:pPr>
              <a:buFont typeface="Wingdings" pitchFamily="2" charset="2"/>
              <a:buChar char="Ø"/>
            </a:pPr>
            <a:r>
              <a:rPr lang="en-GB" sz="1400" dirty="0" smtClean="0"/>
              <a:t> </a:t>
            </a:r>
            <a:r>
              <a:rPr lang="en-GB" sz="1400" dirty="0" err="1" smtClean="0"/>
              <a:t>Anable</a:t>
            </a:r>
            <a:r>
              <a:rPr lang="en-GB" sz="1400" dirty="0" smtClean="0"/>
              <a:t> data manipulation and usability...</a:t>
            </a:r>
            <a:endParaRPr lang="fr-FR" sz="1400" dirty="0"/>
          </a:p>
        </p:txBody>
      </p:sp>
      <p:sp>
        <p:nvSpPr>
          <p:cNvPr id="74" name="Rectangle 73"/>
          <p:cNvSpPr/>
          <p:nvPr/>
        </p:nvSpPr>
        <p:spPr>
          <a:xfrm>
            <a:off x="2195736" y="5498648"/>
            <a:ext cx="6948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B050"/>
                </a:solidFill>
              </a:rPr>
              <a:t>API </a:t>
            </a:r>
            <a:r>
              <a:rPr lang="en-GB" sz="1400" b="1" dirty="0" err="1" smtClean="0">
                <a:solidFill>
                  <a:srgbClr val="00B050"/>
                </a:solidFill>
              </a:rPr>
              <a:t>Sudoc</a:t>
            </a:r>
            <a:r>
              <a:rPr lang="en-GB" sz="1400" b="1" dirty="0" smtClean="0">
                <a:solidFill>
                  <a:srgbClr val="00B050"/>
                </a:solidFill>
              </a:rPr>
              <a:t> </a:t>
            </a:r>
            <a:r>
              <a:rPr lang="en-GB" sz="1400" dirty="0" smtClean="0"/>
              <a:t>= services on top of </a:t>
            </a:r>
            <a:r>
              <a:rPr lang="en-GB" sz="1400" dirty="0" err="1" smtClean="0"/>
              <a:t>sudoc</a:t>
            </a:r>
            <a:r>
              <a:rPr lang="en-GB" sz="1400" dirty="0" smtClean="0"/>
              <a:t> data</a:t>
            </a:r>
          </a:p>
          <a:p>
            <a:pPr>
              <a:buFont typeface="Wingdings" pitchFamily="2" charset="2"/>
              <a:buChar char="Ø"/>
            </a:pPr>
            <a:r>
              <a:rPr lang="en-GB" sz="1400" dirty="0" smtClean="0"/>
              <a:t> </a:t>
            </a:r>
            <a:r>
              <a:rPr lang="en-GB" sz="1400" b="1" dirty="0" err="1" smtClean="0">
                <a:solidFill>
                  <a:srgbClr val="0070C0"/>
                </a:solidFill>
              </a:rPr>
              <a:t>IdRef</a:t>
            </a:r>
            <a:endParaRPr lang="en-GB" sz="1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1400" dirty="0" smtClean="0"/>
              <a:t> </a:t>
            </a:r>
            <a:r>
              <a:rPr lang="en-GB" sz="1400" dirty="0" err="1" smtClean="0"/>
              <a:t>Colodus</a:t>
            </a:r>
            <a:r>
              <a:rPr lang="en-GB" sz="1400" dirty="0" smtClean="0"/>
              <a:t>, Periscope, </a:t>
            </a:r>
            <a:r>
              <a:rPr lang="en-GB" sz="1400" dirty="0" err="1" smtClean="0"/>
              <a:t>Webservices</a:t>
            </a:r>
            <a:r>
              <a:rPr lang="en-GB" sz="1400" dirty="0" smtClean="0"/>
              <a:t>...</a:t>
            </a:r>
            <a:endParaRPr lang="en-GB" sz="1400" dirty="0" smtClean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95736" y="5499809"/>
            <a:ext cx="6948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Semantic web developments</a:t>
            </a:r>
            <a:r>
              <a:rPr lang="en-GB" sz="1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GB" sz="1400" dirty="0" smtClean="0"/>
              <a:t> Data exposition in RDF</a:t>
            </a:r>
          </a:p>
          <a:p>
            <a:pPr>
              <a:buFont typeface="Wingdings" pitchFamily="2" charset="2"/>
              <a:buChar char="Ø"/>
            </a:pPr>
            <a:r>
              <a:rPr lang="en-GB" sz="1400" dirty="0" smtClean="0"/>
              <a:t> Project « metadata hub »</a:t>
            </a:r>
          </a:p>
          <a:p>
            <a:pPr>
              <a:buFont typeface="Wingdings" pitchFamily="2" charset="2"/>
              <a:buChar char="Ø"/>
            </a:pPr>
            <a:r>
              <a:rPr lang="en-GB" sz="1400" b="1" dirty="0" smtClean="0"/>
              <a:t> </a:t>
            </a:r>
            <a:r>
              <a:rPr lang="en-GB" sz="1400" b="1" dirty="0" err="1" smtClean="0">
                <a:solidFill>
                  <a:srgbClr val="FF0000"/>
                </a:solidFill>
              </a:rPr>
              <a:t>SudocAD</a:t>
            </a:r>
            <a:r>
              <a:rPr lang="en-GB" sz="1400" b="1" dirty="0" smtClean="0">
                <a:solidFill>
                  <a:srgbClr val="FF0000"/>
                </a:solidFill>
              </a:rPr>
              <a:t> &amp; </a:t>
            </a:r>
            <a:r>
              <a:rPr lang="en-GB" sz="1400" b="1" dirty="0" err="1" smtClean="0">
                <a:solidFill>
                  <a:srgbClr val="FF0000"/>
                </a:solidFill>
              </a:rPr>
              <a:t>Qualinca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sz="1400" dirty="0" smtClean="0"/>
          </a:p>
        </p:txBody>
      </p:sp>
      <p:cxnSp>
        <p:nvCxnSpPr>
          <p:cNvPr id="50" name="Connecteur droit avec flèche 49"/>
          <p:cNvCxnSpPr>
            <a:endCxn id="20" idx="3"/>
          </p:cNvCxnSpPr>
          <p:nvPr/>
        </p:nvCxnSpPr>
        <p:spPr>
          <a:xfrm flipH="1" flipV="1">
            <a:off x="3851920" y="2528900"/>
            <a:ext cx="576064" cy="972108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19" idx="1"/>
            <a:endCxn id="15" idx="3"/>
          </p:cNvCxnSpPr>
          <p:nvPr/>
        </p:nvCxnSpPr>
        <p:spPr>
          <a:xfrm flipH="1" flipV="1">
            <a:off x="3563888" y="3429000"/>
            <a:ext cx="864096" cy="216024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72" grpId="0"/>
      <p:bldP spid="72" grpId="1"/>
      <p:bldP spid="74" grpId="0"/>
      <p:bldP spid="74" grpId="1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SudocAD</a:t>
            </a:r>
            <a:r>
              <a:rPr lang="fr-FR" sz="3200" dirty="0" smtClean="0"/>
              <a:t> &amp; </a:t>
            </a:r>
            <a:r>
              <a:rPr lang="fr-FR" sz="3200" dirty="0" err="1" smtClean="0"/>
              <a:t>Qualinca</a:t>
            </a:r>
            <a:r>
              <a:rPr lang="fr-FR" sz="3200" dirty="0" smtClean="0"/>
              <a:t> </a:t>
            </a:r>
            <a:r>
              <a:rPr lang="fr-FR" sz="3200" dirty="0" err="1" smtClean="0"/>
              <a:t>projects</a:t>
            </a:r>
            <a:r>
              <a:rPr lang="fr-FR" sz="3200" dirty="0" smtClean="0"/>
              <a:t> : </a:t>
            </a:r>
            <a:r>
              <a:rPr lang="fr-FR" sz="3200" dirty="0" err="1" smtClean="0"/>
              <a:t>context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3568" y="1556792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Fro m UNIMARC age to Web age -&gt; </a:t>
            </a:r>
            <a:r>
              <a:rPr lang="en-GB" sz="1400" dirty="0" smtClean="0"/>
              <a:t>Many advantages</a:t>
            </a:r>
          </a:p>
          <a:p>
            <a:pPr>
              <a:buFontTx/>
              <a:buChar char="-"/>
            </a:pPr>
            <a:r>
              <a:rPr lang="en-GB" sz="1400" dirty="0" smtClean="0"/>
              <a:t>Data exchanges</a:t>
            </a:r>
          </a:p>
          <a:p>
            <a:pPr>
              <a:buFontTx/>
              <a:buChar char="-"/>
            </a:pPr>
            <a:r>
              <a:rPr lang="en-GB" sz="1400" dirty="0" smtClean="0"/>
              <a:t>Document availability</a:t>
            </a:r>
          </a:p>
          <a:p>
            <a:pPr>
              <a:buFontTx/>
              <a:buChar char="-"/>
            </a:pPr>
            <a:r>
              <a:rPr lang="en-GB" sz="1400" dirty="0" smtClean="0"/>
              <a:t>Search services</a:t>
            </a:r>
          </a:p>
          <a:p>
            <a:pPr>
              <a:buFontTx/>
              <a:buChar char="-"/>
            </a:pPr>
            <a:r>
              <a:rPr lang="en-GB" sz="1400" dirty="0" smtClean="0"/>
              <a:t>And...</a:t>
            </a:r>
          </a:p>
          <a:p>
            <a:r>
              <a:rPr lang="en-GB" sz="1400" dirty="0" smtClean="0"/>
              <a:t>...quality issues </a:t>
            </a:r>
            <a:r>
              <a:rPr lang="fr-FR" sz="1400" dirty="0" smtClean="0">
                <a:solidFill>
                  <a:srgbClr val="FF0000"/>
                </a:solidFill>
              </a:rPr>
              <a:t>: </a:t>
            </a:r>
            <a:r>
              <a:rPr lang="fr-FR" sz="1400" dirty="0" err="1" smtClean="0">
                <a:solidFill>
                  <a:srgbClr val="FF0000"/>
                </a:solidFill>
              </a:rPr>
              <a:t>doubloons</a:t>
            </a:r>
            <a:r>
              <a:rPr lang="fr-FR" sz="1400" dirty="0" smtClean="0">
                <a:solidFill>
                  <a:srgbClr val="FF0000"/>
                </a:solidFill>
              </a:rPr>
              <a:t>, </a:t>
            </a:r>
            <a:r>
              <a:rPr lang="fr-FR" sz="1400" dirty="0" err="1" smtClean="0">
                <a:solidFill>
                  <a:srgbClr val="FF0000"/>
                </a:solidFill>
              </a:rPr>
              <a:t>missing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authorities</a:t>
            </a:r>
            <a:r>
              <a:rPr lang="fr-FR" sz="1400" dirty="0" smtClean="0">
                <a:solidFill>
                  <a:srgbClr val="FF0000"/>
                </a:solidFill>
              </a:rPr>
              <a:t>, linkage </a:t>
            </a:r>
            <a:r>
              <a:rPr lang="fr-FR" sz="1400" dirty="0" err="1" smtClean="0">
                <a:solidFill>
                  <a:srgbClr val="FF0000"/>
                </a:solidFill>
              </a:rPr>
              <a:t>mistakes</a:t>
            </a:r>
            <a:r>
              <a:rPr lang="fr-FR" sz="1400" dirty="0" smtClean="0">
                <a:solidFill>
                  <a:srgbClr val="FF0000"/>
                </a:solidFill>
              </a:rPr>
              <a:t> -&gt; </a:t>
            </a:r>
            <a:r>
              <a:rPr lang="fr-FR" sz="1400" dirty="0" err="1" smtClean="0">
                <a:solidFill>
                  <a:srgbClr val="FF0000"/>
                </a:solidFill>
              </a:rPr>
              <a:t>wrong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coreferences</a:t>
            </a:r>
            <a:endParaRPr lang="fr-FR" sz="1400" dirty="0" smtClean="0">
              <a:solidFill>
                <a:srgbClr val="FF0000"/>
              </a:solidFill>
            </a:endParaRP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r>
              <a:rPr lang="fr-FR" sz="1400" dirty="0" smtClean="0">
                <a:solidFill>
                  <a:srgbClr val="FF0000"/>
                </a:solidFill>
              </a:rPr>
              <a:t>Links </a:t>
            </a:r>
            <a:r>
              <a:rPr lang="fr-FR" sz="1400" dirty="0" err="1" smtClean="0">
                <a:solidFill>
                  <a:srgbClr val="FF0000"/>
                </a:solidFill>
              </a:rPr>
              <a:t>will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be</a:t>
            </a:r>
            <a:r>
              <a:rPr lang="fr-FR" sz="1400" dirty="0" smtClean="0">
                <a:solidFill>
                  <a:srgbClr val="FF0000"/>
                </a:solidFill>
              </a:rPr>
              <a:t> more and more important and </a:t>
            </a:r>
            <a:r>
              <a:rPr lang="fr-FR" sz="1400" dirty="0" err="1" smtClean="0">
                <a:solidFill>
                  <a:srgbClr val="FF0000"/>
                </a:solidFill>
              </a:rPr>
              <a:t>present</a:t>
            </a:r>
            <a:r>
              <a:rPr lang="fr-FR" sz="1400" dirty="0" smtClean="0">
                <a:solidFill>
                  <a:srgbClr val="FF0000"/>
                </a:solidFill>
              </a:rPr>
              <a:t> :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-&gt; FRBR </a:t>
            </a:r>
            <a:r>
              <a:rPr lang="fr-FR" sz="1400" dirty="0" err="1" smtClean="0">
                <a:solidFill>
                  <a:srgbClr val="FF0000"/>
                </a:solidFill>
              </a:rPr>
              <a:t>modeling</a:t>
            </a:r>
            <a:endParaRPr lang="fr-FR" sz="1400" dirty="0" smtClean="0">
              <a:solidFill>
                <a:srgbClr val="FF0000"/>
              </a:solidFill>
            </a:endParaRPr>
          </a:p>
          <a:p>
            <a:r>
              <a:rPr lang="fr-FR" sz="1400" dirty="0" smtClean="0">
                <a:solidFill>
                  <a:srgbClr val="FF0000"/>
                </a:solidFill>
              </a:rPr>
              <a:t>-&gt; </a:t>
            </a:r>
            <a:r>
              <a:rPr lang="fr-FR" sz="1400" dirty="0" err="1" smtClean="0">
                <a:solidFill>
                  <a:srgbClr val="FF0000"/>
                </a:solidFill>
              </a:rPr>
              <a:t>Semantic</a:t>
            </a:r>
            <a:r>
              <a:rPr lang="fr-FR" sz="1400" dirty="0" smtClean="0">
                <a:solidFill>
                  <a:srgbClr val="FF0000"/>
                </a:solidFill>
              </a:rPr>
              <a:t> Web</a:t>
            </a:r>
          </a:p>
          <a:p>
            <a:endParaRPr lang="en-GB" sz="1400" dirty="0" smtClean="0"/>
          </a:p>
          <a:p>
            <a:pPr>
              <a:buFont typeface="Symbol"/>
              <a:buChar char="Þ"/>
            </a:pPr>
            <a:r>
              <a:rPr lang="en-GB" sz="1400" dirty="0" smtClean="0"/>
              <a:t> </a:t>
            </a:r>
            <a:r>
              <a:rPr lang="en-GB" sz="1400" b="1" dirty="0" smtClean="0"/>
              <a:t>Quality of linkage is a big issue.</a:t>
            </a:r>
          </a:p>
          <a:p>
            <a:endParaRPr lang="en-GB" sz="1400" dirty="0" smtClean="0"/>
          </a:p>
          <a:p>
            <a:pPr>
              <a:buFont typeface="Wingdings" pitchFamily="2" charset="2"/>
              <a:buChar char="Ø"/>
            </a:pPr>
            <a:r>
              <a:rPr lang="en-GB" sz="1400" dirty="0" smtClean="0"/>
              <a:t> Links between what ? Bibliographic records and authority records</a:t>
            </a:r>
            <a:endParaRPr lang="en-GB" sz="1400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1400" i="1" dirty="0" smtClean="0"/>
              <a:t> </a:t>
            </a:r>
            <a:r>
              <a:rPr lang="en-GB" sz="1400" dirty="0" smtClean="0"/>
              <a:t>What do we want to do ?</a:t>
            </a:r>
          </a:p>
          <a:p>
            <a:r>
              <a:rPr lang="en-GB" sz="1400" dirty="0" smtClean="0"/>
              <a:t>1.External issue : </a:t>
            </a:r>
            <a:r>
              <a:rPr lang="en-GB" sz="1400" dirty="0" err="1" smtClean="0"/>
              <a:t>SudocAD</a:t>
            </a:r>
            <a:r>
              <a:rPr lang="en-GB" sz="1400" dirty="0" smtClean="0"/>
              <a:t> to facilitate linkage to </a:t>
            </a:r>
            <a:r>
              <a:rPr lang="en-GB" sz="1400" dirty="0" err="1" smtClean="0"/>
              <a:t>idref</a:t>
            </a:r>
            <a:r>
              <a:rPr lang="en-GB" sz="1400" dirty="0" smtClean="0"/>
              <a:t> authorities</a:t>
            </a:r>
          </a:p>
          <a:p>
            <a:r>
              <a:rPr lang="en-GB" sz="1400" dirty="0" smtClean="0"/>
              <a:t>2.Internal issue : </a:t>
            </a:r>
            <a:r>
              <a:rPr lang="en-GB" sz="1400" dirty="0" err="1" smtClean="0"/>
              <a:t>Qualinca</a:t>
            </a:r>
            <a:r>
              <a:rPr lang="en-GB" sz="1400" dirty="0" smtClean="0"/>
              <a:t> actually deals with quality issues inside a given database</a:t>
            </a:r>
          </a:p>
          <a:p>
            <a:endParaRPr lang="en-GB" sz="1400" dirty="0" smtClean="0"/>
          </a:p>
          <a:p>
            <a:r>
              <a:rPr lang="en-GB" sz="1400" b="1" dirty="0" smtClean="0"/>
              <a:t>Why </a:t>
            </a:r>
            <a:r>
              <a:rPr lang="en-GB" sz="1400" b="1" dirty="0" err="1" smtClean="0"/>
              <a:t>FRBRoo</a:t>
            </a:r>
            <a:r>
              <a:rPr lang="en-GB" sz="1400" b="1" dirty="0" smtClean="0"/>
              <a:t> ?</a:t>
            </a:r>
          </a:p>
          <a:p>
            <a:pPr>
              <a:buFont typeface="Wingdings" pitchFamily="2" charset="2"/>
              <a:buChar char="Ø"/>
            </a:pPr>
            <a:r>
              <a:rPr lang="en-GB" sz="1400" dirty="0" smtClean="0"/>
              <a:t> To transform document database into a knowledge base</a:t>
            </a:r>
          </a:p>
          <a:p>
            <a:r>
              <a:rPr lang="en-GB" sz="1400" dirty="0" smtClean="0"/>
              <a:t>-data -&gt; knowledge</a:t>
            </a:r>
            <a:endParaRPr lang="en-GB" sz="1400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GB" sz="1400" dirty="0" smtClean="0"/>
              <a:t>allow to apply knowledge-based techniques, logical reasoning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4221088"/>
            <a:ext cx="5646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SudocAD</a:t>
            </a:r>
            <a:r>
              <a:rPr lang="fr-FR" sz="3200" dirty="0" smtClean="0"/>
              <a:t> prototype</a:t>
            </a:r>
          </a:p>
          <a:p>
            <a:r>
              <a:rPr lang="fr-FR" sz="1400" dirty="0" smtClean="0"/>
              <a:t>(2010-2011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Publication : </a:t>
            </a:r>
            <a:r>
              <a:rPr lang="fr-FR" sz="1400" dirty="0" smtClean="0">
                <a:hlinkClick r:id="rId2"/>
              </a:rPr>
              <a:t>http://</a:t>
            </a:r>
            <a:r>
              <a:rPr lang="fr-FR" sz="1400" dirty="0" smtClean="0">
                <a:hlinkClick r:id="rId2"/>
              </a:rPr>
              <a:t>www.lirmm.fr/qualinca/sites/default/files/sudocAd.pdf</a:t>
            </a:r>
            <a:r>
              <a:rPr lang="fr-FR" sz="1400" dirty="0" smtClean="0"/>
              <a:t> </a:t>
            </a:r>
            <a:endParaRPr lang="fr-FR" sz="14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lipse 68"/>
          <p:cNvSpPr/>
          <p:nvPr/>
        </p:nvSpPr>
        <p:spPr>
          <a:xfrm>
            <a:off x="5220072" y="1700808"/>
            <a:ext cx="3528392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5076056" y="116632"/>
            <a:ext cx="34563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GB" sz="1400" smtClean="0"/>
              <a:t> XML report for each authority candidate</a:t>
            </a:r>
          </a:p>
          <a:p>
            <a:pPr>
              <a:buFontTx/>
              <a:buChar char="-"/>
            </a:pPr>
            <a:r>
              <a:rPr lang="en-GB" sz="1400" smtClean="0"/>
              <a:t> Excel summary for all authority candidates</a:t>
            </a:r>
          </a:p>
          <a:p>
            <a:pPr>
              <a:buFontTx/>
              <a:buChar char="-"/>
            </a:pPr>
            <a:endParaRPr lang="en-GB" sz="1400" smtClean="0"/>
          </a:p>
          <a:p>
            <a:pPr>
              <a:spcAft>
                <a:spcPts val="600"/>
              </a:spcAft>
              <a:buFont typeface="Symbol"/>
              <a:buChar char="Þ"/>
            </a:pPr>
            <a:r>
              <a:rPr lang="en-GB" sz="1400" smtClean="0"/>
              <a:t> Decision-Aided</a:t>
            </a:r>
          </a:p>
          <a:p>
            <a:pPr>
              <a:buFont typeface="Symbol"/>
              <a:buChar char="Þ"/>
            </a:pPr>
            <a:r>
              <a:rPr lang="en-GB" sz="1400" smtClean="0"/>
              <a:t> Automatic linkage</a:t>
            </a:r>
            <a:endParaRPr lang="en-GB" sz="1400"/>
          </a:p>
        </p:txBody>
      </p:sp>
      <p:sp>
        <p:nvSpPr>
          <p:cNvPr id="136" name="Ellipse 135"/>
          <p:cNvSpPr/>
          <p:nvPr/>
        </p:nvSpPr>
        <p:spPr>
          <a:xfrm>
            <a:off x="2483768" y="3429000"/>
            <a:ext cx="4752528" cy="223224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" name="Connecteur droit avec flèche 76"/>
          <p:cNvCxnSpPr>
            <a:stCxn id="13" idx="2"/>
          </p:cNvCxnSpPr>
          <p:nvPr/>
        </p:nvCxnSpPr>
        <p:spPr>
          <a:xfrm flipH="1">
            <a:off x="1043609" y="3640189"/>
            <a:ext cx="279648" cy="16610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ylindre 51"/>
          <p:cNvSpPr/>
          <p:nvPr/>
        </p:nvSpPr>
        <p:spPr>
          <a:xfrm>
            <a:off x="695181" y="4149080"/>
            <a:ext cx="1584176" cy="2016224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ylindre 27"/>
          <p:cNvSpPr/>
          <p:nvPr/>
        </p:nvSpPr>
        <p:spPr>
          <a:xfrm>
            <a:off x="4067944" y="1844824"/>
            <a:ext cx="1080120" cy="1296144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Nuage 15"/>
          <p:cNvSpPr/>
          <p:nvPr/>
        </p:nvSpPr>
        <p:spPr>
          <a:xfrm>
            <a:off x="611560" y="1844824"/>
            <a:ext cx="2771801" cy="213863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dre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2183262"/>
            <a:ext cx="1781175" cy="885825"/>
          </a:xfrm>
          <a:prstGeom prst="rect">
            <a:avLst/>
          </a:prstGeom>
          <a:noFill/>
        </p:spPr>
      </p:pic>
      <p:sp>
        <p:nvSpPr>
          <p:cNvPr id="8" name="Carré corné 7"/>
          <p:cNvSpPr/>
          <p:nvPr/>
        </p:nvSpPr>
        <p:spPr>
          <a:xfrm>
            <a:off x="2123729" y="2746600"/>
            <a:ext cx="415280" cy="533549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rré corné 8"/>
          <p:cNvSpPr/>
          <p:nvPr/>
        </p:nvSpPr>
        <p:spPr>
          <a:xfrm>
            <a:off x="4499993" y="2204864"/>
            <a:ext cx="415280" cy="533549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rré corné 9"/>
          <p:cNvSpPr/>
          <p:nvPr/>
        </p:nvSpPr>
        <p:spPr>
          <a:xfrm>
            <a:off x="2051721" y="2026520"/>
            <a:ext cx="415280" cy="533549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rré corné 10"/>
          <p:cNvSpPr/>
          <p:nvPr/>
        </p:nvSpPr>
        <p:spPr>
          <a:xfrm>
            <a:off x="1619673" y="3106640"/>
            <a:ext cx="415280" cy="533549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rré corné 11"/>
          <p:cNvSpPr/>
          <p:nvPr/>
        </p:nvSpPr>
        <p:spPr>
          <a:xfrm>
            <a:off x="971601" y="2314552"/>
            <a:ext cx="415280" cy="533549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rré corné 12"/>
          <p:cNvSpPr/>
          <p:nvPr/>
        </p:nvSpPr>
        <p:spPr>
          <a:xfrm>
            <a:off x="1115617" y="3106640"/>
            <a:ext cx="415280" cy="533549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rré corné 13"/>
          <p:cNvSpPr/>
          <p:nvPr/>
        </p:nvSpPr>
        <p:spPr>
          <a:xfrm>
            <a:off x="2555777" y="2026520"/>
            <a:ext cx="415280" cy="533549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Connecteur droit avec flèche 17"/>
          <p:cNvCxnSpPr>
            <a:stCxn id="9" idx="1"/>
            <a:endCxn id="14" idx="3"/>
          </p:cNvCxnSpPr>
          <p:nvPr/>
        </p:nvCxnSpPr>
        <p:spPr>
          <a:xfrm flipH="1" flipV="1">
            <a:off x="2971057" y="2293295"/>
            <a:ext cx="1528936" cy="17834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9" idx="1"/>
            <a:endCxn id="8" idx="3"/>
          </p:cNvCxnSpPr>
          <p:nvPr/>
        </p:nvCxnSpPr>
        <p:spPr>
          <a:xfrm flipH="1">
            <a:off x="2539009" y="2471639"/>
            <a:ext cx="1960984" cy="54173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683031" y="2364546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?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91881" y="2724586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?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04" y="97468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smtClean="0">
                <a:solidFill>
                  <a:srgbClr val="FF0000"/>
                </a:solidFill>
              </a:rPr>
              <a:t>Which authority is the nearest from our Jean Dupont ?</a:t>
            </a:r>
          </a:p>
          <a:p>
            <a:r>
              <a:rPr lang="en-GB" sz="1400" b="1" smtClean="0">
                <a:solidFill>
                  <a:srgbClr val="FF0000"/>
                </a:solidFill>
              </a:rPr>
              <a:t>To which authority should we link our document’s record ?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423373" y="3183359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GB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508104" y="177281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/>
              <a:t>Document whose author is Jean Dupont, recorded in an external database.</a:t>
            </a:r>
            <a:endParaRPr lang="en-GB" sz="1400"/>
          </a:p>
        </p:txBody>
      </p:sp>
      <p:sp>
        <p:nvSpPr>
          <p:cNvPr id="41" name="Rectangle 40"/>
          <p:cNvSpPr/>
          <p:nvPr/>
        </p:nvSpPr>
        <p:spPr>
          <a:xfrm>
            <a:off x="107504" y="693277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smtClean="0"/>
              <a:t>STEP 1 : Look for and select authority candidates for linkage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7504" y="1033572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smtClean="0"/>
              <a:t>STEP 2 : Enrich authority candidates for linkage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7504" y="1412776"/>
            <a:ext cx="5976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smtClean="0"/>
              <a:t>STEP 3 : Compare criteria and give a linkage value for each authority candidate</a:t>
            </a:r>
          </a:p>
        </p:txBody>
      </p:sp>
      <p:sp>
        <p:nvSpPr>
          <p:cNvPr id="54" name="Carré corné 53"/>
          <p:cNvSpPr/>
          <p:nvPr/>
        </p:nvSpPr>
        <p:spPr>
          <a:xfrm>
            <a:off x="855965" y="5271715"/>
            <a:ext cx="415280" cy="533549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Carré corné 54"/>
          <p:cNvSpPr/>
          <p:nvPr/>
        </p:nvSpPr>
        <p:spPr>
          <a:xfrm>
            <a:off x="999981" y="5487739"/>
            <a:ext cx="415280" cy="533549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Carré corné 56"/>
          <p:cNvSpPr/>
          <p:nvPr/>
        </p:nvSpPr>
        <p:spPr>
          <a:xfrm>
            <a:off x="1576045" y="5093568"/>
            <a:ext cx="415280" cy="533549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arré corné 57"/>
          <p:cNvSpPr/>
          <p:nvPr/>
        </p:nvSpPr>
        <p:spPr>
          <a:xfrm>
            <a:off x="1504037" y="5301208"/>
            <a:ext cx="415280" cy="533549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Carré corné 58"/>
          <p:cNvSpPr/>
          <p:nvPr/>
        </p:nvSpPr>
        <p:spPr>
          <a:xfrm>
            <a:off x="1720061" y="5517232"/>
            <a:ext cx="415280" cy="533549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ZoneTexte 59"/>
          <p:cNvSpPr txBox="1"/>
          <p:nvPr/>
        </p:nvSpPr>
        <p:spPr>
          <a:xfrm>
            <a:off x="1847309" y="4695527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GB" sz="2400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Carré corné 55"/>
          <p:cNvSpPr/>
          <p:nvPr/>
        </p:nvSpPr>
        <p:spPr>
          <a:xfrm>
            <a:off x="1259632" y="4911675"/>
            <a:ext cx="415280" cy="533549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arré corné 52"/>
          <p:cNvSpPr/>
          <p:nvPr/>
        </p:nvSpPr>
        <p:spPr>
          <a:xfrm>
            <a:off x="767189" y="4941168"/>
            <a:ext cx="415280" cy="533549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Connecteur droit avec flèche 64"/>
          <p:cNvCxnSpPr>
            <a:stCxn id="13" idx="2"/>
            <a:endCxn id="53" idx="0"/>
          </p:cNvCxnSpPr>
          <p:nvPr/>
        </p:nvCxnSpPr>
        <p:spPr>
          <a:xfrm flipH="1">
            <a:off x="974829" y="3640189"/>
            <a:ext cx="348428" cy="13009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stCxn id="13" idx="2"/>
            <a:endCxn id="59" idx="0"/>
          </p:cNvCxnSpPr>
          <p:nvPr/>
        </p:nvCxnSpPr>
        <p:spPr>
          <a:xfrm>
            <a:off x="1323257" y="3640189"/>
            <a:ext cx="604444" cy="18770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>
            <a:stCxn id="13" idx="2"/>
            <a:endCxn id="59" idx="1"/>
          </p:cNvCxnSpPr>
          <p:nvPr/>
        </p:nvCxnSpPr>
        <p:spPr>
          <a:xfrm>
            <a:off x="1323257" y="3640189"/>
            <a:ext cx="396804" cy="21438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abesformation.files.wordpress.com/2009/03/003-logotype-web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293096"/>
            <a:ext cx="648072" cy="607087"/>
          </a:xfrm>
          <a:prstGeom prst="rect">
            <a:avLst/>
          </a:prstGeom>
          <a:noFill/>
        </p:spPr>
      </p:pic>
      <p:cxnSp>
        <p:nvCxnSpPr>
          <p:cNvPr id="66" name="Connecteur droit avec flèche 65"/>
          <p:cNvCxnSpPr>
            <a:stCxn id="13" idx="2"/>
            <a:endCxn id="56" idx="0"/>
          </p:cNvCxnSpPr>
          <p:nvPr/>
        </p:nvCxnSpPr>
        <p:spPr>
          <a:xfrm>
            <a:off x="1323257" y="3640189"/>
            <a:ext cx="144015" cy="12714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3203848" y="5736158"/>
            <a:ext cx="6462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smtClean="0"/>
              <a:t>To establish the linkage, we use the knowledge « surrounding » of…</a:t>
            </a:r>
          </a:p>
          <a:p>
            <a:r>
              <a:rPr lang="en-GB" sz="1600" smtClean="0"/>
              <a:t>…the author, in the record which has to be linked.</a:t>
            </a:r>
          </a:p>
          <a:p>
            <a:r>
              <a:rPr lang="en-GB" sz="1600" smtClean="0"/>
              <a:t>…the person described by each authority candidate for linkage.</a:t>
            </a:r>
          </a:p>
          <a:p>
            <a:r>
              <a:rPr lang="en-GB" sz="1600" smtClean="0"/>
              <a:t>=&gt;</a:t>
            </a:r>
            <a:r>
              <a:rPr lang="en-GB" sz="1600" smtClean="0">
                <a:solidFill>
                  <a:srgbClr val="FF0000"/>
                </a:solidFill>
              </a:rPr>
              <a:t> denomination, date, language, domain</a:t>
            </a:r>
          </a:p>
        </p:txBody>
      </p:sp>
      <p:sp>
        <p:nvSpPr>
          <p:cNvPr id="105" name="Carré corné 104"/>
          <p:cNvSpPr/>
          <p:nvPr/>
        </p:nvSpPr>
        <p:spPr>
          <a:xfrm>
            <a:off x="2915816" y="4509120"/>
            <a:ext cx="415280" cy="533549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2987824" y="4570551"/>
            <a:ext cx="201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Super-authority</a:t>
            </a:r>
            <a:endParaRPr lang="en-GB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Flèche courbée vers la droite 112"/>
          <p:cNvSpPr/>
          <p:nvPr/>
        </p:nvSpPr>
        <p:spPr>
          <a:xfrm rot="728852">
            <a:off x="103936" y="3120651"/>
            <a:ext cx="662916" cy="2016536"/>
          </a:xfrm>
          <a:prstGeom prst="curvedRightArrow">
            <a:avLst>
              <a:gd name="adj1" fmla="val 7943"/>
              <a:gd name="adj2" fmla="val 32845"/>
              <a:gd name="adj3" fmla="val 22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5" name="Flèche courbée vers la droite 114"/>
          <p:cNvSpPr/>
          <p:nvPr/>
        </p:nvSpPr>
        <p:spPr>
          <a:xfrm rot="13867440">
            <a:off x="2791115" y="4962847"/>
            <a:ext cx="372988" cy="14368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8" name="Connecteur droit avec flèche 67"/>
          <p:cNvCxnSpPr>
            <a:stCxn id="13" idx="2"/>
          </p:cNvCxnSpPr>
          <p:nvPr/>
        </p:nvCxnSpPr>
        <p:spPr>
          <a:xfrm>
            <a:off x="1323257" y="3640189"/>
            <a:ext cx="8383" cy="18770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>
            <a:stCxn id="13" idx="2"/>
          </p:cNvCxnSpPr>
          <p:nvPr/>
        </p:nvCxnSpPr>
        <p:spPr>
          <a:xfrm flipH="1">
            <a:off x="1127229" y="3640189"/>
            <a:ext cx="196028" cy="14533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Flèche courbée vers la droite 124"/>
          <p:cNvSpPr/>
          <p:nvPr/>
        </p:nvSpPr>
        <p:spPr>
          <a:xfrm flipH="1">
            <a:off x="5004048" y="2636912"/>
            <a:ext cx="288032" cy="1008112"/>
          </a:xfrm>
          <a:prstGeom prst="curvedRight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6" name="Carré corné 125"/>
          <p:cNvSpPr/>
          <p:nvPr/>
        </p:nvSpPr>
        <p:spPr>
          <a:xfrm>
            <a:off x="4499992" y="3501008"/>
            <a:ext cx="415280" cy="533549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ZoneTexte 126"/>
          <p:cNvSpPr txBox="1"/>
          <p:nvPr/>
        </p:nvSpPr>
        <p:spPr>
          <a:xfrm>
            <a:off x="4572000" y="3573016"/>
            <a:ext cx="201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Pseudo-authority</a:t>
            </a:r>
            <a:endParaRPr lang="en-GB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Carré corné 130"/>
          <p:cNvSpPr/>
          <p:nvPr/>
        </p:nvSpPr>
        <p:spPr>
          <a:xfrm>
            <a:off x="3512500" y="4869160"/>
            <a:ext cx="415280" cy="533549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3567740" y="4930591"/>
            <a:ext cx="201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Super-authority</a:t>
            </a:r>
            <a:endParaRPr lang="en-GB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Carré corné 132"/>
          <p:cNvSpPr/>
          <p:nvPr/>
        </p:nvSpPr>
        <p:spPr>
          <a:xfrm>
            <a:off x="3440492" y="4119587"/>
            <a:ext cx="415280" cy="533549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ZoneTexte 133"/>
          <p:cNvSpPr txBox="1"/>
          <p:nvPr/>
        </p:nvSpPr>
        <p:spPr>
          <a:xfrm>
            <a:off x="3495732" y="4181018"/>
            <a:ext cx="201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Super-authority</a:t>
            </a:r>
            <a:endParaRPr lang="en-GB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5116423" y="3947572"/>
            <a:ext cx="1615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chemeClr val="accent1"/>
                </a:solidFill>
              </a:rPr>
              <a:t>Enrichment</a:t>
            </a:r>
          </a:p>
          <a:p>
            <a:r>
              <a:rPr lang="en-GB" sz="1600" b="1" i="1" dirty="0" smtClean="0">
                <a:solidFill>
                  <a:schemeClr val="accent1"/>
                </a:solidFill>
              </a:rPr>
              <a:t>= Add </a:t>
            </a:r>
            <a:r>
              <a:rPr lang="en-GB" sz="1600" b="1" i="1" dirty="0" err="1" smtClean="0">
                <a:solidFill>
                  <a:schemeClr val="accent1"/>
                </a:solidFill>
              </a:rPr>
              <a:t>attributs</a:t>
            </a:r>
            <a:r>
              <a:rPr lang="en-GB" sz="1600" b="1" i="1" dirty="0" smtClean="0">
                <a:solidFill>
                  <a:schemeClr val="accent1"/>
                </a:solidFill>
              </a:rPr>
              <a:t> :</a:t>
            </a:r>
          </a:p>
          <a:p>
            <a:r>
              <a:rPr lang="en-GB" sz="1600" i="1" dirty="0" smtClean="0">
                <a:solidFill>
                  <a:schemeClr val="accent1"/>
                </a:solidFill>
              </a:rPr>
              <a:t>Denomination</a:t>
            </a:r>
          </a:p>
          <a:p>
            <a:r>
              <a:rPr lang="en-GB" sz="1600" i="1" dirty="0" smtClean="0">
                <a:solidFill>
                  <a:schemeClr val="accent1"/>
                </a:solidFill>
              </a:rPr>
              <a:t>Date</a:t>
            </a:r>
          </a:p>
          <a:p>
            <a:r>
              <a:rPr lang="en-GB" sz="1600" i="1" dirty="0" smtClean="0">
                <a:solidFill>
                  <a:schemeClr val="accent1"/>
                </a:solidFill>
              </a:rPr>
              <a:t>Language</a:t>
            </a:r>
          </a:p>
          <a:p>
            <a:r>
              <a:rPr lang="en-GB" sz="1600" i="1" dirty="0" smtClean="0">
                <a:solidFill>
                  <a:schemeClr val="accent1"/>
                </a:solidFill>
              </a:rPr>
              <a:t>Domain </a:t>
            </a:r>
            <a:endParaRPr lang="en-GB" sz="1600" i="1" dirty="0">
              <a:solidFill>
                <a:schemeClr val="accent1"/>
              </a:solidFill>
            </a:endParaRPr>
          </a:p>
        </p:txBody>
      </p:sp>
      <p:sp>
        <p:nvSpPr>
          <p:cNvPr id="139" name="ZoneTexte 138"/>
          <p:cNvSpPr txBox="1"/>
          <p:nvPr/>
        </p:nvSpPr>
        <p:spPr>
          <a:xfrm>
            <a:off x="3491880" y="3707740"/>
            <a:ext cx="92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FRBRoo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948264" y="2492896"/>
            <a:ext cx="2016224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smtClean="0"/>
          </a:p>
          <a:p>
            <a:endParaRPr lang="en-GB" sz="1400" smtClean="0"/>
          </a:p>
          <a:p>
            <a:r>
              <a:rPr lang="en-GB" sz="1400" smtClean="0"/>
              <a:t>A) Give a comparison value for each criterion</a:t>
            </a:r>
          </a:p>
          <a:p>
            <a:endParaRPr lang="en-GB" sz="1400" smtClean="0"/>
          </a:p>
          <a:p>
            <a:endParaRPr lang="en-GB" sz="1400" smtClean="0"/>
          </a:p>
          <a:p>
            <a:r>
              <a:rPr lang="en-GB" sz="1400" smtClean="0"/>
              <a:t>B) Apply logical rules based on « expert rules » giving a combination of comparison values and give a value of linkage : </a:t>
            </a:r>
            <a:r>
              <a:rPr lang="en-GB" sz="1400" i="1" smtClean="0"/>
              <a:t>strong,medium, weak, poor, neutral, unrelated, impossible</a:t>
            </a:r>
          </a:p>
        </p:txBody>
      </p:sp>
      <p:sp>
        <p:nvSpPr>
          <p:cNvPr id="138" name="Flèche droite 137"/>
          <p:cNvSpPr/>
          <p:nvPr/>
        </p:nvSpPr>
        <p:spPr>
          <a:xfrm rot="19300818">
            <a:off x="6539733" y="3659324"/>
            <a:ext cx="670942" cy="3157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Connecteur droit avec flèche 62"/>
          <p:cNvCxnSpPr>
            <a:stCxn id="69" idx="3"/>
            <a:endCxn id="9" idx="3"/>
          </p:cNvCxnSpPr>
          <p:nvPr/>
        </p:nvCxnSpPr>
        <p:spPr>
          <a:xfrm flipH="1">
            <a:off x="4915273" y="2253972"/>
            <a:ext cx="821520" cy="21766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numéro de diapositive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2" name="Flèche courbée vers le haut 61"/>
          <p:cNvSpPr/>
          <p:nvPr/>
        </p:nvSpPr>
        <p:spPr>
          <a:xfrm rot="16200000">
            <a:off x="7731773" y="1548213"/>
            <a:ext cx="1872208" cy="593222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290" name="Picture 2" descr="CoGu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9" y="2564904"/>
            <a:ext cx="648071" cy="31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36" grpId="0" animBg="1"/>
      <p:bldP spid="52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3" grpId="0"/>
      <p:bldP spid="34" grpId="0"/>
      <p:bldP spid="41" grpId="0"/>
      <p:bldP spid="42" grpId="0"/>
      <p:bldP spid="51" grpId="0"/>
      <p:bldP spid="54" grpId="0" animBg="1"/>
      <p:bldP spid="55" grpId="0" animBg="1"/>
      <p:bldP spid="57" grpId="0" animBg="1"/>
      <p:bldP spid="58" grpId="0" animBg="1"/>
      <p:bldP spid="59" grpId="0" animBg="1"/>
      <p:bldP spid="60" grpId="0"/>
      <p:bldP spid="56" grpId="0" animBg="1"/>
      <p:bldP spid="53" grpId="0" animBg="1"/>
      <p:bldP spid="104" grpId="0"/>
      <p:bldP spid="125" grpId="0" animBg="1"/>
      <p:bldP spid="126" grpId="0" animBg="1"/>
      <p:bldP spid="137" grpId="0"/>
      <p:bldP spid="139" grpId="0"/>
      <p:bldP spid="140" grpId="0" animBg="1"/>
      <p:bldP spid="138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4149080"/>
            <a:ext cx="494494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Qualinca</a:t>
            </a:r>
            <a:endParaRPr lang="fr-FR" sz="3200" dirty="0" smtClean="0"/>
          </a:p>
          <a:p>
            <a:r>
              <a:rPr lang="en-GB" dirty="0" smtClean="0"/>
              <a:t>April 2012 - March 2016</a:t>
            </a:r>
          </a:p>
          <a:p>
            <a:r>
              <a:rPr lang="en-GB" dirty="0" smtClean="0"/>
              <a:t>ANR project (French National Agency for Research)</a:t>
            </a:r>
          </a:p>
          <a:p>
            <a:r>
              <a:rPr lang="en-GB" dirty="0" smtClean="0"/>
              <a:t>Partners : ABES, INA, LIRMM, LIG, LRI</a:t>
            </a:r>
          </a:p>
          <a:p>
            <a:r>
              <a:rPr lang="en-GB" dirty="0" smtClean="0">
                <a:hlinkClick r:id="rId2"/>
              </a:rPr>
              <a:t>http://www.lirmm.fr/qualinca</a:t>
            </a:r>
            <a:endParaRPr lang="en-GB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The </a:t>
            </a:r>
            <a:r>
              <a:rPr lang="fr-FR" sz="3200" dirty="0" err="1" smtClean="0"/>
              <a:t>project</a:t>
            </a:r>
            <a:r>
              <a:rPr lang="fr-FR" sz="3200" dirty="0" smtClean="0"/>
              <a:t> in </a:t>
            </a:r>
            <a:r>
              <a:rPr lang="fr-FR" sz="3200" dirty="0" err="1" smtClean="0"/>
              <a:t>brief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467544" y="1431642"/>
            <a:ext cx="82089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For </a:t>
            </a:r>
            <a:r>
              <a:rPr lang="en-GB" sz="1400" b="1" dirty="0" err="1" smtClean="0"/>
              <a:t>SudocAD</a:t>
            </a:r>
            <a:r>
              <a:rPr lang="en-GB" sz="1400" b="1" dirty="0" smtClean="0"/>
              <a:t>, the database is clean... but we know it isn’t true.</a:t>
            </a:r>
            <a:endParaRPr lang="en-GB" sz="1400" i="1" dirty="0" smtClean="0">
              <a:solidFill>
                <a:srgbClr val="FF0000"/>
              </a:solidFill>
            </a:endParaRPr>
          </a:p>
          <a:p>
            <a:endParaRPr lang="en-GB" sz="1400" i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400" b="1" dirty="0" smtClean="0"/>
              <a:t>So, with </a:t>
            </a:r>
            <a:r>
              <a:rPr lang="en-US" sz="1400" b="1" dirty="0" err="1" smtClean="0"/>
              <a:t>Qualinca</a:t>
            </a:r>
            <a:r>
              <a:rPr lang="en-US" sz="1400" b="1" dirty="0" smtClean="0"/>
              <a:t>, we first want to develop mechanisms able to :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check out the validity of linkage inside the database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give a “trust note” on existing links</a:t>
            </a:r>
          </a:p>
          <a:p>
            <a:pPr lvl="1">
              <a:buFontTx/>
              <a:buChar char="-"/>
            </a:pPr>
            <a:endParaRPr lang="en-GB" sz="1400" dirty="0" smtClean="0"/>
          </a:p>
          <a:p>
            <a:pPr lvl="1">
              <a:buFont typeface="Symbol"/>
              <a:buChar char="Þ"/>
            </a:pPr>
            <a:r>
              <a:rPr lang="en-GB" sz="1400" dirty="0" smtClean="0"/>
              <a:t> Then, it is possible to describe the quality level of the database</a:t>
            </a:r>
          </a:p>
          <a:p>
            <a:endParaRPr lang="en-GB" sz="1400" dirty="0" smtClean="0"/>
          </a:p>
          <a:p>
            <a:pPr lvl="1">
              <a:spcAft>
                <a:spcPts val="1200"/>
              </a:spcAft>
              <a:buFont typeface="Symbol"/>
              <a:buChar char="Þ"/>
            </a:pPr>
            <a:r>
              <a:rPr lang="en-GB" sz="1400" dirty="0" smtClean="0"/>
              <a:t> According to that : maintain &amp; improve the quality of the database</a:t>
            </a:r>
          </a:p>
          <a:p>
            <a:pPr lvl="2">
              <a:buFont typeface="Wingdings" pitchFamily="2" charset="2"/>
              <a:buChar char="Ø"/>
            </a:pPr>
            <a:r>
              <a:rPr lang="en-GB" sz="1400" dirty="0" smtClean="0"/>
              <a:t> Find and correct linkage mistakes (create or </a:t>
            </a:r>
            <a:r>
              <a:rPr lang="en-GB" sz="1400" dirty="0" err="1" smtClean="0"/>
              <a:t>delate</a:t>
            </a:r>
            <a:r>
              <a:rPr lang="en-GB" sz="1400" dirty="0" smtClean="0"/>
              <a:t> links)</a:t>
            </a:r>
          </a:p>
          <a:p>
            <a:pPr lvl="2">
              <a:buFont typeface="Wingdings" pitchFamily="2" charset="2"/>
              <a:buChar char="Ø"/>
            </a:pPr>
            <a:r>
              <a:rPr lang="en-GB" sz="1400" dirty="0" err="1" smtClean="0"/>
              <a:t>Deduplicate</a:t>
            </a:r>
            <a:r>
              <a:rPr lang="en-GB" sz="1400" dirty="0" smtClean="0"/>
              <a:t> authority records</a:t>
            </a:r>
          </a:p>
          <a:p>
            <a:pPr lvl="2">
              <a:buFont typeface="Wingdings" pitchFamily="2" charset="2"/>
              <a:buChar char="Ø"/>
            </a:pPr>
            <a:r>
              <a:rPr lang="en-GB" sz="1400" dirty="0" smtClean="0"/>
              <a:t>Enrich authority records</a:t>
            </a:r>
          </a:p>
          <a:p>
            <a:pPr lvl="2">
              <a:buFont typeface="Wingdings" pitchFamily="2" charset="2"/>
              <a:buChar char="Ø"/>
            </a:pPr>
            <a:r>
              <a:rPr lang="en-GB" sz="1400" dirty="0" smtClean="0"/>
              <a:t>Construct new authority records</a:t>
            </a:r>
          </a:p>
          <a:p>
            <a:endParaRPr lang="en-GB" sz="1400" dirty="0" smtClean="0"/>
          </a:p>
          <a:p>
            <a:r>
              <a:rPr lang="en-GB" sz="1400" b="1" dirty="0" smtClean="0"/>
              <a:t>Methods are based on :</a:t>
            </a:r>
          </a:p>
          <a:p>
            <a:endParaRPr lang="en-GB" sz="1400" dirty="0" smtClean="0"/>
          </a:p>
          <a:p>
            <a:pPr>
              <a:buFont typeface="Wingdings" pitchFamily="2" charset="2"/>
              <a:buChar char="Ø"/>
            </a:pPr>
            <a:r>
              <a:rPr lang="en-GB" sz="1400" dirty="0" smtClean="0"/>
              <a:t> Formalisation of existing knowledge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Individual entities (named entities) identification problem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Definition of a trust model suitable for reconciliation and different source information fusion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Discovery of entity identification </a:t>
            </a:r>
            <a:r>
              <a:rPr lang="en-US" sz="1400" dirty="0" smtClean="0"/>
              <a:t>characteristics</a:t>
            </a:r>
          </a:p>
          <a:p>
            <a:pPr>
              <a:buFont typeface="Wingdings" pitchFamily="2" charset="2"/>
              <a:buChar char="Ø"/>
            </a:pPr>
            <a:endParaRPr lang="en-US" sz="1400" dirty="0" smtClean="0"/>
          </a:p>
          <a:p>
            <a:r>
              <a:rPr lang="en-US" sz="1400" dirty="0" smtClean="0"/>
              <a:t>Publications : </a:t>
            </a:r>
            <a:r>
              <a:rPr lang="en-US" sz="1400" dirty="0" smtClean="0">
                <a:hlinkClick r:id="rId2"/>
              </a:rPr>
              <a:t>http://www.lirmm.fr/qualinca/?</a:t>
            </a:r>
            <a:r>
              <a:rPr lang="en-US" sz="1400" dirty="0" smtClean="0">
                <a:hlinkClick r:id="rId2"/>
              </a:rPr>
              <a:t>q=en/publi</a:t>
            </a:r>
            <a:r>
              <a:rPr lang="en-US" sz="1400" dirty="0" smtClean="0"/>
              <a:t> 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The ontology "</a:t>
            </a:r>
            <a:r>
              <a:rPr lang="fr-FR" sz="3200" dirty="0" err="1" smtClean="0"/>
              <a:t>OntoSudocAD</a:t>
            </a:r>
            <a:r>
              <a:rPr lang="fr-FR" sz="3200" dirty="0" smtClean="0"/>
              <a:t>"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390412"/>
            <a:ext cx="82809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What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it</a:t>
            </a:r>
            <a:r>
              <a:rPr lang="fr-FR" sz="1400" b="1" dirty="0" smtClean="0"/>
              <a:t> ?</a:t>
            </a:r>
          </a:p>
          <a:p>
            <a:endParaRPr lang="fr-FR" sz="1400" b="1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u="sng" dirty="0" smtClean="0"/>
              <a:t>Domain ontology</a:t>
            </a:r>
            <a:r>
              <a:rPr lang="fr-FR" sz="1400" dirty="0" smtClean="0"/>
              <a:t> + linkage ontology (</a:t>
            </a:r>
            <a:r>
              <a:rPr lang="fr-FR" sz="1400" dirty="0" err="1" smtClean="0"/>
              <a:t>allows</a:t>
            </a:r>
            <a:r>
              <a:rPr lang="fr-FR" sz="1400" dirty="0" smtClean="0"/>
              <a:t> to express </a:t>
            </a:r>
            <a:r>
              <a:rPr lang="fr-FR" sz="1400" dirty="0" err="1" smtClean="0"/>
              <a:t>reasoning</a:t>
            </a:r>
            <a:r>
              <a:rPr lang="fr-FR" sz="1400" dirty="0" smtClean="0"/>
              <a:t> conclusions, not </a:t>
            </a:r>
            <a:r>
              <a:rPr lang="fr-FR" sz="1400" dirty="0" err="1" smtClean="0"/>
              <a:t>our</a:t>
            </a:r>
            <a:r>
              <a:rPr lang="fr-FR" sz="1400" dirty="0" smtClean="0"/>
              <a:t> part of </a:t>
            </a:r>
            <a:r>
              <a:rPr lang="fr-FR" sz="1400" dirty="0" err="1" smtClean="0"/>
              <a:t>work</a:t>
            </a:r>
            <a:r>
              <a:rPr lang="fr-FR" sz="1400" dirty="0" smtClean="0"/>
              <a:t>)</a:t>
            </a:r>
            <a:endParaRPr lang="fr-FR" sz="1400" b="1" dirty="0" smtClean="0"/>
          </a:p>
          <a:p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Not all UNIMARC </a:t>
            </a:r>
            <a:r>
              <a:rPr lang="fr-FR" sz="1400" dirty="0" err="1" smtClean="0"/>
              <a:t>fields</a:t>
            </a:r>
            <a:r>
              <a:rPr lang="fr-FR" sz="1400" dirty="0" smtClean="0"/>
              <a:t> have been </a:t>
            </a:r>
            <a:r>
              <a:rPr lang="fr-FR" sz="1400" dirty="0" err="1" smtClean="0"/>
              <a:t>converted</a:t>
            </a:r>
            <a:r>
              <a:rPr lang="fr-FR" sz="1400" dirty="0" smtClean="0"/>
              <a:t> (</a:t>
            </a:r>
            <a:r>
              <a:rPr lang="fr-FR" sz="1400" dirty="0" err="1" smtClean="0"/>
              <a:t>just</a:t>
            </a:r>
            <a:r>
              <a:rPr lang="fr-FR" sz="1400" dirty="0" smtClean="0"/>
              <a:t> </a:t>
            </a:r>
            <a:r>
              <a:rPr lang="fr-FR" sz="1400" dirty="0" err="1" smtClean="0"/>
              <a:t>what’s</a:t>
            </a:r>
            <a:r>
              <a:rPr lang="fr-FR" sz="1400" dirty="0" smtClean="0"/>
              <a:t> </a:t>
            </a:r>
            <a:r>
              <a:rPr lang="fr-FR" sz="1400" dirty="0" err="1" smtClean="0"/>
              <a:t>needed</a:t>
            </a:r>
            <a:r>
              <a:rPr lang="fr-FR" sz="1400" dirty="0" smtClean="0"/>
              <a:t> for the </a:t>
            </a:r>
            <a:r>
              <a:rPr lang="fr-FR" sz="1400" dirty="0" err="1" smtClean="0"/>
              <a:t>reasoning</a:t>
            </a:r>
            <a:r>
              <a:rPr lang="fr-FR" sz="1400" dirty="0" smtClean="0"/>
              <a:t>)</a:t>
            </a:r>
          </a:p>
          <a:p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dirty="0" err="1" smtClean="0"/>
              <a:t>However</a:t>
            </a:r>
            <a:r>
              <a:rPr lang="fr-FR" sz="1400" dirty="0" smtClean="0"/>
              <a:t>, </a:t>
            </a:r>
            <a:r>
              <a:rPr lang="fr-FR" sz="1400" dirty="0" err="1" smtClean="0"/>
              <a:t>needed</a:t>
            </a:r>
            <a:r>
              <a:rPr lang="fr-FR" sz="1400" dirty="0" smtClean="0"/>
              <a:t> extensions : new classes and </a:t>
            </a:r>
            <a:r>
              <a:rPr lang="fr-FR" sz="1400" dirty="0" err="1" smtClean="0"/>
              <a:t>properties</a:t>
            </a:r>
            <a:r>
              <a:rPr lang="fr-FR" sz="1400" dirty="0" smtClean="0"/>
              <a:t> (to have more </a:t>
            </a:r>
            <a:r>
              <a:rPr lang="fr-FR" sz="1400" dirty="0" err="1" smtClean="0"/>
              <a:t>detailed</a:t>
            </a:r>
            <a:r>
              <a:rPr lang="fr-FR" sz="1400" dirty="0" smtClean="0"/>
              <a:t> information)</a:t>
            </a:r>
          </a:p>
          <a:p>
            <a:endParaRPr lang="fr-FR" sz="1400" dirty="0" smtClean="0"/>
          </a:p>
          <a:p>
            <a:endParaRPr lang="fr-FR" sz="1400" i="1" dirty="0" smtClean="0">
              <a:solidFill>
                <a:srgbClr val="FF0000"/>
              </a:solidFill>
            </a:endParaRPr>
          </a:p>
          <a:p>
            <a:r>
              <a:rPr lang="fr-FR" sz="1400" b="1" dirty="0" err="1" smtClean="0"/>
              <a:t>Mapping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process</a:t>
            </a:r>
            <a:endParaRPr lang="fr-FR" sz="1400" b="1" dirty="0" smtClean="0"/>
          </a:p>
          <a:p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MARC/XML to RDF/XML</a:t>
            </a:r>
          </a:p>
          <a:p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dirty="0" err="1" smtClean="0"/>
              <a:t>Using</a:t>
            </a:r>
            <a:r>
              <a:rPr lang="fr-FR" sz="1400" dirty="0" smtClean="0"/>
              <a:t> </a:t>
            </a:r>
            <a:r>
              <a:rPr lang="fr-FR" sz="1400" dirty="0" err="1" smtClean="0"/>
              <a:t>xslt</a:t>
            </a:r>
            <a:r>
              <a:rPr lang="fr-FR" sz="1400" dirty="0" smtClean="0"/>
              <a:t> : 1 file for </a:t>
            </a:r>
            <a:r>
              <a:rPr lang="fr-FR" sz="1400" dirty="0" err="1" smtClean="0"/>
              <a:t>each</a:t>
            </a:r>
            <a:r>
              <a:rPr lang="fr-FR" sz="1400" dirty="0" smtClean="0"/>
              <a:t> type of record</a:t>
            </a:r>
          </a:p>
          <a:p>
            <a:pPr>
              <a:buFont typeface="Wingdings" pitchFamily="2" charset="2"/>
              <a:buChar char="Ø"/>
            </a:pPr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dirty="0" err="1" smtClean="0"/>
              <a:t>Provide</a:t>
            </a:r>
            <a:r>
              <a:rPr lang="fr-FR" sz="1400" dirty="0" smtClean="0"/>
              <a:t> web service </a:t>
            </a:r>
            <a:r>
              <a:rPr lang="fr-FR" sz="1400" dirty="0" smtClean="0">
                <a:hlinkClick r:id="rId2" action="ppaction://hlinkfile"/>
              </a:rPr>
              <a:t>http://servicesweb.sudoc.fr/Sudocad/ </a:t>
            </a:r>
            <a:endParaRPr lang="fr-FR" sz="1400" dirty="0" smtClean="0"/>
          </a:p>
          <a:p>
            <a:endParaRPr lang="fr-FR" sz="1400" i="1" dirty="0" smtClean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43AA-9DD3-4D80-8086-E1A5E2B24F1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2510</TotalTime>
  <Words>1375</Words>
  <Application>Microsoft Office PowerPoint</Application>
  <PresentationFormat>Affichage à l'écran (4:3)</PresentationFormat>
  <Paragraphs>331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Using FRBRoo in a research context</vt:lpstr>
      <vt:lpstr>ABES in brief</vt:lpstr>
      <vt:lpstr>Diapositive 3</vt:lpstr>
      <vt:lpstr>SudocAD &amp; Qualinca projects : context</vt:lpstr>
      <vt:lpstr>Diapositive 5</vt:lpstr>
      <vt:lpstr>Diapositive 6</vt:lpstr>
      <vt:lpstr>Diapositive 7</vt:lpstr>
      <vt:lpstr>The project in brief</vt:lpstr>
      <vt:lpstr>The ontology "OntoSudocAD"</vt:lpstr>
      <vt:lpstr>Concretly 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Mapping issues (1)</vt:lpstr>
      <vt:lpstr>Mapping issues (1)</vt:lpstr>
      <vt:lpstr>Diapositive 22</vt:lpstr>
      <vt:lpstr>Mapping issues (2)</vt:lpstr>
      <vt:lpstr>The Sudoc in RDF : go for FRBRoo ?</vt:lpstr>
      <vt:lpstr>What do we have to work out ?</vt:lpstr>
      <vt:lpstr>Diapositive 26</vt:lpstr>
    </vt:vector>
  </TitlesOfParts>
  <Company>ABES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le-provost</dc:creator>
  <cp:lastModifiedBy>le-provost</cp:lastModifiedBy>
  <cp:revision>250</cp:revision>
  <dcterms:created xsi:type="dcterms:W3CDTF">2013-09-30T11:00:42Z</dcterms:created>
  <dcterms:modified xsi:type="dcterms:W3CDTF">2013-10-25T07:52:08Z</dcterms:modified>
</cp:coreProperties>
</file>