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706" r:id="rId2"/>
    <p:sldMasterId id="2147483734" r:id="rId3"/>
    <p:sldMasterId id="2147483749" r:id="rId4"/>
    <p:sldMasterId id="2147483774" r:id="rId5"/>
  </p:sldMasterIdLst>
  <p:notesMasterIdLst>
    <p:notesMasterId r:id="rId37"/>
  </p:notesMasterIdLst>
  <p:sldIdLst>
    <p:sldId id="256" r:id="rId6"/>
    <p:sldId id="456" r:id="rId7"/>
    <p:sldId id="467" r:id="rId8"/>
    <p:sldId id="432" r:id="rId9"/>
    <p:sldId id="442" r:id="rId10"/>
    <p:sldId id="429" r:id="rId11"/>
    <p:sldId id="471" r:id="rId12"/>
    <p:sldId id="470" r:id="rId13"/>
    <p:sldId id="423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72" r:id="rId24"/>
    <p:sldId id="447" r:id="rId25"/>
    <p:sldId id="448" r:id="rId26"/>
    <p:sldId id="468" r:id="rId27"/>
    <p:sldId id="449" r:id="rId28"/>
    <p:sldId id="450" r:id="rId29"/>
    <p:sldId id="451" r:id="rId30"/>
    <p:sldId id="452" r:id="rId31"/>
    <p:sldId id="469" r:id="rId32"/>
    <p:sldId id="453" r:id="rId33"/>
    <p:sldId id="454" r:id="rId34"/>
    <p:sldId id="455" r:id="rId35"/>
    <p:sldId id="43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 Meyer" initials="CM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DD7"/>
    <a:srgbClr val="ED683F"/>
    <a:srgbClr val="142948"/>
    <a:srgbClr val="A1B1BF"/>
    <a:srgbClr val="9FA1C1"/>
    <a:srgbClr val="B08EAE"/>
    <a:srgbClr val="B89AB7"/>
    <a:srgbClr val="CF8B8B"/>
    <a:srgbClr val="C57171"/>
    <a:srgbClr val="94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80" autoAdjust="0"/>
    <p:restoredTop sz="97720" autoAdjust="0"/>
  </p:normalViewPr>
  <p:slideViewPr>
    <p:cSldViewPr snapToGrid="0">
      <p:cViewPr>
        <p:scale>
          <a:sx n="115" d="100"/>
          <a:sy n="115" d="100"/>
        </p:scale>
        <p:origin x="432" y="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notesMaster" Target="notesMasters/notesMaster1.xml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FB3E0-55F0-4A50-8439-76432EA7C948}" type="datetimeFigureOut">
              <a:rPr lang="en-US" smtClean="0"/>
              <a:t>12/7/16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FDF27-8B77-4BCB-8BCA-F2D56ED32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0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Zeyton</a:t>
            </a:r>
            <a:r>
              <a:rPr lang="en-US" dirty="0" smtClean="0"/>
              <a:t> Screenshot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DF27-8B77-4BCB-8BCA-F2D56ED323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1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DF27-8B77-4BCB-8BCA-F2D56ED323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92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DF27-8B77-4BCB-8BCA-F2D56ED323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DF27-8B77-4BCB-8BCA-F2D56ED323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8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1445" y="3936961"/>
            <a:ext cx="6807452" cy="635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noFill/>
              </a:ln>
              <a:solidFill>
                <a:srgbClr val="14294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952" y="3936963"/>
            <a:ext cx="6007072" cy="580793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1445" y="6701066"/>
            <a:ext cx="3032312" cy="166618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055844" y="6703017"/>
            <a:ext cx="3032312" cy="167462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123132" y="6701065"/>
            <a:ext cx="3032312" cy="1666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844" y="1805942"/>
            <a:ext cx="2811504" cy="94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9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649691"/>
            <a:ext cx="4629150" cy="459085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649690"/>
            <a:ext cx="2949575" cy="45908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-9469" y="333924"/>
            <a:ext cx="6826102" cy="426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noFill/>
              </a:ln>
              <a:solidFill>
                <a:srgbClr val="142948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6113113" cy="5847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D3C8A-3525-48B7-AAF1-5F8C90CB2127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4" y="248113"/>
            <a:ext cx="975425" cy="62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4173718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173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-9469" y="333924"/>
            <a:ext cx="6826102" cy="426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noFill/>
              </a:ln>
              <a:solidFill>
                <a:srgbClr val="142948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6113113" cy="5847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D3C8A-3525-48B7-AAF1-5F8C90CB2127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4" y="248113"/>
            <a:ext cx="975425" cy="624272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4822969" y="1302874"/>
            <a:ext cx="4332475" cy="3244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noFill/>
              </a:ln>
              <a:solidFill>
                <a:srgbClr val="142948"/>
              </a:solidFill>
            </a:endParaRP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24147"/>
            <a:ext cx="3803476" cy="303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630837"/>
            <a:ext cx="4629150" cy="46379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630837"/>
            <a:ext cx="2949575" cy="4637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-9469" y="333924"/>
            <a:ext cx="6826102" cy="426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noFill/>
              </a:ln>
              <a:solidFill>
                <a:srgbClr val="142948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6113113" cy="5847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D3C8A-3525-48B7-AAF1-5F8C90CB2127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4" y="248113"/>
            <a:ext cx="975425" cy="62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7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2057400"/>
            <a:ext cx="4629150" cy="4239704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42397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-9469" y="333924"/>
            <a:ext cx="6826102" cy="426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noFill/>
              </a:ln>
              <a:solidFill>
                <a:srgbClr val="142948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6113113" cy="5847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D3C8A-3525-48B7-AAF1-5F8C90CB2127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4" y="248113"/>
            <a:ext cx="975425" cy="624272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4822969" y="1302874"/>
            <a:ext cx="4332475" cy="3244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noFill/>
              </a:ln>
              <a:solidFill>
                <a:srgbClr val="142948"/>
              </a:solidFill>
            </a:endParaRP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24147"/>
            <a:ext cx="3803476" cy="303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5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noFill/>
              </a:ln>
              <a:solidFill>
                <a:srgbClr val="142948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D3C8A-3525-48B7-AAF1-5F8C90CB21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48090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96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9469" y="4363166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952" y="4363166"/>
            <a:ext cx="4588497" cy="894634"/>
          </a:xfr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1445" y="6315960"/>
            <a:ext cx="3032312" cy="551724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55844" y="6315960"/>
            <a:ext cx="3032312" cy="55451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123132" y="6315960"/>
            <a:ext cx="3032312" cy="551723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88" y="899033"/>
            <a:ext cx="3698645" cy="23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4809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7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4613"/>
            <a:ext cx="7886700" cy="43136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2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67150" cy="4509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5091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70722"/>
            <a:ext cx="3886200" cy="42735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70722"/>
            <a:ext cx="3886200" cy="42735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0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94623" y="302928"/>
            <a:ext cx="6139032" cy="426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noFill/>
              </a:ln>
              <a:solidFill>
                <a:srgbClr val="142948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D3C8A-3525-48B7-AAF1-5F8C90CB2127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4809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94623" y="244435"/>
            <a:ext cx="6044664" cy="5847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896385" y="248113"/>
            <a:ext cx="1046137" cy="720531"/>
            <a:chOff x="7539924" y="248113"/>
            <a:chExt cx="1046137" cy="720531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9924" y="248113"/>
              <a:ext cx="975425" cy="62427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39924" y="760025"/>
              <a:ext cx="1046137" cy="208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 err="1" smtClean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8" y="302928"/>
            <a:ext cx="1270550" cy="4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7920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7920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98483"/>
            <a:ext cx="3868340" cy="71398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712469"/>
            <a:ext cx="3868340" cy="3603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98483"/>
            <a:ext cx="3887391" cy="71398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712469"/>
            <a:ext cx="3887391" cy="3603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3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2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649691"/>
            <a:ext cx="4629150" cy="459085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649690"/>
            <a:ext cx="2949575" cy="45908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4173718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173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9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630837"/>
            <a:ext cx="4629150" cy="46379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630837"/>
            <a:ext cx="2949575" cy="4637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2057400"/>
            <a:ext cx="4629150" cy="4239704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42397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6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48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9469" y="4363166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952" y="4363166"/>
            <a:ext cx="4588497" cy="894634"/>
          </a:xfr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1445" y="6315960"/>
            <a:ext cx="3032312" cy="551724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55844" y="6315960"/>
            <a:ext cx="3032312" cy="55451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123132" y="6315960"/>
            <a:ext cx="3032312" cy="551723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88" y="899033"/>
            <a:ext cx="3698645" cy="23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2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4822969" y="1302874"/>
            <a:ext cx="4332475" cy="3244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noFill/>
              </a:ln>
              <a:solidFill>
                <a:srgbClr val="14294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4613"/>
            <a:ext cx="7886700" cy="43136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24147"/>
            <a:ext cx="3803476" cy="303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D3C8A-3525-48B7-AAF1-5F8C90CB2127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9469" y="333924"/>
            <a:ext cx="7347916" cy="426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noFill/>
              </a:ln>
              <a:solidFill>
                <a:srgbClr val="142948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4" y="248113"/>
            <a:ext cx="975425" cy="624272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6578062" cy="5847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5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4809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4613"/>
            <a:ext cx="7886700" cy="43136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8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67150" cy="4509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5091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0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70722"/>
            <a:ext cx="3886200" cy="42735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70722"/>
            <a:ext cx="3886200" cy="42735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8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7920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7920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98483"/>
            <a:ext cx="3868340" cy="71398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712469"/>
            <a:ext cx="3868340" cy="3603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98483"/>
            <a:ext cx="3887391" cy="71398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712469"/>
            <a:ext cx="3887391" cy="3603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1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649691"/>
            <a:ext cx="4629150" cy="459085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649690"/>
            <a:ext cx="2949575" cy="45908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4173718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173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67150" cy="4509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5091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-9469" y="333924"/>
            <a:ext cx="7347916" cy="426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noFill/>
              </a:ln>
              <a:solidFill>
                <a:srgbClr val="142948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4" y="248113"/>
            <a:ext cx="975425" cy="62427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6578062" cy="5847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5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630837"/>
            <a:ext cx="4629150" cy="46379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630837"/>
            <a:ext cx="2949575" cy="4637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2057400"/>
            <a:ext cx="4629150" cy="4239704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42397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3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defTabSz="4572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defTabSz="4572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 defTabSz="457200">
              <a:buSzPct val="25000"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457200">
                <a:buSzPct val="25000"/>
              </a:pPr>
              <a:t>‹#›</a:t>
            </a:fld>
            <a:endParaRPr lang="de-D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84305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9469" y="4363166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952" y="4363166"/>
            <a:ext cx="4588497" cy="894634"/>
          </a:xfr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1445" y="6315960"/>
            <a:ext cx="3032312" cy="551724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55844" y="6315960"/>
            <a:ext cx="3032312" cy="55451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123132" y="6315960"/>
            <a:ext cx="3032312" cy="551723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42" y="899033"/>
            <a:ext cx="3698645" cy="23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53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48090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02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4613"/>
            <a:ext cx="7886700" cy="4313639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40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67150" cy="450918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509186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61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70722"/>
            <a:ext cx="3886200" cy="427351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70722"/>
            <a:ext cx="3886200" cy="427351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146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79203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79203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232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98483"/>
            <a:ext cx="3868340" cy="71398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712469"/>
            <a:ext cx="3868340" cy="3603491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98483"/>
            <a:ext cx="3887391" cy="71398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712469"/>
            <a:ext cx="3887391" cy="3603491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1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70722"/>
            <a:ext cx="3886200" cy="42735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70722"/>
            <a:ext cx="3886200" cy="42735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4822969" y="1302874"/>
            <a:ext cx="4332475" cy="3244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noFill/>
              </a:ln>
              <a:solidFill>
                <a:srgbClr val="142948"/>
              </a:solidFill>
            </a:endParaRP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24147"/>
            <a:ext cx="3803476" cy="303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D3C8A-3525-48B7-AAF1-5F8C90CB2127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9469" y="333924"/>
            <a:ext cx="7347916" cy="426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noFill/>
              </a:ln>
              <a:solidFill>
                <a:srgbClr val="142948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4" y="248113"/>
            <a:ext cx="975425" cy="624272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6578062" cy="5847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482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253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649691"/>
            <a:ext cx="4629150" cy="459085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649690"/>
            <a:ext cx="2949575" cy="45908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982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4173718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173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347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630837"/>
            <a:ext cx="4629150" cy="46379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630837"/>
            <a:ext cx="2949575" cy="4637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468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2057400"/>
            <a:ext cx="4629150" cy="4239704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42397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756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5D64F91-19A6-7242-91FC-C76806DB1D26}" type="datetimeFigureOut">
              <a:rPr lang="de-DE" smtClean="0">
                <a:solidFill>
                  <a:prstClr val="black"/>
                </a:solidFill>
                <a:latin typeface="Calibri"/>
              </a:rPr>
              <a:pPr defTabSz="457200"/>
              <a:t>07.12.16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CF6B447-89EF-D541-9D35-AD316E496C00}" type="slidenum">
              <a:rPr lang="de-DE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4492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95400" y="644001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28D27DE-7F98-4C4E-BAB5-3664EBB02DB6}" type="datetime1">
              <a:rPr lang="de-DE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 defTabSz="457200"/>
              <a:t>07.12.16</a:t>
            </a:fld>
            <a:endParaRPr lang="de-DE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001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de-DE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4001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4777ED7-9E5E-3C49-8BEF-B656C9A120A3}" type="slidenum">
              <a:rPr lang="de-DE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 defTabSz="457200"/>
              <a:t>‹#›</a:t>
            </a:fld>
            <a:endParaRPr lang="de-DE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80160"/>
            <a:ext cx="8229600" cy="46634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734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000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DE4772F-8BFD-4A3A-8F42-CFF836E7E48C}" type="datetime1">
              <a:rPr lang="de-DE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 defTabSz="457200"/>
              <a:t>07.12.16</a:t>
            </a:fld>
            <a:endParaRPr lang="de-DE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0005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de-DE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000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4777ED7-9E5E-3C49-8BEF-B656C9A120A3}" type="slidenum">
              <a:rPr lang="de-DE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 defTabSz="457200"/>
              <a:t>‹#›</a:t>
            </a:fld>
            <a:endParaRPr lang="de-DE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20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4000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28D27DE-7F98-4C4E-BAB5-3664EBB02DB6}" type="datetime1">
              <a:rPr lang="de-DE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 defTabSz="457200"/>
              <a:t>07.12.16</a:t>
            </a:fld>
            <a:endParaRPr lang="de-DE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0005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de-DE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4000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4777ED7-9E5E-3C49-8BEF-B656C9A120A3}" type="slidenum">
              <a:rPr lang="de-DE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 defTabSz="457200"/>
              <a:t>‹#›</a:t>
            </a:fld>
            <a:endParaRPr lang="de-DE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80160"/>
            <a:ext cx="8229600" cy="46634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133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7920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7920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D3C8A-3525-48B7-AAF1-5F8C90CB2127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4" y="248113"/>
            <a:ext cx="975425" cy="624272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-9469" y="333924"/>
            <a:ext cx="7347916" cy="426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noFill/>
              </a:ln>
              <a:solidFill>
                <a:srgbClr val="142948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4" y="248113"/>
            <a:ext cx="975425" cy="624272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6578062" cy="5847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8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5D64F91-19A6-7242-91FC-C76806DB1D26}" type="datetimeFigureOut">
              <a:rPr lang="de-DE" smtClean="0">
                <a:solidFill>
                  <a:prstClr val="black"/>
                </a:solidFill>
                <a:latin typeface="Calibri"/>
              </a:rPr>
              <a:pPr defTabSz="457200"/>
              <a:t>07.12.16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CF6B447-89EF-D541-9D35-AD316E496C00}" type="slidenum">
              <a:rPr lang="de-DE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44977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Fotolia_61498313_X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52536" y="-5499992"/>
            <a:ext cx="9721080" cy="97210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335239"/>
            <a:ext cx="7772400" cy="1470025"/>
          </a:xfrm>
        </p:spPr>
        <p:txBody>
          <a:bodyPr/>
          <a:lstStyle>
            <a:lvl1pPr algn="l">
              <a:defRPr>
                <a:solidFill>
                  <a:srgbClr val="142948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11" name="Grafik 10" descr="logo_base_excluded_fa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7584" y="5805264"/>
            <a:ext cx="3164919" cy="7200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84954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8" name="Grafik 7" descr="logo_base_excluded_f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86872" y="6309320"/>
            <a:ext cx="1923271" cy="437581"/>
          </a:xfrm>
          <a:prstGeom prst="rect">
            <a:avLst/>
          </a:prstGeom>
        </p:spPr>
      </p:pic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8546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3CB7D2"/>
                </a:solidFill>
              </a:defRPr>
            </a:lvl1pPr>
          </a:lstStyle>
          <a:p>
            <a:pPr defTabSz="457200"/>
            <a:fld id="{6C6AE60A-B69C-4790-82F7-3882EDF23186}" type="slidenum">
              <a:rPr lang="de-DE" smtClean="0">
                <a:latin typeface="Calibri"/>
              </a:rPr>
              <a:pPr defTabSz="457200"/>
              <a:t>‹#›</a:t>
            </a:fld>
            <a:endParaRPr lang="de-D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083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6438900"/>
            <a:ext cx="9144000" cy="487363"/>
          </a:xfrm>
          <a:prstGeom prst="rect">
            <a:avLst/>
          </a:prstGeom>
          <a:solidFill>
            <a:srgbClr val="4BA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475413"/>
            <a:ext cx="3889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9776" y="413009"/>
            <a:ext cx="8062560" cy="92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3500"/>
              </a:lnSpc>
              <a:defRPr sz="3500" b="1" baseline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13" y="6524625"/>
            <a:ext cx="1905000" cy="304800"/>
          </a:xfrm>
          <a:prstGeom prst="rect">
            <a:avLst/>
          </a:prstGeom>
        </p:spPr>
        <p:txBody>
          <a:bodyPr/>
          <a:lstStyle>
            <a:lvl1pPr algn="l">
              <a:defRPr sz="1300" b="0">
                <a:solidFill>
                  <a:schemeClr val="bg1"/>
                </a:solidFill>
                <a:latin typeface="+mj-lt"/>
                <a:ea typeface="ＭＳ Ｐゴシック" pitchFamily="-32" charset="-128"/>
              </a:defRPr>
            </a:lvl1pPr>
          </a:lstStyle>
          <a:p>
            <a:pPr defTabSz="457200">
              <a:defRPr/>
            </a:pPr>
            <a:fld id="{E0EC0A3C-623A-4429-A8FB-72C10246B52A}" type="slidenum">
              <a:rPr lang="en-US">
                <a:solidFill>
                  <a:prstClr val="white"/>
                </a:solidFill>
                <a:latin typeface="Calibri"/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906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6438900"/>
            <a:ext cx="9144000" cy="487363"/>
          </a:xfrm>
          <a:prstGeom prst="rect">
            <a:avLst/>
          </a:prstGeom>
          <a:solidFill>
            <a:srgbClr val="4BA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475413"/>
            <a:ext cx="3889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62318"/>
            <a:ext cx="8064896" cy="554463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ts val="2600"/>
              </a:lnSpc>
              <a:defRPr lang="de-DE" sz="2500" baseline="0" dirty="0" smtClean="0">
                <a:solidFill>
                  <a:srgbClr val="4BA829"/>
                </a:solidFill>
                <a:latin typeface="+mn-lt"/>
                <a:ea typeface="ＭＳ Ｐゴシック" pitchFamily="-32" charset="-128"/>
                <a:cs typeface="+mn-cs"/>
              </a:defRPr>
            </a:lvl1pPr>
            <a:lvl2pPr marL="6985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lang="de-DE" sz="1500" kern="1200" baseline="0"/>
            </a:lvl2pPr>
            <a:lvl3pPr marL="914400" indent="0">
              <a:buNone/>
              <a:defRPr sz="1500"/>
            </a:lvl3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2"/>
          </p:nvPr>
        </p:nvSpPr>
        <p:spPr>
          <a:xfrm>
            <a:off x="467743" y="2111720"/>
            <a:ext cx="8064698" cy="2109368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defRPr sz="2500" baseline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900"/>
            </a:lvl2pPr>
            <a:lvl3pPr marL="360000" indent="-180000">
              <a:spcBef>
                <a:spcPts val="400"/>
              </a:spcBef>
              <a:buClrTx/>
              <a:buSzPct val="80000"/>
              <a:defRPr sz="1900" baseline="0"/>
            </a:lvl3pPr>
            <a:lvl4pPr marL="720000" indent="0">
              <a:spcBef>
                <a:spcPts val="400"/>
              </a:spcBef>
              <a:buFontTx/>
              <a:buNone/>
              <a:defRPr sz="1500" baseline="0"/>
            </a:lvl4pPr>
            <a:lvl5pPr marL="1080000" indent="-180000">
              <a:spcBef>
                <a:spcPts val="4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500" baseline="0"/>
            </a:lvl5pPr>
            <a:lvl6pPr marL="900000" indent="0">
              <a:buSzPct val="80000"/>
              <a:buFont typeface="Arial" pitchFamily="34" charset="0"/>
              <a:buNone/>
              <a:defRPr sz="1500"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9776" y="413009"/>
            <a:ext cx="8062560" cy="92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3500"/>
              </a:lnSpc>
              <a:defRPr sz="3500" b="1" baseline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 smtClean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74613" y="6524625"/>
            <a:ext cx="1905000" cy="304800"/>
          </a:xfrm>
          <a:prstGeom prst="rect">
            <a:avLst/>
          </a:prstGeom>
        </p:spPr>
        <p:txBody>
          <a:bodyPr/>
          <a:lstStyle>
            <a:lvl1pPr algn="l">
              <a:defRPr sz="1300" b="0">
                <a:solidFill>
                  <a:schemeClr val="bg1"/>
                </a:solidFill>
                <a:latin typeface="+mj-lt"/>
                <a:ea typeface="ＭＳ Ｐゴシック" pitchFamily="-32" charset="-128"/>
              </a:defRPr>
            </a:lvl1pPr>
          </a:lstStyle>
          <a:p>
            <a:pPr defTabSz="457200">
              <a:defRPr/>
            </a:pPr>
            <a:fld id="{4DD5CDCB-372C-422F-992B-A3866B225CEA}" type="slidenum">
              <a:rPr lang="en-US">
                <a:solidFill>
                  <a:prstClr val="white"/>
                </a:solidFill>
                <a:latin typeface="Calibri"/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984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pPr defTabSz="457200"/>
            <a:fld id="{78FD3C8A-3525-48B7-AAF1-5F8C90CB2127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9469" y="4363166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952" y="4363166"/>
            <a:ext cx="4588497" cy="894634"/>
          </a:xfr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1445" y="6315960"/>
            <a:ext cx="3032312" cy="551724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55844" y="6315960"/>
            <a:ext cx="3032312" cy="55451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123132" y="6315960"/>
            <a:ext cx="3032312" cy="551723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42" y="899033"/>
            <a:ext cx="3698645" cy="23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023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48090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928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4613"/>
            <a:ext cx="7886700" cy="4313639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031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67150" cy="450918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509186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1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98483"/>
            <a:ext cx="3868340" cy="71398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712469"/>
            <a:ext cx="3868340" cy="3603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98483"/>
            <a:ext cx="3887391" cy="71398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712469"/>
            <a:ext cx="3887391" cy="3603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D3C8A-3525-48B7-AAF1-5F8C90CB2127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4822969" y="1302874"/>
            <a:ext cx="4332475" cy="3244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noFill/>
              </a:ln>
              <a:solidFill>
                <a:srgbClr val="142948"/>
              </a:solidFill>
            </a:endParaRP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24147"/>
            <a:ext cx="3803476" cy="303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-9469" y="333924"/>
            <a:ext cx="7347916" cy="426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noFill/>
              </a:ln>
              <a:solidFill>
                <a:srgbClr val="142948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4" y="248113"/>
            <a:ext cx="975425" cy="624272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6578062" cy="5847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5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70722"/>
            <a:ext cx="3886200" cy="427351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70722"/>
            <a:ext cx="3886200" cy="427351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964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79203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79203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343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98483"/>
            <a:ext cx="3868340" cy="71398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712469"/>
            <a:ext cx="3868340" cy="3603491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98483"/>
            <a:ext cx="3887391" cy="713986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712469"/>
            <a:ext cx="3887391" cy="3603491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918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61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266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649691"/>
            <a:ext cx="4629150" cy="459085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649690"/>
            <a:ext cx="2949575" cy="45908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168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4173718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173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1699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630837"/>
            <a:ext cx="4629150" cy="46379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630837"/>
            <a:ext cx="2949575" cy="4637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156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822969" y="1302874"/>
            <a:ext cx="4332475" cy="506818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2057400"/>
            <a:ext cx="4629150" cy="4239704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42397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93888"/>
            <a:ext cx="3349625" cy="303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78FD3C8A-3525-48B7-AAF1-5F8C90CB212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074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5D64F91-19A6-7242-91FC-C76806DB1D26}" type="datetimeFigureOut">
              <a:rPr lang="de-DE" smtClean="0">
                <a:solidFill>
                  <a:prstClr val="black"/>
                </a:solidFill>
                <a:latin typeface="Calibri"/>
              </a:rPr>
              <a:pPr defTabSz="457200"/>
              <a:t>07.12.16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CF6B447-89EF-D541-9D35-AD316E496C00}" type="slidenum">
              <a:rPr lang="de-DE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860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9469" y="333924"/>
            <a:ext cx="6826102" cy="426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noFill/>
              </a:ln>
              <a:solidFill>
                <a:srgbClr val="142948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6113113" cy="5847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D3C8A-3525-48B7-AAF1-5F8C90CB2127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4" y="248113"/>
            <a:ext cx="975425" cy="62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95400" y="644001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28D27DE-7F98-4C4E-BAB5-3664EBB02DB6}" type="datetime1">
              <a:rPr lang="de-DE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 defTabSz="457200"/>
              <a:t>07.12.16</a:t>
            </a:fld>
            <a:endParaRPr lang="de-DE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001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de-DE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4001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4777ED7-9E5E-3C49-8BEF-B656C9A120A3}" type="slidenum">
              <a:rPr lang="de-DE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 defTabSz="457200"/>
              <a:t>‹#›</a:t>
            </a:fld>
            <a:endParaRPr lang="de-DE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80160"/>
            <a:ext cx="8229600" cy="46634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027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000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DE4772F-8BFD-4A3A-8F42-CFF836E7E48C}" type="datetime1">
              <a:rPr lang="de-DE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 defTabSz="457200"/>
              <a:t>07.12.16</a:t>
            </a:fld>
            <a:endParaRPr lang="de-DE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0005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de-DE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000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4777ED7-9E5E-3C49-8BEF-B656C9A120A3}" type="slidenum">
              <a:rPr lang="de-DE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 defTabSz="457200"/>
              <a:t>‹#›</a:t>
            </a:fld>
            <a:endParaRPr lang="de-DE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263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4000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28D27DE-7F98-4C4E-BAB5-3664EBB02DB6}" type="datetime1">
              <a:rPr lang="de-DE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 defTabSz="457200"/>
              <a:t>07.12.16</a:t>
            </a:fld>
            <a:endParaRPr lang="de-DE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0005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de-DE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4000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4777ED7-9E5E-3C49-8BEF-B656C9A120A3}" type="slidenum">
              <a:rPr lang="de-DE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 defTabSz="457200"/>
              <a:t>‹#›</a:t>
            </a:fld>
            <a:endParaRPr lang="de-DE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80160"/>
            <a:ext cx="8229600" cy="46634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293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5D64F91-19A6-7242-91FC-C76806DB1D26}" type="datetimeFigureOut">
              <a:rPr lang="de-DE" smtClean="0">
                <a:solidFill>
                  <a:prstClr val="black"/>
                </a:solidFill>
                <a:latin typeface="Calibri"/>
              </a:rPr>
              <a:pPr defTabSz="457200"/>
              <a:t>07.12.16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CF6B447-89EF-D541-9D35-AD316E496C00}" type="slidenum">
              <a:rPr lang="de-DE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07648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Fotolia_61498313_X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52536" y="-5499992"/>
            <a:ext cx="9721080" cy="97210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335239"/>
            <a:ext cx="7772400" cy="1470025"/>
          </a:xfrm>
        </p:spPr>
        <p:txBody>
          <a:bodyPr/>
          <a:lstStyle>
            <a:lvl1pPr algn="l">
              <a:defRPr>
                <a:solidFill>
                  <a:srgbClr val="142948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11" name="Grafik 10" descr="logo_base_excluded_fa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7584" y="5805264"/>
            <a:ext cx="3164919" cy="7200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279065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8" name="Grafik 7" descr="logo_base_excluded_f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86872" y="6309320"/>
            <a:ext cx="1923271" cy="437581"/>
          </a:xfrm>
          <a:prstGeom prst="rect">
            <a:avLst/>
          </a:prstGeom>
        </p:spPr>
      </p:pic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8546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3CB7D2"/>
                </a:solidFill>
              </a:defRPr>
            </a:lvl1pPr>
          </a:lstStyle>
          <a:p>
            <a:pPr defTabSz="457200"/>
            <a:fld id="{6C6AE60A-B69C-4790-82F7-3882EDF23186}" type="slidenum">
              <a:rPr lang="de-DE" smtClean="0">
                <a:latin typeface="Calibri"/>
              </a:rPr>
              <a:pPr defTabSz="457200"/>
              <a:t>‹#›</a:t>
            </a:fld>
            <a:endParaRPr lang="de-D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21171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6438900"/>
            <a:ext cx="9144000" cy="487363"/>
          </a:xfrm>
          <a:prstGeom prst="rect">
            <a:avLst/>
          </a:prstGeom>
          <a:solidFill>
            <a:srgbClr val="4BA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475413"/>
            <a:ext cx="3889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9776" y="413009"/>
            <a:ext cx="8062560" cy="92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3500"/>
              </a:lnSpc>
              <a:defRPr sz="3500" b="1" baseline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13" y="6524625"/>
            <a:ext cx="1905000" cy="304800"/>
          </a:xfrm>
          <a:prstGeom prst="rect">
            <a:avLst/>
          </a:prstGeom>
        </p:spPr>
        <p:txBody>
          <a:bodyPr/>
          <a:lstStyle>
            <a:lvl1pPr algn="l">
              <a:defRPr sz="1300" b="0">
                <a:solidFill>
                  <a:schemeClr val="bg1"/>
                </a:solidFill>
                <a:latin typeface="+mj-lt"/>
                <a:ea typeface="ＭＳ Ｐゴシック" pitchFamily="-32" charset="-128"/>
              </a:defRPr>
            </a:lvl1pPr>
          </a:lstStyle>
          <a:p>
            <a:pPr defTabSz="457200">
              <a:defRPr/>
            </a:pPr>
            <a:fld id="{E0EC0A3C-623A-4429-A8FB-72C10246B52A}" type="slidenum">
              <a:rPr lang="en-US">
                <a:solidFill>
                  <a:prstClr val="white"/>
                </a:solidFill>
                <a:latin typeface="Calibri"/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796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6438900"/>
            <a:ext cx="9144000" cy="487363"/>
          </a:xfrm>
          <a:prstGeom prst="rect">
            <a:avLst/>
          </a:prstGeom>
          <a:solidFill>
            <a:srgbClr val="4BA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475413"/>
            <a:ext cx="3889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62318"/>
            <a:ext cx="8064896" cy="554463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ts val="2600"/>
              </a:lnSpc>
              <a:defRPr lang="de-DE" sz="2500" baseline="0" dirty="0" smtClean="0">
                <a:solidFill>
                  <a:srgbClr val="4BA829"/>
                </a:solidFill>
                <a:latin typeface="+mn-lt"/>
                <a:ea typeface="ＭＳ Ｐゴシック" pitchFamily="-32" charset="-128"/>
                <a:cs typeface="+mn-cs"/>
              </a:defRPr>
            </a:lvl1pPr>
            <a:lvl2pPr marL="6985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lang="de-DE" sz="1500" kern="1200" baseline="0"/>
            </a:lvl2pPr>
            <a:lvl3pPr marL="914400" indent="0">
              <a:buNone/>
              <a:defRPr sz="1500"/>
            </a:lvl3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2"/>
          </p:nvPr>
        </p:nvSpPr>
        <p:spPr>
          <a:xfrm>
            <a:off x="467743" y="2111720"/>
            <a:ext cx="8064698" cy="2109368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defRPr sz="2500" baseline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900"/>
            </a:lvl2pPr>
            <a:lvl3pPr marL="360000" indent="-180000">
              <a:spcBef>
                <a:spcPts val="400"/>
              </a:spcBef>
              <a:buClrTx/>
              <a:buSzPct val="80000"/>
              <a:defRPr sz="1900" baseline="0"/>
            </a:lvl3pPr>
            <a:lvl4pPr marL="720000" indent="0">
              <a:spcBef>
                <a:spcPts val="400"/>
              </a:spcBef>
              <a:buFontTx/>
              <a:buNone/>
              <a:defRPr sz="1500" baseline="0"/>
            </a:lvl4pPr>
            <a:lvl5pPr marL="1080000" indent="-180000">
              <a:spcBef>
                <a:spcPts val="4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500" baseline="0"/>
            </a:lvl5pPr>
            <a:lvl6pPr marL="900000" indent="0">
              <a:buSzPct val="80000"/>
              <a:buFont typeface="Arial" pitchFamily="34" charset="0"/>
              <a:buNone/>
              <a:defRPr sz="1500"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9776" y="413009"/>
            <a:ext cx="8062560" cy="92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3500"/>
              </a:lnSpc>
              <a:defRPr sz="3500" b="1" baseline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 smtClean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74613" y="6524625"/>
            <a:ext cx="1905000" cy="304800"/>
          </a:xfrm>
          <a:prstGeom prst="rect">
            <a:avLst/>
          </a:prstGeom>
        </p:spPr>
        <p:txBody>
          <a:bodyPr/>
          <a:lstStyle>
            <a:lvl1pPr algn="l">
              <a:defRPr sz="1300" b="0">
                <a:solidFill>
                  <a:schemeClr val="bg1"/>
                </a:solidFill>
                <a:latin typeface="+mj-lt"/>
                <a:ea typeface="ＭＳ Ｐゴシック" pitchFamily="-32" charset="-128"/>
              </a:defRPr>
            </a:lvl1pPr>
          </a:lstStyle>
          <a:p>
            <a:pPr defTabSz="457200">
              <a:defRPr/>
            </a:pPr>
            <a:fld id="{4DD5CDCB-372C-422F-992B-A3866B225CEA}" type="slidenum">
              <a:rPr lang="en-US">
                <a:solidFill>
                  <a:prstClr val="white"/>
                </a:solidFill>
                <a:latin typeface="Calibri"/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128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469" y="271932"/>
            <a:ext cx="6826102" cy="893135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42948"/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pPr defTabSz="457200"/>
            <a:fld id="{78FD3C8A-3525-48B7-AAF1-5F8C90CB2127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48113"/>
            <a:ext cx="1406000" cy="89984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1445" y="6608724"/>
            <a:ext cx="3032312" cy="258959"/>
          </a:xfrm>
          <a:prstGeom prst="rect">
            <a:avLst/>
          </a:prstGeom>
          <a:solidFill>
            <a:srgbClr val="F05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055844" y="6611520"/>
            <a:ext cx="3032312" cy="258959"/>
          </a:xfrm>
          <a:prstGeom prst="rect">
            <a:avLst/>
          </a:prstGeom>
          <a:solidFill>
            <a:srgbClr val="3CB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123132" y="6608724"/>
            <a:ext cx="3032312" cy="258959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-9469" y="333924"/>
            <a:ext cx="6826102" cy="426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noFill/>
              </a:ln>
              <a:solidFill>
                <a:srgbClr val="142948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6113113" cy="5847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822969" y="1302874"/>
            <a:ext cx="4332475" cy="3244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noFill/>
              </a:ln>
              <a:solidFill>
                <a:srgbClr val="142948"/>
              </a:solidFill>
            </a:endParaRP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5060" y="1324147"/>
            <a:ext cx="3803476" cy="3030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399704" y="6612514"/>
            <a:ext cx="709956" cy="255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D3C8A-3525-48B7-AAF1-5F8C90CB2127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4" y="248113"/>
            <a:ext cx="975425" cy="62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6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65.xml"/><Relationship Id="rId24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88.xml"/><Relationship Id="rId24" Type="http://schemas.openxmlformats.org/officeDocument/2006/relationships/theme" Target="../theme/theme5.xml"/><Relationship Id="rId10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8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86" r:id="rId3"/>
    <p:sldLayoutId id="2147483674" r:id="rId4"/>
    <p:sldLayoutId id="2147483687" r:id="rId5"/>
    <p:sldLayoutId id="2147483675" r:id="rId6"/>
    <p:sldLayoutId id="2147483688" r:id="rId7"/>
    <p:sldLayoutId id="2147483676" r:id="rId8"/>
    <p:sldLayoutId id="2147483689" r:id="rId9"/>
    <p:sldLayoutId id="2147483678" r:id="rId10"/>
    <p:sldLayoutId id="2147483690" r:id="rId11"/>
    <p:sldLayoutId id="2147483679" r:id="rId12"/>
    <p:sldLayoutId id="2147483685" r:id="rId13"/>
    <p:sldLayoutId id="2147483799" r:id="rId14"/>
  </p:sldLayoutIdLst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bg1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9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2pPr>
      <a:lvl3pPr marL="89535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3pPr>
      <a:lvl4pPr marL="11684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7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4pPr>
      <a:lvl5pPr marL="1433513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9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bg1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9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2pPr>
      <a:lvl3pPr marL="89535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3pPr>
      <a:lvl4pPr marL="11684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7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4pPr>
      <a:lvl5pPr marL="1433513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6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bg1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9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2pPr>
      <a:lvl3pPr marL="89535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3pPr>
      <a:lvl4pPr marL="11684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7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4pPr>
      <a:lvl5pPr marL="1433513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3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bg1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9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2pPr>
      <a:lvl3pPr marL="89535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3pPr>
      <a:lvl4pPr marL="11684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7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4pPr>
      <a:lvl5pPr marL="1433513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5431"/>
            <a:ext cx="4546665" cy="912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bg1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9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2pPr>
      <a:lvl3pPr marL="89535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3pPr>
      <a:lvl4pPr marL="11684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7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4pPr>
      <a:lvl5pPr marL="1433513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rgbClr val="142948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etaphacts.com" TargetMode="External"/><Relationship Id="rId4" Type="http://schemas.openxmlformats.org/officeDocument/2006/relationships/hyperlink" Target="http://twitter.com/metaphacts" TargetMode="External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data.metaphacts.com/resource/:crm" TargetMode="Externa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4" Type="http://schemas.openxmlformats.org/officeDocument/2006/relationships/slide" Target="slide12.xml"/><Relationship Id="rId5" Type="http://schemas.openxmlformats.org/officeDocument/2006/relationships/slide" Target="slide9.xml"/><Relationship Id="rId6" Type="http://schemas.openxmlformats.org/officeDocument/2006/relationships/slide" Target="slide5.xml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031" y="3831725"/>
            <a:ext cx="4874191" cy="894634"/>
          </a:xfrm>
        </p:spPr>
        <p:txBody>
          <a:bodyPr/>
          <a:lstStyle/>
          <a:p>
            <a:r>
              <a:rPr lang="en-US" dirty="0" smtClean="0"/>
              <a:t>Semantic Database Builder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5932" y="4973445"/>
            <a:ext cx="189026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666666"/>
                </a:solidFill>
                <a:latin typeface="Helvetica" charset="0"/>
              </a:defRPr>
            </a:lvl1pPr>
          </a:lstStyle>
          <a:p>
            <a:r>
              <a:rPr lang="en-US"/>
              <a:t>Dominic Oldman</a:t>
            </a:r>
            <a:endParaRPr lang="en-US" dirty="0" err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85" y="5583962"/>
            <a:ext cx="1328740" cy="850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68" y="4962293"/>
            <a:ext cx="1454573" cy="5162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5932" y="5824493"/>
            <a:ext cx="14959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666666"/>
                </a:solidFill>
                <a:latin typeface="Helvetica" charset="0"/>
              </a:defRPr>
            </a:lvl1pPr>
          </a:lstStyle>
          <a:p>
            <a:r>
              <a:rPr lang="en-US" dirty="0"/>
              <a:t>Peter </a:t>
            </a:r>
            <a:r>
              <a:rPr lang="en-US" dirty="0" err="1"/>
              <a:t>Haase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26885" y="2902619"/>
            <a:ext cx="5508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666666"/>
                </a:solidFill>
                <a:latin typeface="Helvetica" charset="0"/>
              </a:rPr>
              <a:t>Creating the Cultural Heritage Knowledge Graph</a:t>
            </a:r>
            <a:endParaRPr lang="en-US" sz="1600">
              <a:solidFill>
                <a:srgbClr val="666666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0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xmlns:p14="http://schemas.microsoft.com/office/powerpoint/2010/main"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5" y="0"/>
            <a:ext cx="9139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0"/>
            <a:ext cx="9144000" cy="68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0"/>
            <a:ext cx="9144000" cy="68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9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0"/>
            <a:ext cx="9144000" cy="68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0"/>
            <a:ext cx="9144000" cy="68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0"/>
            <a:ext cx="9144000" cy="68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0"/>
            <a:ext cx="9144000" cy="68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0"/>
            <a:ext cx="9144000" cy="68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0"/>
            <a:ext cx="9144000" cy="68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3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Database Builder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700"/>
            <a:ext cx="9144000" cy="45397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4201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ResearchSpace</a:t>
            </a:r>
            <a:r>
              <a:rPr lang="en-US" dirty="0" smtClean="0"/>
              <a:t> Project</a:t>
            </a:r>
          </a:p>
          <a:p>
            <a:pPr lvl="1"/>
            <a:r>
              <a:rPr lang="en-US" dirty="0" smtClean="0"/>
              <a:t>Goals and context</a:t>
            </a:r>
          </a:p>
          <a:p>
            <a:endParaRPr lang="en-US" dirty="0"/>
          </a:p>
          <a:p>
            <a:r>
              <a:rPr lang="en-US" dirty="0" err="1" smtClean="0"/>
              <a:t>ResearchSpace</a:t>
            </a:r>
            <a:r>
              <a:rPr lang="en-US" dirty="0" smtClean="0"/>
              <a:t> Platform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etaphacts</a:t>
            </a:r>
            <a:r>
              <a:rPr lang="en-US" dirty="0" smtClean="0"/>
              <a:t> Knowledge Graph Platform</a:t>
            </a:r>
          </a:p>
          <a:p>
            <a:pPr lvl="1"/>
            <a:r>
              <a:rPr lang="en-US" dirty="0" smtClean="0"/>
              <a:t>Brief demo</a:t>
            </a:r>
          </a:p>
          <a:p>
            <a:endParaRPr lang="en-US" dirty="0"/>
          </a:p>
          <a:p>
            <a:r>
              <a:rPr lang="en-US" dirty="0" smtClean="0"/>
              <a:t>Semantic Database Builder</a:t>
            </a:r>
          </a:p>
          <a:p>
            <a:pPr lvl="1"/>
            <a:r>
              <a:rPr lang="en-US" dirty="0" smtClean="0"/>
              <a:t>Technical approach</a:t>
            </a:r>
          </a:p>
          <a:p>
            <a:pPr lvl="1"/>
            <a:r>
              <a:rPr lang="en-US" dirty="0" smtClean="0"/>
              <a:t>Field Definitions</a:t>
            </a:r>
          </a:p>
          <a:p>
            <a:pPr lvl="1"/>
            <a:r>
              <a:rPr lang="en-US" dirty="0" smtClean="0"/>
              <a:t>CRM Patterns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Next: Experiences from Florian </a:t>
            </a:r>
            <a:r>
              <a:rPr lang="en-US" dirty="0" err="1" smtClean="0"/>
              <a:t>Kräutli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4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619" y="1496761"/>
            <a:ext cx="7886700" cy="4480907"/>
          </a:xfrm>
        </p:spPr>
        <p:txBody>
          <a:bodyPr/>
          <a:lstStyle/>
          <a:p>
            <a:r>
              <a:rPr lang="en-US" dirty="0" smtClean="0"/>
              <a:t>User interacts with simple forms for a record</a:t>
            </a:r>
          </a:p>
          <a:p>
            <a:r>
              <a:rPr lang="en-US" dirty="0" smtClean="0"/>
              <a:t>Forms have fields  and field values</a:t>
            </a:r>
          </a:p>
          <a:p>
            <a:r>
              <a:rPr lang="en-US" dirty="0"/>
              <a:t>”Semantic fields” provide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mapping </a:t>
            </a:r>
            <a:r>
              <a:rPr lang="en-US" dirty="0"/>
              <a:t>from user input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complex </a:t>
            </a:r>
            <a:r>
              <a:rPr lang="en-US" dirty="0"/>
              <a:t>graph </a:t>
            </a:r>
            <a:r>
              <a:rPr lang="en-US" dirty="0" smtClean="0"/>
              <a:t>structures</a:t>
            </a:r>
          </a:p>
          <a:p>
            <a:r>
              <a:rPr lang="en-US" dirty="0" smtClean="0"/>
              <a:t>HTML5 Web Components</a:t>
            </a:r>
            <a:br>
              <a:rPr lang="en-US" dirty="0" smtClean="0"/>
            </a:br>
            <a:r>
              <a:rPr lang="en-US" dirty="0" smtClean="0"/>
              <a:t>for user interaction and</a:t>
            </a:r>
            <a:br>
              <a:rPr lang="en-US" dirty="0" smtClean="0"/>
            </a:br>
            <a:r>
              <a:rPr lang="en-US" dirty="0" smtClean="0"/>
              <a:t>layout of the 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Form-based authoring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80" y="2374226"/>
            <a:ext cx="4657345" cy="4004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73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879"/>
            <a:ext cx="9144000" cy="2806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75" y="2727153"/>
            <a:ext cx="4657345" cy="4004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362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Field Definitions &amp; Field </a:t>
            </a:r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field definition holds all information necessary for the form and the respective form input elements to </a:t>
            </a:r>
          </a:p>
          <a:p>
            <a:pPr lvl="1"/>
            <a:r>
              <a:rPr lang="en-US" dirty="0" smtClean="0"/>
              <a:t>read existing </a:t>
            </a:r>
            <a:r>
              <a:rPr lang="en-US" b="1" dirty="0" smtClean="0"/>
              <a:t>field values</a:t>
            </a:r>
          </a:p>
          <a:p>
            <a:pPr lvl="1"/>
            <a:r>
              <a:rPr lang="en-US" dirty="0" smtClean="0"/>
              <a:t>add and modify </a:t>
            </a:r>
            <a:r>
              <a:rPr lang="en-US" b="1" dirty="0" smtClean="0"/>
              <a:t>field values</a:t>
            </a:r>
          </a:p>
          <a:p>
            <a:pPr lvl="1"/>
            <a:r>
              <a:rPr lang="en-US" dirty="0" smtClean="0"/>
              <a:t>define the XSD </a:t>
            </a:r>
            <a:r>
              <a:rPr lang="en-US" dirty="0" err="1" smtClean="0"/>
              <a:t>datatype</a:t>
            </a:r>
            <a:r>
              <a:rPr lang="en-US" dirty="0" smtClean="0"/>
              <a:t> </a:t>
            </a:r>
            <a:r>
              <a:rPr lang="en-US" b="1" dirty="0" smtClean="0"/>
              <a:t>for field values</a:t>
            </a:r>
          </a:p>
          <a:p>
            <a:pPr lvl="1"/>
            <a:r>
              <a:rPr lang="en-US" dirty="0" smtClean="0"/>
              <a:t>validate </a:t>
            </a:r>
            <a:r>
              <a:rPr lang="en-US" b="1" dirty="0" smtClean="0"/>
              <a:t>field values </a:t>
            </a:r>
            <a:r>
              <a:rPr lang="en-US" dirty="0" smtClean="0"/>
              <a:t>against the existing knowledge graph at user input time</a:t>
            </a:r>
          </a:p>
          <a:p>
            <a:pPr lvl="1"/>
            <a:r>
              <a:rPr lang="en-US" dirty="0" smtClean="0"/>
              <a:t>provide meaning full autosuggestions or a set of pre-defined </a:t>
            </a:r>
            <a:r>
              <a:rPr lang="en-US" b="1" dirty="0" smtClean="0"/>
              <a:t>field values </a:t>
            </a:r>
          </a:p>
          <a:p>
            <a:pPr lvl="1"/>
            <a:endParaRPr lang="en-US" dirty="0" smtClean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57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Very simple field definition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6500"/>
            <a:ext cx="9144000" cy="190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CRM - Graph </a:t>
            </a:r>
            <a:r>
              <a:rPr lang="en-US" dirty="0" smtClean="0"/>
              <a:t>Structures are Complex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300"/>
            <a:ext cx="9144000" cy="38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field definition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7700"/>
            <a:ext cx="9144000" cy="302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Editor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1" y="767835"/>
            <a:ext cx="8550442" cy="582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Main form input elements:</a:t>
            </a:r>
          </a:p>
          <a:p>
            <a:r>
              <a:rPr lang="de-DE" dirty="0"/>
              <a:t>&lt;</a:t>
            </a:r>
            <a:r>
              <a:rPr lang="en-US" dirty="0" smtClean="0">
                <a:solidFill>
                  <a:srgbClr val="00B050"/>
                </a:solidFill>
              </a:rPr>
              <a:t>semantic-form-text-input</a:t>
            </a:r>
            <a:r>
              <a:rPr lang="en-US" dirty="0"/>
              <a:t> </a:t>
            </a:r>
            <a:r>
              <a:rPr lang="en-US" dirty="0">
                <a:solidFill>
                  <a:srgbClr val="0070C0"/>
                </a:solidFill>
              </a:rPr>
              <a:t>for</a:t>
            </a:r>
            <a:r>
              <a:rPr lang="en-US" dirty="0"/>
              <a:t>="{</a:t>
            </a:r>
            <a:r>
              <a:rPr lang="en-US" dirty="0" err="1">
                <a:solidFill>
                  <a:srgbClr val="C00000"/>
                </a:solidFill>
              </a:rPr>
              <a:t>fieldId</a:t>
            </a:r>
            <a:r>
              <a:rPr lang="en-US" dirty="0"/>
              <a:t>}"&gt; 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Typically used </a:t>
            </a:r>
            <a:r>
              <a:rPr lang="en-US" dirty="0"/>
              <a:t>for Literal </a:t>
            </a:r>
            <a:r>
              <a:rPr lang="en-US" dirty="0" smtClean="0"/>
              <a:t>values. Accepts </a:t>
            </a:r>
            <a:r>
              <a:rPr lang="en-US" dirty="0"/>
              <a:t>an optional attribute "languages", which can be used to let the user select a language tag if </a:t>
            </a:r>
            <a:r>
              <a:rPr lang="en-US" dirty="0" err="1"/>
              <a:t>xsdDatatype</a:t>
            </a:r>
            <a:r>
              <a:rPr lang="en-US" dirty="0"/>
              <a:t> is </a:t>
            </a:r>
            <a:r>
              <a:rPr lang="en-US" dirty="0" err="1"/>
              <a:t>xsd:langString</a:t>
            </a:r>
            <a:r>
              <a:rPr lang="en-US" dirty="0"/>
              <a:t>. </a:t>
            </a:r>
          </a:p>
          <a:p>
            <a:r>
              <a:rPr lang="en-US" dirty="0"/>
              <a:t>&lt;</a:t>
            </a:r>
            <a:r>
              <a:rPr lang="en-US" dirty="0">
                <a:solidFill>
                  <a:srgbClr val="00B050"/>
                </a:solidFill>
              </a:rPr>
              <a:t>semantic-form-select-input</a:t>
            </a:r>
            <a:r>
              <a:rPr lang="en-US" dirty="0"/>
              <a:t> </a:t>
            </a:r>
            <a:r>
              <a:rPr lang="en-US" dirty="0">
                <a:solidFill>
                  <a:srgbClr val="0070C0"/>
                </a:solidFill>
              </a:rPr>
              <a:t>for</a:t>
            </a:r>
            <a:r>
              <a:rPr lang="en-US" dirty="0"/>
              <a:t>="{</a:t>
            </a:r>
            <a:r>
              <a:rPr lang="en-US" dirty="0" err="1">
                <a:solidFill>
                  <a:srgbClr val="C00000"/>
                </a:solidFill>
              </a:rPr>
              <a:t>fieldId</a:t>
            </a:r>
            <a:r>
              <a:rPr lang="en-US" dirty="0"/>
              <a:t>}"&gt;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Offers </a:t>
            </a:r>
            <a:r>
              <a:rPr lang="en-US" dirty="0"/>
              <a:t>a dropdown list to choose entities from, using the "</a:t>
            </a:r>
            <a:r>
              <a:rPr lang="en-US" dirty="0" err="1"/>
              <a:t>valueSetPattern</a:t>
            </a:r>
            <a:r>
              <a:rPr lang="en-US" dirty="0"/>
              <a:t>" from the referenced field definition.</a:t>
            </a:r>
          </a:p>
          <a:p>
            <a:r>
              <a:rPr lang="en-US" dirty="0"/>
              <a:t>&lt;</a:t>
            </a:r>
            <a:r>
              <a:rPr lang="en-US" dirty="0">
                <a:solidFill>
                  <a:srgbClr val="00B050"/>
                </a:solidFill>
              </a:rPr>
              <a:t>semantic-form-autocomplete-input</a:t>
            </a:r>
            <a:r>
              <a:rPr lang="en-US" dirty="0"/>
              <a:t> </a:t>
            </a:r>
            <a:r>
              <a:rPr lang="en-US" dirty="0">
                <a:solidFill>
                  <a:srgbClr val="0070C0"/>
                </a:solidFill>
              </a:rPr>
              <a:t>for</a:t>
            </a:r>
            <a:r>
              <a:rPr lang="en-US" dirty="0"/>
              <a:t>="{</a:t>
            </a:r>
            <a:r>
              <a:rPr lang="en-US" dirty="0" err="1">
                <a:solidFill>
                  <a:srgbClr val="C00000"/>
                </a:solidFill>
              </a:rPr>
              <a:t>fieldId</a:t>
            </a:r>
            <a:r>
              <a:rPr lang="en-US" dirty="0"/>
              <a:t>}"&gt;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Dynamic </a:t>
            </a:r>
            <a:r>
              <a:rPr lang="en-US" dirty="0"/>
              <a:t>autosuggestion while user enters search token, using the "</a:t>
            </a:r>
            <a:r>
              <a:rPr lang="en-US" dirty="0" err="1"/>
              <a:t>autosuggestionPattern</a:t>
            </a:r>
            <a:r>
              <a:rPr lang="en-US" dirty="0"/>
              <a:t>" from the referenced field definition.</a:t>
            </a:r>
          </a:p>
          <a:p>
            <a:r>
              <a:rPr lang="en-US" dirty="0"/>
              <a:t>&lt;</a:t>
            </a:r>
            <a:r>
              <a:rPr lang="en-US" dirty="0">
                <a:solidFill>
                  <a:srgbClr val="00B050"/>
                </a:solidFill>
              </a:rPr>
              <a:t>semantic-form-</a:t>
            </a:r>
            <a:r>
              <a:rPr lang="en-US" dirty="0" err="1">
                <a:solidFill>
                  <a:srgbClr val="00B050"/>
                </a:solidFill>
              </a:rPr>
              <a:t>datetime</a:t>
            </a:r>
            <a:r>
              <a:rPr lang="en-US" dirty="0">
                <a:solidFill>
                  <a:srgbClr val="00B050"/>
                </a:solidFill>
              </a:rPr>
              <a:t>-input</a:t>
            </a:r>
            <a:r>
              <a:rPr lang="en-US" dirty="0"/>
              <a:t> </a:t>
            </a:r>
            <a:r>
              <a:rPr lang="en-US" dirty="0">
                <a:solidFill>
                  <a:srgbClr val="0070C0"/>
                </a:solidFill>
              </a:rPr>
              <a:t>for</a:t>
            </a:r>
            <a:r>
              <a:rPr lang="en-US" dirty="0"/>
              <a:t>="{</a:t>
            </a:r>
            <a:r>
              <a:rPr lang="en-US" dirty="0" err="1">
                <a:solidFill>
                  <a:srgbClr val="C00000"/>
                </a:solidFill>
              </a:rPr>
              <a:t>fieldId</a:t>
            </a:r>
            <a:r>
              <a:rPr lang="en-US" dirty="0"/>
              <a:t>}"&gt;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Component </a:t>
            </a:r>
            <a:r>
              <a:rPr lang="en-US" dirty="0"/>
              <a:t>to either enter date or </a:t>
            </a:r>
            <a:r>
              <a:rPr lang="en-US" dirty="0" err="1"/>
              <a:t>dateTime</a:t>
            </a:r>
            <a:r>
              <a:rPr lang="en-US" dirty="0"/>
              <a:t> string or to select them visually from a calendar.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Form Markup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5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Components for Fields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1" y="1884948"/>
            <a:ext cx="71628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95" y="3084763"/>
            <a:ext cx="3479800" cy="134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58" y="2949073"/>
            <a:ext cx="33401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and Bootstrap – Example: Tabs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2" y="2552362"/>
            <a:ext cx="5719679" cy="3963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64991"/>
            <a:ext cx="6689557" cy="172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7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ResearchSpace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ResearchSpace</a:t>
            </a:r>
            <a:r>
              <a:rPr lang="en-US" dirty="0" smtClean="0"/>
              <a:t> project: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 funded by the Andrew Mellon Foundation;</a:t>
            </a:r>
          </a:p>
          <a:p>
            <a:pPr lvl="1"/>
            <a:r>
              <a:rPr lang="en-US" dirty="0" smtClean="0"/>
              <a:t>develops a set of </a:t>
            </a:r>
            <a:r>
              <a:rPr lang="en-US" dirty="0"/>
              <a:t>cultural heritage </a:t>
            </a:r>
            <a:r>
              <a:rPr lang="en-US" dirty="0" smtClean="0"/>
              <a:t>research tools;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ses </a:t>
            </a:r>
            <a:r>
              <a:rPr lang="en-US" dirty="0" err="1" smtClean="0"/>
              <a:t>Metaphacts</a:t>
            </a:r>
            <a:r>
              <a:rPr lang="en-US" dirty="0" smtClean="0"/>
              <a:t> platform as a basis to reuse and combine these tools –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or each project using </a:t>
            </a:r>
            <a:r>
              <a:rPr lang="en-US" dirty="0" err="1" smtClean="0"/>
              <a:t>ResearchSpace</a:t>
            </a:r>
            <a:r>
              <a:rPr lang="en-US" dirty="0" smtClean="0"/>
              <a:t>,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or applications beyond cultural heritage;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onfigures and </a:t>
            </a:r>
            <a:r>
              <a:rPr lang="en-US" dirty="0" err="1" smtClean="0"/>
              <a:t>specialises</a:t>
            </a:r>
            <a:r>
              <a:rPr lang="en-US" dirty="0" smtClean="0"/>
              <a:t> these tools for data integrated using the CIDOC CRM ontology.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4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used for instance creation as well as editing</a:t>
            </a:r>
          </a:p>
          <a:p>
            <a:r>
              <a:rPr lang="en-US" dirty="0" smtClean="0"/>
              <a:t>Records can be managed in LDP containers or named graphs</a:t>
            </a:r>
          </a:p>
          <a:p>
            <a:r>
              <a:rPr lang="en-US" dirty="0" smtClean="0"/>
              <a:t>Provenance management (when, who modified)</a:t>
            </a:r>
          </a:p>
          <a:p>
            <a:r>
              <a:rPr lang="en-US" dirty="0" smtClean="0"/>
              <a:t>Full support for XSD datatypes (including input components)</a:t>
            </a:r>
          </a:p>
          <a:p>
            <a:r>
              <a:rPr lang="en-US" dirty="0" smtClean="0"/>
              <a:t>Configurable autosuggestion</a:t>
            </a:r>
          </a:p>
          <a:p>
            <a:r>
              <a:rPr lang="en-US" dirty="0" smtClean="0"/>
              <a:t>Multi-</a:t>
            </a:r>
            <a:r>
              <a:rPr lang="en-US" dirty="0" err="1" smtClean="0"/>
              <a:t>linguality</a:t>
            </a:r>
            <a:endParaRPr lang="en-US" dirty="0" smtClean="0"/>
          </a:p>
          <a:p>
            <a:r>
              <a:rPr lang="en-US" dirty="0" smtClean="0"/>
              <a:t>RDF 1.1 compliance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1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6"/>
          <p:cNvSpPr>
            <a:spLocks noGrp="1"/>
          </p:cNvSpPr>
          <p:nvPr>
            <p:ph idx="1"/>
          </p:nvPr>
        </p:nvSpPr>
        <p:spPr>
          <a:xfrm>
            <a:off x="4683512" y="1825621"/>
            <a:ext cx="4054862" cy="44809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b="1" dirty="0" err="1"/>
              <a:t>metaphacts</a:t>
            </a:r>
            <a:r>
              <a:rPr lang="de-DE" sz="2800" b="1" dirty="0"/>
              <a:t> GmbH</a:t>
            </a:r>
          </a:p>
          <a:p>
            <a:pPr>
              <a:buNone/>
            </a:pPr>
            <a:r>
              <a:rPr lang="de-DE" dirty="0"/>
              <a:t>Industriestraße 41</a:t>
            </a:r>
          </a:p>
          <a:p>
            <a:pPr>
              <a:buNone/>
            </a:pPr>
            <a:r>
              <a:rPr lang="de-DE" dirty="0"/>
              <a:t>69190 Walldorf</a:t>
            </a:r>
          </a:p>
          <a:p>
            <a:pPr>
              <a:buNone/>
            </a:pPr>
            <a:r>
              <a:rPr lang="de-DE" dirty="0"/>
              <a:t>Germany</a:t>
            </a:r>
          </a:p>
          <a:p>
            <a:pPr>
              <a:buNone/>
            </a:pPr>
            <a:r>
              <a:rPr lang="de-DE" dirty="0"/>
              <a:t>p +49 6227 </a:t>
            </a:r>
            <a:r>
              <a:rPr lang="en-US" dirty="0"/>
              <a:t>6989965</a:t>
            </a:r>
          </a:p>
          <a:p>
            <a:pPr>
              <a:buNone/>
            </a:pPr>
            <a:r>
              <a:rPr lang="de-DE" dirty="0"/>
              <a:t>m +49 157 </a:t>
            </a:r>
            <a:r>
              <a:rPr lang="de-DE" dirty="0" smtClean="0"/>
              <a:t>50152441</a:t>
            </a:r>
          </a:p>
          <a:p>
            <a:pPr>
              <a:buNone/>
            </a:pPr>
            <a:r>
              <a:rPr lang="de-DE" dirty="0" err="1" smtClean="0"/>
              <a:t>e</a:t>
            </a:r>
            <a:r>
              <a:rPr lang="de-DE" dirty="0"/>
              <a:t> </a:t>
            </a:r>
            <a:r>
              <a:rPr lang="de-DE" dirty="0">
                <a:hlinkClick r:id="rId3"/>
              </a:rPr>
              <a:t>info@metaphacts.com</a:t>
            </a:r>
            <a:endParaRPr lang="de-DE" dirty="0"/>
          </a:p>
          <a:p>
            <a:pPr>
              <a:buNone/>
            </a:pPr>
            <a:r>
              <a:rPr lang="en-US" dirty="0"/>
              <a:t>    </a:t>
            </a:r>
            <a:r>
              <a:rPr lang="en-US" dirty="0" smtClean="0"/>
              <a:t>  </a:t>
            </a:r>
            <a:r>
              <a:rPr lang="de-DE" dirty="0" smtClean="0">
                <a:hlinkClick r:id="rId4"/>
              </a:rPr>
              <a:t>@metaphacts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in Touch!</a:t>
            </a:r>
            <a:endParaRPr lang="en-US" dirty="0"/>
          </a:p>
        </p:txBody>
      </p:sp>
      <p:pic>
        <p:nvPicPr>
          <p:cNvPr id="20" name="Grafik 7" descr="Twitter_logo_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" y="4711393"/>
            <a:ext cx="407269" cy="331107"/>
          </a:xfrm>
          <a:prstGeom prst="rect">
            <a:avLst/>
          </a:prstGeom>
        </p:spPr>
      </p:pic>
      <p:sp>
        <p:nvSpPr>
          <p:cNvPr id="6" name="Inhaltsplatzhalter 6"/>
          <p:cNvSpPr txBox="1">
            <a:spLocks/>
          </p:cNvSpPr>
          <p:nvPr/>
        </p:nvSpPr>
        <p:spPr>
          <a:xfrm>
            <a:off x="628650" y="1825622"/>
            <a:ext cx="4054862" cy="4480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948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142948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89535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948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168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700" kern="1200">
                <a:solidFill>
                  <a:srgbClr val="142948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433513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42948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de-DE" sz="2800" b="1" dirty="0" smtClean="0"/>
              <a:t>The British Museum</a:t>
            </a:r>
          </a:p>
          <a:p>
            <a:pPr>
              <a:buFont typeface="Arial" panose="020B0604020202020204" pitchFamily="34" charset="0"/>
              <a:buNone/>
            </a:pPr>
            <a:r>
              <a:rPr lang="de-DE" dirty="0" smtClean="0"/>
              <a:t>Great Russell Street</a:t>
            </a:r>
          </a:p>
          <a:p>
            <a:pPr>
              <a:buFont typeface="Arial" panose="020B0604020202020204" pitchFamily="34" charset="0"/>
              <a:buNone/>
            </a:pPr>
            <a:r>
              <a:rPr lang="de-DE" dirty="0" smtClean="0"/>
              <a:t>London</a:t>
            </a:r>
          </a:p>
          <a:p>
            <a:pPr>
              <a:buFont typeface="Arial" panose="020B0604020202020204" pitchFamily="34" charset="0"/>
              <a:buNone/>
            </a:pPr>
            <a:r>
              <a:rPr lang="de-DE" dirty="0" smtClean="0"/>
              <a:t>United </a:t>
            </a:r>
            <a:r>
              <a:rPr lang="de-DE" dirty="0" err="1" smtClean="0"/>
              <a:t>Kingdom</a:t>
            </a:r>
            <a:endParaRPr lang="de-DE" dirty="0" smtClean="0"/>
          </a:p>
          <a:p>
            <a:pPr>
              <a:buFont typeface="Arial" panose="020B0604020202020204" pitchFamily="34" charset="0"/>
              <a:buNone/>
            </a:pPr>
            <a:r>
              <a:rPr lang="is-IS" dirty="0" smtClean="0"/>
              <a:t>p</a:t>
            </a:r>
            <a:r>
              <a:rPr lang="is-IS" dirty="0"/>
              <a:t>   </a:t>
            </a:r>
            <a:r>
              <a:rPr lang="is-IS" dirty="0" smtClean="0"/>
              <a:t>+44 </a:t>
            </a:r>
            <a:r>
              <a:rPr lang="is-IS" dirty="0"/>
              <a:t>020 7323 </a:t>
            </a:r>
            <a:r>
              <a:rPr lang="is-IS" dirty="0" smtClean="0"/>
              <a:t>8796</a:t>
            </a:r>
          </a:p>
          <a:p>
            <a:pPr>
              <a:buFont typeface="Arial" panose="020B0604020202020204" pitchFamily="34" charset="0"/>
              <a:buNone/>
            </a:pPr>
            <a:r>
              <a:rPr lang="is-IS" dirty="0" smtClean="0"/>
              <a:t>m  +44 07565 147 422</a:t>
            </a:r>
          </a:p>
          <a:p>
            <a:pPr>
              <a:buFont typeface="Arial" panose="020B0604020202020204" pitchFamily="34" charset="0"/>
              <a:buNone/>
            </a:pPr>
            <a:r>
              <a:rPr lang="de-DE" dirty="0" err="1" smtClean="0"/>
              <a:t>e</a:t>
            </a:r>
            <a:r>
              <a:rPr lang="de-DE" dirty="0" smtClean="0"/>
              <a:t> </a:t>
            </a:r>
            <a:r>
              <a:rPr lang="en-US" sz="1600" dirty="0" err="1">
                <a:solidFill>
                  <a:srgbClr val="666666"/>
                </a:solidFill>
                <a:latin typeface="Helvetica" charset="0"/>
              </a:rPr>
              <a:t>ResearchSpace@britishmuseum.org</a:t>
            </a:r>
            <a:endParaRPr lang="en-US" sz="1600" dirty="0">
              <a:solidFill>
                <a:srgbClr val="666666"/>
              </a:solidFill>
              <a:latin typeface="Helvetica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dirty="0" smtClean="0"/>
              <a:t>      </a:t>
            </a:r>
            <a:r>
              <a:rPr lang="de-DE" dirty="0" smtClean="0">
                <a:hlinkClick r:id="rId4"/>
              </a:rPr>
              <a:t>@</a:t>
            </a:r>
            <a:r>
              <a:rPr lang="de-DE" dirty="0" err="1" smtClean="0"/>
              <a:t>ResearchSpace</a:t>
            </a:r>
            <a:endParaRPr lang="de-DE" dirty="0"/>
          </a:p>
        </p:txBody>
      </p:sp>
      <p:pic>
        <p:nvPicPr>
          <p:cNvPr id="7" name="Grafik 7" descr="Twitter_logo_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3512" y="4728123"/>
            <a:ext cx="407269" cy="33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68" y="1760046"/>
            <a:ext cx="6081932" cy="36662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metaphacts </a:t>
            </a:r>
            <a:r>
              <a:rPr lang="de-DE" dirty="0" err="1"/>
              <a:t>at</a:t>
            </a:r>
            <a:r>
              <a:rPr lang="de-DE" dirty="0"/>
              <a:t> a </a:t>
            </a:r>
            <a:r>
              <a:rPr lang="de-DE" dirty="0" err="1"/>
              <a:t>Glance</a:t>
            </a:r>
            <a:endParaRPr lang="de-DE" dirty="0"/>
          </a:p>
        </p:txBody>
      </p:sp>
      <p:sp>
        <p:nvSpPr>
          <p:cNvPr id="122" name="Inhaltsplatzhalter 1"/>
          <p:cNvSpPr>
            <a:spLocks noGrp="1"/>
          </p:cNvSpPr>
          <p:nvPr>
            <p:ph idx="1"/>
          </p:nvPr>
        </p:nvSpPr>
        <p:spPr>
          <a:xfrm>
            <a:off x="472158" y="1166632"/>
            <a:ext cx="2917813" cy="4542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COMPANY FACTS</a:t>
            </a:r>
          </a:p>
          <a:p>
            <a:r>
              <a:rPr lang="en-US" sz="1600" dirty="0"/>
              <a:t>Founded in </a:t>
            </a:r>
            <a:r>
              <a:rPr lang="en-US" sz="1600" dirty="0" smtClean="0"/>
              <a:t>Q4 2014</a:t>
            </a:r>
          </a:p>
          <a:p>
            <a:r>
              <a:rPr lang="en-US" sz="1600" dirty="0" smtClean="0"/>
              <a:t>Headquartered </a:t>
            </a:r>
            <a:r>
              <a:rPr lang="en-US" sz="1600" dirty="0"/>
              <a:t>in </a:t>
            </a:r>
            <a:r>
              <a:rPr lang="en-US" sz="1600" dirty="0" err="1"/>
              <a:t>Walldorf</a:t>
            </a:r>
            <a:r>
              <a:rPr lang="en-US" sz="1600" dirty="0"/>
              <a:t>, </a:t>
            </a:r>
            <a:r>
              <a:rPr lang="en-US" sz="1600" dirty="0" smtClean="0"/>
              <a:t>Germany</a:t>
            </a:r>
          </a:p>
          <a:p>
            <a:r>
              <a:rPr lang="en-US" sz="1600" dirty="0" smtClean="0"/>
              <a:t>Currently ~10 people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Platform for knowledge graph interaction &amp; application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54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metaphactory</a:t>
            </a:r>
            <a:r>
              <a:rPr lang="de-DE" dirty="0" smtClean="0"/>
              <a:t> Features</a:t>
            </a:r>
            <a:endParaRPr lang="de-DE" dirty="0"/>
          </a:p>
        </p:txBody>
      </p:sp>
      <p:grpSp>
        <p:nvGrpSpPr>
          <p:cNvPr id="23" name="Group 22"/>
          <p:cNvGrpSpPr/>
          <p:nvPr/>
        </p:nvGrpSpPr>
        <p:grpSpPr>
          <a:xfrm>
            <a:off x="365678" y="1475468"/>
            <a:ext cx="2662517" cy="4916448"/>
            <a:chOff x="365678" y="1475468"/>
            <a:chExt cx="2662517" cy="4916448"/>
          </a:xfrm>
        </p:grpSpPr>
        <p:sp>
          <p:nvSpPr>
            <p:cNvPr id="2" name="Rectangle 1"/>
            <p:cNvSpPr/>
            <p:nvPr/>
          </p:nvSpPr>
          <p:spPr>
            <a:xfrm>
              <a:off x="365678" y="2000435"/>
              <a:ext cx="2662517" cy="4391481"/>
            </a:xfrm>
            <a:prstGeom prst="rect">
              <a:avLst/>
            </a:prstGeom>
            <a:noFill/>
            <a:ln w="19050">
              <a:solidFill>
                <a:srgbClr val="ED68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 smtClean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6411" y="2510734"/>
              <a:ext cx="2441050" cy="3431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KNOWLEDGE </a:t>
              </a:r>
              <a:r>
                <a:rPr lang="en-US" sz="1200" b="1" dirty="0" smtClean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GRAPH</a:t>
              </a:r>
              <a:r>
                <a:rPr lang="en-US" sz="1200" b="1" dirty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1200" b="1" dirty="0" smtClean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BACKEND</a:t>
              </a:r>
            </a:p>
            <a:p>
              <a:endParaRPr lang="en-US" sz="900" dirty="0">
                <a:solidFill>
                  <a:srgbClr val="142948"/>
                </a:solidFill>
                <a:latin typeface="Lucida Sans" panose="020B0602030504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Scalable data </a:t>
              </a:r>
              <a:r>
                <a:rPr lang="en-US" sz="1200" dirty="0" smtClean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processing</a:t>
              </a:r>
            </a:p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Easy-to-use interface</a:t>
              </a:r>
              <a:endParaRPr lang="en-US" sz="1200" dirty="0">
                <a:solidFill>
                  <a:srgbClr val="142948"/>
                </a:solidFill>
                <a:latin typeface="Lucida Sans" panose="020B0602030504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High-performance querying and </a:t>
              </a:r>
              <a:r>
                <a:rPr lang="en-US" sz="1200" dirty="0" smtClean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analytics</a:t>
              </a:r>
              <a:endParaRPr lang="en-US" sz="1200" dirty="0">
                <a:solidFill>
                  <a:srgbClr val="142948"/>
                </a:solidFill>
                <a:latin typeface="Lucida Sans" panose="020B0602030504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Built-in inferencing and custom services </a:t>
              </a:r>
              <a:endParaRPr lang="en-US" sz="1200" dirty="0" smtClean="0">
                <a:solidFill>
                  <a:srgbClr val="142948"/>
                </a:solidFill>
                <a:latin typeface="Lucida Sans" panose="020B0602030504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Standard </a:t>
              </a:r>
              <a:r>
                <a:rPr lang="en-US" sz="1200" dirty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connectors for a variety of data formats</a:t>
              </a:r>
            </a:p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Single server, embedded mode, high availability, and scale out</a:t>
              </a:r>
            </a:p>
            <a:p>
              <a:endParaRPr lang="de-DE" sz="1200" dirty="0" err="1" smtClean="0">
                <a:solidFill>
                  <a:srgbClr val="142948"/>
                </a:solidFill>
                <a:latin typeface="Lucida Sans" panose="020B0602030504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98609" y="1475468"/>
              <a:ext cx="996654" cy="899258"/>
              <a:chOff x="1078600" y="1347893"/>
              <a:chExt cx="996654" cy="89925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078600" y="1356164"/>
                <a:ext cx="996654" cy="8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 err="1" smtClean="0">
                  <a:solidFill>
                    <a:schemeClr val="bg1"/>
                  </a:solidFill>
                  <a:latin typeface="Lucida Sans" panose="020B0602030504020204" pitchFamily="34" charset="0"/>
                </a:endParaRPr>
              </a:p>
            </p:txBody>
          </p:sp>
          <p:pic>
            <p:nvPicPr>
              <p:cNvPr id="2050" name="Picture 2" descr="http://metaphacts.com/images/metaphacts_images/icon_kg_1b_final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7299" y="1347893"/>
                <a:ext cx="899256" cy="8992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3300874" y="1492010"/>
            <a:ext cx="2662517" cy="4908177"/>
            <a:chOff x="3349413" y="1492010"/>
            <a:chExt cx="2662517" cy="4908177"/>
          </a:xfrm>
        </p:grpSpPr>
        <p:sp>
          <p:nvSpPr>
            <p:cNvPr id="12" name="Rectangle 11"/>
            <p:cNvSpPr/>
            <p:nvPr/>
          </p:nvSpPr>
          <p:spPr>
            <a:xfrm>
              <a:off x="3349413" y="2008706"/>
              <a:ext cx="2662517" cy="4391481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 smtClean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182344" y="1492010"/>
              <a:ext cx="996654" cy="907528"/>
              <a:chOff x="4182344" y="1492010"/>
              <a:chExt cx="996654" cy="90752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182344" y="1492010"/>
                <a:ext cx="996654" cy="8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 err="1" smtClean="0">
                  <a:solidFill>
                    <a:schemeClr val="bg1"/>
                  </a:solidFill>
                  <a:latin typeface="Lucida Sans" panose="020B0602030504020204" pitchFamily="34" charset="0"/>
                </a:endParaRPr>
              </a:p>
            </p:txBody>
          </p:sp>
          <p:pic>
            <p:nvPicPr>
              <p:cNvPr id="2054" name="Picture 6" descr="http://metaphacts.com/images/metaphacts_images/icon_kg_3_final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1043" y="1500281"/>
                <a:ext cx="899256" cy="8992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3460146" y="2519005"/>
              <a:ext cx="2441050" cy="3513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KNOWLEDGE GRAPH CREATION</a:t>
              </a:r>
            </a:p>
            <a:p>
              <a:endParaRPr lang="en-US" sz="900" dirty="0">
                <a:solidFill>
                  <a:srgbClr val="142948"/>
                </a:solidFill>
                <a:latin typeface="Lucida Sans" panose="020B0602030504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Semi-automatic creation of knowledge graphs</a:t>
              </a:r>
            </a:p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Curation and interlinking of data from heterogeneous sources</a:t>
              </a:r>
            </a:p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Collaborative management and authoring </a:t>
              </a:r>
              <a:endParaRPr lang="en-US" sz="1200" dirty="0" smtClean="0">
                <a:solidFill>
                  <a:srgbClr val="142948"/>
                </a:solidFill>
                <a:latin typeface="Lucida Sans" panose="020B0602030504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Custom </a:t>
              </a:r>
              <a:r>
                <a:rPr lang="en-US" sz="1200" dirty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query and templates catalogs</a:t>
              </a:r>
            </a:p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Data </a:t>
              </a:r>
              <a:r>
                <a:rPr lang="en-US" sz="1200" dirty="0" smtClean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annotation </a:t>
              </a:r>
            </a:p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Capturing </a:t>
              </a:r>
              <a:r>
                <a:rPr lang="en-US" sz="1200" dirty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of provenance information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36070" y="1492010"/>
            <a:ext cx="2662517" cy="4916448"/>
            <a:chOff x="6236070" y="1492010"/>
            <a:chExt cx="2662517" cy="4916448"/>
          </a:xfrm>
        </p:grpSpPr>
        <p:sp>
          <p:nvSpPr>
            <p:cNvPr id="17" name="Rectangle 16"/>
            <p:cNvSpPr/>
            <p:nvPr/>
          </p:nvSpPr>
          <p:spPr>
            <a:xfrm>
              <a:off x="6236070" y="2016977"/>
              <a:ext cx="2662517" cy="4391481"/>
            </a:xfrm>
            <a:prstGeom prst="rect">
              <a:avLst/>
            </a:prstGeom>
            <a:noFill/>
            <a:ln w="19050">
              <a:solidFill>
                <a:srgbClr val="51BD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 smtClean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069001" y="1492010"/>
              <a:ext cx="996654" cy="891681"/>
              <a:chOff x="7069001" y="1492010"/>
              <a:chExt cx="996654" cy="89168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69001" y="1500281"/>
                <a:ext cx="996654" cy="8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 err="1" smtClean="0">
                  <a:solidFill>
                    <a:schemeClr val="bg1"/>
                  </a:solidFill>
                  <a:latin typeface="Lucida Sans" panose="020B0602030504020204" pitchFamily="34" charset="0"/>
                </a:endParaRPr>
              </a:p>
            </p:txBody>
          </p:sp>
          <p:pic>
            <p:nvPicPr>
              <p:cNvPr id="2052" name="Picture 4" descr="http://metaphacts.com/images/metaphacts_images/icon_kg_2_final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6665" y="1492010"/>
                <a:ext cx="891680" cy="891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6346803" y="2527276"/>
              <a:ext cx="2441050" cy="3226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KNOWLEDGE GRAPH APPLICATIONS</a:t>
              </a:r>
            </a:p>
            <a:p>
              <a:endParaRPr lang="en-US" sz="900" dirty="0">
                <a:solidFill>
                  <a:srgbClr val="142948"/>
                </a:solidFill>
                <a:latin typeface="Lucida Sans" panose="020B0602030504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Rapid development of end-user oriented applications</a:t>
              </a:r>
            </a:p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Web components for end-user friendly </a:t>
              </a:r>
              <a:r>
                <a:rPr lang="en-US" sz="1200" dirty="0" smtClean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presentation </a:t>
              </a:r>
              <a:r>
                <a:rPr lang="en-US" sz="1200" dirty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and interaction</a:t>
              </a:r>
            </a:p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Interactive visualization </a:t>
              </a:r>
              <a:endParaRPr lang="en-US" sz="1200" dirty="0" smtClean="0">
                <a:solidFill>
                  <a:srgbClr val="142948"/>
                </a:solidFill>
                <a:latin typeface="Lucida Sans" panose="020B0602030504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Rich </a:t>
              </a:r>
              <a:r>
                <a:rPr lang="en-US" sz="1200" dirty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semantic search with visual query construction and faceting</a:t>
              </a:r>
            </a:p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Customizable semantic </a:t>
              </a:r>
              <a:r>
                <a:rPr lang="en-US" sz="1200" dirty="0" smtClean="0">
                  <a:solidFill>
                    <a:srgbClr val="142948"/>
                  </a:solidFill>
                  <a:latin typeface="Lucida Sans" panose="020B0602030504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clipboard</a:t>
              </a:r>
              <a:endParaRPr lang="en-US" sz="1200" dirty="0">
                <a:solidFill>
                  <a:srgbClr val="142948"/>
                </a:solidFill>
                <a:latin typeface="Lucida Sans" panose="020B0602030504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88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Trebuchet MS" panose="020B0603020202020204" pitchFamily="34" charset="0"/>
              </a:rPr>
              <a:t>metaphactory</a:t>
            </a:r>
            <a:r>
              <a:rPr lang="de-DE" dirty="0" smtClean="0">
                <a:latin typeface="Trebuchet MS" panose="020B0603020202020204" pitchFamily="34" charset="0"/>
              </a:rPr>
              <a:t> </a:t>
            </a:r>
            <a:r>
              <a:rPr lang="de-DE" dirty="0" err="1" smtClean="0">
                <a:latin typeface="Trebuchet MS" panose="020B0603020202020204" pitchFamily="34" charset="0"/>
              </a:rPr>
              <a:t>as</a:t>
            </a:r>
            <a:r>
              <a:rPr lang="de-DE" dirty="0" smtClean="0">
                <a:latin typeface="Trebuchet MS" panose="020B0603020202020204" pitchFamily="34" charset="0"/>
              </a:rPr>
              <a:t> an Open </a:t>
            </a:r>
            <a:r>
              <a:rPr lang="de-DE" dirty="0" err="1" smtClean="0">
                <a:latin typeface="Trebuchet MS" panose="020B0603020202020204" pitchFamily="34" charset="0"/>
              </a:rPr>
              <a:t>Platform</a:t>
            </a:r>
            <a:endParaRPr lang="de-DE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045" y="866961"/>
            <a:ext cx="692359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42948"/>
                </a:solidFill>
                <a:latin typeface="Lucida Sans" panose="020B0602030504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B</a:t>
            </a:r>
            <a:r>
              <a:rPr lang="en-US" sz="1400" b="1" dirty="0" smtClean="0">
                <a:solidFill>
                  <a:srgbClr val="142948"/>
                </a:solidFill>
                <a:latin typeface="Lucida Sans" panose="020B0602030504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UILT IN OPEN SOURCE</a:t>
            </a:r>
          </a:p>
          <a:p>
            <a:endParaRPr lang="en-US" sz="1400" dirty="0" smtClean="0">
              <a:solidFill>
                <a:srgbClr val="142948"/>
              </a:solidFill>
              <a:latin typeface="Lucida Sans" panose="020B0602030504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142948"/>
                </a:solidFill>
                <a:latin typeface="Lucida Sans" panose="020B0602030504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Dual licensing (LGPL &amp; commercial license)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142948"/>
                </a:solidFill>
                <a:latin typeface="Lucida Sans" panose="020B0602030504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Open Platform API and SDK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142948"/>
                </a:solidFill>
                <a:latin typeface="Lucida Sans" panose="020B0602030504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Integration of external tools and application via APIs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142948"/>
                </a:solidFill>
                <a:latin typeface="Lucida Sans" panose="020B0602030504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Easy development of own web components and </a:t>
            </a:r>
            <a:r>
              <a:rPr lang="en-US" sz="1400" dirty="0" smtClean="0">
                <a:solidFill>
                  <a:srgbClr val="142948"/>
                </a:solidFill>
                <a:latin typeface="Lucida Sans" panose="020B0602030504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services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142948"/>
                </a:solidFill>
                <a:latin typeface="Lucida Sans" panose="020B0602030504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Full HTML5 compliance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142948"/>
                </a:solidFill>
                <a:latin typeface="Lucida Sans" panose="020B0602030504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Re-usable, declaratively configurable Web Components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142948"/>
              </a:solidFill>
              <a:latin typeface="Lucida Sans" panose="020B0602030504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142948"/>
              </a:solidFill>
              <a:latin typeface="Lucida Sans" panose="020B0602030504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142948"/>
                </a:solidFill>
                <a:latin typeface="Lucida Sans" panose="020B0602030504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= Easy modification, customization, and extensibility</a:t>
            </a:r>
          </a:p>
          <a:p>
            <a:endParaRPr lang="en-US" sz="2000" dirty="0" smtClean="0">
              <a:solidFill>
                <a:srgbClr val="142948"/>
              </a:solidFill>
              <a:latin typeface="Lucida Sans" panose="020B0602030504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400" b="1" dirty="0">
                <a:solidFill>
                  <a:srgbClr val="142948"/>
                </a:solidFill>
                <a:latin typeface="Lucida Sans" panose="020B0602030504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BUILT </a:t>
            </a:r>
            <a:r>
              <a:rPr lang="en-US" sz="1400" b="1" dirty="0" smtClean="0">
                <a:solidFill>
                  <a:srgbClr val="142948"/>
                </a:solidFill>
                <a:latin typeface="Lucida Sans" panose="020B0602030504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ON OPEN STANDARDS</a:t>
            </a:r>
            <a:endParaRPr lang="en-US" sz="1400" b="1" dirty="0">
              <a:solidFill>
                <a:srgbClr val="142948"/>
              </a:solidFill>
              <a:latin typeface="Lucida Sans" panose="020B0602030504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142948"/>
              </a:solidFill>
              <a:latin typeface="Lucida Sans" panose="020B0602030504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142948"/>
                </a:solidFill>
                <a:latin typeface="Lucida Sans" panose="020B0602030504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W3C Web Components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142948"/>
                </a:solidFill>
                <a:latin typeface="Lucida Sans" panose="020B0602030504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W3C Open Annotation Data Model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142948"/>
                </a:solidFill>
                <a:latin typeface="Lucida Sans" panose="020B0602030504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W3C </a:t>
            </a:r>
            <a:r>
              <a:rPr lang="en-US" sz="1400" dirty="0">
                <a:solidFill>
                  <a:srgbClr val="142948"/>
                </a:solidFill>
                <a:latin typeface="Lucida Sans" panose="020B0602030504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Linked Data Platform Containers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142948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Data </a:t>
            </a:r>
            <a:r>
              <a:rPr lang="en-US" sz="1400" dirty="0">
                <a:solidFill>
                  <a:srgbClr val="142948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processing based on W3C standards such as RDF, </a:t>
            </a:r>
            <a:r>
              <a:rPr lang="en-US" sz="1400" dirty="0" smtClean="0">
                <a:solidFill>
                  <a:srgbClr val="142948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SPARQL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142948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Expressive ontologies for schema modeling based on OWL 2, </a:t>
            </a:r>
            <a:r>
              <a:rPr lang="en-US" sz="1400" dirty="0" smtClean="0">
                <a:solidFill>
                  <a:srgbClr val="142948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SKOS/SKOS-XL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142948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Rules, constraints, and query specification based on SPIN and RDF Data </a:t>
            </a:r>
            <a:r>
              <a:rPr lang="en-US" sz="1400" dirty="0" smtClean="0">
                <a:solidFill>
                  <a:srgbClr val="142948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Shapes</a:t>
            </a:r>
          </a:p>
          <a:p>
            <a:endParaRPr lang="en-US" sz="1400" dirty="0">
              <a:solidFill>
                <a:srgbClr val="142948"/>
              </a:solidFill>
              <a:latin typeface="Lucida Sans" panose="020B0602030504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142948"/>
                </a:solidFill>
                <a:latin typeface="Lucida Sans" panose="020B0602030504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= Sustainable Solution</a:t>
            </a:r>
          </a:p>
          <a:p>
            <a:endParaRPr lang="en-US" sz="2000" dirty="0">
              <a:solidFill>
                <a:srgbClr val="142948"/>
              </a:solidFill>
              <a:latin typeface="Lucida Sans" panose="020B0602030504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400" b="1" dirty="0">
              <a:solidFill>
                <a:srgbClr val="142948"/>
              </a:solidFill>
              <a:latin typeface="Lucida Sans" panose="020B0602030504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142948"/>
              </a:solidFill>
              <a:latin typeface="Lucida Sans" panose="020B0602030504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W3C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383" y="3571278"/>
            <a:ext cx="1324292" cy="85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285" y="1811584"/>
            <a:ext cx="450488" cy="450488"/>
          </a:xfrm>
          <a:prstGeom prst="rect">
            <a:avLst/>
          </a:prstGeom>
        </p:spPr>
      </p:pic>
      <p:pic>
        <p:nvPicPr>
          <p:cNvPr id="6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416" y="4546192"/>
            <a:ext cx="796295" cy="374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288" y="1273849"/>
            <a:ext cx="928480" cy="42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8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CIDOC-CRM Template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525"/>
            <a:ext cx="9144000" cy="4678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96"/>
            <a:ext cx="9144000" cy="448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0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Declarative Components: </a:t>
            </a:r>
            <a:r>
              <a:rPr lang="en-US" dirty="0" smtClean="0"/>
              <a:t>Simple Semantic Search</a:t>
            </a:r>
            <a:endParaRPr lang="en-US" dirty="0"/>
          </a:p>
        </p:txBody>
      </p:sp>
      <p:pic>
        <p:nvPicPr>
          <p:cNvPr id="15" name="Bild 14" descr="Screen Shot 2016-05-25 at 17.40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8" y="4626176"/>
            <a:ext cx="4427821" cy="508657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298485" y="1055842"/>
            <a:ext cx="5065604" cy="3108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/>
                <a:cs typeface="Courier New"/>
              </a:rPr>
              <a:t>&lt;semantic-simple-search data-</a:t>
            </a:r>
            <a:r>
              <a:rPr lang="en-US" sz="1400" b="1" dirty="0" err="1">
                <a:latin typeface="Courier New"/>
                <a:cs typeface="Courier New"/>
              </a:rPr>
              <a:t>config</a:t>
            </a:r>
            <a:r>
              <a:rPr lang="en-US" sz="1400" b="1" dirty="0">
                <a:latin typeface="Courier New"/>
                <a:cs typeface="Courier New"/>
              </a:rPr>
              <a:t>='{</a:t>
            </a:r>
          </a:p>
          <a:p>
            <a:r>
              <a:rPr lang="is-IS" sz="1400" b="1" dirty="0">
                <a:latin typeface="Courier New"/>
                <a:cs typeface="Courier New"/>
              </a:rPr>
              <a:t> </a:t>
            </a:r>
            <a:r>
              <a:rPr lang="is-IS" sz="1400" b="1" dirty="0" smtClean="0">
                <a:latin typeface="Courier New"/>
                <a:cs typeface="Courier New"/>
              </a:rPr>
              <a:t>"</a:t>
            </a:r>
            <a:r>
              <a:rPr lang="is-IS" sz="1400" b="1" dirty="0">
                <a:latin typeface="Courier New"/>
                <a:cs typeface="Courier New"/>
              </a:rPr>
              <a:t>query"</a:t>
            </a:r>
            <a:r>
              <a:rPr lang="is-IS" sz="1400" b="1" dirty="0" smtClean="0">
                <a:latin typeface="Courier New"/>
                <a:cs typeface="Courier New"/>
              </a:rPr>
              <a:t>:</a:t>
            </a:r>
            <a:r>
              <a:rPr lang="is-IS" sz="1400" b="1" dirty="0">
                <a:latin typeface="Courier New"/>
                <a:cs typeface="Courier New"/>
              </a:rPr>
              <a:t>"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   SELECT </a:t>
            </a:r>
            <a:r>
              <a:rPr lang="en-US" sz="1400" b="1" dirty="0" smtClean="0">
                <a:solidFill>
                  <a:srgbClr val="FF0000"/>
                </a:solidFill>
                <a:latin typeface="Courier New"/>
                <a:cs typeface="Courier New"/>
              </a:rPr>
              <a:t>?result </a:t>
            </a:r>
            <a:r>
              <a:rPr lang="en-US" sz="1400" b="1" dirty="0" smtClean="0">
                <a:solidFill>
                  <a:srgbClr val="548235"/>
                </a:solidFill>
                <a:latin typeface="Courier New"/>
                <a:cs typeface="Courier New"/>
              </a:rPr>
              <a:t>?label</a:t>
            </a:r>
            <a:r>
              <a:rPr lang="en-US" sz="1400" b="1" dirty="0" smtClean="0">
                <a:solidFill>
                  <a:srgbClr val="385723"/>
                </a:solidFill>
                <a:latin typeface="Courier New"/>
                <a:cs typeface="Courier New"/>
              </a:rPr>
              <a:t> </a:t>
            </a:r>
            <a:r>
              <a:rPr lang="en-US" sz="1400" b="1" dirty="0" smtClean="0">
                <a:solidFill>
                  <a:srgbClr val="660066"/>
                </a:solidFill>
                <a:latin typeface="Courier New"/>
                <a:cs typeface="Courier New"/>
              </a:rPr>
              <a:t>?</a:t>
            </a:r>
            <a:r>
              <a:rPr lang="en-US" sz="14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desc</a:t>
            </a:r>
            <a:r>
              <a:rPr lang="en-US" sz="1400" b="1" dirty="0" smtClean="0">
                <a:solidFill>
                  <a:srgbClr val="660066"/>
                </a:solidFill>
                <a:latin typeface="Courier New"/>
                <a:cs typeface="Courier New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urier New"/>
                <a:cs typeface="Courier New"/>
              </a:rPr>
              <a:t>?</a:t>
            </a:r>
            <a:r>
              <a:rPr lang="en-US" sz="1400" b="1" dirty="0" err="1">
                <a:solidFill>
                  <a:srgbClr val="0000FF"/>
                </a:solidFill>
                <a:latin typeface="Courier New"/>
                <a:cs typeface="Courier New"/>
              </a:rPr>
              <a:t>img</a:t>
            </a:r>
            <a:r>
              <a:rPr lang="en-US" sz="1400" b="1" dirty="0">
                <a:latin typeface="Courier New"/>
                <a:cs typeface="Courier New"/>
              </a:rPr>
              <a:t> </a:t>
            </a:r>
            <a:r>
              <a:rPr lang="en-US" sz="1400" b="1" dirty="0" smtClean="0">
                <a:latin typeface="Courier New"/>
                <a:cs typeface="Courier New"/>
              </a:rPr>
              <a:t>WHERE { </a:t>
            </a:r>
          </a:p>
          <a:p>
            <a:r>
              <a:rPr lang="en-US" sz="1400" b="1" dirty="0">
                <a:latin typeface="Courier New"/>
                <a:cs typeface="Courier New"/>
              </a:rPr>
              <a:t> </a:t>
            </a:r>
            <a:r>
              <a:rPr lang="en-US" sz="1400" b="1" dirty="0" smtClean="0">
                <a:latin typeface="Courier New"/>
                <a:cs typeface="Courier New"/>
              </a:rPr>
              <a:t>    </a:t>
            </a:r>
            <a:r>
              <a:rPr lang="en-US" sz="1400" b="1" dirty="0" smtClean="0">
                <a:solidFill>
                  <a:srgbClr val="FF0000"/>
                </a:solidFill>
                <a:latin typeface="Courier New"/>
                <a:cs typeface="Courier New"/>
              </a:rPr>
              <a:t>?result</a:t>
            </a:r>
            <a:r>
              <a:rPr lang="en-US" sz="1400" b="1" dirty="0" smtClean="0">
                <a:latin typeface="Courier New"/>
                <a:cs typeface="Courier New"/>
              </a:rPr>
              <a:t> </a:t>
            </a:r>
            <a:r>
              <a:rPr lang="en-US" sz="1400" b="1" dirty="0" err="1" smtClean="0">
                <a:latin typeface="Courier New"/>
                <a:cs typeface="Courier New"/>
              </a:rPr>
              <a:t>rdfs:label</a:t>
            </a:r>
            <a:r>
              <a:rPr lang="en-US" sz="1400" b="1" dirty="0" smtClean="0">
                <a:latin typeface="Courier New"/>
                <a:cs typeface="Courier New"/>
              </a:rPr>
              <a:t>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urier New"/>
                <a:cs typeface="Courier New"/>
              </a:rPr>
              <a:t>?label</a:t>
            </a:r>
            <a:r>
              <a:rPr lang="en-US" sz="1400" b="1" dirty="0" smtClean="0">
                <a:latin typeface="Courier New"/>
                <a:cs typeface="Courier New"/>
              </a:rPr>
              <a:t> .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     </a:t>
            </a:r>
            <a:r>
              <a:rPr lang="en-US" sz="1400" b="1" dirty="0">
                <a:solidFill>
                  <a:srgbClr val="FF0000"/>
                </a:solidFill>
                <a:latin typeface="Courier New"/>
                <a:cs typeface="Courier New"/>
              </a:rPr>
              <a:t>?result </a:t>
            </a:r>
            <a:r>
              <a:rPr lang="en-US" sz="1400" b="1" dirty="0" err="1">
                <a:solidFill>
                  <a:schemeClr val="tx1"/>
                </a:solidFill>
                <a:latin typeface="Courier New"/>
                <a:cs typeface="Courier New"/>
              </a:rPr>
              <a:t>rdfs:comment</a:t>
            </a:r>
            <a:r>
              <a:rPr lang="en-US" sz="1400" b="1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400" b="1" dirty="0">
                <a:solidFill>
                  <a:srgbClr val="660066"/>
                </a:solidFill>
                <a:latin typeface="Courier New"/>
                <a:cs typeface="Courier New"/>
              </a:rPr>
              <a:t>?</a:t>
            </a:r>
            <a:r>
              <a:rPr lang="en-US" sz="1400" b="1" dirty="0" err="1">
                <a:solidFill>
                  <a:srgbClr val="660066"/>
                </a:solidFill>
                <a:latin typeface="Courier New"/>
                <a:cs typeface="Courier New"/>
              </a:rPr>
              <a:t>d</a:t>
            </a:r>
            <a:r>
              <a:rPr lang="en-US" sz="14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esc</a:t>
            </a:r>
            <a:r>
              <a:rPr lang="en-US" sz="1400" b="1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400" b="1" dirty="0" smtClean="0">
                <a:latin typeface="Courier New"/>
                <a:cs typeface="Courier New"/>
              </a:rPr>
              <a:t>.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     </a:t>
            </a:r>
            <a:r>
              <a:rPr lang="en-US" sz="1400" b="1" dirty="0">
                <a:solidFill>
                  <a:srgbClr val="FF0000"/>
                </a:solidFill>
                <a:latin typeface="Courier New"/>
                <a:cs typeface="Courier New"/>
              </a:rPr>
              <a:t>?result </a:t>
            </a:r>
            <a:r>
              <a:rPr lang="en-US" sz="1400" b="1" dirty="0" err="1" smtClean="0">
                <a:latin typeface="Courier New"/>
                <a:cs typeface="Courier New"/>
              </a:rPr>
              <a:t>foaf:thumbnail</a:t>
            </a:r>
            <a:r>
              <a:rPr lang="en-US" sz="1400" b="1" dirty="0" smtClean="0">
                <a:latin typeface="Courier New"/>
                <a:cs typeface="Courier New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Courier New"/>
                <a:cs typeface="Courier New"/>
              </a:rPr>
              <a:t>?</a:t>
            </a:r>
            <a:r>
              <a:rPr lang="en-US" sz="14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img</a:t>
            </a:r>
            <a:r>
              <a:rPr lang="en-US" sz="1400" b="1" dirty="0" smtClean="0">
                <a:latin typeface="Courier New"/>
                <a:cs typeface="Courier New"/>
              </a:rPr>
              <a:t> .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     FILTER</a:t>
            </a:r>
            <a:r>
              <a:rPr lang="en-US" sz="1400" b="1" dirty="0">
                <a:latin typeface="Courier New"/>
                <a:cs typeface="Courier New"/>
              </a:rPr>
              <a:t>(CONTAINS(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urier New"/>
                <a:cs typeface="Courier New"/>
              </a:rPr>
              <a:t>?label</a:t>
            </a:r>
            <a:r>
              <a:rPr lang="en-US" sz="1400" b="1" dirty="0">
                <a:latin typeface="Courier New"/>
                <a:cs typeface="Courier New"/>
              </a:rPr>
              <a:t>,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?token</a:t>
            </a:r>
            <a:r>
              <a:rPr lang="en-US" sz="1400" b="1" dirty="0">
                <a:latin typeface="Courier New"/>
                <a:cs typeface="Courier New"/>
              </a:rPr>
              <a:t>)</a:t>
            </a:r>
            <a:r>
              <a:rPr lang="en-US" sz="1400" b="1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 }</a:t>
            </a:r>
            <a:r>
              <a:rPr lang="is-IS" sz="1400" b="1" dirty="0" smtClean="0">
                <a:latin typeface="Courier New"/>
                <a:cs typeface="Courier New"/>
              </a:rPr>
              <a:t>"</a:t>
            </a:r>
            <a:r>
              <a:rPr lang="is-IS" sz="1400" b="1" dirty="0">
                <a:latin typeface="Courier New"/>
                <a:cs typeface="Courier New"/>
              </a:rPr>
              <a:t>,</a:t>
            </a:r>
          </a:p>
          <a:p>
            <a:r>
              <a:rPr lang="de-DE" sz="1400" b="1" dirty="0" smtClean="0">
                <a:latin typeface="Courier New"/>
                <a:cs typeface="Courier New"/>
              </a:rPr>
              <a:t> "</a:t>
            </a:r>
            <a:r>
              <a:rPr lang="de-DE" sz="1400" b="1" dirty="0" err="1">
                <a:latin typeface="Courier New"/>
                <a:cs typeface="Courier New"/>
              </a:rPr>
              <a:t>searchTermVariable</a:t>
            </a:r>
            <a:r>
              <a:rPr lang="de-DE" sz="1400" b="1" dirty="0">
                <a:latin typeface="Courier New"/>
                <a:cs typeface="Courier New"/>
              </a:rPr>
              <a:t>":"</a:t>
            </a:r>
            <a:r>
              <a:rPr lang="de-DE" sz="1400" b="1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token</a:t>
            </a:r>
            <a:r>
              <a:rPr lang="de-DE" sz="1400" b="1" dirty="0">
                <a:latin typeface="Courier New"/>
                <a:cs typeface="Courier New"/>
              </a:rPr>
              <a:t>"</a:t>
            </a:r>
            <a:r>
              <a:rPr lang="de-DE" sz="1400" b="1" dirty="0" smtClean="0">
                <a:latin typeface="Courier New"/>
                <a:cs typeface="Courier New"/>
              </a:rPr>
              <a:t>, </a:t>
            </a:r>
            <a:r>
              <a:rPr lang="de-DE" sz="1400" b="1" dirty="0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// </a:t>
            </a:r>
            <a:r>
              <a:rPr lang="de-DE" sz="1400" b="1" dirty="0" err="1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user</a:t>
            </a:r>
            <a:r>
              <a:rPr lang="de-DE" sz="1400" b="1" dirty="0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de-DE" sz="1400" b="1" dirty="0" err="1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input</a:t>
            </a:r>
            <a:endParaRPr lang="de-DE" sz="1400" b="1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  <a:p>
            <a:r>
              <a:rPr lang="de-DE" sz="1400" b="1" dirty="0" smtClean="0">
                <a:latin typeface="Courier New"/>
                <a:cs typeface="Courier New"/>
              </a:rPr>
              <a:t> "</a:t>
            </a:r>
            <a:r>
              <a:rPr lang="de-DE" sz="1400" b="1" dirty="0" err="1">
                <a:latin typeface="Courier New"/>
                <a:cs typeface="Courier New"/>
              </a:rPr>
              <a:t>template</a:t>
            </a:r>
            <a:r>
              <a:rPr lang="de-DE" sz="1400" b="1" dirty="0">
                <a:latin typeface="Courier New"/>
                <a:cs typeface="Courier New"/>
              </a:rPr>
              <a:t>"</a:t>
            </a:r>
            <a:r>
              <a:rPr lang="de-DE" sz="1400" b="1" dirty="0" smtClean="0">
                <a:latin typeface="Courier New"/>
                <a:cs typeface="Courier New"/>
              </a:rPr>
              <a:t>:</a:t>
            </a:r>
            <a:r>
              <a:rPr lang="de-DE" sz="1400" b="1" dirty="0">
                <a:latin typeface="Courier New"/>
                <a:cs typeface="Courier New"/>
              </a:rPr>
              <a:t>"</a:t>
            </a:r>
            <a:endParaRPr lang="de-DE" sz="1400" b="1" dirty="0" smtClean="0">
              <a:latin typeface="Courier New"/>
              <a:cs typeface="Courier New"/>
            </a:endParaRPr>
          </a:p>
          <a:p>
            <a:r>
              <a:rPr lang="de-DE" sz="1400" b="1" dirty="0" smtClean="0">
                <a:latin typeface="Courier New"/>
                <a:cs typeface="Courier New"/>
              </a:rPr>
              <a:t>   </a:t>
            </a:r>
            <a:r>
              <a:rPr lang="en-US" sz="1400" b="1" dirty="0" smtClean="0">
                <a:latin typeface="Courier New"/>
                <a:cs typeface="Courier New"/>
              </a:rPr>
              <a:t>&lt;</a:t>
            </a:r>
            <a:r>
              <a:rPr lang="en-US" sz="1400" b="1" dirty="0">
                <a:latin typeface="Courier New"/>
                <a:cs typeface="Courier New"/>
              </a:rPr>
              <a:t>span </a:t>
            </a:r>
            <a:r>
              <a:rPr lang="en-US" sz="1400" b="1" dirty="0" smtClean="0">
                <a:latin typeface="Courier New"/>
                <a:cs typeface="Courier New"/>
              </a:rPr>
              <a:t>title</a:t>
            </a:r>
            <a:r>
              <a:rPr lang="en-US" sz="1400" b="1" dirty="0">
                <a:latin typeface="Courier New"/>
                <a:cs typeface="Courier New"/>
              </a:rPr>
              <a:t>="</a:t>
            </a:r>
            <a:r>
              <a:rPr lang="en-US" sz="1400" b="1" dirty="0">
                <a:solidFill>
                  <a:srgbClr val="FF0000"/>
                </a:solidFill>
                <a:latin typeface="Courier New"/>
                <a:cs typeface="Courier New"/>
              </a:rPr>
              <a:t>{</a:t>
            </a:r>
            <a:r>
              <a:rPr lang="en-US" sz="1400" b="1" dirty="0" smtClean="0">
                <a:solidFill>
                  <a:srgbClr val="FF0000"/>
                </a:solidFill>
                <a:latin typeface="Courier New"/>
                <a:cs typeface="Courier New"/>
              </a:rPr>
              <a:t>{result}</a:t>
            </a:r>
            <a:r>
              <a:rPr lang="en-US" sz="1400" b="1" dirty="0">
                <a:solidFill>
                  <a:srgbClr val="FF0000"/>
                </a:solidFill>
                <a:latin typeface="Courier New"/>
                <a:cs typeface="Courier New"/>
              </a:rPr>
              <a:t>}</a:t>
            </a:r>
            <a:r>
              <a:rPr lang="en-US" sz="1400" b="1" dirty="0">
                <a:latin typeface="Courier New"/>
                <a:cs typeface="Courier New"/>
              </a:rPr>
              <a:t>"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     &lt;</a:t>
            </a:r>
            <a:r>
              <a:rPr lang="en-US" sz="1400" b="1" dirty="0" err="1">
                <a:latin typeface="Courier New"/>
                <a:cs typeface="Courier New"/>
              </a:rPr>
              <a:t>img</a:t>
            </a:r>
            <a:r>
              <a:rPr lang="en-US" sz="1400" b="1" dirty="0">
                <a:latin typeface="Courier New"/>
                <a:cs typeface="Courier New"/>
              </a:rPr>
              <a:t> </a:t>
            </a:r>
            <a:r>
              <a:rPr lang="en-US" sz="1400" b="1" dirty="0" err="1">
                <a:latin typeface="Courier New"/>
                <a:cs typeface="Courier New"/>
              </a:rPr>
              <a:t>src</a:t>
            </a:r>
            <a:r>
              <a:rPr lang="en-US" sz="1400" b="1" dirty="0">
                <a:latin typeface="Courier New"/>
                <a:cs typeface="Courier New"/>
              </a:rPr>
              <a:t>="</a:t>
            </a:r>
            <a:r>
              <a:rPr lang="en-US" sz="1400" b="1" dirty="0">
                <a:solidFill>
                  <a:srgbClr val="0000FF"/>
                </a:solidFill>
                <a:latin typeface="Courier New"/>
                <a:cs typeface="Courier New"/>
              </a:rPr>
              <a:t>{{</a:t>
            </a:r>
            <a:r>
              <a:rPr lang="en-US" sz="14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img</a:t>
            </a:r>
            <a:r>
              <a:rPr lang="en-US" sz="1400" b="1" dirty="0" smtClean="0">
                <a:solidFill>
                  <a:srgbClr val="0000FF"/>
                </a:solidFill>
                <a:latin typeface="Courier New"/>
                <a:cs typeface="Courier New"/>
              </a:rPr>
              <a:t>}</a:t>
            </a:r>
            <a:r>
              <a:rPr lang="en-US" sz="1400" b="1" dirty="0">
                <a:solidFill>
                  <a:srgbClr val="0000FF"/>
                </a:solidFill>
                <a:latin typeface="Courier New"/>
                <a:cs typeface="Courier New"/>
              </a:rPr>
              <a:t>}</a:t>
            </a:r>
            <a:r>
              <a:rPr lang="en-US" sz="1400" b="1" dirty="0">
                <a:latin typeface="Courier New"/>
                <a:cs typeface="Courier New"/>
              </a:rPr>
              <a:t>" height="30"/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    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{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{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label}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} </a:t>
            </a:r>
            <a:r>
              <a:rPr lang="en-US" sz="1400" b="1" dirty="0" smtClean="0">
                <a:solidFill>
                  <a:srgbClr val="660066"/>
                </a:solidFill>
                <a:latin typeface="Courier New"/>
                <a:cs typeface="Courier New"/>
              </a:rPr>
              <a:t>(</a:t>
            </a:r>
            <a:r>
              <a:rPr lang="en-US" sz="1400" b="1" dirty="0">
                <a:solidFill>
                  <a:srgbClr val="660066"/>
                </a:solidFill>
                <a:latin typeface="Courier New"/>
                <a:cs typeface="Courier New"/>
              </a:rPr>
              <a:t>{{</a:t>
            </a:r>
            <a:r>
              <a:rPr lang="en-US" sz="14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desc</a:t>
            </a:r>
            <a:r>
              <a:rPr lang="en-US" sz="1400" b="1" dirty="0" smtClean="0">
                <a:solidFill>
                  <a:srgbClr val="660066"/>
                </a:solidFill>
                <a:latin typeface="Courier New"/>
                <a:cs typeface="Courier New"/>
              </a:rPr>
              <a:t>}</a:t>
            </a:r>
            <a:r>
              <a:rPr lang="en-US" sz="1400" b="1" dirty="0">
                <a:solidFill>
                  <a:srgbClr val="660066"/>
                </a:solidFill>
                <a:latin typeface="Courier New"/>
                <a:cs typeface="Courier New"/>
              </a:rPr>
              <a:t>}</a:t>
            </a:r>
            <a:r>
              <a:rPr lang="en-US" sz="1400" b="1" dirty="0" smtClean="0">
                <a:solidFill>
                  <a:srgbClr val="660066"/>
                </a:solidFill>
                <a:latin typeface="Courier New"/>
                <a:cs typeface="Courier New"/>
              </a:rPr>
              <a:t>)</a:t>
            </a:r>
            <a:r>
              <a:rPr lang="en-US" sz="1400" b="1" dirty="0" smtClean="0">
                <a:latin typeface="Courier New"/>
                <a:cs typeface="Courier New"/>
              </a:rPr>
              <a:t>&lt;</a:t>
            </a:r>
            <a:r>
              <a:rPr lang="en-US" sz="1400" b="1" dirty="0">
                <a:latin typeface="Courier New"/>
                <a:cs typeface="Courier New"/>
              </a:rPr>
              <a:t>/span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  <a:r>
              <a:rPr lang="de-DE" sz="1400" b="1" dirty="0">
                <a:latin typeface="Courier New"/>
                <a:cs typeface="Courier New"/>
              </a:rPr>
              <a:t>"</a:t>
            </a:r>
          </a:p>
          <a:p>
            <a:r>
              <a:rPr lang="is-IS" sz="1400" b="1" dirty="0" smtClean="0">
                <a:latin typeface="Courier New"/>
                <a:cs typeface="Courier New"/>
              </a:rPr>
              <a:t>}</a:t>
            </a:r>
            <a:r>
              <a:rPr lang="en-US" sz="1400" b="1" dirty="0" smtClean="0">
                <a:latin typeface="Courier New"/>
                <a:cs typeface="Courier New"/>
              </a:rPr>
              <a:t>'</a:t>
            </a:r>
            <a:r>
              <a:rPr lang="is-IS" sz="1400" b="1" dirty="0" smtClean="0">
                <a:latin typeface="Courier New"/>
                <a:cs typeface="Courier New"/>
              </a:rPr>
              <a:t>/&gt;</a:t>
            </a:r>
            <a:endParaRPr lang="is-IS" sz="1400" b="1" dirty="0">
              <a:latin typeface="Courier New"/>
              <a:cs typeface="Courier New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900618" y="4236079"/>
            <a:ext cx="6921" cy="388543"/>
          </a:xfrm>
          <a:prstGeom prst="straightConnector1">
            <a:avLst/>
          </a:prstGeom>
          <a:ln w="12700">
            <a:solidFill>
              <a:srgbClr val="ED683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022442" y="4202587"/>
            <a:ext cx="1874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142948"/>
                </a:solidFill>
                <a:latin typeface="Lucida Sans" panose="020B0602030504020204" pitchFamily="34" charset="0"/>
              </a:rPr>
              <a:t>2. Rendered component is displayed to the user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924947" y="2563438"/>
            <a:ext cx="2874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42948"/>
                </a:solidFill>
                <a:latin typeface="Lucida Sans" panose="020B0602030504020204" pitchFamily="34" charset="0"/>
              </a:rPr>
              <a:t>Example:</a:t>
            </a:r>
          </a:p>
          <a:p>
            <a:pPr algn="ctr"/>
            <a:r>
              <a:rPr lang="en-US" sz="1600" b="1" dirty="0" smtClean="0">
                <a:solidFill>
                  <a:srgbClr val="142948"/>
                </a:solidFill>
                <a:latin typeface="Lucida Sans" panose="020B0602030504020204" pitchFamily="34" charset="0"/>
              </a:rPr>
              <a:t>keyword search with semantic autosuggestion, driven by SPARQL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561216" y="5593140"/>
            <a:ext cx="24963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142948"/>
                </a:solidFill>
                <a:latin typeface="Lucida Sans" panose="020B0602030504020204" pitchFamily="34" charset="0"/>
              </a:rPr>
              <a:t>3. Autosuggestions are dynamically computed based on query + user input</a:t>
            </a:r>
          </a:p>
        </p:txBody>
      </p:sp>
      <p:cxnSp>
        <p:nvCxnSpPr>
          <p:cNvPr id="21" name="Gewinkelte Verbindung 20"/>
          <p:cNvCxnSpPr>
            <a:stCxn id="15" idx="2"/>
          </p:cNvCxnSpPr>
          <p:nvPr/>
        </p:nvCxnSpPr>
        <p:spPr>
          <a:xfrm rot="16200000" flipH="1">
            <a:off x="3830846" y="3695056"/>
            <a:ext cx="399196" cy="3278750"/>
          </a:xfrm>
          <a:prstGeom prst="bentConnector2">
            <a:avLst/>
          </a:prstGeom>
          <a:ln w="12700">
            <a:solidFill>
              <a:srgbClr val="ED683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5477045" y="1489741"/>
            <a:ext cx="30630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142948"/>
                </a:solidFill>
                <a:latin typeface="Lucida Sans" panose="020B0602030504020204" pitchFamily="34" charset="0"/>
              </a:rPr>
              <a:t>1. Developer embeds “semantic-simple-search” component into page</a:t>
            </a:r>
          </a:p>
        </p:txBody>
      </p:sp>
      <p:pic>
        <p:nvPicPr>
          <p:cNvPr id="23" name="Bild 22" descr="Screen Shot 2016-07-04 at 21.52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50" y="4116501"/>
            <a:ext cx="3332267" cy="2030255"/>
          </a:xfrm>
          <a:prstGeom prst="rect">
            <a:avLst/>
          </a:prstGeom>
        </p:spPr>
      </p:pic>
      <p:sp>
        <p:nvSpPr>
          <p:cNvPr id="2" name="Horizontale Rolle 1"/>
          <p:cNvSpPr/>
          <p:nvPr/>
        </p:nvSpPr>
        <p:spPr>
          <a:xfrm rot="20697534">
            <a:off x="6806266" y="625447"/>
            <a:ext cx="2507869" cy="634107"/>
          </a:xfrm>
          <a:prstGeom prst="horizontalScroll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Set up in ~2 minutes!</a:t>
            </a:r>
          </a:p>
        </p:txBody>
      </p:sp>
    </p:spTree>
    <p:extLst>
      <p:ext uri="{BB962C8B-B14F-4D97-AF65-F5344CB8AC3E}">
        <p14:creationId xmlns:p14="http://schemas.microsoft.com/office/powerpoint/2010/main" val="198575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987712" y="1373461"/>
            <a:ext cx="5128591" cy="4715124"/>
          </a:xfrm>
          <a:prstGeom prst="roundRect">
            <a:avLst>
              <a:gd name="adj" fmla="val 907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 smtClean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metaphacts</a:t>
            </a:r>
            <a:r>
              <a:rPr lang="de-DE" dirty="0" smtClean="0"/>
              <a:t> Supports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Whole</a:t>
            </a:r>
            <a:r>
              <a:rPr lang="de-DE" dirty="0" smtClean="0"/>
              <a:t> Data </a:t>
            </a:r>
            <a:r>
              <a:rPr lang="de-DE" dirty="0" err="1" smtClean="0"/>
              <a:t>Lifecyle</a:t>
            </a:r>
            <a:endParaRPr lang="de-DE" dirty="0"/>
          </a:p>
        </p:txBody>
      </p:sp>
      <p:grpSp>
        <p:nvGrpSpPr>
          <p:cNvPr id="4" name="Shape 93"/>
          <p:cNvGrpSpPr/>
          <p:nvPr/>
        </p:nvGrpSpPr>
        <p:grpSpPr>
          <a:xfrm>
            <a:off x="2554445" y="1782375"/>
            <a:ext cx="3995124" cy="3990759"/>
            <a:chOff x="1050437" y="36575"/>
            <a:chExt cx="3995124" cy="3990759"/>
          </a:xfrm>
        </p:grpSpPr>
        <p:sp>
          <p:nvSpPr>
            <p:cNvPr id="5" name="Shape 94">
              <a:hlinkClick r:id="rId2" action="ppaction://hlinksldjump"/>
            </p:cNvPr>
            <p:cNvSpPr/>
            <p:nvPr/>
          </p:nvSpPr>
          <p:spPr>
            <a:xfrm>
              <a:off x="1376475" y="247903"/>
              <a:ext cx="3413760" cy="3413760"/>
            </a:xfrm>
            <a:prstGeom prst="pie">
              <a:avLst>
                <a:gd name="adj1" fmla="val 16200000"/>
                <a:gd name="adj2" fmla="val 19285716"/>
              </a:avLst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95"/>
            <p:cNvSpPr txBox="1"/>
            <p:nvPr/>
          </p:nvSpPr>
          <p:spPr>
            <a:xfrm>
              <a:off x="3169919" y="564895"/>
              <a:ext cx="812799" cy="650240"/>
            </a:xfrm>
            <a:prstGeom prst="rect">
              <a:avLst/>
            </a:prstGeom>
            <a:noFill/>
            <a:ln>
              <a:noFill/>
            </a:ln>
          </p:spPr>
          <p:txBody>
            <a:bodyPr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SzPct val="25000"/>
                <a:buNone/>
              </a:pPr>
              <a:r>
                <a:rPr lang="de-DE" sz="1000" b="0" i="0" u="none" strike="noStrike" cap="none" baseline="0" dirty="0">
                  <a:solidFill>
                    <a:schemeClr val="lt1"/>
                  </a:solidFill>
                  <a:latin typeface="Lucida Sans" panose="020B0602030504020204" pitchFamily="34" charset="0"/>
                  <a:ea typeface="Calibri"/>
                  <a:cs typeface="Calibri"/>
                  <a:sym typeface="Calibri"/>
                </a:rPr>
                <a:t>Data Extraction &amp; Integration </a:t>
              </a:r>
            </a:p>
          </p:txBody>
        </p:sp>
        <p:sp>
          <p:nvSpPr>
            <p:cNvPr id="7" name="Shape 96">
              <a:hlinkClick r:id="rId3" action="ppaction://hlinksldjump"/>
            </p:cNvPr>
            <p:cNvSpPr/>
            <p:nvPr/>
          </p:nvSpPr>
          <p:spPr>
            <a:xfrm>
              <a:off x="1420367" y="302766"/>
              <a:ext cx="3413760" cy="3413760"/>
            </a:xfrm>
            <a:prstGeom prst="pie">
              <a:avLst>
                <a:gd name="adj1" fmla="val 19285716"/>
                <a:gd name="adj2" fmla="val 771428"/>
              </a:avLst>
            </a:prstGeom>
            <a:solidFill>
              <a:srgbClr val="C571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97"/>
            <p:cNvSpPr txBox="1"/>
            <p:nvPr/>
          </p:nvSpPr>
          <p:spPr>
            <a:xfrm>
              <a:off x="3738880" y="1540255"/>
              <a:ext cx="934719" cy="568960"/>
            </a:xfrm>
            <a:prstGeom prst="rect">
              <a:avLst/>
            </a:prstGeom>
            <a:noFill/>
            <a:ln>
              <a:noFill/>
            </a:ln>
          </p:spPr>
          <p:txBody>
            <a:bodyPr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SzPct val="25000"/>
                <a:buNone/>
              </a:pPr>
              <a:r>
                <a:rPr lang="de-DE" sz="1000" dirty="0">
                  <a:solidFill>
                    <a:schemeClr val="lt1"/>
                  </a:solidFill>
                  <a:latin typeface="Lucida Sans" panose="020B0602030504020204" pitchFamily="34" charset="0"/>
                  <a:ea typeface="Calibri"/>
                  <a:cs typeface="Calibri"/>
                  <a:sym typeface="Calibri"/>
                </a:rPr>
                <a:t>Data</a:t>
              </a:r>
              <a:r>
                <a:rPr lang="de-DE" sz="1000" b="0" i="0" u="none" strike="noStrike" cap="none" baseline="0" dirty="0">
                  <a:solidFill>
                    <a:schemeClr val="lt1"/>
                  </a:solidFill>
                  <a:latin typeface="Lucida Sans" panose="020B0602030504020204" pitchFamily="34" charset="0"/>
                  <a:ea typeface="Calibri"/>
                  <a:cs typeface="Calibri"/>
                  <a:sym typeface="Calibri"/>
                </a:rPr>
                <a:t> Linking &amp; Enrichment</a:t>
              </a:r>
            </a:p>
          </p:txBody>
        </p:sp>
        <p:sp>
          <p:nvSpPr>
            <p:cNvPr id="9" name="Shape 98">
              <a:hlinkClick r:id="rId4" action="ppaction://hlinksldjump"/>
            </p:cNvPr>
            <p:cNvSpPr/>
            <p:nvPr/>
          </p:nvSpPr>
          <p:spPr>
            <a:xfrm>
              <a:off x="1404517" y="371855"/>
              <a:ext cx="3413760" cy="3413760"/>
            </a:xfrm>
            <a:prstGeom prst="pie">
              <a:avLst>
                <a:gd name="adj1" fmla="val 771428"/>
                <a:gd name="adj2" fmla="val 3857143"/>
              </a:avLst>
            </a:prstGeom>
            <a:solidFill>
              <a:srgbClr val="B08EA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99"/>
            <p:cNvSpPr txBox="1"/>
            <p:nvPr/>
          </p:nvSpPr>
          <p:spPr>
            <a:xfrm>
              <a:off x="3596639" y="2393694"/>
              <a:ext cx="812799" cy="629920"/>
            </a:xfrm>
            <a:prstGeom prst="rect">
              <a:avLst/>
            </a:prstGeom>
            <a:noFill/>
            <a:ln>
              <a:noFill/>
            </a:ln>
          </p:spPr>
          <p:txBody>
            <a:bodyPr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SzPct val="25000"/>
                <a:buNone/>
              </a:pPr>
              <a:r>
                <a:rPr lang="de-DE" sz="1000" b="0" i="0" u="none" strike="noStrike" cap="none" baseline="0" dirty="0" smtClean="0">
                  <a:solidFill>
                    <a:schemeClr val="lt1"/>
                  </a:solidFill>
                  <a:latin typeface="Lucida Sans" panose="020B0602030504020204" pitchFamily="34" charset="0"/>
                  <a:ea typeface="Calibri"/>
                  <a:cs typeface="Calibri"/>
                  <a:sym typeface="Calibri"/>
                </a:rPr>
                <a:t>Storage &amp; Repositories</a:t>
              </a:r>
              <a:endParaRPr lang="de-DE" sz="1000" b="0" i="0" u="none" strike="noStrike" cap="none" baseline="0" dirty="0">
                <a:solidFill>
                  <a:schemeClr val="lt1"/>
                </a:solidFill>
                <a:latin typeface="Lucida Sans" panose="020B0602030504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100">
              <a:hlinkClick r:id="rId5" action="ppaction://hlinksldjump"/>
            </p:cNvPr>
            <p:cNvSpPr/>
            <p:nvPr/>
          </p:nvSpPr>
          <p:spPr>
            <a:xfrm>
              <a:off x="1341119" y="402335"/>
              <a:ext cx="3413760" cy="3413760"/>
            </a:xfrm>
            <a:prstGeom prst="pie">
              <a:avLst>
                <a:gd name="adj1" fmla="val 3857226"/>
                <a:gd name="adj2" fmla="val 6942858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01"/>
            <p:cNvSpPr txBox="1"/>
            <p:nvPr/>
          </p:nvSpPr>
          <p:spPr>
            <a:xfrm>
              <a:off x="2651759" y="3084575"/>
              <a:ext cx="792480" cy="568960"/>
            </a:xfrm>
            <a:prstGeom prst="rect">
              <a:avLst/>
            </a:prstGeom>
            <a:noFill/>
            <a:ln>
              <a:noFill/>
            </a:ln>
          </p:spPr>
          <p:txBody>
            <a:bodyPr lIns="15225" tIns="15225" rIns="15225" bIns="15225" anchor="ctr" anchorCtr="0">
              <a:no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de-DE" sz="1000" dirty="0">
                  <a:solidFill>
                    <a:schemeClr val="lt1"/>
                  </a:solidFill>
                  <a:latin typeface="Lucida Sans" panose="020B0602030504020204" pitchFamily="34" charset="0"/>
                  <a:ea typeface="Calibri"/>
                  <a:cs typeface="Calibri"/>
                  <a:sym typeface="Calibri"/>
                </a:rPr>
                <a:t>Querying &amp; Inferencing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None/>
              </a:pP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102">
              <a:hlinkClick r:id="rId6" action="ppaction://hlinksldjump"/>
            </p:cNvPr>
            <p:cNvSpPr/>
            <p:nvPr/>
          </p:nvSpPr>
          <p:spPr>
            <a:xfrm>
              <a:off x="1277720" y="371855"/>
              <a:ext cx="3413760" cy="3413760"/>
            </a:xfrm>
            <a:prstGeom prst="pie">
              <a:avLst>
                <a:gd name="adj1" fmla="val 6942858"/>
                <a:gd name="adj2" fmla="val 10028574"/>
              </a:avLst>
            </a:prstGeom>
            <a:solidFill>
              <a:srgbClr val="9FA1C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03"/>
            <p:cNvSpPr txBox="1"/>
            <p:nvPr/>
          </p:nvSpPr>
          <p:spPr>
            <a:xfrm>
              <a:off x="1686559" y="2393694"/>
              <a:ext cx="812799" cy="629920"/>
            </a:xfrm>
            <a:prstGeom prst="rect">
              <a:avLst/>
            </a:prstGeom>
            <a:noFill/>
            <a:ln>
              <a:noFill/>
            </a:ln>
          </p:spPr>
          <p:txBody>
            <a:bodyPr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SzPct val="25000"/>
                <a:buNone/>
              </a:pPr>
              <a:r>
                <a:rPr lang="de-DE" sz="1000" dirty="0">
                  <a:solidFill>
                    <a:schemeClr val="lt1"/>
                  </a:solidFill>
                  <a:latin typeface="Lucida Sans" panose="020B0602030504020204" pitchFamily="34" charset="0"/>
                  <a:ea typeface="Calibri"/>
                  <a:cs typeface="Calibri"/>
                  <a:sym typeface="Calibri"/>
                </a:rPr>
                <a:t>Search</a:t>
              </a:r>
            </a:p>
          </p:txBody>
        </p:sp>
        <p:sp>
          <p:nvSpPr>
            <p:cNvPr id="15" name="Shape 104">
              <a:hlinkClick r:id="rId2" action="ppaction://hlinksldjump"/>
            </p:cNvPr>
            <p:cNvSpPr/>
            <p:nvPr/>
          </p:nvSpPr>
          <p:spPr>
            <a:xfrm>
              <a:off x="1261871" y="302766"/>
              <a:ext cx="3413760" cy="3413760"/>
            </a:xfrm>
            <a:prstGeom prst="pie">
              <a:avLst>
                <a:gd name="adj1" fmla="val 10028574"/>
                <a:gd name="adj2" fmla="val 13114284"/>
              </a:avLst>
            </a:prstGeom>
            <a:solidFill>
              <a:srgbClr val="A1B1B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05"/>
            <p:cNvSpPr txBox="1"/>
            <p:nvPr/>
          </p:nvSpPr>
          <p:spPr>
            <a:xfrm>
              <a:off x="1422400" y="1540255"/>
              <a:ext cx="934719" cy="568960"/>
            </a:xfrm>
            <a:prstGeom prst="rect">
              <a:avLst/>
            </a:prstGeom>
            <a:noFill/>
            <a:ln>
              <a:noFill/>
            </a:ln>
          </p:spPr>
          <p:txBody>
            <a:bodyPr lIns="15225" tIns="15225" rIns="15225" bIns="15225" anchor="ctr" anchorCtr="0">
              <a:no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de-DE" sz="1000" dirty="0">
                  <a:solidFill>
                    <a:schemeClr val="lt1"/>
                  </a:solidFill>
                  <a:latin typeface="Lucida Sans" panose="020B0602030504020204" pitchFamily="34" charset="0"/>
                  <a:ea typeface="Calibri"/>
                  <a:cs typeface="Calibri"/>
                  <a:sym typeface="Calibri"/>
                </a:rPr>
                <a:t>Visualization</a:t>
              </a:r>
            </a:p>
          </p:txBody>
        </p:sp>
        <p:sp>
          <p:nvSpPr>
            <p:cNvPr id="17" name="Shape 106">
              <a:hlinkClick r:id="" action="ppaction://noaction"/>
            </p:cNvPr>
            <p:cNvSpPr/>
            <p:nvPr/>
          </p:nvSpPr>
          <p:spPr>
            <a:xfrm>
              <a:off x="1305762" y="247903"/>
              <a:ext cx="3413760" cy="3413760"/>
            </a:xfrm>
            <a:prstGeom prst="pie">
              <a:avLst>
                <a:gd name="adj1" fmla="val 13114284"/>
                <a:gd name="adj2" fmla="val 1620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07"/>
            <p:cNvSpPr txBox="1"/>
            <p:nvPr/>
          </p:nvSpPr>
          <p:spPr>
            <a:xfrm>
              <a:off x="2113280" y="564895"/>
              <a:ext cx="812799" cy="650240"/>
            </a:xfrm>
            <a:prstGeom prst="rect">
              <a:avLst/>
            </a:prstGeom>
            <a:noFill/>
            <a:ln>
              <a:noFill/>
            </a:ln>
          </p:spPr>
          <p:txBody>
            <a:bodyPr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SzPct val="25000"/>
                <a:buNone/>
              </a:pPr>
              <a:r>
                <a:rPr lang="de-DE" sz="1000" dirty="0">
                  <a:solidFill>
                    <a:schemeClr val="lt1"/>
                  </a:solidFill>
                  <a:latin typeface="Lucida Sans" panose="020B0602030504020204" pitchFamily="34" charset="0"/>
                  <a:ea typeface="Calibri"/>
                  <a:cs typeface="Calibri"/>
                  <a:sym typeface="Calibri"/>
                </a:rPr>
                <a:t>Authoring</a:t>
              </a:r>
            </a:p>
          </p:txBody>
        </p:sp>
        <p:sp>
          <p:nvSpPr>
            <p:cNvPr id="19" name="Shape 108"/>
            <p:cNvSpPr/>
            <p:nvPr/>
          </p:nvSpPr>
          <p:spPr>
            <a:xfrm>
              <a:off x="1164978" y="36575"/>
              <a:ext cx="3836416" cy="3836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5" y="4067"/>
                  </a:moveTo>
                  <a:lnTo>
                    <a:pt x="60005" y="4067"/>
                  </a:lnTo>
                  <a:cubicBezTo>
                    <a:pt x="75265" y="4068"/>
                    <a:pt x="89862" y="10305"/>
                    <a:pt x="100412" y="21330"/>
                  </a:cubicBezTo>
                  <a:lnTo>
                    <a:pt x="103581" y="18802"/>
                  </a:lnTo>
                  <a:lnTo>
                    <a:pt x="101341" y="27024"/>
                  </a:lnTo>
                  <a:lnTo>
                    <a:pt x="92451" y="27680"/>
                  </a:lnTo>
                  <a:lnTo>
                    <a:pt x="95619" y="25153"/>
                  </a:lnTo>
                  <a:lnTo>
                    <a:pt x="95619" y="25153"/>
                  </a:lnTo>
                  <a:cubicBezTo>
                    <a:pt x="86246" y="15571"/>
                    <a:pt x="73408" y="10170"/>
                    <a:pt x="60004" y="10169"/>
                  </a:cubicBezTo>
                  <a:close/>
                </a:path>
              </a:pathLst>
            </a:custGeom>
            <a:solidFill>
              <a:srgbClr val="ED683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109"/>
            <p:cNvSpPr/>
            <p:nvPr/>
          </p:nvSpPr>
          <p:spPr>
            <a:xfrm>
              <a:off x="1209145" y="91682"/>
              <a:ext cx="3836416" cy="3836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730" y="25127"/>
                  </a:moveTo>
                  <a:lnTo>
                    <a:pt x="103730" y="25127"/>
                  </a:lnTo>
                  <a:cubicBezTo>
                    <a:pt x="113246" y="37060"/>
                    <a:pt x="117472" y="52363"/>
                    <a:pt x="115429" y="67488"/>
                  </a:cubicBezTo>
                  <a:lnTo>
                    <a:pt x="119381" y="68390"/>
                  </a:lnTo>
                  <a:lnTo>
                    <a:pt x="111556" y="71764"/>
                  </a:lnTo>
                  <a:lnTo>
                    <a:pt x="105501" y="65223"/>
                  </a:lnTo>
                  <a:lnTo>
                    <a:pt x="109452" y="66124"/>
                  </a:lnTo>
                  <a:cubicBezTo>
                    <a:pt x="111100" y="52820"/>
                    <a:pt x="107318" y="39413"/>
                    <a:pt x="98959" y="28931"/>
                  </a:cubicBezTo>
                  <a:close/>
                </a:path>
              </a:pathLst>
            </a:custGeom>
            <a:solidFill>
              <a:srgbClr val="CF8B8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110"/>
            <p:cNvSpPr/>
            <p:nvPr/>
          </p:nvSpPr>
          <p:spPr>
            <a:xfrm>
              <a:off x="1193240" y="160609"/>
              <a:ext cx="3836416" cy="3836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32" y="72435"/>
                  </a:moveTo>
                  <a:cubicBezTo>
                    <a:pt x="111138" y="87318"/>
                    <a:pt x="101809" y="100167"/>
                    <a:pt x="88709" y="108002"/>
                  </a:cubicBezTo>
                  <a:lnTo>
                    <a:pt x="90469" y="111654"/>
                  </a:lnTo>
                  <a:lnTo>
                    <a:pt x="82951" y="107641"/>
                  </a:lnTo>
                  <a:lnTo>
                    <a:pt x="84290" y="98828"/>
                  </a:lnTo>
                  <a:lnTo>
                    <a:pt x="86049" y="102479"/>
                  </a:lnTo>
                  <a:lnTo>
                    <a:pt x="86049" y="102479"/>
                  </a:lnTo>
                  <a:cubicBezTo>
                    <a:pt x="97479" y="95470"/>
                    <a:pt x="105602" y="84151"/>
                    <a:pt x="108583" y="71078"/>
                  </a:cubicBezTo>
                  <a:close/>
                </a:path>
              </a:pathLst>
            </a:custGeom>
            <a:solidFill>
              <a:srgbClr val="B89A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111"/>
            <p:cNvSpPr/>
            <p:nvPr/>
          </p:nvSpPr>
          <p:spPr>
            <a:xfrm>
              <a:off x="1129791" y="190918"/>
              <a:ext cx="3836416" cy="3836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4264" y="110395"/>
                  </a:moveTo>
                  <a:lnTo>
                    <a:pt x="84264" y="110395"/>
                  </a:lnTo>
                  <a:cubicBezTo>
                    <a:pt x="70514" y="117015"/>
                    <a:pt x="54656" y="117730"/>
                    <a:pt x="40366" y="112373"/>
                  </a:cubicBezTo>
                  <a:lnTo>
                    <a:pt x="38608" y="116026"/>
                  </a:lnTo>
                  <a:lnTo>
                    <a:pt x="37059" y="107646"/>
                  </a:lnTo>
                  <a:lnTo>
                    <a:pt x="44784" y="103199"/>
                  </a:lnTo>
                  <a:lnTo>
                    <a:pt x="43026" y="106850"/>
                  </a:lnTo>
                  <a:cubicBezTo>
                    <a:pt x="55628" y="111416"/>
                    <a:pt x="69539" y="110712"/>
                    <a:pt x="81616" y="104897"/>
                  </a:cubicBezTo>
                  <a:close/>
                </a:path>
              </a:pathLst>
            </a:custGeom>
            <a:solidFill>
              <a:srgbClr val="51BD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112"/>
            <p:cNvSpPr/>
            <p:nvPr/>
          </p:nvSpPr>
          <p:spPr>
            <a:xfrm>
              <a:off x="1066342" y="160609"/>
              <a:ext cx="3836416" cy="3836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5724" y="110389"/>
                  </a:moveTo>
                  <a:lnTo>
                    <a:pt x="35724" y="110389"/>
                  </a:lnTo>
                  <a:cubicBezTo>
                    <a:pt x="21972" y="103764"/>
                    <a:pt x="11525" y="91806"/>
                    <a:pt x="6806" y="77289"/>
                  </a:cubicBezTo>
                  <a:lnTo>
                    <a:pt x="2854" y="78191"/>
                  </a:lnTo>
                  <a:lnTo>
                    <a:pt x="8441" y="71757"/>
                  </a:lnTo>
                  <a:lnTo>
                    <a:pt x="16734" y="75026"/>
                  </a:lnTo>
                  <a:lnTo>
                    <a:pt x="12783" y="75927"/>
                  </a:lnTo>
                  <a:cubicBezTo>
                    <a:pt x="17068" y="88631"/>
                    <a:pt x="26293" y="99073"/>
                    <a:pt x="38372" y="104892"/>
                  </a:cubicBezTo>
                  <a:close/>
                </a:path>
              </a:pathLst>
            </a:custGeom>
            <a:solidFill>
              <a:srgbClr val="A1B1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113"/>
            <p:cNvSpPr/>
            <p:nvPr/>
          </p:nvSpPr>
          <p:spPr>
            <a:xfrm>
              <a:off x="1050437" y="91682"/>
              <a:ext cx="3836416" cy="3836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469" y="72443"/>
                  </a:moveTo>
                  <a:cubicBezTo>
                    <a:pt x="2073" y="57563"/>
                    <a:pt x="4906" y="41942"/>
                    <a:pt x="13310" y="29201"/>
                  </a:cubicBezTo>
                  <a:lnTo>
                    <a:pt x="10140" y="26674"/>
                  </a:lnTo>
                  <a:lnTo>
                    <a:pt x="18654" y="27029"/>
                  </a:lnTo>
                  <a:lnTo>
                    <a:pt x="21271" y="35550"/>
                  </a:lnTo>
                  <a:lnTo>
                    <a:pt x="18102" y="33023"/>
                  </a:lnTo>
                  <a:lnTo>
                    <a:pt x="18102" y="33023"/>
                  </a:lnTo>
                  <a:cubicBezTo>
                    <a:pt x="10845" y="44295"/>
                    <a:pt x="8435" y="58016"/>
                    <a:pt x="11418" y="71086"/>
                  </a:cubicBezTo>
                  <a:close/>
                </a:path>
              </a:pathLst>
            </a:custGeom>
            <a:solidFill>
              <a:srgbClr val="9FA1C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114"/>
            <p:cNvSpPr/>
            <p:nvPr/>
          </p:nvSpPr>
          <p:spPr>
            <a:xfrm>
              <a:off x="1094604" y="36575"/>
              <a:ext cx="3836416" cy="3836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273" y="25122"/>
                  </a:moveTo>
                  <a:lnTo>
                    <a:pt x="16273" y="25122"/>
                  </a:lnTo>
                  <a:cubicBezTo>
                    <a:pt x="25789" y="13192"/>
                    <a:pt x="39765" y="5668"/>
                    <a:pt x="54963" y="4294"/>
                  </a:cubicBezTo>
                  <a:lnTo>
                    <a:pt x="54963" y="240"/>
                  </a:lnTo>
                  <a:lnTo>
                    <a:pt x="59994" y="7118"/>
                  </a:lnTo>
                  <a:lnTo>
                    <a:pt x="54964" y="14477"/>
                  </a:lnTo>
                  <a:lnTo>
                    <a:pt x="54964" y="10424"/>
                  </a:lnTo>
                  <a:lnTo>
                    <a:pt x="54964" y="10424"/>
                  </a:lnTo>
                  <a:cubicBezTo>
                    <a:pt x="41629" y="11778"/>
                    <a:pt x="29402" y="18448"/>
                    <a:pt x="21044" y="28927"/>
                  </a:cubicBezTo>
                  <a:close/>
                </a:path>
              </a:pathLst>
            </a:custGeom>
            <a:solidFill>
              <a:srgbClr val="A1B1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14" y="1518264"/>
            <a:ext cx="838356" cy="44110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172830" y="1950340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142948"/>
                </a:solidFill>
                <a:latin typeface="Lucida Sans"/>
              </a:rPr>
              <a:t>end-to-end</a:t>
            </a:r>
          </a:p>
          <a:p>
            <a:pPr algn="ctr"/>
            <a:r>
              <a:rPr lang="de-DE" sz="1000" b="1" dirty="0">
                <a:solidFill>
                  <a:srgbClr val="142948"/>
                </a:solidFill>
                <a:latin typeface="Lucida Sans"/>
              </a:rPr>
              <a:t>p</a:t>
            </a:r>
            <a:r>
              <a:rPr lang="de-DE" sz="1000" b="1" dirty="0" smtClean="0">
                <a:solidFill>
                  <a:srgbClr val="142948"/>
                </a:solidFill>
                <a:latin typeface="Lucida Sans"/>
              </a:rPr>
              <a:t>latform</a:t>
            </a:r>
          </a:p>
        </p:txBody>
      </p:sp>
    </p:spTree>
    <p:extLst>
      <p:ext uri="{BB962C8B-B14F-4D97-AF65-F5344CB8AC3E}">
        <p14:creationId xmlns:p14="http://schemas.microsoft.com/office/powerpoint/2010/main" val="12367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xmlns:p14="http://schemas.microsoft.com/office/powerpoint/2010/main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aphacts">
  <a:themeElements>
    <a:clrScheme name="CI_metaphacts">
      <a:dk1>
        <a:sysClr val="windowText" lastClr="000000"/>
      </a:dk1>
      <a:lt1>
        <a:sysClr val="window" lastClr="FFFFFF"/>
      </a:lt1>
      <a:dk2>
        <a:srgbClr val="182A47"/>
      </a:dk2>
      <a:lt2>
        <a:srgbClr val="E7E6E6"/>
      </a:lt2>
      <a:accent1>
        <a:srgbClr val="3CB7D2"/>
      </a:accent1>
      <a:accent2>
        <a:srgbClr val="F0501E"/>
      </a:accent2>
      <a:accent3>
        <a:srgbClr val="D2CDC8"/>
      </a:accent3>
      <a:accent4>
        <a:srgbClr val="79A0C1"/>
      </a:accent4>
      <a:accent5>
        <a:srgbClr val="8AD3E4"/>
      </a:accent5>
      <a:accent6>
        <a:srgbClr val="5C8B96"/>
      </a:accent6>
      <a:hlink>
        <a:srgbClr val="182A47"/>
      </a:hlink>
      <a:folHlink>
        <a:srgbClr val="8496B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B7D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  <a:latin typeface="Lucida Sans" panose="020B0602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Lucida Sans" panose="020B0602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aphacts-PPT-template.potx" id="{8BD40AFB-1E6B-425E-8161-397DD2969A39}" vid="{3248D071-2B1A-473E-A836-272AD90EDA57}"/>
    </a:ext>
  </a:extLst>
</a:theme>
</file>

<file path=ppt/theme/theme2.xml><?xml version="1.0" encoding="utf-8"?>
<a:theme xmlns:a="http://schemas.openxmlformats.org/drawingml/2006/main" name="1_metaphacts">
  <a:themeElements>
    <a:clrScheme name="CI_metaphacts">
      <a:dk1>
        <a:sysClr val="windowText" lastClr="000000"/>
      </a:dk1>
      <a:lt1>
        <a:sysClr val="window" lastClr="FFFFFF"/>
      </a:lt1>
      <a:dk2>
        <a:srgbClr val="182A47"/>
      </a:dk2>
      <a:lt2>
        <a:srgbClr val="E7E6E6"/>
      </a:lt2>
      <a:accent1>
        <a:srgbClr val="3CB7D2"/>
      </a:accent1>
      <a:accent2>
        <a:srgbClr val="F0501E"/>
      </a:accent2>
      <a:accent3>
        <a:srgbClr val="D2CDC8"/>
      </a:accent3>
      <a:accent4>
        <a:srgbClr val="BD6605"/>
      </a:accent4>
      <a:accent5>
        <a:srgbClr val="5BF2A1"/>
      </a:accent5>
      <a:accent6>
        <a:srgbClr val="05BD26"/>
      </a:accent6>
      <a:hlink>
        <a:srgbClr val="325794"/>
      </a:hlink>
      <a:folHlink>
        <a:srgbClr val="8496B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B7D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  <a:latin typeface="Lucida Sans" panose="020B0602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Lucida Sans" panose="020B0602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aphacts-PPT-template.potx" id="{8BD40AFB-1E6B-425E-8161-397DD2969A39}" vid="{3248D071-2B1A-473E-A836-272AD90EDA57}"/>
    </a:ext>
  </a:extLst>
</a:theme>
</file>

<file path=ppt/theme/theme3.xml><?xml version="1.0" encoding="utf-8"?>
<a:theme xmlns:a="http://schemas.openxmlformats.org/drawingml/2006/main" name="2_metaphacts">
  <a:themeElements>
    <a:clrScheme name="CI_metaphacts">
      <a:dk1>
        <a:sysClr val="windowText" lastClr="000000"/>
      </a:dk1>
      <a:lt1>
        <a:sysClr val="window" lastClr="FFFFFF"/>
      </a:lt1>
      <a:dk2>
        <a:srgbClr val="182A47"/>
      </a:dk2>
      <a:lt2>
        <a:srgbClr val="E7E6E6"/>
      </a:lt2>
      <a:accent1>
        <a:srgbClr val="3CB7D2"/>
      </a:accent1>
      <a:accent2>
        <a:srgbClr val="F0501E"/>
      </a:accent2>
      <a:accent3>
        <a:srgbClr val="D2CDC8"/>
      </a:accent3>
      <a:accent4>
        <a:srgbClr val="BD6605"/>
      </a:accent4>
      <a:accent5>
        <a:srgbClr val="5BF2A1"/>
      </a:accent5>
      <a:accent6>
        <a:srgbClr val="05BD26"/>
      </a:accent6>
      <a:hlink>
        <a:srgbClr val="325794"/>
      </a:hlink>
      <a:folHlink>
        <a:srgbClr val="8496B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B7D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  <a:latin typeface="Lucida Sans" panose="020B0602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Lucida Sans" panose="020B0602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aphacts-PPT-template.potx" id="{8BD40AFB-1E6B-425E-8161-397DD2969A39}" vid="{3248D071-2B1A-473E-A836-272AD90EDA57}"/>
    </a:ext>
  </a:extLst>
</a:theme>
</file>

<file path=ppt/theme/theme4.xml><?xml version="1.0" encoding="utf-8"?>
<a:theme xmlns:a="http://schemas.openxmlformats.org/drawingml/2006/main" name="metaphacts-PPT-template">
  <a:themeElements>
    <a:clrScheme name="CI_metaphacts">
      <a:dk1>
        <a:sysClr val="windowText" lastClr="000000"/>
      </a:dk1>
      <a:lt1>
        <a:sysClr val="window" lastClr="FFFFFF"/>
      </a:lt1>
      <a:dk2>
        <a:srgbClr val="182A47"/>
      </a:dk2>
      <a:lt2>
        <a:srgbClr val="E7E6E6"/>
      </a:lt2>
      <a:accent1>
        <a:srgbClr val="3CB7D2"/>
      </a:accent1>
      <a:accent2>
        <a:srgbClr val="F0501E"/>
      </a:accent2>
      <a:accent3>
        <a:srgbClr val="D2CDC8"/>
      </a:accent3>
      <a:accent4>
        <a:srgbClr val="BD6605"/>
      </a:accent4>
      <a:accent5>
        <a:srgbClr val="5BF2A1"/>
      </a:accent5>
      <a:accent6>
        <a:srgbClr val="05BD26"/>
      </a:accent6>
      <a:hlink>
        <a:srgbClr val="325794"/>
      </a:hlink>
      <a:folHlink>
        <a:srgbClr val="8496B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B7D2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bg1"/>
            </a:solidFill>
            <a:latin typeface="Lucida Sans" panose="020B0602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Lucida Sans" panose="020B0602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aphacts-PPT-template.potx" id="{E2CD018C-D154-4729-8114-0986E0F53543}" vid="{378C9990-5F7E-437A-BA06-6E4ADABAB273}"/>
    </a:ext>
  </a:extLst>
</a:theme>
</file>

<file path=ppt/theme/theme5.xml><?xml version="1.0" encoding="utf-8"?>
<a:theme xmlns:a="http://schemas.openxmlformats.org/drawingml/2006/main" name="1_metaphacts-PPT-template">
  <a:themeElements>
    <a:clrScheme name="CI_metaphacts">
      <a:dk1>
        <a:sysClr val="windowText" lastClr="000000"/>
      </a:dk1>
      <a:lt1>
        <a:sysClr val="window" lastClr="FFFFFF"/>
      </a:lt1>
      <a:dk2>
        <a:srgbClr val="182A47"/>
      </a:dk2>
      <a:lt2>
        <a:srgbClr val="E7E6E6"/>
      </a:lt2>
      <a:accent1>
        <a:srgbClr val="3CB7D2"/>
      </a:accent1>
      <a:accent2>
        <a:srgbClr val="F0501E"/>
      </a:accent2>
      <a:accent3>
        <a:srgbClr val="D2CDC8"/>
      </a:accent3>
      <a:accent4>
        <a:srgbClr val="BD6605"/>
      </a:accent4>
      <a:accent5>
        <a:srgbClr val="5BF2A1"/>
      </a:accent5>
      <a:accent6>
        <a:srgbClr val="05BD26"/>
      </a:accent6>
      <a:hlink>
        <a:srgbClr val="325794"/>
      </a:hlink>
      <a:folHlink>
        <a:srgbClr val="8496B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B7D2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bg1"/>
            </a:solidFill>
            <a:latin typeface="Lucida Sans" panose="020B0602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Lucida Sans" panose="020B0602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aphacts-PPT-template.potx" id="{E2CD018C-D154-4729-8114-0986E0F53543}" vid="{378C9990-5F7E-437A-BA06-6E4ADABAB27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metaphacts-PPT-template</Template>
  <TotalTime>14809</TotalTime>
  <Words>637</Words>
  <Application>Microsoft Macintosh PowerPoint</Application>
  <PresentationFormat>On-screen Show (4:3)</PresentationFormat>
  <Paragraphs>170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Calibri</vt:lpstr>
      <vt:lpstr>Courier New</vt:lpstr>
      <vt:lpstr>Helvetica</vt:lpstr>
      <vt:lpstr>Lucida Sans</vt:lpstr>
      <vt:lpstr>ＭＳ Ｐゴシック</vt:lpstr>
      <vt:lpstr>Roboto</vt:lpstr>
      <vt:lpstr>Roboto Black</vt:lpstr>
      <vt:lpstr>Trebuchet MS</vt:lpstr>
      <vt:lpstr>Wingdings</vt:lpstr>
      <vt:lpstr>Arial</vt:lpstr>
      <vt:lpstr>metaphacts</vt:lpstr>
      <vt:lpstr>1_metaphacts</vt:lpstr>
      <vt:lpstr>2_metaphacts</vt:lpstr>
      <vt:lpstr>metaphacts-PPT-template</vt:lpstr>
      <vt:lpstr>1_metaphacts-PPT-template</vt:lpstr>
      <vt:lpstr>PowerPoint Presentation</vt:lpstr>
      <vt:lpstr>Outline</vt:lpstr>
      <vt:lpstr>ResearchSpace</vt:lpstr>
      <vt:lpstr>metaphacts at a Glance</vt:lpstr>
      <vt:lpstr>metaphactory Features</vt:lpstr>
      <vt:lpstr>metaphactory as an Open Platform</vt:lpstr>
      <vt:lpstr>CIDOC-CRM Template</vt:lpstr>
      <vt:lpstr>Declarative Components: Simple Semantic Search</vt:lpstr>
      <vt:lpstr>metaphacts Supports the Whole Data Lifecyle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Semantic Database Builder</vt:lpstr>
      <vt:lpstr>Form-based authoring</vt:lpstr>
      <vt:lpstr>Example Form</vt:lpstr>
      <vt:lpstr>Field Definitions &amp; Field Values</vt:lpstr>
      <vt:lpstr>Example: Very simple field definition</vt:lpstr>
      <vt:lpstr>CRM - Graph Structures are Complex</vt:lpstr>
      <vt:lpstr>Complex field definition</vt:lpstr>
      <vt:lpstr>Field Editor</vt:lpstr>
      <vt:lpstr>HTML5 Form Markup</vt:lpstr>
      <vt:lpstr>Web Components for Fields</vt:lpstr>
      <vt:lpstr>HTML and Bootstrap – Example: Tabs</vt:lpstr>
      <vt:lpstr>Other Features</vt:lpstr>
      <vt:lpstr>Get in Touch!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Schmidt</dc:creator>
  <cp:lastModifiedBy>Peter Haase</cp:lastModifiedBy>
  <cp:revision>456</cp:revision>
  <cp:lastPrinted>2016-07-20T20:30:38Z</cp:lastPrinted>
  <dcterms:created xsi:type="dcterms:W3CDTF">2015-04-02T19:11:04Z</dcterms:created>
  <dcterms:modified xsi:type="dcterms:W3CDTF">2016-12-08T07:18:34Z</dcterms:modified>
</cp:coreProperties>
</file>