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432" y="61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nb-NO"/>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nb-NO"/>
          </a:p>
        </p:txBody>
      </p:sp>
      <p:sp>
        <p:nvSpPr>
          <p:cNvPr id="4" name="Date Placeholder 3"/>
          <p:cNvSpPr>
            <a:spLocks noGrp="1"/>
          </p:cNvSpPr>
          <p:nvPr>
            <p:ph type="dt" sz="half" idx="10"/>
          </p:nvPr>
        </p:nvSpPr>
        <p:spPr/>
        <p:txBody>
          <a:bodyPr/>
          <a:lstStyle/>
          <a:p>
            <a:fld id="{F1EA0F28-A3A0-4A45-8B75-1812FC20AC87}" type="datetimeFigureOut">
              <a:rPr lang="nb-NO" smtClean="0"/>
              <a:t>01.02.2016</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CE5EEF85-A059-41E1-945C-EF168133E7A4}" type="slidenum">
              <a:rPr lang="nb-NO" smtClean="0"/>
              <a:t>‹#›</a:t>
            </a:fld>
            <a:endParaRPr lang="nb-NO"/>
          </a:p>
        </p:txBody>
      </p:sp>
    </p:spTree>
    <p:extLst>
      <p:ext uri="{BB962C8B-B14F-4D97-AF65-F5344CB8AC3E}">
        <p14:creationId xmlns:p14="http://schemas.microsoft.com/office/powerpoint/2010/main" val="2006849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b-NO"/>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4" name="Date Placeholder 3"/>
          <p:cNvSpPr>
            <a:spLocks noGrp="1"/>
          </p:cNvSpPr>
          <p:nvPr>
            <p:ph type="dt" sz="half" idx="10"/>
          </p:nvPr>
        </p:nvSpPr>
        <p:spPr/>
        <p:txBody>
          <a:bodyPr/>
          <a:lstStyle/>
          <a:p>
            <a:fld id="{F1EA0F28-A3A0-4A45-8B75-1812FC20AC87}" type="datetimeFigureOut">
              <a:rPr lang="nb-NO" smtClean="0"/>
              <a:t>01.02.2016</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CE5EEF85-A059-41E1-945C-EF168133E7A4}" type="slidenum">
              <a:rPr lang="nb-NO" smtClean="0"/>
              <a:t>‹#›</a:t>
            </a:fld>
            <a:endParaRPr lang="nb-NO"/>
          </a:p>
        </p:txBody>
      </p:sp>
    </p:spTree>
    <p:extLst>
      <p:ext uri="{BB962C8B-B14F-4D97-AF65-F5344CB8AC3E}">
        <p14:creationId xmlns:p14="http://schemas.microsoft.com/office/powerpoint/2010/main" val="35137738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nb-NO"/>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4" name="Date Placeholder 3"/>
          <p:cNvSpPr>
            <a:spLocks noGrp="1"/>
          </p:cNvSpPr>
          <p:nvPr>
            <p:ph type="dt" sz="half" idx="10"/>
          </p:nvPr>
        </p:nvSpPr>
        <p:spPr/>
        <p:txBody>
          <a:bodyPr/>
          <a:lstStyle/>
          <a:p>
            <a:fld id="{F1EA0F28-A3A0-4A45-8B75-1812FC20AC87}" type="datetimeFigureOut">
              <a:rPr lang="nb-NO" smtClean="0"/>
              <a:t>01.02.2016</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CE5EEF85-A059-41E1-945C-EF168133E7A4}" type="slidenum">
              <a:rPr lang="nb-NO" smtClean="0"/>
              <a:t>‹#›</a:t>
            </a:fld>
            <a:endParaRPr lang="nb-NO"/>
          </a:p>
        </p:txBody>
      </p:sp>
    </p:spTree>
    <p:extLst>
      <p:ext uri="{BB962C8B-B14F-4D97-AF65-F5344CB8AC3E}">
        <p14:creationId xmlns:p14="http://schemas.microsoft.com/office/powerpoint/2010/main" val="11677042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b-NO"/>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4" name="Date Placeholder 3"/>
          <p:cNvSpPr>
            <a:spLocks noGrp="1"/>
          </p:cNvSpPr>
          <p:nvPr>
            <p:ph type="dt" sz="half" idx="10"/>
          </p:nvPr>
        </p:nvSpPr>
        <p:spPr/>
        <p:txBody>
          <a:bodyPr/>
          <a:lstStyle/>
          <a:p>
            <a:fld id="{F1EA0F28-A3A0-4A45-8B75-1812FC20AC87}" type="datetimeFigureOut">
              <a:rPr lang="nb-NO" smtClean="0"/>
              <a:t>01.02.2016</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CE5EEF85-A059-41E1-945C-EF168133E7A4}" type="slidenum">
              <a:rPr lang="nb-NO" smtClean="0"/>
              <a:t>‹#›</a:t>
            </a:fld>
            <a:endParaRPr lang="nb-NO"/>
          </a:p>
        </p:txBody>
      </p:sp>
    </p:spTree>
    <p:extLst>
      <p:ext uri="{BB962C8B-B14F-4D97-AF65-F5344CB8AC3E}">
        <p14:creationId xmlns:p14="http://schemas.microsoft.com/office/powerpoint/2010/main" val="29645097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nb-NO"/>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1EA0F28-A3A0-4A45-8B75-1812FC20AC87}" type="datetimeFigureOut">
              <a:rPr lang="nb-NO" smtClean="0"/>
              <a:t>01.02.2016</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CE5EEF85-A059-41E1-945C-EF168133E7A4}" type="slidenum">
              <a:rPr lang="nb-NO" smtClean="0"/>
              <a:t>‹#›</a:t>
            </a:fld>
            <a:endParaRPr lang="nb-NO"/>
          </a:p>
        </p:txBody>
      </p:sp>
    </p:spTree>
    <p:extLst>
      <p:ext uri="{BB962C8B-B14F-4D97-AF65-F5344CB8AC3E}">
        <p14:creationId xmlns:p14="http://schemas.microsoft.com/office/powerpoint/2010/main" val="1384215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b-NO"/>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5" name="Date Placeholder 4"/>
          <p:cNvSpPr>
            <a:spLocks noGrp="1"/>
          </p:cNvSpPr>
          <p:nvPr>
            <p:ph type="dt" sz="half" idx="10"/>
          </p:nvPr>
        </p:nvSpPr>
        <p:spPr/>
        <p:txBody>
          <a:bodyPr/>
          <a:lstStyle/>
          <a:p>
            <a:fld id="{F1EA0F28-A3A0-4A45-8B75-1812FC20AC87}" type="datetimeFigureOut">
              <a:rPr lang="nb-NO" smtClean="0"/>
              <a:t>01.02.2016</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CE5EEF85-A059-41E1-945C-EF168133E7A4}" type="slidenum">
              <a:rPr lang="nb-NO" smtClean="0"/>
              <a:t>‹#›</a:t>
            </a:fld>
            <a:endParaRPr lang="nb-NO"/>
          </a:p>
        </p:txBody>
      </p:sp>
    </p:spTree>
    <p:extLst>
      <p:ext uri="{BB962C8B-B14F-4D97-AF65-F5344CB8AC3E}">
        <p14:creationId xmlns:p14="http://schemas.microsoft.com/office/powerpoint/2010/main" val="2371266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nb-NO"/>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7" name="Date Placeholder 6"/>
          <p:cNvSpPr>
            <a:spLocks noGrp="1"/>
          </p:cNvSpPr>
          <p:nvPr>
            <p:ph type="dt" sz="half" idx="10"/>
          </p:nvPr>
        </p:nvSpPr>
        <p:spPr/>
        <p:txBody>
          <a:bodyPr/>
          <a:lstStyle/>
          <a:p>
            <a:fld id="{F1EA0F28-A3A0-4A45-8B75-1812FC20AC87}" type="datetimeFigureOut">
              <a:rPr lang="nb-NO" smtClean="0"/>
              <a:t>01.02.2016</a:t>
            </a:fld>
            <a:endParaRPr lang="nb-NO"/>
          </a:p>
        </p:txBody>
      </p:sp>
      <p:sp>
        <p:nvSpPr>
          <p:cNvPr id="8" name="Footer Placeholder 7"/>
          <p:cNvSpPr>
            <a:spLocks noGrp="1"/>
          </p:cNvSpPr>
          <p:nvPr>
            <p:ph type="ftr" sz="quarter" idx="11"/>
          </p:nvPr>
        </p:nvSpPr>
        <p:spPr/>
        <p:txBody>
          <a:bodyPr/>
          <a:lstStyle/>
          <a:p>
            <a:endParaRPr lang="nb-NO"/>
          </a:p>
        </p:txBody>
      </p:sp>
      <p:sp>
        <p:nvSpPr>
          <p:cNvPr id="9" name="Slide Number Placeholder 8"/>
          <p:cNvSpPr>
            <a:spLocks noGrp="1"/>
          </p:cNvSpPr>
          <p:nvPr>
            <p:ph type="sldNum" sz="quarter" idx="12"/>
          </p:nvPr>
        </p:nvSpPr>
        <p:spPr/>
        <p:txBody>
          <a:bodyPr/>
          <a:lstStyle/>
          <a:p>
            <a:fld id="{CE5EEF85-A059-41E1-945C-EF168133E7A4}" type="slidenum">
              <a:rPr lang="nb-NO" smtClean="0"/>
              <a:t>‹#›</a:t>
            </a:fld>
            <a:endParaRPr lang="nb-NO"/>
          </a:p>
        </p:txBody>
      </p:sp>
    </p:spTree>
    <p:extLst>
      <p:ext uri="{BB962C8B-B14F-4D97-AF65-F5344CB8AC3E}">
        <p14:creationId xmlns:p14="http://schemas.microsoft.com/office/powerpoint/2010/main" val="17545072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b-NO"/>
          </a:p>
        </p:txBody>
      </p:sp>
      <p:sp>
        <p:nvSpPr>
          <p:cNvPr id="3" name="Date Placeholder 2"/>
          <p:cNvSpPr>
            <a:spLocks noGrp="1"/>
          </p:cNvSpPr>
          <p:nvPr>
            <p:ph type="dt" sz="half" idx="10"/>
          </p:nvPr>
        </p:nvSpPr>
        <p:spPr/>
        <p:txBody>
          <a:bodyPr/>
          <a:lstStyle/>
          <a:p>
            <a:fld id="{F1EA0F28-A3A0-4A45-8B75-1812FC20AC87}" type="datetimeFigureOut">
              <a:rPr lang="nb-NO" smtClean="0"/>
              <a:t>01.02.2016</a:t>
            </a:fld>
            <a:endParaRPr lang="nb-NO"/>
          </a:p>
        </p:txBody>
      </p:sp>
      <p:sp>
        <p:nvSpPr>
          <p:cNvPr id="4" name="Footer Placeholder 3"/>
          <p:cNvSpPr>
            <a:spLocks noGrp="1"/>
          </p:cNvSpPr>
          <p:nvPr>
            <p:ph type="ftr" sz="quarter" idx="11"/>
          </p:nvPr>
        </p:nvSpPr>
        <p:spPr/>
        <p:txBody>
          <a:bodyPr/>
          <a:lstStyle/>
          <a:p>
            <a:endParaRPr lang="nb-NO"/>
          </a:p>
        </p:txBody>
      </p:sp>
      <p:sp>
        <p:nvSpPr>
          <p:cNvPr id="5" name="Slide Number Placeholder 4"/>
          <p:cNvSpPr>
            <a:spLocks noGrp="1"/>
          </p:cNvSpPr>
          <p:nvPr>
            <p:ph type="sldNum" sz="quarter" idx="12"/>
          </p:nvPr>
        </p:nvSpPr>
        <p:spPr/>
        <p:txBody>
          <a:bodyPr/>
          <a:lstStyle/>
          <a:p>
            <a:fld id="{CE5EEF85-A059-41E1-945C-EF168133E7A4}" type="slidenum">
              <a:rPr lang="nb-NO" smtClean="0"/>
              <a:t>‹#›</a:t>
            </a:fld>
            <a:endParaRPr lang="nb-NO"/>
          </a:p>
        </p:txBody>
      </p:sp>
    </p:spTree>
    <p:extLst>
      <p:ext uri="{BB962C8B-B14F-4D97-AF65-F5344CB8AC3E}">
        <p14:creationId xmlns:p14="http://schemas.microsoft.com/office/powerpoint/2010/main" val="2247761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EA0F28-A3A0-4A45-8B75-1812FC20AC87}" type="datetimeFigureOut">
              <a:rPr lang="nb-NO" smtClean="0"/>
              <a:t>01.02.2016</a:t>
            </a:fld>
            <a:endParaRPr lang="nb-NO"/>
          </a:p>
        </p:txBody>
      </p:sp>
      <p:sp>
        <p:nvSpPr>
          <p:cNvPr id="3" name="Footer Placeholder 2"/>
          <p:cNvSpPr>
            <a:spLocks noGrp="1"/>
          </p:cNvSpPr>
          <p:nvPr>
            <p:ph type="ftr" sz="quarter" idx="11"/>
          </p:nvPr>
        </p:nvSpPr>
        <p:spPr/>
        <p:txBody>
          <a:bodyPr/>
          <a:lstStyle/>
          <a:p>
            <a:endParaRPr lang="nb-NO"/>
          </a:p>
        </p:txBody>
      </p:sp>
      <p:sp>
        <p:nvSpPr>
          <p:cNvPr id="4" name="Slide Number Placeholder 3"/>
          <p:cNvSpPr>
            <a:spLocks noGrp="1"/>
          </p:cNvSpPr>
          <p:nvPr>
            <p:ph type="sldNum" sz="quarter" idx="12"/>
          </p:nvPr>
        </p:nvSpPr>
        <p:spPr/>
        <p:txBody>
          <a:bodyPr/>
          <a:lstStyle/>
          <a:p>
            <a:fld id="{CE5EEF85-A059-41E1-945C-EF168133E7A4}" type="slidenum">
              <a:rPr lang="nb-NO" smtClean="0"/>
              <a:t>‹#›</a:t>
            </a:fld>
            <a:endParaRPr lang="nb-NO"/>
          </a:p>
        </p:txBody>
      </p:sp>
    </p:spTree>
    <p:extLst>
      <p:ext uri="{BB962C8B-B14F-4D97-AF65-F5344CB8AC3E}">
        <p14:creationId xmlns:p14="http://schemas.microsoft.com/office/powerpoint/2010/main" val="268152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nb-NO"/>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EA0F28-A3A0-4A45-8B75-1812FC20AC87}" type="datetimeFigureOut">
              <a:rPr lang="nb-NO" smtClean="0"/>
              <a:t>01.02.2016</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CE5EEF85-A059-41E1-945C-EF168133E7A4}" type="slidenum">
              <a:rPr lang="nb-NO" smtClean="0"/>
              <a:t>‹#›</a:t>
            </a:fld>
            <a:endParaRPr lang="nb-NO"/>
          </a:p>
        </p:txBody>
      </p:sp>
    </p:spTree>
    <p:extLst>
      <p:ext uri="{BB962C8B-B14F-4D97-AF65-F5344CB8AC3E}">
        <p14:creationId xmlns:p14="http://schemas.microsoft.com/office/powerpoint/2010/main" val="37451669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nb-NO"/>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EA0F28-A3A0-4A45-8B75-1812FC20AC87}" type="datetimeFigureOut">
              <a:rPr lang="nb-NO" smtClean="0"/>
              <a:t>01.02.2016</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CE5EEF85-A059-41E1-945C-EF168133E7A4}" type="slidenum">
              <a:rPr lang="nb-NO" smtClean="0"/>
              <a:t>‹#›</a:t>
            </a:fld>
            <a:endParaRPr lang="nb-NO"/>
          </a:p>
        </p:txBody>
      </p:sp>
    </p:spTree>
    <p:extLst>
      <p:ext uri="{BB962C8B-B14F-4D97-AF65-F5344CB8AC3E}">
        <p14:creationId xmlns:p14="http://schemas.microsoft.com/office/powerpoint/2010/main" val="2226468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nb-NO"/>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EA0F28-A3A0-4A45-8B75-1812FC20AC87}" type="datetimeFigureOut">
              <a:rPr lang="nb-NO" smtClean="0"/>
              <a:t>01.02.2016</a:t>
            </a:fld>
            <a:endParaRPr lang="nb-NO"/>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5EEF85-A059-41E1-945C-EF168133E7A4}" type="slidenum">
              <a:rPr lang="nb-NO" smtClean="0"/>
              <a:t>‹#›</a:t>
            </a:fld>
            <a:endParaRPr lang="nb-NO"/>
          </a:p>
        </p:txBody>
      </p:sp>
    </p:spTree>
    <p:extLst>
      <p:ext uri="{BB962C8B-B14F-4D97-AF65-F5344CB8AC3E}">
        <p14:creationId xmlns:p14="http://schemas.microsoft.com/office/powerpoint/2010/main" val="34651538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_E70_Thing"/><Relationship Id="rId2" Type="http://schemas.openxmlformats.org/officeDocument/2006/relationships/hyperlink" Target="#_E33_Linguistic_Object"/><Relationship Id="rId1" Type="http://schemas.openxmlformats.org/officeDocument/2006/relationships/slideLayout" Target="../slideLayouts/slideLayout7.xml"/><Relationship Id="rId4" Type="http://schemas.openxmlformats.org/officeDocument/2006/relationships/hyperlink" Target="#_P130_shows_features_of (features ar"/></Relationships>
</file>

<file path=ppt/slides/_rels/slide11.xml.rels><?xml version="1.0" encoding="UTF-8" standalone="yes"?>
<Relationships xmlns="http://schemas.openxmlformats.org/package/2006/relationships"><Relationship Id="rId2" Type="http://schemas.openxmlformats.org/officeDocument/2006/relationships/hyperlink" Target="#_E41_Appellation"/><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hyperlink" Target="#_E89_Propositional_Object"/><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8" Type="http://schemas.openxmlformats.org/officeDocument/2006/relationships/hyperlink" Target="#_E83_Type_Creation"/><Relationship Id="rId3" Type="http://schemas.openxmlformats.org/officeDocument/2006/relationships/hyperlink" Target="#_E1_CRM_Entity"/><Relationship Id="rId7" Type="http://schemas.openxmlformats.org/officeDocument/2006/relationships/hyperlink" Target="#_P134_continued_(was_continued by)"/><Relationship Id="rId2" Type="http://schemas.openxmlformats.org/officeDocument/2006/relationships/hyperlink" Target="#_E7_Activity"/><Relationship Id="rId1" Type="http://schemas.openxmlformats.org/officeDocument/2006/relationships/slideLayout" Target="../slideLayouts/slideLayout7.xml"/><Relationship Id="rId6" Type="http://schemas.openxmlformats.org/officeDocument/2006/relationships/hyperlink" Target="#_P17_was_motivated_by (motivated)"/><Relationship Id="rId5" Type="http://schemas.openxmlformats.org/officeDocument/2006/relationships/hyperlink" Target="#_E70_Thing"/><Relationship Id="rId4" Type="http://schemas.openxmlformats.org/officeDocument/2006/relationships/hyperlink" Target="#_P16_used_specific_object (was used "/><Relationship Id="rId9" Type="http://schemas.openxmlformats.org/officeDocument/2006/relationships/hyperlink" Target="#_P136_was_based_on (supported type c"/></Relationships>
</file>

<file path=ppt/slides/_rels/slide15.xml.rels><?xml version="1.0" encoding="UTF-8" standalone="yes"?>
<Relationships xmlns="http://schemas.openxmlformats.org/package/2006/relationships"><Relationship Id="rId3" Type="http://schemas.openxmlformats.org/officeDocument/2006/relationships/hyperlink" Target="#_E1_CRM_Entity"/><Relationship Id="rId2" Type="http://schemas.openxmlformats.org/officeDocument/2006/relationships/hyperlink" Target="#_E7_Activity"/><Relationship Id="rId1" Type="http://schemas.openxmlformats.org/officeDocument/2006/relationships/slideLayout" Target="../slideLayouts/slideLayout7.xml"/><Relationship Id="rId4" Type="http://schemas.openxmlformats.org/officeDocument/2006/relationships/hyperlink" Target="#_P15_was_influenced_by (influenced)"/></Relationships>
</file>

<file path=ppt/slides/_rels/slide16.xml.rels><?xml version="1.0" encoding="UTF-8" standalone="yes"?>
<Relationships xmlns="http://schemas.openxmlformats.org/package/2006/relationships"><Relationship Id="rId3" Type="http://schemas.openxmlformats.org/officeDocument/2006/relationships/hyperlink" Target="#_E1_CRM_Entity"/><Relationship Id="rId2" Type="http://schemas.openxmlformats.org/officeDocument/2006/relationships/hyperlink" Target="#_E83_Type_Creation"/><Relationship Id="rId1" Type="http://schemas.openxmlformats.org/officeDocument/2006/relationships/slideLayout" Target="../slideLayouts/slideLayout7.xml"/><Relationship Id="rId5" Type="http://schemas.openxmlformats.org/officeDocument/2006/relationships/hyperlink" Target="#_P15_was_influenced_by (influenced)"/><Relationship Id="rId4" Type="http://schemas.openxmlformats.org/officeDocument/2006/relationships/hyperlink" Target="#_E7_Activity"/></Relationships>
</file>

<file path=ppt/slides/_rels/slide17.xml.rels><?xml version="1.0" encoding="UTF-8" standalone="yes"?>
<Relationships xmlns="http://schemas.openxmlformats.org/package/2006/relationships"><Relationship Id="rId3" Type="http://schemas.openxmlformats.org/officeDocument/2006/relationships/hyperlink" Target="#_E39_Actor"/><Relationship Id="rId2" Type="http://schemas.openxmlformats.org/officeDocument/2006/relationships/hyperlink" Target="#_E72_Legal_Object"/><Relationship Id="rId1" Type="http://schemas.openxmlformats.org/officeDocument/2006/relationships/slideLayout" Target="../slideLayouts/slideLayout7.xml"/><Relationship Id="rId5" Type="http://schemas.openxmlformats.org/officeDocument/2006/relationships/hyperlink" Target="#_P52_has_current_owner (is current o"/><Relationship Id="rId4" Type="http://schemas.openxmlformats.org/officeDocument/2006/relationships/hyperlink" Target="#_E18_Physical_Thing"/></Relationships>
</file>

<file path=ppt/slides/_rels/slide18.xml.rels><?xml version="1.0" encoding="UTF-8" standalone="yes"?>
<Relationships xmlns="http://schemas.openxmlformats.org/package/2006/relationships"><Relationship Id="rId3" Type="http://schemas.openxmlformats.org/officeDocument/2006/relationships/hyperlink" Target="#_E39_Actor"/><Relationship Id="rId2" Type="http://schemas.openxmlformats.org/officeDocument/2006/relationships/hyperlink" Target="#_E18_Physical_Thing"/><Relationship Id="rId1" Type="http://schemas.openxmlformats.org/officeDocument/2006/relationships/slideLayout" Target="../slideLayouts/slideLayout7.xml"/><Relationship Id="rId4" Type="http://schemas.openxmlformats.org/officeDocument/2006/relationships/hyperlink" Target="#_P52_has_current_owner (is current o"/></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_E7_Activity"/><Relationship Id="rId13" Type="http://schemas.openxmlformats.org/officeDocument/2006/relationships/hyperlink" Target="#_P89_falls_within_(contains)"/><Relationship Id="rId3" Type="http://schemas.openxmlformats.org/officeDocument/2006/relationships/hyperlink" Target="#_E3_Condition_State"/><Relationship Id="rId7" Type="http://schemas.openxmlformats.org/officeDocument/2006/relationships/hyperlink" Target="#_P134_continued_(was_continued by)"/><Relationship Id="rId12" Type="http://schemas.openxmlformats.org/officeDocument/2006/relationships/hyperlink" Target="#_E52_Time-Span"/><Relationship Id="rId2" Type="http://schemas.openxmlformats.org/officeDocument/2006/relationships/hyperlink" Target="#_P5_consists_of_(forms part of)"/><Relationship Id="rId16" Type="http://schemas.openxmlformats.org/officeDocument/2006/relationships/hyperlink" Target="#_E90_Symbolic_Object"/><Relationship Id="rId1" Type="http://schemas.openxmlformats.org/officeDocument/2006/relationships/slideLayout" Target="../slideLayouts/slideLayout7.xml"/><Relationship Id="rId6" Type="http://schemas.openxmlformats.org/officeDocument/2006/relationships/hyperlink" Target="#_P10_falls_within_(contains)"/><Relationship Id="rId11" Type="http://schemas.openxmlformats.org/officeDocument/2006/relationships/hyperlink" Target="#_P86_falls_within_(contains)"/><Relationship Id="rId5" Type="http://schemas.openxmlformats.org/officeDocument/2006/relationships/hyperlink" Target="#_E4_Period"/><Relationship Id="rId15" Type="http://schemas.openxmlformats.org/officeDocument/2006/relationships/hyperlink" Target="#_P106_is_composed_of (forms part of)"/><Relationship Id="rId10" Type="http://schemas.openxmlformats.org/officeDocument/2006/relationships/hyperlink" Target="#_E29_Design_or_Procedure"/><Relationship Id="rId4" Type="http://schemas.openxmlformats.org/officeDocument/2006/relationships/hyperlink" Target="#_P9_consists_of_(forms part of)"/><Relationship Id="rId9" Type="http://schemas.openxmlformats.org/officeDocument/2006/relationships/hyperlink" Target="#_P69_is_associated_with"/><Relationship Id="rId14" Type="http://schemas.openxmlformats.org/officeDocument/2006/relationships/hyperlink" Target="#_E53_Place"/></Relationships>
</file>

<file path=ppt/slides/_rels/slide4.xml.rels><?xml version="1.0" encoding="UTF-8" standalone="yes"?>
<Relationships xmlns="http://schemas.openxmlformats.org/package/2006/relationships"><Relationship Id="rId8" Type="http://schemas.openxmlformats.org/officeDocument/2006/relationships/hyperlink" Target="#_P119_meets_in_time with (is met in "/><Relationship Id="rId3" Type="http://schemas.openxmlformats.org/officeDocument/2006/relationships/hyperlink" Target="#_E2_Temporal_Entity"/><Relationship Id="rId7" Type="http://schemas.openxmlformats.org/officeDocument/2006/relationships/hyperlink" Target="#_P118_overlaps_in_time with (is over"/><Relationship Id="rId12" Type="http://schemas.openxmlformats.org/officeDocument/2006/relationships/hyperlink" Target="#_P122_borders_with"/><Relationship Id="rId2" Type="http://schemas.openxmlformats.org/officeDocument/2006/relationships/hyperlink" Target="#_P114_is_equal_in time to"/><Relationship Id="rId1" Type="http://schemas.openxmlformats.org/officeDocument/2006/relationships/slideLayout" Target="../slideLayouts/slideLayout7.xml"/><Relationship Id="rId6" Type="http://schemas.openxmlformats.org/officeDocument/2006/relationships/hyperlink" Target="#_P117_occurs_during_(includes)"/><Relationship Id="rId11" Type="http://schemas.openxmlformats.org/officeDocument/2006/relationships/hyperlink" Target="#_E53_Place"/><Relationship Id="rId5" Type="http://schemas.openxmlformats.org/officeDocument/2006/relationships/hyperlink" Target="#_P116_starts_(is_started by)"/><Relationship Id="rId10" Type="http://schemas.openxmlformats.org/officeDocument/2006/relationships/hyperlink" Target="#_P121_overlaps_with"/><Relationship Id="rId4" Type="http://schemas.openxmlformats.org/officeDocument/2006/relationships/hyperlink" Target="#_P115_finishes_(is_finished by)"/><Relationship Id="rId9" Type="http://schemas.openxmlformats.org/officeDocument/2006/relationships/hyperlink" Target="#_P120_occurs_before_(occurs after)"/></Relationships>
</file>

<file path=ppt/slides/_rels/slide5.xml.rels><?xml version="1.0" encoding="UTF-8" standalone="yes"?>
<Relationships xmlns="http://schemas.openxmlformats.org/package/2006/relationships"><Relationship Id="rId8" Type="http://schemas.openxmlformats.org/officeDocument/2006/relationships/hyperlink" Target="#_P132_overlaps_with"/><Relationship Id="rId13" Type="http://schemas.openxmlformats.org/officeDocument/2006/relationships/hyperlink" Target="#_P148_has_component_(is component of"/><Relationship Id="rId3" Type="http://schemas.openxmlformats.org/officeDocument/2006/relationships/hyperlink" Target="#_E55_Type"/><Relationship Id="rId7" Type="http://schemas.openxmlformats.org/officeDocument/2006/relationships/hyperlink" Target="#_E33_Linguistic_Object"/><Relationship Id="rId12" Type="http://schemas.openxmlformats.org/officeDocument/2006/relationships/hyperlink" Target="#_E41_Appellation"/><Relationship Id="rId17" Type="http://schemas.openxmlformats.org/officeDocument/2006/relationships/hyperlink" Target="#_E21_Person"/><Relationship Id="rId2" Type="http://schemas.openxmlformats.org/officeDocument/2006/relationships/hyperlink" Target="#_P127_has_broader_term (has narrower"/><Relationship Id="rId16" Type="http://schemas.openxmlformats.org/officeDocument/2006/relationships/hyperlink" Target="#_P152_has_parent"/><Relationship Id="rId1" Type="http://schemas.openxmlformats.org/officeDocument/2006/relationships/slideLayout" Target="../slideLayouts/slideLayout7.xml"/><Relationship Id="rId6" Type="http://schemas.openxmlformats.org/officeDocument/2006/relationships/hyperlink" Target="#_P73_has_translation_(is translation"/><Relationship Id="rId11" Type="http://schemas.openxmlformats.org/officeDocument/2006/relationships/hyperlink" Target="#_P139_has_alternative_form"/><Relationship Id="rId5" Type="http://schemas.openxmlformats.org/officeDocument/2006/relationships/hyperlink" Target="#_E70_Thing"/><Relationship Id="rId15" Type="http://schemas.openxmlformats.org/officeDocument/2006/relationships/hyperlink" Target="#_P150_defines_typical"/><Relationship Id="rId10" Type="http://schemas.openxmlformats.org/officeDocument/2006/relationships/hyperlink" Target="#_P133_is_separated_from"/><Relationship Id="rId4" Type="http://schemas.openxmlformats.org/officeDocument/2006/relationships/hyperlink" Target="#_P130_shows_features_of (features ar"/><Relationship Id="rId9" Type="http://schemas.openxmlformats.org/officeDocument/2006/relationships/hyperlink" Target="#_E4_Period"/><Relationship Id="rId14" Type="http://schemas.openxmlformats.org/officeDocument/2006/relationships/hyperlink" Target="#_E89_Propositional_Object"/></Relationships>
</file>

<file path=ppt/slides/_rels/slide6.xml.rels><?xml version="1.0" encoding="UTF-8" standalone="yes"?>
<Relationships xmlns="http://schemas.openxmlformats.org/package/2006/relationships"><Relationship Id="rId8" Type="http://schemas.openxmlformats.org/officeDocument/2006/relationships/hyperlink" Target="#_E71_Man-Made_Thing"/><Relationship Id="rId13" Type="http://schemas.openxmlformats.org/officeDocument/2006/relationships/hyperlink" Target="#_P15_was_influenced_by (influenced)"/><Relationship Id="rId18" Type="http://schemas.openxmlformats.org/officeDocument/2006/relationships/hyperlink" Target="#_P20_had_specific_purpose (was purpo"/><Relationship Id="rId3" Type="http://schemas.openxmlformats.org/officeDocument/2006/relationships/hyperlink" Target="#_E1_CRM_Entity"/><Relationship Id="rId7" Type="http://schemas.openxmlformats.org/officeDocument/2006/relationships/hyperlink" Target="#_P102_has_title_(is title of)"/><Relationship Id="rId12" Type="http://schemas.openxmlformats.org/officeDocument/2006/relationships/hyperlink" Target="#_P137_is_exemplified_by (exemplifies"/><Relationship Id="rId17" Type="http://schemas.openxmlformats.org/officeDocument/2006/relationships/hyperlink" Target="#_E83_Type_Creation"/><Relationship Id="rId2" Type="http://schemas.openxmlformats.org/officeDocument/2006/relationships/hyperlink" Target="#_P1_is_identified"/><Relationship Id="rId16" Type="http://schemas.openxmlformats.org/officeDocument/2006/relationships/hyperlink" Target="#_P136_was_based_on (supported type c"/><Relationship Id="rId1" Type="http://schemas.openxmlformats.org/officeDocument/2006/relationships/slideLayout" Target="../slideLayouts/slideLayout7.xml"/><Relationship Id="rId6" Type="http://schemas.openxmlformats.org/officeDocument/2006/relationships/hyperlink" Target="#_E42_Object_Identifier"/><Relationship Id="rId11" Type="http://schemas.openxmlformats.org/officeDocument/2006/relationships/hyperlink" Target="#_E55_Type"/><Relationship Id="rId5" Type="http://schemas.openxmlformats.org/officeDocument/2006/relationships/hyperlink" Target="#_P48_has_preferred_identifier (is pr"/><Relationship Id="rId15" Type="http://schemas.openxmlformats.org/officeDocument/2006/relationships/hyperlink" Target="#_P17_was_motivated_by (motivated)"/><Relationship Id="rId10" Type="http://schemas.openxmlformats.org/officeDocument/2006/relationships/hyperlink" Target="#_P2_has_type_(is type of)"/><Relationship Id="rId4" Type="http://schemas.openxmlformats.org/officeDocument/2006/relationships/hyperlink" Target="#_E41_Appellation"/><Relationship Id="rId9" Type="http://schemas.openxmlformats.org/officeDocument/2006/relationships/hyperlink" Target="#_E35_Title"/><Relationship Id="rId14" Type="http://schemas.openxmlformats.org/officeDocument/2006/relationships/hyperlink" Target="#_E7_Activity"/></Relationships>
</file>

<file path=ppt/slides/_rels/slide7.xml.rels><?xml version="1.0" encoding="UTF-8" standalone="yes"?>
<Relationships xmlns="http://schemas.openxmlformats.org/package/2006/relationships"><Relationship Id="rId8" Type="http://schemas.openxmlformats.org/officeDocument/2006/relationships/hyperlink" Target="#_E31_Document"/><Relationship Id="rId13" Type="http://schemas.openxmlformats.org/officeDocument/2006/relationships/hyperlink" Target="#_E36_Visual_Item"/><Relationship Id="rId18" Type="http://schemas.openxmlformats.org/officeDocument/2006/relationships/hyperlink" Target="#_E71_Man-Made_Thing"/><Relationship Id="rId3" Type="http://schemas.openxmlformats.org/officeDocument/2006/relationships/hyperlink" Target="#_P24_transferred_title_of (changed o"/><Relationship Id="rId21" Type="http://schemas.openxmlformats.org/officeDocument/2006/relationships/hyperlink" Target="#_E39_Actor"/><Relationship Id="rId7" Type="http://schemas.openxmlformats.org/officeDocument/2006/relationships/hyperlink" Target="#_P70_documents_(is_documented in)"/><Relationship Id="rId12" Type="http://schemas.openxmlformats.org/officeDocument/2006/relationships/hyperlink" Target="#_P138_represents_(has_representation"/><Relationship Id="rId17" Type="http://schemas.openxmlformats.org/officeDocument/2006/relationships/hyperlink" Target="#_P103_was_intended_for (was intentio"/><Relationship Id="rId2" Type="http://schemas.openxmlformats.org/officeDocument/2006/relationships/hyperlink" Target="#_P62_depicts_(is_depicted by)"/><Relationship Id="rId16" Type="http://schemas.openxmlformats.org/officeDocument/2006/relationships/hyperlink" Target="#_E55_Type"/><Relationship Id="rId20" Type="http://schemas.openxmlformats.org/officeDocument/2006/relationships/hyperlink" Target="#_E72_Legal_Object"/><Relationship Id="rId1" Type="http://schemas.openxmlformats.org/officeDocument/2006/relationships/slideLayout" Target="../slideLayouts/slideLayout7.xml"/><Relationship Id="rId6" Type="http://schemas.openxmlformats.org/officeDocument/2006/relationships/hyperlink" Target="#_E89_Propositional_Object"/><Relationship Id="rId11" Type="http://schemas.openxmlformats.org/officeDocument/2006/relationships/hyperlink" Target="#_P129_is_about_(is subject of)"/><Relationship Id="rId5" Type="http://schemas.openxmlformats.org/officeDocument/2006/relationships/hyperlink" Target="#_P67_refers_to_(is referred to by)"/><Relationship Id="rId15" Type="http://schemas.openxmlformats.org/officeDocument/2006/relationships/hyperlink" Target="#_E70_Thing"/><Relationship Id="rId10" Type="http://schemas.openxmlformats.org/officeDocument/2006/relationships/hyperlink" Target="#_E32_Authority_Document"/><Relationship Id="rId19" Type="http://schemas.openxmlformats.org/officeDocument/2006/relationships/hyperlink" Target="#_P105_right_held_by (has right on)"/><Relationship Id="rId4" Type="http://schemas.openxmlformats.org/officeDocument/2006/relationships/hyperlink" Target="#_E1_CRM_Entity"/><Relationship Id="rId9" Type="http://schemas.openxmlformats.org/officeDocument/2006/relationships/hyperlink" Target="#_P71_lists_(is_listed in)"/><Relationship Id="rId14" Type="http://schemas.openxmlformats.org/officeDocument/2006/relationships/hyperlink" Target="#_P101_had_as_general use (was use of"/></Relationships>
</file>

<file path=ppt/slides/_rels/slide8.xml.rels><?xml version="1.0" encoding="UTF-8" standalone="yes"?>
<Relationships xmlns="http://schemas.openxmlformats.org/package/2006/relationships"><Relationship Id="rId8" Type="http://schemas.openxmlformats.org/officeDocument/2006/relationships/hyperlink" Target="#_E74_Group"/><Relationship Id="rId13" Type="http://schemas.openxmlformats.org/officeDocument/2006/relationships/hyperlink" Target="#_E16_Measurement"/><Relationship Id="rId18" Type="http://schemas.openxmlformats.org/officeDocument/2006/relationships/hyperlink" Target="#_P155_has_co-reference"/><Relationship Id="rId3" Type="http://schemas.openxmlformats.org/officeDocument/2006/relationships/hyperlink" Target="#_E39_Actor"/><Relationship Id="rId7" Type="http://schemas.openxmlformats.org/officeDocument/2006/relationships/hyperlink" Target="#_P107_has_current_or former member ("/><Relationship Id="rId12" Type="http://schemas.openxmlformats.org/officeDocument/2006/relationships/hyperlink" Target="#_P39_measured_(was_measured by):"/><Relationship Id="rId17" Type="http://schemas.openxmlformats.org/officeDocument/2006/relationships/hyperlink" Target="#_P141_assigned_(was_assigned by)"/><Relationship Id="rId2" Type="http://schemas.openxmlformats.org/officeDocument/2006/relationships/hyperlink" Target="#_E18_Physical_Thing"/><Relationship Id="rId16" Type="http://schemas.openxmlformats.org/officeDocument/2006/relationships/hyperlink" Target="#_E17_Type_Assignment"/><Relationship Id="rId20" Type="http://schemas.openxmlformats.org/officeDocument/2006/relationships/hyperlink" Target="#_P52_has_current_owner (is current o"/><Relationship Id="rId1" Type="http://schemas.openxmlformats.org/officeDocument/2006/relationships/slideLayout" Target="../slideLayouts/slideLayout7.xml"/><Relationship Id="rId6" Type="http://schemas.openxmlformats.org/officeDocument/2006/relationships/hyperlink" Target="#_E90_Symbolic_Object"/><Relationship Id="rId11" Type="http://schemas.openxmlformats.org/officeDocument/2006/relationships/hyperlink" Target="#_E1_CRM_Entity"/><Relationship Id="rId5" Type="http://schemas.openxmlformats.org/officeDocument/2006/relationships/hyperlink" Target="#_E73_Information_Object"/><Relationship Id="rId15" Type="http://schemas.openxmlformats.org/officeDocument/2006/relationships/hyperlink" Target="#_P41_classified_(was_classified by)"/><Relationship Id="rId10" Type="http://schemas.openxmlformats.org/officeDocument/2006/relationships/hyperlink" Target="#_E13_Attribute_Assignment"/><Relationship Id="rId19" Type="http://schemas.openxmlformats.org/officeDocument/2006/relationships/hyperlink" Target="#_E91_Co-Reference_Assignment"/><Relationship Id="rId4" Type="http://schemas.openxmlformats.org/officeDocument/2006/relationships/hyperlink" Target="#_P165_incorporates_(is"/><Relationship Id="rId9" Type="http://schemas.openxmlformats.org/officeDocument/2006/relationships/hyperlink" Target="#_P140_assigned_attribute_to (was att"/><Relationship Id="rId14" Type="http://schemas.openxmlformats.org/officeDocument/2006/relationships/hyperlink" Target="#_E70_Thing"/></Relationships>
</file>

<file path=ppt/slides/_rels/slide9.xml.rels><?xml version="1.0" encoding="UTF-8" standalone="yes"?>
<Relationships xmlns="http://schemas.openxmlformats.org/package/2006/relationships"><Relationship Id="rId3" Type="http://schemas.openxmlformats.org/officeDocument/2006/relationships/hyperlink" Target="#_P15_was_influenced_by (influenced)"/><Relationship Id="rId2" Type="http://schemas.openxmlformats.org/officeDocument/2006/relationships/hyperlink" Target="#_E7_Activity"/><Relationship Id="rId1" Type="http://schemas.openxmlformats.org/officeDocument/2006/relationships/slideLayout" Target="../slideLayouts/slideLayout7.xml"/><Relationship Id="rId4" Type="http://schemas.openxmlformats.org/officeDocument/2006/relationships/hyperlink" Target="#_E1_CRM_Entity"/></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Transitivity of properties </a:t>
            </a:r>
            <a:endParaRPr lang="en-US" dirty="0"/>
          </a:p>
        </p:txBody>
      </p:sp>
      <p:sp>
        <p:nvSpPr>
          <p:cNvPr id="3" name="Subtitle 2"/>
          <p:cNvSpPr>
            <a:spLocks noGrp="1"/>
          </p:cNvSpPr>
          <p:nvPr>
            <p:ph type="subTitle" idx="1"/>
          </p:nvPr>
        </p:nvSpPr>
        <p:spPr/>
        <p:txBody>
          <a:bodyPr/>
          <a:lstStyle/>
          <a:p>
            <a:r>
              <a:rPr lang="nb-NO" dirty="0" smtClean="0"/>
              <a:t>C-E Ore</a:t>
            </a:r>
            <a:endParaRPr lang="nb-NO" dirty="0"/>
          </a:p>
        </p:txBody>
      </p:sp>
    </p:spTree>
    <p:extLst>
      <p:ext uri="{BB962C8B-B14F-4D97-AF65-F5344CB8AC3E}">
        <p14:creationId xmlns:p14="http://schemas.microsoft.com/office/powerpoint/2010/main" val="35188924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197346"/>
            <a:ext cx="8352928" cy="5632311"/>
          </a:xfrm>
          <a:prstGeom prst="rect">
            <a:avLst/>
          </a:prstGeom>
        </p:spPr>
        <p:txBody>
          <a:bodyPr wrap="square">
            <a:spAutoFit/>
          </a:bodyPr>
          <a:lstStyle/>
          <a:p>
            <a:r>
              <a:rPr lang="en-GB" sz="2000" b="1" u="sng" dirty="0"/>
              <a:t>P73 has translation (is translation of)</a:t>
            </a:r>
            <a:endParaRPr lang="nb-NO" sz="2000" b="1" dirty="0"/>
          </a:p>
          <a:p>
            <a:r>
              <a:rPr lang="en-GB" sz="2000" dirty="0"/>
              <a:t>Domain:		</a:t>
            </a:r>
            <a:r>
              <a:rPr lang="en-GB" sz="2000" u="sng" dirty="0">
                <a:hlinkClick r:id="rId2" action="ppaction://hlinkfile"/>
              </a:rPr>
              <a:t>E33</a:t>
            </a:r>
            <a:r>
              <a:rPr lang="en-GB" sz="2000" dirty="0"/>
              <a:t> Linguistic Object</a:t>
            </a:r>
            <a:endParaRPr lang="nb-NO" sz="2000" dirty="0"/>
          </a:p>
          <a:p>
            <a:r>
              <a:rPr lang="en-GB" sz="2000" dirty="0"/>
              <a:t>Range:		</a:t>
            </a:r>
            <a:r>
              <a:rPr lang="en-GB" sz="2000" u="sng" dirty="0">
                <a:hlinkClick r:id="rId2" action="ppaction://hlinkfile"/>
              </a:rPr>
              <a:t>E33</a:t>
            </a:r>
            <a:r>
              <a:rPr lang="en-GB" sz="2000" dirty="0"/>
              <a:t> Linguistic Object</a:t>
            </a:r>
            <a:endParaRPr lang="nb-NO" sz="2000" dirty="0"/>
          </a:p>
          <a:p>
            <a:r>
              <a:rPr lang="en-GB" sz="2000" dirty="0" err="1"/>
              <a:t>Subproperty</a:t>
            </a:r>
            <a:r>
              <a:rPr lang="en-GB" sz="2000" dirty="0"/>
              <a:t> of:	</a:t>
            </a:r>
            <a:r>
              <a:rPr lang="en-GB" sz="2000" u="sng" dirty="0">
                <a:hlinkClick r:id="rId3" action="ppaction://hlinkfile"/>
              </a:rPr>
              <a:t>E70</a:t>
            </a:r>
            <a:r>
              <a:rPr lang="en-GB" sz="2000" dirty="0"/>
              <a:t> Thing. </a:t>
            </a:r>
            <a:r>
              <a:rPr lang="en-GB" sz="2000" u="sng" dirty="0">
                <a:hlinkClick r:id="rId4" action="ppaction://hlinkfile"/>
              </a:rPr>
              <a:t>P130</a:t>
            </a:r>
            <a:r>
              <a:rPr lang="en-GB" sz="2000" dirty="0"/>
              <a:t>i features are also found on: </a:t>
            </a:r>
            <a:r>
              <a:rPr lang="en-GB" sz="2000" u="sng" dirty="0">
                <a:hlinkClick r:id="rId3" action="ppaction://hlinkfile"/>
              </a:rPr>
              <a:t>E70</a:t>
            </a:r>
            <a:r>
              <a:rPr lang="en-GB" sz="2000" dirty="0"/>
              <a:t> Thing</a:t>
            </a:r>
            <a:endParaRPr lang="nb-NO" sz="2000" dirty="0"/>
          </a:p>
          <a:p>
            <a:r>
              <a:rPr lang="en-GB" sz="2000" dirty="0"/>
              <a:t>Quantification:	one to many (0,n:0,1)</a:t>
            </a:r>
            <a:endParaRPr lang="nb-NO" sz="2000" dirty="0"/>
          </a:p>
          <a:p>
            <a:r>
              <a:rPr lang="en-GB" sz="2000" dirty="0"/>
              <a:t> </a:t>
            </a:r>
            <a:endParaRPr lang="nb-NO" sz="2000" dirty="0"/>
          </a:p>
          <a:p>
            <a:r>
              <a:rPr lang="en-GB" sz="2000" dirty="0"/>
              <a:t>Scope note:	This property describes the source and target of instances of E33Linguistic Object involved in a translation.</a:t>
            </a:r>
            <a:endParaRPr lang="nb-NO" sz="2000" dirty="0"/>
          </a:p>
          <a:p>
            <a:r>
              <a:rPr lang="en-GB" sz="2000" dirty="0"/>
              <a:t> </a:t>
            </a:r>
            <a:endParaRPr lang="nb-NO" sz="2000" dirty="0"/>
          </a:p>
          <a:p>
            <a:r>
              <a:rPr lang="en-GB" sz="2000" dirty="0"/>
              <a:t>When a Linguistic Object is translated into a new language it becomes a new Linguistic Object, despite being conceptually similar to the source object.</a:t>
            </a:r>
            <a:endParaRPr lang="nb-NO" sz="2000" dirty="0"/>
          </a:p>
          <a:p>
            <a:r>
              <a:rPr lang="en-GB" sz="2000" dirty="0"/>
              <a:t>Examples:	</a:t>
            </a:r>
            <a:endParaRPr lang="nb-NO" sz="2000" dirty="0"/>
          </a:p>
          <a:p>
            <a:pPr lvl="0"/>
            <a:r>
              <a:rPr lang="en-GB" sz="2000" dirty="0"/>
              <a:t>“Les </a:t>
            </a:r>
            <a:r>
              <a:rPr lang="en-GB" sz="2000" dirty="0" err="1"/>
              <a:t>Baigneurs</a:t>
            </a:r>
            <a:r>
              <a:rPr lang="en-GB" sz="2000" dirty="0"/>
              <a:t>” (E33) </a:t>
            </a:r>
            <a:r>
              <a:rPr lang="en-GB" sz="2000" i="1" dirty="0"/>
              <a:t>has translation</a:t>
            </a:r>
            <a:r>
              <a:rPr lang="en-GB" sz="2000" dirty="0"/>
              <a:t> “The Bathers” (E33) </a:t>
            </a:r>
            <a:endParaRPr lang="nb-NO" sz="2000" dirty="0"/>
          </a:p>
          <a:p>
            <a:r>
              <a:rPr lang="en-GB" sz="2000" dirty="0"/>
              <a:t> </a:t>
            </a:r>
            <a:endParaRPr lang="nb-NO" sz="2000" dirty="0"/>
          </a:p>
          <a:p>
            <a:r>
              <a:rPr lang="en-US" sz="2000" dirty="0"/>
              <a:t>In First Order Logic:</a:t>
            </a:r>
            <a:endParaRPr lang="nb-NO" sz="2000" dirty="0"/>
          </a:p>
          <a:p>
            <a:r>
              <a:rPr lang="en-US" sz="2000" dirty="0"/>
              <a:t>		P73(</a:t>
            </a:r>
            <a:r>
              <a:rPr lang="en-US" sz="2000" dirty="0" err="1"/>
              <a:t>x,y</a:t>
            </a:r>
            <a:r>
              <a:rPr lang="en-US" sz="2000" dirty="0"/>
              <a:t>) ⊃ E33(x)</a:t>
            </a:r>
            <a:endParaRPr lang="nb-NO" sz="2000" dirty="0"/>
          </a:p>
          <a:p>
            <a:r>
              <a:rPr lang="en-US" sz="2000" dirty="0"/>
              <a:t>		</a:t>
            </a:r>
            <a:r>
              <a:rPr lang="es-ES" sz="2000" dirty="0"/>
              <a:t>P73(</a:t>
            </a:r>
            <a:r>
              <a:rPr lang="es-ES" sz="2000" dirty="0" err="1"/>
              <a:t>x,y</a:t>
            </a:r>
            <a:r>
              <a:rPr lang="es-ES" sz="2000" dirty="0"/>
              <a:t>) ⊃ E33(y) </a:t>
            </a:r>
            <a:endParaRPr lang="nb-NO" sz="2000" dirty="0"/>
          </a:p>
          <a:p>
            <a:r>
              <a:rPr lang="es-ES" sz="2000" dirty="0"/>
              <a:t>		P73(</a:t>
            </a:r>
            <a:r>
              <a:rPr lang="es-ES" sz="2000" dirty="0" err="1"/>
              <a:t>x,y</a:t>
            </a:r>
            <a:r>
              <a:rPr lang="es-ES" sz="2000" dirty="0"/>
              <a:t>) ⊃ P130(</a:t>
            </a:r>
            <a:r>
              <a:rPr lang="es-ES" sz="2000" dirty="0" err="1"/>
              <a:t>y,x</a:t>
            </a:r>
            <a:r>
              <a:rPr lang="es-ES" sz="2000" dirty="0"/>
              <a:t>)</a:t>
            </a:r>
            <a:endParaRPr lang="nb-NO" sz="2000" dirty="0"/>
          </a:p>
        </p:txBody>
      </p:sp>
    </p:spTree>
    <p:extLst>
      <p:ext uri="{BB962C8B-B14F-4D97-AF65-F5344CB8AC3E}">
        <p14:creationId xmlns:p14="http://schemas.microsoft.com/office/powerpoint/2010/main" val="29897259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1061"/>
            <a:ext cx="8568952" cy="6740307"/>
          </a:xfrm>
          <a:prstGeom prst="rect">
            <a:avLst/>
          </a:prstGeom>
        </p:spPr>
        <p:txBody>
          <a:bodyPr wrap="square">
            <a:spAutoFit/>
          </a:bodyPr>
          <a:lstStyle/>
          <a:p>
            <a:r>
              <a:rPr lang="en-GB" b="1" u="sng" dirty="0"/>
              <a:t>P139 has alternative form</a:t>
            </a:r>
            <a:endParaRPr lang="nb-NO" b="1" dirty="0"/>
          </a:p>
          <a:p>
            <a:r>
              <a:rPr lang="fr-FR" dirty="0"/>
              <a:t>Domain:		</a:t>
            </a:r>
            <a:r>
              <a:rPr lang="fr-FR" u="sng" dirty="0">
                <a:hlinkClick r:id="rId2" action="ppaction://hlinkfile"/>
              </a:rPr>
              <a:t>E41</a:t>
            </a:r>
            <a:r>
              <a:rPr lang="fr-FR" dirty="0"/>
              <a:t> Appellation</a:t>
            </a:r>
            <a:endParaRPr lang="nb-NO" dirty="0"/>
          </a:p>
          <a:p>
            <a:r>
              <a:rPr lang="fr-FR" dirty="0"/>
              <a:t>Range:		</a:t>
            </a:r>
            <a:r>
              <a:rPr lang="fr-FR" u="sng" dirty="0">
                <a:hlinkClick r:id="rId2" action="ppaction://hlinkfile"/>
              </a:rPr>
              <a:t>E41</a:t>
            </a:r>
            <a:r>
              <a:rPr lang="fr-FR" dirty="0"/>
              <a:t> Appellation</a:t>
            </a:r>
            <a:endParaRPr lang="nb-NO" dirty="0"/>
          </a:p>
          <a:p>
            <a:r>
              <a:rPr lang="en-GB" dirty="0"/>
              <a:t>Quantification:	many to many (0,n:0,n)</a:t>
            </a:r>
            <a:endParaRPr lang="nb-NO" dirty="0"/>
          </a:p>
          <a:p>
            <a:r>
              <a:rPr lang="en-GB" dirty="0"/>
              <a:t> </a:t>
            </a:r>
            <a:endParaRPr lang="nb-NO" dirty="0"/>
          </a:p>
          <a:p>
            <a:r>
              <a:rPr lang="en-GB" dirty="0"/>
              <a:t>Scope </a:t>
            </a:r>
            <a:r>
              <a:rPr lang="en-GB" dirty="0" smtClean="0"/>
              <a:t>note: This </a:t>
            </a:r>
            <a:r>
              <a:rPr lang="en-GB" dirty="0"/>
              <a:t>property establishes a relationship of equivalence between two instances of E41 Appellation independent from any item identified by them. It is a dynamic asymmetric relationship, where the range expresses the derivative, if such a direction can be established. Otherwise, the relationship is symmetric. The relationship is not transitive.</a:t>
            </a:r>
            <a:endParaRPr lang="nb-NO" dirty="0"/>
          </a:p>
          <a:p>
            <a:r>
              <a:rPr lang="en-GB" dirty="0"/>
              <a:t> </a:t>
            </a:r>
            <a:endParaRPr lang="nb-NO" dirty="0"/>
          </a:p>
          <a:p>
            <a:r>
              <a:rPr lang="en-GB" dirty="0"/>
              <a:t>The equivalence applies to all cases of use of an instance of E41 Appellation. Multiple names assigned to an object, which are not equivalent for all things identified with a specific instance of E41 Appellation, should be modelled as repeated values of </a:t>
            </a:r>
            <a:r>
              <a:rPr lang="en-GB" i="1" dirty="0"/>
              <a:t>P1 is identified by (identifies)</a:t>
            </a:r>
            <a:r>
              <a:rPr lang="en-GB" dirty="0"/>
              <a:t>. </a:t>
            </a:r>
            <a:endParaRPr lang="nb-NO" dirty="0"/>
          </a:p>
          <a:p>
            <a:r>
              <a:rPr lang="en-GB" dirty="0"/>
              <a:t> </a:t>
            </a:r>
            <a:endParaRPr lang="nb-NO" dirty="0"/>
          </a:p>
          <a:p>
            <a:r>
              <a:rPr lang="en-GB" i="1" dirty="0"/>
              <a:t>P139.1 has type</a:t>
            </a:r>
            <a:r>
              <a:rPr lang="en-GB" dirty="0"/>
              <a:t> allows the type of derivation, such as “transliteration from Latin 1 to ASCII” be refined..</a:t>
            </a:r>
            <a:endParaRPr lang="nb-NO" dirty="0"/>
          </a:p>
          <a:p>
            <a:r>
              <a:rPr lang="en-GB" dirty="0"/>
              <a:t>Examples:	</a:t>
            </a:r>
            <a:endParaRPr lang="nb-NO" dirty="0"/>
          </a:p>
          <a:p>
            <a:pPr lvl="1"/>
            <a:r>
              <a:rPr lang="de-DE" dirty="0"/>
              <a:t>"Martin </a:t>
            </a:r>
            <a:r>
              <a:rPr lang="de-DE" dirty="0" err="1"/>
              <a:t>Doerr</a:t>
            </a:r>
            <a:r>
              <a:rPr lang="de-DE" dirty="0"/>
              <a:t>" (E41) </a:t>
            </a:r>
            <a:r>
              <a:rPr lang="de-DE" i="1" dirty="0" err="1"/>
              <a:t>has</a:t>
            </a:r>
            <a:r>
              <a:rPr lang="de-DE" i="1" dirty="0"/>
              <a:t> alternative form </a:t>
            </a:r>
            <a:r>
              <a:rPr lang="de-DE" dirty="0"/>
              <a:t>"Martin Dörr" (E41) </a:t>
            </a:r>
            <a:r>
              <a:rPr lang="de-DE" i="1" dirty="0" err="1"/>
              <a:t>has</a:t>
            </a:r>
            <a:r>
              <a:rPr lang="de-DE" i="1" dirty="0"/>
              <a:t> type</a:t>
            </a:r>
            <a:r>
              <a:rPr lang="de-DE" dirty="0"/>
              <a:t> </a:t>
            </a:r>
            <a:r>
              <a:rPr lang="de-DE" dirty="0" err="1"/>
              <a:t>Alternate</a:t>
            </a:r>
            <a:r>
              <a:rPr lang="de-DE" dirty="0"/>
              <a:t> </a:t>
            </a:r>
            <a:r>
              <a:rPr lang="de-DE" dirty="0" err="1"/>
              <a:t>spelling</a:t>
            </a:r>
            <a:r>
              <a:rPr lang="de-DE" dirty="0"/>
              <a:t> (E55)</a:t>
            </a:r>
            <a:endParaRPr lang="nb-NO" dirty="0"/>
          </a:p>
          <a:p>
            <a:pPr lvl="1"/>
            <a:r>
              <a:rPr lang="en-GB" dirty="0"/>
              <a:t>"</a:t>
            </a:r>
            <a:r>
              <a:rPr lang="en-GB" dirty="0" err="1"/>
              <a:t>Гончарова</a:t>
            </a:r>
            <a:r>
              <a:rPr lang="en-GB" dirty="0"/>
              <a:t>, </a:t>
            </a:r>
            <a:r>
              <a:rPr lang="en-GB" dirty="0" err="1"/>
              <a:t>Наталья</a:t>
            </a:r>
            <a:r>
              <a:rPr lang="en-GB" dirty="0"/>
              <a:t> </a:t>
            </a:r>
            <a:r>
              <a:rPr lang="en-GB" dirty="0" err="1"/>
              <a:t>Сергеевна</a:t>
            </a:r>
            <a:r>
              <a:rPr lang="en-GB" dirty="0"/>
              <a:t>" (E41) </a:t>
            </a:r>
            <a:r>
              <a:rPr lang="en-GB" i="1" dirty="0"/>
              <a:t>has alternative form</a:t>
            </a:r>
            <a:r>
              <a:rPr lang="en-GB" dirty="0"/>
              <a:t> "</a:t>
            </a:r>
            <a:r>
              <a:rPr lang="en-GB" dirty="0" err="1"/>
              <a:t>Gončarova</a:t>
            </a:r>
            <a:r>
              <a:rPr lang="en-GB" dirty="0"/>
              <a:t>, </a:t>
            </a:r>
            <a:r>
              <a:rPr lang="en-GB" dirty="0" err="1"/>
              <a:t>Natal´â</a:t>
            </a:r>
            <a:r>
              <a:rPr lang="en-GB" dirty="0"/>
              <a:t> </a:t>
            </a:r>
            <a:r>
              <a:rPr lang="en-GB" dirty="0" err="1"/>
              <a:t>Sergeevna</a:t>
            </a:r>
            <a:r>
              <a:rPr lang="en-GB" dirty="0"/>
              <a:t>" (E41) </a:t>
            </a:r>
            <a:r>
              <a:rPr lang="en-GB" i="1" dirty="0"/>
              <a:t>has type</a:t>
            </a:r>
            <a:r>
              <a:rPr lang="en-GB" dirty="0"/>
              <a:t> ISO 9:1995 transliteration (E55)</a:t>
            </a:r>
            <a:endParaRPr lang="nb-NO" dirty="0"/>
          </a:p>
          <a:p>
            <a:pPr lvl="1"/>
            <a:r>
              <a:rPr lang="en-GB" dirty="0"/>
              <a:t>“</a:t>
            </a:r>
            <a:r>
              <a:rPr lang="en-GB" dirty="0" err="1"/>
              <a:t>Αθήν</a:t>
            </a:r>
            <a:r>
              <a:rPr lang="en-GB" dirty="0"/>
              <a:t>α” has alternative form “Athina” has type transcription.</a:t>
            </a:r>
            <a:endParaRPr lang="nb-NO" dirty="0"/>
          </a:p>
        </p:txBody>
      </p:sp>
    </p:spTree>
    <p:extLst>
      <p:ext uri="{BB962C8B-B14F-4D97-AF65-F5344CB8AC3E}">
        <p14:creationId xmlns:p14="http://schemas.microsoft.com/office/powerpoint/2010/main" val="24156288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1028343"/>
            <a:ext cx="8496944" cy="4708981"/>
          </a:xfrm>
          <a:prstGeom prst="rect">
            <a:avLst/>
          </a:prstGeom>
        </p:spPr>
        <p:txBody>
          <a:bodyPr wrap="square">
            <a:spAutoFit/>
          </a:bodyPr>
          <a:lstStyle/>
          <a:p>
            <a:r>
              <a:rPr lang="en-GB" sz="2000" b="1" u="sng" dirty="0"/>
              <a:t>P148 has component (is component of)</a:t>
            </a:r>
            <a:endParaRPr lang="nb-NO" sz="2000" b="1" dirty="0"/>
          </a:p>
          <a:p>
            <a:r>
              <a:rPr lang="en-GB" sz="2000" dirty="0"/>
              <a:t>Domain:		</a:t>
            </a:r>
            <a:r>
              <a:rPr lang="en-GB" sz="2000" u="sng" dirty="0">
                <a:hlinkClick r:id="rId2" action="ppaction://hlinkfile"/>
              </a:rPr>
              <a:t>E89</a:t>
            </a:r>
            <a:r>
              <a:rPr lang="en-GB" sz="2000" dirty="0"/>
              <a:t> Propositional Object</a:t>
            </a:r>
            <a:endParaRPr lang="nb-NO" sz="2000" dirty="0"/>
          </a:p>
          <a:p>
            <a:r>
              <a:rPr lang="fr-FR" sz="2000" dirty="0"/>
              <a:t>Range:		</a:t>
            </a:r>
            <a:r>
              <a:rPr lang="fr-FR" sz="2000" u="sng" dirty="0">
                <a:hlinkClick r:id="rId2" action="ppaction://hlinkfile"/>
              </a:rPr>
              <a:t>E89</a:t>
            </a:r>
            <a:r>
              <a:rPr lang="fr-FR" sz="2000" dirty="0"/>
              <a:t> </a:t>
            </a:r>
            <a:r>
              <a:rPr lang="fr-FR" sz="2000" dirty="0" err="1"/>
              <a:t>Propositional</a:t>
            </a:r>
            <a:r>
              <a:rPr lang="fr-FR" sz="2000" dirty="0"/>
              <a:t> Object</a:t>
            </a:r>
            <a:endParaRPr lang="nb-NO" sz="2000" dirty="0"/>
          </a:p>
          <a:p>
            <a:r>
              <a:rPr lang="fr-FR" sz="2000" dirty="0"/>
              <a:t>Quantification:	(0:n,0:n)</a:t>
            </a:r>
            <a:endParaRPr lang="nb-NO" sz="2000" dirty="0"/>
          </a:p>
          <a:p>
            <a:r>
              <a:rPr lang="fr-FR" sz="2000" dirty="0"/>
              <a:t> </a:t>
            </a:r>
            <a:endParaRPr lang="nb-NO" sz="2000" dirty="0"/>
          </a:p>
          <a:p>
            <a:r>
              <a:rPr lang="en-GB" sz="2000" dirty="0"/>
              <a:t>Scope note:	This property associates an instance of E89 Propositional Object with a structural part of it that is by itself an instance of E89 Propositional Object.</a:t>
            </a:r>
            <a:endParaRPr lang="nb-NO" sz="2000" dirty="0"/>
          </a:p>
          <a:p>
            <a:r>
              <a:rPr lang="en-GB" sz="2000" dirty="0"/>
              <a:t>Examples:	</a:t>
            </a:r>
            <a:endParaRPr lang="nb-NO" sz="2000" dirty="0"/>
          </a:p>
          <a:p>
            <a:pPr lvl="0"/>
            <a:r>
              <a:rPr lang="en-GB" sz="2000" dirty="0"/>
              <a:t>Dante’s “Divine Comedy” (E89)</a:t>
            </a:r>
            <a:r>
              <a:rPr lang="en-GB" sz="2000" i="1" dirty="0"/>
              <a:t> has component</a:t>
            </a:r>
            <a:r>
              <a:rPr lang="en-GB" sz="2000" dirty="0"/>
              <a:t> Dante’s “Hell” (E89)</a:t>
            </a:r>
            <a:endParaRPr lang="nb-NO" sz="2000" dirty="0"/>
          </a:p>
          <a:p>
            <a:r>
              <a:rPr lang="en-GB" sz="2000" dirty="0"/>
              <a:t> </a:t>
            </a:r>
            <a:endParaRPr lang="nb-NO" sz="2000" dirty="0"/>
          </a:p>
          <a:p>
            <a:r>
              <a:rPr lang="es-ES" sz="2000" dirty="0"/>
              <a:t>In </a:t>
            </a:r>
            <a:r>
              <a:rPr lang="es-ES" sz="2000" dirty="0" err="1"/>
              <a:t>First</a:t>
            </a:r>
            <a:r>
              <a:rPr lang="es-ES" sz="2000" dirty="0"/>
              <a:t> </a:t>
            </a:r>
            <a:r>
              <a:rPr lang="es-ES" sz="2000" dirty="0" err="1"/>
              <a:t>Order</a:t>
            </a:r>
            <a:r>
              <a:rPr lang="es-ES" sz="2000" dirty="0"/>
              <a:t> </a:t>
            </a:r>
            <a:r>
              <a:rPr lang="es-ES" sz="2000" dirty="0" err="1"/>
              <a:t>Logic</a:t>
            </a:r>
            <a:r>
              <a:rPr lang="en-GB" sz="2000" dirty="0"/>
              <a:t>:</a:t>
            </a:r>
            <a:endParaRPr lang="nb-NO" sz="2000" dirty="0"/>
          </a:p>
          <a:p>
            <a:r>
              <a:rPr lang="en-GB" sz="2000" dirty="0"/>
              <a:t>		P148(</a:t>
            </a:r>
            <a:r>
              <a:rPr lang="en-GB" sz="2000" dirty="0" err="1"/>
              <a:t>x,y</a:t>
            </a:r>
            <a:r>
              <a:rPr lang="en-GB" sz="2000" dirty="0"/>
              <a:t>) ⊃ E89(x)</a:t>
            </a:r>
            <a:endParaRPr lang="nb-NO" sz="2000" dirty="0"/>
          </a:p>
          <a:p>
            <a:r>
              <a:rPr lang="en-GB" sz="2000" dirty="0"/>
              <a:t>		P148(</a:t>
            </a:r>
            <a:r>
              <a:rPr lang="en-GB" sz="2000" dirty="0" err="1"/>
              <a:t>x,y</a:t>
            </a:r>
            <a:r>
              <a:rPr lang="en-GB" sz="2000" dirty="0"/>
              <a:t>) ⊃ E89(y)</a:t>
            </a:r>
            <a:endParaRPr lang="nb-NO" sz="2000" dirty="0"/>
          </a:p>
          <a:p>
            <a:r>
              <a:rPr lang="en-GB" sz="2000" dirty="0"/>
              <a:t> </a:t>
            </a:r>
            <a:endParaRPr lang="nb-NO" sz="2000" dirty="0"/>
          </a:p>
        </p:txBody>
      </p:sp>
    </p:spTree>
    <p:extLst>
      <p:ext uri="{BB962C8B-B14F-4D97-AF65-F5344CB8AC3E}">
        <p14:creationId xmlns:p14="http://schemas.microsoft.com/office/powerpoint/2010/main" val="6958816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58847"/>
            <a:ext cx="8280920" cy="4801314"/>
          </a:xfrm>
          <a:prstGeom prst="rect">
            <a:avLst/>
          </a:prstGeom>
        </p:spPr>
        <p:txBody>
          <a:bodyPr wrap="square">
            <a:spAutoFit/>
          </a:bodyPr>
          <a:lstStyle/>
          <a:p>
            <a:r>
              <a:rPr lang="en-GB" b="1" dirty="0"/>
              <a:t>P150 defines typical parts of (defines typical wholes for)</a:t>
            </a:r>
            <a:endParaRPr lang="nb-NO" b="1" dirty="0"/>
          </a:p>
          <a:p>
            <a:r>
              <a:rPr lang="en-GB" dirty="0"/>
              <a:t>Domain:		E55 Type</a:t>
            </a:r>
            <a:endParaRPr lang="nb-NO" dirty="0"/>
          </a:p>
          <a:p>
            <a:r>
              <a:rPr lang="en-GB" dirty="0"/>
              <a:t>Range:		E55 Type</a:t>
            </a:r>
            <a:endParaRPr lang="nb-NO" dirty="0"/>
          </a:p>
          <a:p>
            <a:r>
              <a:rPr lang="en-GB" dirty="0"/>
              <a:t>Quantification:	many to many (0,n:0,n)</a:t>
            </a:r>
            <a:endParaRPr lang="nb-NO" dirty="0"/>
          </a:p>
          <a:p>
            <a:r>
              <a:rPr lang="en-GB" dirty="0"/>
              <a:t> </a:t>
            </a:r>
            <a:endParaRPr lang="nb-NO" dirty="0"/>
          </a:p>
          <a:p>
            <a:r>
              <a:rPr lang="en-GB" dirty="0"/>
              <a:t>Scope note:	The property “</a:t>
            </a:r>
            <a:r>
              <a:rPr lang="en-GB" dirty="0" err="1"/>
              <a:t>broaderPartitive</a:t>
            </a:r>
            <a:r>
              <a:rPr lang="en-GB" dirty="0"/>
              <a:t>” associates an instance of E55 Type “A” with an instance of E55 Type “B”, when items of type “A” typically form part of items of type “B”, such as “car motors” and “cars”.</a:t>
            </a:r>
            <a:endParaRPr lang="nb-NO" dirty="0"/>
          </a:p>
          <a:p>
            <a:r>
              <a:rPr lang="en-GB" dirty="0"/>
              <a:t> </a:t>
            </a:r>
            <a:endParaRPr lang="nb-NO" dirty="0"/>
          </a:p>
          <a:p>
            <a:r>
              <a:rPr lang="en-GB" dirty="0"/>
              <a:t>It allows Types to be organised into hierarchies. This is the sense of "broader term partitive  (BTP)" as defined in ISO 2788 and “</a:t>
            </a:r>
            <a:r>
              <a:rPr lang="en-GB" dirty="0" err="1"/>
              <a:t>broaderPartitive</a:t>
            </a:r>
            <a:r>
              <a:rPr lang="en-GB" dirty="0"/>
              <a:t>” in SKOS.</a:t>
            </a:r>
            <a:endParaRPr lang="nb-NO" dirty="0"/>
          </a:p>
          <a:p>
            <a:r>
              <a:rPr lang="en-GB" dirty="0"/>
              <a:t>Examples:	</a:t>
            </a:r>
            <a:endParaRPr lang="nb-NO" dirty="0"/>
          </a:p>
          <a:p>
            <a:pPr lvl="0"/>
            <a:r>
              <a:rPr lang="en-GB" dirty="0"/>
              <a:t>Car motors (E55) </a:t>
            </a:r>
            <a:r>
              <a:rPr lang="en-GB" i="1" dirty="0"/>
              <a:t>defines typical parts of</a:t>
            </a:r>
            <a:r>
              <a:rPr lang="en-GB" dirty="0"/>
              <a:t> cars (E55)</a:t>
            </a:r>
            <a:endParaRPr lang="nb-NO" dirty="0"/>
          </a:p>
          <a:p>
            <a:r>
              <a:rPr lang="en-GB" dirty="0"/>
              <a:t> </a:t>
            </a:r>
            <a:endParaRPr lang="nb-NO" dirty="0"/>
          </a:p>
          <a:p>
            <a:r>
              <a:rPr lang="en-US" dirty="0"/>
              <a:t>In First Order Logic:</a:t>
            </a:r>
            <a:endParaRPr lang="nb-NO" dirty="0"/>
          </a:p>
          <a:p>
            <a:r>
              <a:rPr lang="en-US" dirty="0"/>
              <a:t>		P150(</a:t>
            </a:r>
            <a:r>
              <a:rPr lang="en-US" dirty="0" err="1"/>
              <a:t>x,y</a:t>
            </a:r>
            <a:r>
              <a:rPr lang="en-US" dirty="0"/>
              <a:t>) ⊃ (E55 Type)</a:t>
            </a:r>
            <a:endParaRPr lang="nb-NO" dirty="0"/>
          </a:p>
          <a:p>
            <a:r>
              <a:rPr lang="en-US" dirty="0"/>
              <a:t>		P150(</a:t>
            </a:r>
            <a:r>
              <a:rPr lang="en-US" dirty="0" err="1"/>
              <a:t>x,y</a:t>
            </a:r>
            <a:r>
              <a:rPr lang="en-US" dirty="0"/>
              <a:t>) ⊃ E55(y)</a:t>
            </a:r>
            <a:endParaRPr lang="nb-NO" dirty="0"/>
          </a:p>
        </p:txBody>
      </p:sp>
      <p:sp>
        <p:nvSpPr>
          <p:cNvPr id="3" name="TextBox 2"/>
          <p:cNvSpPr txBox="1"/>
          <p:nvPr/>
        </p:nvSpPr>
        <p:spPr>
          <a:xfrm>
            <a:off x="683568" y="5805264"/>
            <a:ext cx="3785267" cy="369332"/>
          </a:xfrm>
          <a:prstGeom prst="rect">
            <a:avLst/>
          </a:prstGeom>
          <a:noFill/>
        </p:spPr>
        <p:txBody>
          <a:bodyPr wrap="none" rtlCol="0">
            <a:spAutoFit/>
          </a:bodyPr>
          <a:lstStyle/>
          <a:p>
            <a:r>
              <a:rPr lang="nb-NO" b="1" dirty="0" smtClean="0">
                <a:solidFill>
                  <a:srgbClr val="FF0000"/>
                </a:solidFill>
              </a:rPr>
              <a:t>The </a:t>
            </a:r>
            <a:r>
              <a:rPr lang="nb-NO" b="1" dirty="0" err="1" smtClean="0">
                <a:solidFill>
                  <a:srgbClr val="FF0000"/>
                </a:solidFill>
              </a:rPr>
              <a:t>scope</a:t>
            </a:r>
            <a:r>
              <a:rPr lang="nb-NO" b="1" dirty="0" smtClean="0">
                <a:solidFill>
                  <a:srgbClr val="FF0000"/>
                </a:solidFill>
              </a:rPr>
              <a:t> note is not </a:t>
            </a:r>
            <a:r>
              <a:rPr lang="nb-NO" b="1" dirty="0" err="1" smtClean="0">
                <a:solidFill>
                  <a:srgbClr val="FF0000"/>
                </a:solidFill>
              </a:rPr>
              <a:t>well</a:t>
            </a:r>
            <a:r>
              <a:rPr lang="nb-NO" b="1" dirty="0" smtClean="0">
                <a:solidFill>
                  <a:srgbClr val="FF0000"/>
                </a:solidFill>
              </a:rPr>
              <a:t> </a:t>
            </a:r>
            <a:r>
              <a:rPr lang="nb-NO" b="1" dirty="0" err="1" smtClean="0">
                <a:solidFill>
                  <a:srgbClr val="FF0000"/>
                </a:solidFill>
              </a:rPr>
              <a:t>formulated</a:t>
            </a:r>
            <a:endParaRPr lang="nb-NO" b="1" dirty="0">
              <a:solidFill>
                <a:srgbClr val="FF0000"/>
              </a:solidFill>
            </a:endParaRPr>
          </a:p>
        </p:txBody>
      </p:sp>
    </p:spTree>
    <p:extLst>
      <p:ext uri="{BB962C8B-B14F-4D97-AF65-F5344CB8AC3E}">
        <p14:creationId xmlns:p14="http://schemas.microsoft.com/office/powerpoint/2010/main" val="8005412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665976"/>
            <a:ext cx="8424936" cy="5355312"/>
          </a:xfrm>
          <a:prstGeom prst="rect">
            <a:avLst/>
          </a:prstGeom>
        </p:spPr>
        <p:txBody>
          <a:bodyPr wrap="square">
            <a:spAutoFit/>
          </a:bodyPr>
          <a:lstStyle/>
          <a:p>
            <a:r>
              <a:rPr lang="en-GB" b="1" u="sng" dirty="0"/>
              <a:t>P15 was influenced by (influenced)</a:t>
            </a:r>
            <a:endParaRPr lang="nb-NO" b="1" dirty="0"/>
          </a:p>
          <a:p>
            <a:r>
              <a:rPr lang="en-GB" dirty="0"/>
              <a:t>Domain:		</a:t>
            </a:r>
            <a:r>
              <a:rPr lang="en-GB" u="sng" dirty="0">
                <a:hlinkClick r:id="rId2" action="ppaction://hlinkfile"/>
              </a:rPr>
              <a:t>E7</a:t>
            </a:r>
            <a:r>
              <a:rPr lang="en-GB" dirty="0"/>
              <a:t> Activity</a:t>
            </a:r>
            <a:endParaRPr lang="nb-NO" dirty="0"/>
          </a:p>
          <a:p>
            <a:r>
              <a:rPr lang="en-GB" dirty="0"/>
              <a:t>Range:		</a:t>
            </a:r>
            <a:r>
              <a:rPr lang="en-GB" u="sng" dirty="0">
                <a:hlinkClick r:id="rId3" action="ppaction://hlinkfile"/>
              </a:rPr>
              <a:t>E1</a:t>
            </a:r>
            <a:r>
              <a:rPr lang="en-GB" dirty="0"/>
              <a:t> CRM Entity</a:t>
            </a:r>
            <a:endParaRPr lang="nb-NO" dirty="0"/>
          </a:p>
          <a:p>
            <a:r>
              <a:rPr lang="en-GB" dirty="0" err="1"/>
              <a:t>Superproperty</a:t>
            </a:r>
            <a:r>
              <a:rPr lang="en-GB" dirty="0"/>
              <a:t> of:	</a:t>
            </a:r>
            <a:r>
              <a:rPr lang="en-GB" u="sng" dirty="0">
                <a:hlinkClick r:id="rId2" action="ppaction://hlinkfile"/>
              </a:rPr>
              <a:t>E7</a:t>
            </a:r>
            <a:r>
              <a:rPr lang="en-GB" dirty="0"/>
              <a:t> Activity. </a:t>
            </a:r>
            <a:r>
              <a:rPr lang="en-GB" u="sng" dirty="0">
                <a:hlinkClick r:id="rId4" action="ppaction://hlinkfile"/>
              </a:rPr>
              <a:t>P16</a:t>
            </a:r>
            <a:r>
              <a:rPr lang="en-GB" dirty="0"/>
              <a:t> used specific object (was used for): </a:t>
            </a:r>
            <a:r>
              <a:rPr lang="en-GB" u="sng" dirty="0">
                <a:hlinkClick r:id="rId5" action="ppaction://hlinkfile"/>
              </a:rPr>
              <a:t>E70</a:t>
            </a:r>
            <a:r>
              <a:rPr lang="en-GB" dirty="0"/>
              <a:t> Thing</a:t>
            </a:r>
            <a:endParaRPr lang="nb-NO" dirty="0"/>
          </a:p>
          <a:p>
            <a:r>
              <a:rPr lang="en-GB" u="sng" dirty="0">
                <a:hlinkClick r:id="rId2" action="ppaction://hlinkfile"/>
              </a:rPr>
              <a:t>E7</a:t>
            </a:r>
            <a:r>
              <a:rPr lang="en-GB" dirty="0"/>
              <a:t> Activity. </a:t>
            </a:r>
            <a:r>
              <a:rPr lang="en-GB" u="sng" dirty="0">
                <a:hlinkClick r:id="rId6" action="ppaction://hlinkfile"/>
              </a:rPr>
              <a:t>P17</a:t>
            </a:r>
            <a:r>
              <a:rPr lang="en-GB" dirty="0"/>
              <a:t> was motivated by (motivated): </a:t>
            </a:r>
            <a:r>
              <a:rPr lang="en-GB" u="sng" dirty="0">
                <a:hlinkClick r:id="rId3" action="ppaction://hlinkfile"/>
              </a:rPr>
              <a:t>E1</a:t>
            </a:r>
            <a:r>
              <a:rPr lang="en-GB" dirty="0"/>
              <a:t> CRM Entity</a:t>
            </a:r>
            <a:endParaRPr lang="nb-NO" dirty="0"/>
          </a:p>
          <a:p>
            <a:r>
              <a:rPr lang="en-GB" u="sng" dirty="0">
                <a:hlinkClick r:id="rId2" action="ppaction://hlinkfile"/>
              </a:rPr>
              <a:t>E7</a:t>
            </a:r>
            <a:r>
              <a:rPr lang="en-GB" dirty="0"/>
              <a:t> Activity. </a:t>
            </a:r>
            <a:r>
              <a:rPr lang="en-GB" u="sng" dirty="0">
                <a:hlinkClick r:id="rId7" action="ppaction://hlinkfile"/>
              </a:rPr>
              <a:t>P134</a:t>
            </a:r>
            <a:r>
              <a:rPr lang="en-GB" dirty="0"/>
              <a:t> continued (was continued by): </a:t>
            </a:r>
            <a:r>
              <a:rPr lang="en-GB" u="sng" dirty="0">
                <a:hlinkClick r:id="rId2" action="ppaction://hlinkfile"/>
              </a:rPr>
              <a:t>E7</a:t>
            </a:r>
            <a:r>
              <a:rPr lang="en-GB" dirty="0"/>
              <a:t> Activity</a:t>
            </a:r>
            <a:endParaRPr lang="nb-NO" dirty="0"/>
          </a:p>
          <a:p>
            <a:r>
              <a:rPr lang="en-GB" u="sng" dirty="0">
                <a:hlinkClick r:id="rId8" action="ppaction://hlinkfile"/>
              </a:rPr>
              <a:t>E83</a:t>
            </a:r>
            <a:r>
              <a:rPr lang="en-GB" dirty="0"/>
              <a:t> Type Creation. </a:t>
            </a:r>
            <a:r>
              <a:rPr lang="en-GB" u="sng" dirty="0">
                <a:hlinkClick r:id="rId9" action="ppaction://hlinkfile"/>
              </a:rPr>
              <a:t>P136</a:t>
            </a:r>
            <a:r>
              <a:rPr lang="en-GB" dirty="0"/>
              <a:t> was based on (supported type creation): </a:t>
            </a:r>
            <a:r>
              <a:rPr lang="en-GB" u="sng" dirty="0">
                <a:hlinkClick r:id="rId3" action="ppaction://hlinkfile"/>
              </a:rPr>
              <a:t>E1</a:t>
            </a:r>
            <a:r>
              <a:rPr lang="en-GB" dirty="0"/>
              <a:t> CRM Entity</a:t>
            </a:r>
            <a:endParaRPr lang="nb-NO" dirty="0"/>
          </a:p>
          <a:p>
            <a:r>
              <a:rPr lang="en-GB" dirty="0"/>
              <a:t>Quantification: 	many to many (0,n:0,n)</a:t>
            </a:r>
            <a:endParaRPr lang="nb-NO" dirty="0"/>
          </a:p>
          <a:p>
            <a:r>
              <a:rPr lang="en-GB" dirty="0"/>
              <a:t> </a:t>
            </a:r>
            <a:endParaRPr lang="nb-NO" dirty="0"/>
          </a:p>
          <a:p>
            <a:r>
              <a:rPr lang="en-GB" dirty="0"/>
              <a:t>Scope note:	This is a high level property, which captures the relationship between an E7 Activity and anything that may have had some bearing upon it.</a:t>
            </a:r>
            <a:endParaRPr lang="nb-NO" dirty="0"/>
          </a:p>
          <a:p>
            <a:r>
              <a:rPr lang="en-GB" dirty="0"/>
              <a:t> </a:t>
            </a:r>
            <a:endParaRPr lang="nb-NO" dirty="0"/>
          </a:p>
          <a:p>
            <a:r>
              <a:rPr lang="en-GB" dirty="0"/>
              <a:t>The property has more specific sub properties.</a:t>
            </a:r>
            <a:endParaRPr lang="nb-NO" dirty="0"/>
          </a:p>
          <a:p>
            <a:r>
              <a:rPr lang="en-GB" dirty="0"/>
              <a:t>Examples: 	</a:t>
            </a:r>
            <a:endParaRPr lang="nb-NO" dirty="0"/>
          </a:p>
          <a:p>
            <a:pPr lvl="0"/>
            <a:r>
              <a:rPr lang="en-GB" dirty="0"/>
              <a:t>the designing of the Sydney Harbour Bridge (E7) </a:t>
            </a:r>
            <a:r>
              <a:rPr lang="en-GB" i="1" dirty="0"/>
              <a:t>was influenced by</a:t>
            </a:r>
            <a:r>
              <a:rPr lang="en-GB" dirty="0"/>
              <a:t> the Tyne bridge (E22)</a:t>
            </a:r>
            <a:endParaRPr lang="nb-NO" dirty="0"/>
          </a:p>
          <a:p>
            <a:r>
              <a:rPr lang="en-GB" dirty="0"/>
              <a:t> </a:t>
            </a:r>
            <a:endParaRPr lang="nb-NO" dirty="0"/>
          </a:p>
          <a:p>
            <a:r>
              <a:rPr lang="en-GB" dirty="0"/>
              <a:t>In First Order Logic: </a:t>
            </a:r>
            <a:endParaRPr lang="nb-NO" dirty="0"/>
          </a:p>
          <a:p>
            <a:r>
              <a:rPr lang="en-US" dirty="0"/>
              <a:t>		P15 (</a:t>
            </a:r>
            <a:r>
              <a:rPr lang="en-US" dirty="0" err="1"/>
              <a:t>x,y</a:t>
            </a:r>
            <a:r>
              <a:rPr lang="en-US" dirty="0"/>
              <a:t>) ⊃ E7(x)</a:t>
            </a:r>
            <a:endParaRPr lang="nb-NO" dirty="0"/>
          </a:p>
          <a:p>
            <a:r>
              <a:rPr lang="en-US" dirty="0"/>
              <a:t>		P15 (</a:t>
            </a:r>
            <a:r>
              <a:rPr lang="en-US" dirty="0" err="1"/>
              <a:t>x,y</a:t>
            </a:r>
            <a:r>
              <a:rPr lang="en-US" dirty="0"/>
              <a:t>) ⊃ E1(y)</a:t>
            </a:r>
            <a:endParaRPr lang="nb-NO" dirty="0"/>
          </a:p>
        </p:txBody>
      </p:sp>
    </p:spTree>
    <p:extLst>
      <p:ext uri="{BB962C8B-B14F-4D97-AF65-F5344CB8AC3E}">
        <p14:creationId xmlns:p14="http://schemas.microsoft.com/office/powerpoint/2010/main" val="6309697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388977"/>
            <a:ext cx="8496944" cy="5632311"/>
          </a:xfrm>
          <a:prstGeom prst="rect">
            <a:avLst/>
          </a:prstGeom>
        </p:spPr>
        <p:txBody>
          <a:bodyPr wrap="square">
            <a:spAutoFit/>
          </a:bodyPr>
          <a:lstStyle/>
          <a:p>
            <a:r>
              <a:rPr lang="en-GB" b="1" u="sng" dirty="0"/>
              <a:t>P17 was motivated by (motivated)</a:t>
            </a:r>
            <a:endParaRPr lang="nb-NO" b="1" dirty="0"/>
          </a:p>
          <a:p>
            <a:r>
              <a:rPr lang="en-GB" dirty="0"/>
              <a:t>Domain:		</a:t>
            </a:r>
            <a:r>
              <a:rPr lang="en-GB" u="sng" dirty="0">
                <a:hlinkClick r:id="rId2" action="ppaction://hlinkfile"/>
              </a:rPr>
              <a:t>E7</a:t>
            </a:r>
            <a:r>
              <a:rPr lang="en-GB" dirty="0"/>
              <a:t> Activity</a:t>
            </a:r>
            <a:endParaRPr lang="nb-NO" dirty="0"/>
          </a:p>
          <a:p>
            <a:r>
              <a:rPr lang="en-GB" dirty="0"/>
              <a:t>Range:		</a:t>
            </a:r>
            <a:r>
              <a:rPr lang="en-GB" u="sng" dirty="0">
                <a:hlinkClick r:id="rId3" action="ppaction://hlinkfile"/>
              </a:rPr>
              <a:t>E1</a:t>
            </a:r>
            <a:r>
              <a:rPr lang="en-GB" dirty="0"/>
              <a:t> CRM Entity</a:t>
            </a:r>
            <a:endParaRPr lang="nb-NO" dirty="0"/>
          </a:p>
          <a:p>
            <a:r>
              <a:rPr lang="en-GB" dirty="0" err="1"/>
              <a:t>Subproperty</a:t>
            </a:r>
            <a:r>
              <a:rPr lang="en-GB" dirty="0"/>
              <a:t> of: 	</a:t>
            </a:r>
            <a:r>
              <a:rPr lang="en-GB" u="sng" dirty="0">
                <a:hlinkClick r:id="rId2" action="ppaction://hlinkfile"/>
              </a:rPr>
              <a:t>E7</a:t>
            </a:r>
            <a:r>
              <a:rPr lang="en-GB" dirty="0"/>
              <a:t> Activity. </a:t>
            </a:r>
            <a:r>
              <a:rPr lang="en-GB" u="sng" dirty="0">
                <a:hlinkClick r:id="rId4" action="ppaction://hlinkfile"/>
              </a:rPr>
              <a:t>P15</a:t>
            </a:r>
            <a:r>
              <a:rPr lang="en-GB" dirty="0"/>
              <a:t> was influenced by (influenced): </a:t>
            </a:r>
            <a:r>
              <a:rPr lang="en-GB" u="sng" dirty="0">
                <a:hlinkClick r:id="rId3" action="ppaction://hlinkfile"/>
              </a:rPr>
              <a:t>E1</a:t>
            </a:r>
            <a:r>
              <a:rPr lang="en-GB" dirty="0"/>
              <a:t> CRM Entity</a:t>
            </a:r>
            <a:endParaRPr lang="nb-NO" dirty="0"/>
          </a:p>
          <a:p>
            <a:r>
              <a:rPr lang="en-GB" dirty="0"/>
              <a:t>Quantification:	many to many (0,n:0,n)</a:t>
            </a:r>
            <a:endParaRPr lang="nb-NO" dirty="0"/>
          </a:p>
          <a:p>
            <a:r>
              <a:rPr lang="en-GB" dirty="0"/>
              <a:t> </a:t>
            </a:r>
            <a:endParaRPr lang="nb-NO" dirty="0"/>
          </a:p>
          <a:p>
            <a:r>
              <a:rPr lang="en-GB" dirty="0"/>
              <a:t>Scope note:	This property describes an item or items that are regarded as a reason for carrying out the E7 Activity. </a:t>
            </a:r>
            <a:endParaRPr lang="nb-NO" dirty="0"/>
          </a:p>
          <a:p>
            <a:r>
              <a:rPr lang="en-GB" dirty="0"/>
              <a:t> </a:t>
            </a:r>
            <a:endParaRPr lang="nb-NO" dirty="0"/>
          </a:p>
          <a:p>
            <a:r>
              <a:rPr lang="en-GB" dirty="0"/>
              <a:t>For example, the discovery of a large hoard of treasure may call for a celebration, an order from head quarters can start a military manoeuvre. </a:t>
            </a:r>
            <a:endParaRPr lang="nb-NO" dirty="0"/>
          </a:p>
          <a:p>
            <a:r>
              <a:rPr lang="en-GB" dirty="0"/>
              <a:t>Examples:	</a:t>
            </a:r>
            <a:endParaRPr lang="nb-NO" dirty="0"/>
          </a:p>
          <a:p>
            <a:pPr lvl="0"/>
            <a:r>
              <a:rPr lang="en-GB" dirty="0"/>
              <a:t>the resignation of the chief executive (E7) </a:t>
            </a:r>
            <a:r>
              <a:rPr lang="en-GB" i="1" dirty="0"/>
              <a:t>was motivated by</a:t>
            </a:r>
            <a:r>
              <a:rPr lang="en-GB" dirty="0"/>
              <a:t> the collapse of </a:t>
            </a:r>
            <a:r>
              <a:rPr lang="en-GB" dirty="0" err="1"/>
              <a:t>SwissAir</a:t>
            </a:r>
            <a:r>
              <a:rPr lang="en-GB" dirty="0"/>
              <a:t> (E68).</a:t>
            </a:r>
            <a:endParaRPr lang="nb-NO" dirty="0"/>
          </a:p>
          <a:p>
            <a:pPr lvl="0"/>
            <a:r>
              <a:rPr lang="en-GB" dirty="0"/>
              <a:t>the coronation of Elizabeth II (E7) </a:t>
            </a:r>
            <a:r>
              <a:rPr lang="en-GB" i="1" dirty="0"/>
              <a:t>was motivated by</a:t>
            </a:r>
            <a:r>
              <a:rPr lang="en-GB" dirty="0"/>
              <a:t> the death of George VI (E69)</a:t>
            </a:r>
            <a:endParaRPr lang="nb-NO" dirty="0"/>
          </a:p>
          <a:p>
            <a:r>
              <a:rPr lang="en-GB" dirty="0"/>
              <a:t> </a:t>
            </a:r>
            <a:endParaRPr lang="nb-NO" dirty="0"/>
          </a:p>
          <a:p>
            <a:r>
              <a:rPr lang="en-GB" dirty="0"/>
              <a:t>In First Order Logic: </a:t>
            </a:r>
            <a:endParaRPr lang="nb-NO" dirty="0"/>
          </a:p>
          <a:p>
            <a:r>
              <a:rPr lang="en-US" dirty="0"/>
              <a:t>		P17(</a:t>
            </a:r>
            <a:r>
              <a:rPr lang="en-US" dirty="0" err="1"/>
              <a:t>x,y</a:t>
            </a:r>
            <a:r>
              <a:rPr lang="en-US" dirty="0"/>
              <a:t>) ⊃ E7(x)</a:t>
            </a:r>
            <a:endParaRPr lang="nb-NO" dirty="0"/>
          </a:p>
          <a:p>
            <a:r>
              <a:rPr lang="en-US" dirty="0"/>
              <a:t>		</a:t>
            </a:r>
            <a:r>
              <a:rPr lang="es-ES" dirty="0"/>
              <a:t>P17(</a:t>
            </a:r>
            <a:r>
              <a:rPr lang="es-ES" dirty="0" err="1"/>
              <a:t>x,y</a:t>
            </a:r>
            <a:r>
              <a:rPr lang="es-ES" dirty="0"/>
              <a:t>) ⊃ E1(y)</a:t>
            </a:r>
            <a:endParaRPr lang="nb-NO" dirty="0"/>
          </a:p>
          <a:p>
            <a:r>
              <a:rPr lang="es-ES" dirty="0"/>
              <a:t>		P17 (</a:t>
            </a:r>
            <a:r>
              <a:rPr lang="es-ES" dirty="0" err="1"/>
              <a:t>x,y</a:t>
            </a:r>
            <a:r>
              <a:rPr lang="es-ES" dirty="0"/>
              <a:t>) ⊃ P15(</a:t>
            </a:r>
            <a:r>
              <a:rPr lang="es-ES" dirty="0" err="1"/>
              <a:t>x,y</a:t>
            </a:r>
            <a:r>
              <a:rPr lang="es-ES" dirty="0"/>
              <a:t>)</a:t>
            </a:r>
            <a:endParaRPr lang="nb-NO" dirty="0"/>
          </a:p>
        </p:txBody>
      </p:sp>
    </p:spTree>
    <p:extLst>
      <p:ext uri="{BB962C8B-B14F-4D97-AF65-F5344CB8AC3E}">
        <p14:creationId xmlns:p14="http://schemas.microsoft.com/office/powerpoint/2010/main" val="20555722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206052"/>
            <a:ext cx="8424936" cy="6463308"/>
          </a:xfrm>
          <a:prstGeom prst="rect">
            <a:avLst/>
          </a:prstGeom>
        </p:spPr>
        <p:txBody>
          <a:bodyPr wrap="square">
            <a:spAutoFit/>
          </a:bodyPr>
          <a:lstStyle/>
          <a:p>
            <a:r>
              <a:rPr lang="en-GB" b="1" u="sng" dirty="0"/>
              <a:t>P136 was based on (supported type creation)</a:t>
            </a:r>
            <a:endParaRPr lang="nb-NO" b="1" dirty="0"/>
          </a:p>
          <a:p>
            <a:r>
              <a:rPr lang="en-GB" dirty="0"/>
              <a:t>Domain:		</a:t>
            </a:r>
            <a:r>
              <a:rPr lang="en-GB" u="sng" dirty="0">
                <a:hlinkClick r:id="rId2" action="ppaction://hlinkfile"/>
              </a:rPr>
              <a:t>E83</a:t>
            </a:r>
            <a:r>
              <a:rPr lang="en-GB" dirty="0"/>
              <a:t> Type Creation</a:t>
            </a:r>
            <a:endParaRPr lang="nb-NO" dirty="0"/>
          </a:p>
          <a:p>
            <a:r>
              <a:rPr lang="en-GB" dirty="0"/>
              <a:t>Range:		</a:t>
            </a:r>
            <a:r>
              <a:rPr lang="en-GB" u="sng" dirty="0">
                <a:hlinkClick r:id="rId3" action="ppaction://hlinkfile"/>
              </a:rPr>
              <a:t>E1</a:t>
            </a:r>
            <a:r>
              <a:rPr lang="en-GB" dirty="0"/>
              <a:t> CRM Entity</a:t>
            </a:r>
            <a:endParaRPr lang="nb-NO" dirty="0"/>
          </a:p>
          <a:p>
            <a:r>
              <a:rPr lang="en-GB" dirty="0" err="1"/>
              <a:t>Subproperty</a:t>
            </a:r>
            <a:r>
              <a:rPr lang="en-GB" dirty="0"/>
              <a:t> of:	</a:t>
            </a:r>
            <a:r>
              <a:rPr lang="en-GB" u="sng" dirty="0">
                <a:hlinkClick r:id="rId4" action="ppaction://hlinkfile"/>
              </a:rPr>
              <a:t>E7</a:t>
            </a:r>
            <a:r>
              <a:rPr lang="en-GB" dirty="0"/>
              <a:t> Activity. </a:t>
            </a:r>
            <a:r>
              <a:rPr lang="en-GB" u="sng" dirty="0">
                <a:hlinkClick r:id="rId5" action="ppaction://hlinkfile"/>
              </a:rPr>
              <a:t>P15</a:t>
            </a:r>
            <a:r>
              <a:rPr lang="en-GB" dirty="0"/>
              <a:t> was influenced by (influenced): </a:t>
            </a:r>
            <a:r>
              <a:rPr lang="en-GB" u="sng" dirty="0">
                <a:hlinkClick r:id="rId3" action="ppaction://hlinkfile"/>
              </a:rPr>
              <a:t>E1</a:t>
            </a:r>
            <a:r>
              <a:rPr lang="en-GB" dirty="0"/>
              <a:t> CRM Entity</a:t>
            </a:r>
            <a:endParaRPr lang="nb-NO" dirty="0"/>
          </a:p>
          <a:p>
            <a:r>
              <a:rPr lang="en-GB" dirty="0"/>
              <a:t>Quantification:	many to many (0,n:0,n)</a:t>
            </a:r>
            <a:endParaRPr lang="nb-NO" dirty="0"/>
          </a:p>
          <a:p>
            <a:r>
              <a:rPr lang="en-GB" dirty="0"/>
              <a:t> </a:t>
            </a:r>
            <a:endParaRPr lang="nb-NO" dirty="0"/>
          </a:p>
          <a:p>
            <a:r>
              <a:rPr lang="en-GB" dirty="0"/>
              <a:t>Scope note:	This property identifies one or more items that were used as evidence to declare a new E55 Type.</a:t>
            </a:r>
            <a:endParaRPr lang="nb-NO" dirty="0"/>
          </a:p>
          <a:p>
            <a:r>
              <a:rPr lang="en-GB" dirty="0"/>
              <a:t> </a:t>
            </a:r>
            <a:endParaRPr lang="nb-NO" dirty="0"/>
          </a:p>
          <a:p>
            <a:r>
              <a:rPr lang="en-GB" dirty="0"/>
              <a:t>The examination of these items is often the only objective way to understand the precise characteristics of a new Type. Such items should be deposited in a museum or similar institution for that reason. The taxonomic role renders the specific relationship of each item to the Type, such as "holotype" or "original element".</a:t>
            </a:r>
            <a:endParaRPr lang="nb-NO" dirty="0"/>
          </a:p>
          <a:p>
            <a:r>
              <a:rPr lang="en-GB" dirty="0"/>
              <a:t>Examples:	</a:t>
            </a:r>
            <a:endParaRPr lang="nb-NO" dirty="0"/>
          </a:p>
          <a:p>
            <a:pPr lvl="0"/>
            <a:r>
              <a:rPr lang="en-GB" dirty="0"/>
              <a:t>the taxon creation of the plant species ‘</a:t>
            </a:r>
            <a:r>
              <a:rPr lang="en-GB" i="1" dirty="0" err="1"/>
              <a:t>Serratula</a:t>
            </a:r>
            <a:r>
              <a:rPr lang="en-GB" i="1" dirty="0"/>
              <a:t> </a:t>
            </a:r>
            <a:r>
              <a:rPr lang="en-GB" i="1" dirty="0" err="1"/>
              <a:t>glauca</a:t>
            </a:r>
            <a:r>
              <a:rPr lang="en-GB" i="1" dirty="0"/>
              <a:t> </a:t>
            </a:r>
            <a:r>
              <a:rPr lang="en-GB" dirty="0" err="1"/>
              <a:t>Linné</a:t>
            </a:r>
            <a:r>
              <a:rPr lang="en-GB" dirty="0"/>
              <a:t>, 1753.’ (E83) </a:t>
            </a:r>
            <a:r>
              <a:rPr lang="en-GB" i="1" dirty="0"/>
              <a:t>was based on</a:t>
            </a:r>
            <a:r>
              <a:rPr lang="en-GB" dirty="0"/>
              <a:t> Object BM000576251 of the Clayton Herbarium (E20)  </a:t>
            </a:r>
            <a:r>
              <a:rPr lang="en-GB" i="1" dirty="0"/>
              <a:t>in the taxonomic role</a:t>
            </a:r>
            <a:r>
              <a:rPr lang="en-GB" dirty="0"/>
              <a:t> original element (E55)</a:t>
            </a:r>
            <a:endParaRPr lang="nb-NO" dirty="0"/>
          </a:p>
          <a:p>
            <a:r>
              <a:rPr lang="en-GB" dirty="0"/>
              <a:t> </a:t>
            </a:r>
            <a:endParaRPr lang="nb-NO" dirty="0"/>
          </a:p>
          <a:p>
            <a:r>
              <a:rPr lang="en-US" dirty="0"/>
              <a:t>In First Order Logic:</a:t>
            </a:r>
            <a:endParaRPr lang="nb-NO" dirty="0"/>
          </a:p>
          <a:p>
            <a:r>
              <a:rPr lang="en-US" dirty="0"/>
              <a:t>		P136(</a:t>
            </a:r>
            <a:r>
              <a:rPr lang="en-US" dirty="0" err="1"/>
              <a:t>x,y</a:t>
            </a:r>
            <a:r>
              <a:rPr lang="en-US" dirty="0"/>
              <a:t>) ⊃ E83(x)</a:t>
            </a:r>
            <a:endParaRPr lang="nb-NO" dirty="0"/>
          </a:p>
          <a:p>
            <a:r>
              <a:rPr lang="en-US" dirty="0"/>
              <a:t>		</a:t>
            </a:r>
            <a:r>
              <a:rPr lang="es-ES" dirty="0"/>
              <a:t>P136(</a:t>
            </a:r>
            <a:r>
              <a:rPr lang="es-ES" dirty="0" err="1"/>
              <a:t>x,y</a:t>
            </a:r>
            <a:r>
              <a:rPr lang="es-ES" dirty="0"/>
              <a:t>) ⊃ E1(y) </a:t>
            </a:r>
            <a:endParaRPr lang="nb-NO" dirty="0"/>
          </a:p>
          <a:p>
            <a:r>
              <a:rPr lang="es-ES" dirty="0"/>
              <a:t>		P136(</a:t>
            </a:r>
            <a:r>
              <a:rPr lang="es-ES" dirty="0" err="1"/>
              <a:t>x,y,z</a:t>
            </a:r>
            <a:r>
              <a:rPr lang="es-ES" dirty="0"/>
              <a:t>) ⊃ [P136(</a:t>
            </a:r>
            <a:r>
              <a:rPr lang="es-ES" dirty="0" err="1"/>
              <a:t>x,y</a:t>
            </a:r>
            <a:r>
              <a:rPr lang="es-ES" dirty="0"/>
              <a:t>) ∧ E55(z)]</a:t>
            </a:r>
            <a:endParaRPr lang="nb-NO" dirty="0"/>
          </a:p>
          <a:p>
            <a:r>
              <a:rPr lang="es-ES" dirty="0"/>
              <a:t>		</a:t>
            </a:r>
            <a:r>
              <a:rPr lang="en-US" dirty="0"/>
              <a:t>P136(</a:t>
            </a:r>
            <a:r>
              <a:rPr lang="en-US" dirty="0" err="1"/>
              <a:t>x,y</a:t>
            </a:r>
            <a:r>
              <a:rPr lang="en-US" dirty="0"/>
              <a:t>) ⊃ P15(</a:t>
            </a:r>
            <a:r>
              <a:rPr lang="en-US" dirty="0" err="1"/>
              <a:t>x,y</a:t>
            </a:r>
            <a:r>
              <a:rPr lang="en-US" dirty="0"/>
              <a:t>)</a:t>
            </a:r>
            <a:endParaRPr lang="nb-NO" dirty="0"/>
          </a:p>
        </p:txBody>
      </p:sp>
    </p:spTree>
    <p:extLst>
      <p:ext uri="{BB962C8B-B14F-4D97-AF65-F5344CB8AC3E}">
        <p14:creationId xmlns:p14="http://schemas.microsoft.com/office/powerpoint/2010/main" val="9043899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472018"/>
            <a:ext cx="8568952" cy="5909310"/>
          </a:xfrm>
          <a:prstGeom prst="rect">
            <a:avLst/>
          </a:prstGeom>
        </p:spPr>
        <p:txBody>
          <a:bodyPr wrap="square">
            <a:spAutoFit/>
          </a:bodyPr>
          <a:lstStyle/>
          <a:p>
            <a:r>
              <a:rPr lang="en-GB" b="1" u="sng" dirty="0"/>
              <a:t>P105 right held by (has right on)</a:t>
            </a:r>
            <a:endParaRPr lang="nb-NO" b="1" dirty="0"/>
          </a:p>
          <a:p>
            <a:r>
              <a:rPr lang="en-GB" dirty="0"/>
              <a:t>Domain:		</a:t>
            </a:r>
            <a:r>
              <a:rPr lang="en-GB" u="sng" dirty="0">
                <a:hlinkClick r:id="rId2" action="ppaction://hlinkfile"/>
              </a:rPr>
              <a:t>E72</a:t>
            </a:r>
            <a:r>
              <a:rPr lang="en-GB" dirty="0"/>
              <a:t> Legal Object</a:t>
            </a:r>
            <a:endParaRPr lang="nb-NO" dirty="0"/>
          </a:p>
          <a:p>
            <a:r>
              <a:rPr lang="en-GB" dirty="0"/>
              <a:t>Range:		</a:t>
            </a:r>
            <a:r>
              <a:rPr lang="en-GB" u="sng" dirty="0">
                <a:hlinkClick r:id="rId3" action="ppaction://hlinkfile"/>
              </a:rPr>
              <a:t>E39</a:t>
            </a:r>
            <a:r>
              <a:rPr lang="en-GB" dirty="0"/>
              <a:t> Actor</a:t>
            </a:r>
            <a:endParaRPr lang="nb-NO" dirty="0"/>
          </a:p>
          <a:p>
            <a:r>
              <a:rPr lang="en-GB" dirty="0" err="1"/>
              <a:t>Superproperty</a:t>
            </a:r>
            <a:r>
              <a:rPr lang="en-GB" dirty="0"/>
              <a:t> of: </a:t>
            </a:r>
            <a:r>
              <a:rPr lang="en-GB" u="sng" dirty="0">
                <a:hlinkClick r:id="rId4" action="ppaction://hlinkfile"/>
              </a:rPr>
              <a:t>E18</a:t>
            </a:r>
            <a:r>
              <a:rPr lang="en-GB" dirty="0"/>
              <a:t> Physical Thing .</a:t>
            </a:r>
            <a:r>
              <a:rPr lang="en-GB" u="sng" dirty="0">
                <a:hlinkClick r:id="rId5" action="ppaction://hlinkfile"/>
              </a:rPr>
              <a:t>P52</a:t>
            </a:r>
            <a:r>
              <a:rPr lang="en-GB" dirty="0"/>
              <a:t> has current owner (is current owner of): </a:t>
            </a:r>
            <a:r>
              <a:rPr lang="en-GB" u="sng" dirty="0">
                <a:hlinkClick r:id="rId3" action="ppaction://hlinkfile"/>
              </a:rPr>
              <a:t>E39</a:t>
            </a:r>
            <a:r>
              <a:rPr lang="en-GB" dirty="0"/>
              <a:t> Actor</a:t>
            </a:r>
            <a:endParaRPr lang="nb-NO" dirty="0"/>
          </a:p>
          <a:p>
            <a:r>
              <a:rPr lang="en-GB" dirty="0"/>
              <a:t>Quantification:		many to many (0,n:0,n)</a:t>
            </a:r>
            <a:endParaRPr lang="nb-NO" dirty="0"/>
          </a:p>
          <a:p>
            <a:r>
              <a:rPr lang="en-GB" dirty="0"/>
              <a:t> </a:t>
            </a:r>
            <a:endParaRPr lang="nb-NO" dirty="0"/>
          </a:p>
          <a:p>
            <a:r>
              <a:rPr lang="en-GB" dirty="0"/>
              <a:t>Scope note:	This property identifies the E39 Actor who holds the instances of E30 Right to an E72 Legal Object.</a:t>
            </a:r>
            <a:endParaRPr lang="nb-NO" dirty="0"/>
          </a:p>
          <a:p>
            <a:r>
              <a:rPr lang="en-GB" dirty="0"/>
              <a:t>	It is a </a:t>
            </a:r>
            <a:r>
              <a:rPr lang="en-GB" dirty="0" err="1"/>
              <a:t>superproperty</a:t>
            </a:r>
            <a:r>
              <a:rPr lang="en-GB" dirty="0"/>
              <a:t> of </a:t>
            </a:r>
            <a:r>
              <a:rPr lang="en-GB" i="1" dirty="0"/>
              <a:t>P52 has current owner (is current owner of)</a:t>
            </a:r>
            <a:r>
              <a:rPr lang="en-GB" dirty="0"/>
              <a:t> because ownership is a right that is held on the owned object.</a:t>
            </a:r>
            <a:endParaRPr lang="nb-NO" dirty="0"/>
          </a:p>
          <a:p>
            <a:r>
              <a:rPr lang="en-GB" dirty="0"/>
              <a:t> </a:t>
            </a:r>
            <a:endParaRPr lang="nb-NO" dirty="0"/>
          </a:p>
          <a:p>
            <a:r>
              <a:rPr lang="en-GB" i="1" dirty="0"/>
              <a:t>P105 right held by (has right on)</a:t>
            </a:r>
            <a:r>
              <a:rPr lang="en-GB" dirty="0"/>
              <a:t> is a shortcut of the fully developed path from E72 Legal Object through </a:t>
            </a:r>
            <a:r>
              <a:rPr lang="en-GB" i="1" dirty="0"/>
              <a:t>P104 is subject to (applies to)</a:t>
            </a:r>
            <a:r>
              <a:rPr lang="en-GB" dirty="0"/>
              <a:t>, E30 Right, </a:t>
            </a:r>
            <a:r>
              <a:rPr lang="en-GB" i="1" dirty="0"/>
              <a:t>P75 possesses (is possessed by)</a:t>
            </a:r>
            <a:r>
              <a:rPr lang="en-GB" dirty="0"/>
              <a:t> to E39 Actor.</a:t>
            </a:r>
            <a:endParaRPr lang="nb-NO" dirty="0"/>
          </a:p>
          <a:p>
            <a:r>
              <a:rPr lang="en-GB" dirty="0"/>
              <a:t>Examples:	</a:t>
            </a:r>
            <a:endParaRPr lang="nb-NO" dirty="0"/>
          </a:p>
          <a:p>
            <a:pPr lvl="0"/>
            <a:r>
              <a:rPr lang="en-GB" dirty="0"/>
              <a:t>Beatles back catalogue (E73) </a:t>
            </a:r>
            <a:r>
              <a:rPr lang="en-GB" i="1" dirty="0"/>
              <a:t>right held by </a:t>
            </a:r>
            <a:r>
              <a:rPr lang="en-GB" dirty="0"/>
              <a:t>Michael Jackson (E21)</a:t>
            </a:r>
            <a:endParaRPr lang="nb-NO" dirty="0"/>
          </a:p>
          <a:p>
            <a:r>
              <a:rPr lang="en-GB" dirty="0"/>
              <a:t> </a:t>
            </a:r>
            <a:endParaRPr lang="nb-NO" dirty="0"/>
          </a:p>
          <a:p>
            <a:r>
              <a:rPr lang="en-US" dirty="0"/>
              <a:t>In First Order Logic:</a:t>
            </a:r>
            <a:endParaRPr lang="nb-NO" dirty="0"/>
          </a:p>
          <a:p>
            <a:r>
              <a:rPr lang="en-US" dirty="0"/>
              <a:t>		P105(</a:t>
            </a:r>
            <a:r>
              <a:rPr lang="en-US" dirty="0" err="1"/>
              <a:t>x,y</a:t>
            </a:r>
            <a:r>
              <a:rPr lang="en-US" dirty="0"/>
              <a:t>) ⊃ E72(x)</a:t>
            </a:r>
            <a:endParaRPr lang="nb-NO" dirty="0"/>
          </a:p>
          <a:p>
            <a:r>
              <a:rPr lang="en-US" dirty="0"/>
              <a:t>		P105(</a:t>
            </a:r>
            <a:r>
              <a:rPr lang="en-US" dirty="0" err="1"/>
              <a:t>x,y</a:t>
            </a:r>
            <a:r>
              <a:rPr lang="en-US" dirty="0"/>
              <a:t>) ⊃ E39(y)</a:t>
            </a:r>
            <a:endParaRPr lang="nb-NO" dirty="0"/>
          </a:p>
        </p:txBody>
      </p:sp>
    </p:spTree>
    <p:extLst>
      <p:ext uri="{BB962C8B-B14F-4D97-AF65-F5344CB8AC3E}">
        <p14:creationId xmlns:p14="http://schemas.microsoft.com/office/powerpoint/2010/main" val="2044840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195019"/>
            <a:ext cx="8568952" cy="6186309"/>
          </a:xfrm>
          <a:prstGeom prst="rect">
            <a:avLst/>
          </a:prstGeom>
        </p:spPr>
        <p:txBody>
          <a:bodyPr wrap="square">
            <a:spAutoFit/>
          </a:bodyPr>
          <a:lstStyle/>
          <a:p>
            <a:r>
              <a:rPr lang="en-GB" b="1" u="sng" dirty="0"/>
              <a:t>P51 has former or current owner (is former or current owner of)</a:t>
            </a:r>
            <a:endParaRPr lang="nb-NO" b="1" dirty="0"/>
          </a:p>
          <a:p>
            <a:r>
              <a:rPr lang="en-GB" dirty="0"/>
              <a:t>Domain:		</a:t>
            </a:r>
            <a:r>
              <a:rPr lang="en-GB" u="sng" dirty="0">
                <a:hlinkClick r:id="rId2" action="ppaction://hlinkfile"/>
              </a:rPr>
              <a:t>E18</a:t>
            </a:r>
            <a:r>
              <a:rPr lang="en-GB" dirty="0"/>
              <a:t> Physical Thing</a:t>
            </a:r>
            <a:endParaRPr lang="nb-NO" dirty="0"/>
          </a:p>
          <a:p>
            <a:r>
              <a:rPr lang="en-GB" dirty="0"/>
              <a:t>Range:		</a:t>
            </a:r>
            <a:r>
              <a:rPr lang="en-GB" u="sng" dirty="0">
                <a:hlinkClick r:id="rId3" action="ppaction://hlinkfile"/>
              </a:rPr>
              <a:t>E39</a:t>
            </a:r>
            <a:r>
              <a:rPr lang="en-GB" dirty="0"/>
              <a:t> Actor</a:t>
            </a:r>
            <a:endParaRPr lang="nb-NO" dirty="0"/>
          </a:p>
          <a:p>
            <a:r>
              <a:rPr lang="en-GB" dirty="0" err="1"/>
              <a:t>Superproperty</a:t>
            </a:r>
            <a:r>
              <a:rPr lang="en-GB" dirty="0"/>
              <a:t> of:	</a:t>
            </a:r>
            <a:r>
              <a:rPr lang="en-GB" u="sng" dirty="0">
                <a:hlinkClick r:id="rId2" action="ppaction://hlinkfile"/>
              </a:rPr>
              <a:t>E18</a:t>
            </a:r>
            <a:r>
              <a:rPr lang="en-GB" dirty="0"/>
              <a:t> Physical Thing. </a:t>
            </a:r>
            <a:r>
              <a:rPr lang="en-GB" u="sng" dirty="0">
                <a:hlinkClick r:id="rId4" action="ppaction://hlinkfile"/>
              </a:rPr>
              <a:t>P52</a:t>
            </a:r>
            <a:r>
              <a:rPr lang="en-GB" dirty="0"/>
              <a:t> has current owner (is current owner of): </a:t>
            </a:r>
            <a:r>
              <a:rPr lang="en-GB" u="sng" dirty="0">
                <a:hlinkClick r:id="rId3" action="ppaction://hlinkfile"/>
              </a:rPr>
              <a:t>E39</a:t>
            </a:r>
            <a:r>
              <a:rPr lang="en-GB" dirty="0"/>
              <a:t> Actor</a:t>
            </a:r>
            <a:endParaRPr lang="nb-NO" dirty="0"/>
          </a:p>
          <a:p>
            <a:r>
              <a:rPr lang="en-GB" dirty="0"/>
              <a:t>Quantification:	many to many (0,n:0,n)</a:t>
            </a:r>
            <a:endParaRPr lang="nb-NO" dirty="0"/>
          </a:p>
          <a:p>
            <a:r>
              <a:rPr lang="en-GB" dirty="0"/>
              <a:t> </a:t>
            </a:r>
            <a:endParaRPr lang="nb-NO" dirty="0"/>
          </a:p>
          <a:p>
            <a:r>
              <a:rPr lang="en-GB" dirty="0"/>
              <a:t>Scope note:	This property identifies the E39 Actor that is or has been the legal owner (i.e. title holder) of an instance of E18 Physical Thing at some time.</a:t>
            </a:r>
            <a:endParaRPr lang="nb-NO" dirty="0"/>
          </a:p>
          <a:p>
            <a:r>
              <a:rPr lang="en-GB" dirty="0"/>
              <a:t> </a:t>
            </a:r>
            <a:endParaRPr lang="nb-NO" dirty="0"/>
          </a:p>
          <a:p>
            <a:r>
              <a:rPr lang="en-GB" dirty="0"/>
              <a:t>The distinction with </a:t>
            </a:r>
            <a:r>
              <a:rPr lang="en-GB" i="1" dirty="0"/>
              <a:t>P52 has current owner (is current owner of)</a:t>
            </a:r>
            <a:r>
              <a:rPr lang="en-GB" dirty="0"/>
              <a:t> is that </a:t>
            </a:r>
            <a:r>
              <a:rPr lang="en-GB" i="1" dirty="0"/>
              <a:t>P51 has former or current owner (is former or current owner of)</a:t>
            </a:r>
            <a:r>
              <a:rPr lang="en-GB" dirty="0"/>
              <a:t> does not indicate whether the specified owners are current. </a:t>
            </a:r>
            <a:r>
              <a:rPr lang="en-GB" i="1" dirty="0"/>
              <a:t>P51 has former or current owner (is former or current owner of)</a:t>
            </a:r>
            <a:r>
              <a:rPr lang="en-GB" dirty="0"/>
              <a:t> is a shortcut for the more detailed path from E18 Physical Thing through </a:t>
            </a:r>
            <a:r>
              <a:rPr lang="en-GB" i="1" dirty="0"/>
              <a:t>P24 transferred title of (changed ownership through)</a:t>
            </a:r>
            <a:r>
              <a:rPr lang="en-GB" dirty="0"/>
              <a:t>, E8 Acquisition, </a:t>
            </a:r>
            <a:r>
              <a:rPr lang="en-GB" i="1" dirty="0"/>
              <a:t>P23</a:t>
            </a:r>
            <a:r>
              <a:rPr lang="en-GB" dirty="0"/>
              <a:t> </a:t>
            </a:r>
            <a:r>
              <a:rPr lang="en-GB" i="1" dirty="0"/>
              <a:t>transferred title from (surrendered title through)</a:t>
            </a:r>
            <a:r>
              <a:rPr lang="en-GB" dirty="0"/>
              <a:t>, or </a:t>
            </a:r>
            <a:r>
              <a:rPr lang="en-GB" i="1" dirty="0"/>
              <a:t>P22</a:t>
            </a:r>
            <a:r>
              <a:rPr lang="en-GB" dirty="0"/>
              <a:t> </a:t>
            </a:r>
            <a:r>
              <a:rPr lang="en-GB" i="1" dirty="0"/>
              <a:t>transferred title to (acquired title through) </a:t>
            </a:r>
            <a:r>
              <a:rPr lang="en-GB" dirty="0"/>
              <a:t>to E39 Actor.</a:t>
            </a:r>
            <a:endParaRPr lang="nb-NO" dirty="0"/>
          </a:p>
          <a:p>
            <a:r>
              <a:rPr lang="en-GB" dirty="0"/>
              <a:t>Examples:	</a:t>
            </a:r>
            <a:endParaRPr lang="nb-NO" dirty="0"/>
          </a:p>
          <a:p>
            <a:pPr lvl="0"/>
            <a:r>
              <a:rPr lang="en-GB" dirty="0"/>
              <a:t>paintings from the Iveagh Bequest (E18) </a:t>
            </a:r>
            <a:r>
              <a:rPr lang="en-GB" i="1" dirty="0"/>
              <a:t>has former or current owner </a:t>
            </a:r>
            <a:r>
              <a:rPr lang="en-GB" dirty="0"/>
              <a:t> Lord Iveagh (E21)</a:t>
            </a:r>
            <a:endParaRPr lang="nb-NO" dirty="0"/>
          </a:p>
          <a:p>
            <a:r>
              <a:rPr lang="en-GB" dirty="0"/>
              <a:t> </a:t>
            </a:r>
            <a:endParaRPr lang="nb-NO" dirty="0"/>
          </a:p>
          <a:p>
            <a:r>
              <a:rPr lang="en-GB" dirty="0"/>
              <a:t>In First Order Logic</a:t>
            </a:r>
            <a:r>
              <a:rPr lang="en-US" dirty="0"/>
              <a:t>:</a:t>
            </a:r>
            <a:endParaRPr lang="nb-NO" dirty="0"/>
          </a:p>
          <a:p>
            <a:r>
              <a:rPr lang="en-US" dirty="0"/>
              <a:t>		P51(</a:t>
            </a:r>
            <a:r>
              <a:rPr lang="en-US" dirty="0" err="1"/>
              <a:t>x,y</a:t>
            </a:r>
            <a:r>
              <a:rPr lang="en-US" dirty="0"/>
              <a:t>) ⊃ E18(x)</a:t>
            </a:r>
            <a:endParaRPr lang="nb-NO" dirty="0"/>
          </a:p>
          <a:p>
            <a:r>
              <a:rPr lang="en-US" dirty="0"/>
              <a:t>		P51(</a:t>
            </a:r>
            <a:r>
              <a:rPr lang="en-US" dirty="0" err="1"/>
              <a:t>x,y</a:t>
            </a:r>
            <a:r>
              <a:rPr lang="en-US" dirty="0"/>
              <a:t>) ⊃ E39(y)</a:t>
            </a:r>
            <a:endParaRPr lang="nb-NO" dirty="0"/>
          </a:p>
        </p:txBody>
      </p:sp>
    </p:spTree>
    <p:extLst>
      <p:ext uri="{BB962C8B-B14F-4D97-AF65-F5344CB8AC3E}">
        <p14:creationId xmlns:p14="http://schemas.microsoft.com/office/powerpoint/2010/main" val="41847871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Transitivity in a typed system</a:t>
            </a:r>
            <a:endParaRPr lang="en-US" dirty="0"/>
          </a:p>
        </p:txBody>
      </p:sp>
      <p:sp>
        <p:nvSpPr>
          <p:cNvPr id="3" name="Content Placeholder 2"/>
          <p:cNvSpPr>
            <a:spLocks noGrp="1"/>
          </p:cNvSpPr>
          <p:nvPr>
            <p:ph idx="1"/>
          </p:nvPr>
        </p:nvSpPr>
        <p:spPr/>
        <p:txBody>
          <a:bodyPr/>
          <a:lstStyle/>
          <a:p>
            <a:r>
              <a:rPr lang="en-US" dirty="0" smtClean="0"/>
              <a:t>Explicit</a:t>
            </a:r>
          </a:p>
          <a:p>
            <a:pPr lvl="1"/>
            <a:r>
              <a:rPr lang="en-US" dirty="0" smtClean="0"/>
              <a:t>x:A, y:A , z:A     P(</a:t>
            </a:r>
            <a:r>
              <a:rPr lang="en-US" dirty="0" err="1" smtClean="0"/>
              <a:t>x,y</a:t>
            </a:r>
            <a:r>
              <a:rPr lang="en-US" dirty="0" smtClean="0"/>
              <a:t>)  &amp; P(</a:t>
            </a:r>
            <a:r>
              <a:rPr lang="en-US" dirty="0" err="1" smtClean="0"/>
              <a:t>y,z</a:t>
            </a:r>
            <a:r>
              <a:rPr lang="en-US" dirty="0" smtClean="0"/>
              <a:t>)  -&gt; P(</a:t>
            </a:r>
            <a:r>
              <a:rPr lang="en-US" dirty="0" err="1" smtClean="0"/>
              <a:t>x,z</a:t>
            </a:r>
            <a:r>
              <a:rPr lang="en-US" dirty="0" smtClean="0"/>
              <a:t>) </a:t>
            </a:r>
          </a:p>
          <a:p>
            <a:r>
              <a:rPr lang="en-US" dirty="0" smtClean="0"/>
              <a:t>Implicit or constrained </a:t>
            </a:r>
          </a:p>
          <a:p>
            <a:pPr lvl="1"/>
            <a:r>
              <a:rPr lang="en-US" dirty="0" smtClean="0"/>
              <a:t>Property P: A -&gt; B  &amp; </a:t>
            </a:r>
          </a:p>
          <a:p>
            <a:pPr lvl="1"/>
            <a:r>
              <a:rPr lang="en-US" dirty="0" smtClean="0"/>
              <a:t>C subclass of or equal to A </a:t>
            </a:r>
            <a:r>
              <a:rPr lang="en-US" dirty="0"/>
              <a:t>&amp;</a:t>
            </a:r>
            <a:r>
              <a:rPr lang="en-US" dirty="0" smtClean="0"/>
              <a:t> </a:t>
            </a:r>
          </a:p>
          <a:p>
            <a:pPr lvl="1"/>
            <a:r>
              <a:rPr lang="en-US" dirty="0"/>
              <a:t>C</a:t>
            </a:r>
            <a:r>
              <a:rPr lang="en-US" dirty="0" smtClean="0"/>
              <a:t> subclass of or equal to B &amp;</a:t>
            </a:r>
          </a:p>
          <a:p>
            <a:pPr lvl="1"/>
            <a:r>
              <a:rPr lang="en-US" dirty="0" smtClean="0"/>
              <a:t>x:C, y:C , z:C     P(</a:t>
            </a:r>
            <a:r>
              <a:rPr lang="en-US" dirty="0" err="1" smtClean="0"/>
              <a:t>x,y</a:t>
            </a:r>
            <a:r>
              <a:rPr lang="en-US" dirty="0" smtClean="0"/>
              <a:t>)  &amp; P(</a:t>
            </a:r>
            <a:r>
              <a:rPr lang="en-US" dirty="0" err="1" smtClean="0"/>
              <a:t>y,z</a:t>
            </a:r>
            <a:r>
              <a:rPr lang="en-US" dirty="0" smtClean="0"/>
              <a:t>)  -&gt; P(</a:t>
            </a:r>
            <a:r>
              <a:rPr lang="en-US" dirty="0" err="1" smtClean="0"/>
              <a:t>x,z</a:t>
            </a:r>
            <a:r>
              <a:rPr lang="en-US" dirty="0" smtClean="0"/>
              <a:t>) </a:t>
            </a:r>
          </a:p>
          <a:p>
            <a:pPr lvl="1"/>
            <a:endParaRPr lang="en-US" dirty="0" smtClean="0"/>
          </a:p>
          <a:p>
            <a:pPr marL="0" indent="0">
              <a:buNone/>
            </a:pPr>
            <a:endParaRPr lang="en-US" dirty="0"/>
          </a:p>
        </p:txBody>
      </p:sp>
    </p:spTree>
    <p:extLst>
      <p:ext uri="{BB962C8B-B14F-4D97-AF65-F5344CB8AC3E}">
        <p14:creationId xmlns:p14="http://schemas.microsoft.com/office/powerpoint/2010/main" val="18754129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287482586"/>
              </p:ext>
            </p:extLst>
          </p:nvPr>
        </p:nvGraphicFramePr>
        <p:xfrm>
          <a:off x="-10007" y="1505828"/>
          <a:ext cx="9046502" cy="4157424"/>
        </p:xfrm>
        <a:graphic>
          <a:graphicData uri="http://schemas.openxmlformats.org/drawingml/2006/table">
            <a:tbl>
              <a:tblPr>
                <a:tableStyleId>{5C22544A-7EE6-4342-B048-85BDC9FD1C3A}</a:tableStyleId>
              </a:tblPr>
              <a:tblGrid>
                <a:gridCol w="765583"/>
                <a:gridCol w="2232248"/>
                <a:gridCol w="576064"/>
                <a:gridCol w="576064"/>
                <a:gridCol w="2592288"/>
                <a:gridCol w="2304255"/>
              </a:tblGrid>
              <a:tr h="360040">
                <a:tc>
                  <a:txBody>
                    <a:bodyPr/>
                    <a:lstStyle/>
                    <a:p>
                      <a:pPr>
                        <a:lnSpc>
                          <a:spcPct val="115000"/>
                        </a:lnSpc>
                        <a:spcAft>
                          <a:spcPts val="0"/>
                        </a:spcAft>
                      </a:pPr>
                      <a:r>
                        <a:rPr lang="en-GB" sz="2000" u="sng" dirty="0">
                          <a:solidFill>
                            <a:srgbClr val="0000FF"/>
                          </a:solidFill>
                          <a:effectLst/>
                          <a:latin typeface="Calibri"/>
                          <a:ea typeface="Times New Roman"/>
                          <a:hlinkClick r:id="rId2"/>
                        </a:rPr>
                        <a:t>P5</a:t>
                      </a:r>
                      <a:endParaRPr lang="nb-NO" sz="2000" dirty="0">
                        <a:effectLst/>
                        <a:latin typeface="Times New Roman"/>
                        <a:ea typeface="Times New Roman"/>
                      </a:endParaRPr>
                    </a:p>
                  </a:txBody>
                  <a:tcPr marL="68580" marR="68580" marT="0" marB="0"/>
                </a:tc>
                <a:tc>
                  <a:txBody>
                    <a:bodyPr/>
                    <a:lstStyle/>
                    <a:p>
                      <a:pPr>
                        <a:lnSpc>
                          <a:spcPct val="115000"/>
                        </a:lnSpc>
                        <a:spcAft>
                          <a:spcPts val="0"/>
                        </a:spcAft>
                      </a:pPr>
                      <a:r>
                        <a:rPr lang="en-GB" sz="2000" dirty="0">
                          <a:effectLst/>
                          <a:latin typeface="Calibri"/>
                          <a:ea typeface="Times New Roman"/>
                        </a:rPr>
                        <a:t>consists of </a:t>
                      </a:r>
                      <a:endParaRPr lang="nb-NO" sz="2000" dirty="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YES</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EXP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3"/>
                        </a:rPr>
                        <a:t>E3</a:t>
                      </a:r>
                      <a:r>
                        <a:rPr lang="en-GB" sz="2000">
                          <a:effectLst/>
                          <a:latin typeface="Calibri"/>
                          <a:ea typeface="Times New Roman"/>
                        </a:rPr>
                        <a:t> Condition State</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3"/>
                        </a:rPr>
                        <a:t>E3</a:t>
                      </a:r>
                      <a:r>
                        <a:rPr lang="en-GB" sz="2000">
                          <a:effectLst/>
                          <a:latin typeface="Calibri"/>
                          <a:ea typeface="Times New Roman"/>
                        </a:rPr>
                        <a:t> Condition State</a:t>
                      </a:r>
                      <a:endParaRPr lang="nb-NO" sz="2000">
                        <a:effectLst/>
                        <a:latin typeface="Times New Roman"/>
                        <a:ea typeface="Times New Roman"/>
                      </a:endParaRPr>
                    </a:p>
                  </a:txBody>
                  <a:tcPr marL="68580" marR="68580" marT="0" marB="0"/>
                </a:tc>
              </a:tr>
              <a:tr h="432048">
                <a:tc>
                  <a:txBody>
                    <a:bodyPr/>
                    <a:lstStyle/>
                    <a:p>
                      <a:pPr>
                        <a:lnSpc>
                          <a:spcPct val="115000"/>
                        </a:lnSpc>
                        <a:spcAft>
                          <a:spcPts val="0"/>
                        </a:spcAft>
                      </a:pPr>
                      <a:r>
                        <a:rPr lang="en-GB" sz="2000" u="sng">
                          <a:solidFill>
                            <a:srgbClr val="0000FF"/>
                          </a:solidFill>
                          <a:effectLst/>
                          <a:latin typeface="Calibri"/>
                          <a:ea typeface="Times New Roman"/>
                          <a:hlinkClick r:id="rId4"/>
                        </a:rPr>
                        <a:t>P9</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dirty="0">
                          <a:effectLst/>
                          <a:latin typeface="Calibri"/>
                          <a:ea typeface="Times New Roman"/>
                        </a:rPr>
                        <a:t>consists of </a:t>
                      </a:r>
                      <a:endParaRPr lang="nb-NO" sz="2000" dirty="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YES</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EXP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5"/>
                        </a:rPr>
                        <a:t>E4</a:t>
                      </a:r>
                      <a:r>
                        <a:rPr lang="en-GB" sz="2000">
                          <a:effectLst/>
                          <a:latin typeface="Calibri"/>
                          <a:ea typeface="Times New Roman"/>
                        </a:rPr>
                        <a:t> Period</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5"/>
                        </a:rPr>
                        <a:t>E4</a:t>
                      </a:r>
                      <a:r>
                        <a:rPr lang="en-GB" sz="2000">
                          <a:effectLst/>
                          <a:latin typeface="Calibri"/>
                          <a:ea typeface="Times New Roman"/>
                        </a:rPr>
                        <a:t> Period</a:t>
                      </a:r>
                      <a:endParaRPr lang="nb-NO" sz="2000">
                        <a:effectLst/>
                        <a:latin typeface="Times New Roman"/>
                        <a:ea typeface="Times New Roman"/>
                      </a:endParaRPr>
                    </a:p>
                  </a:txBody>
                  <a:tcPr marL="68580" marR="68580" marT="0" marB="0"/>
                </a:tc>
              </a:tr>
              <a:tr h="504056">
                <a:tc>
                  <a:txBody>
                    <a:bodyPr/>
                    <a:lstStyle/>
                    <a:p>
                      <a:pPr>
                        <a:lnSpc>
                          <a:spcPct val="115000"/>
                        </a:lnSpc>
                        <a:spcAft>
                          <a:spcPts val="0"/>
                        </a:spcAft>
                      </a:pPr>
                      <a:r>
                        <a:rPr lang="en-GB" sz="2000" u="sng">
                          <a:solidFill>
                            <a:srgbClr val="0000FF"/>
                          </a:solidFill>
                          <a:effectLst/>
                          <a:latin typeface="Calibri"/>
                          <a:ea typeface="Times New Roman"/>
                          <a:hlinkClick r:id="rId6"/>
                        </a:rPr>
                        <a:t>P10</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dirty="0">
                          <a:effectLst/>
                          <a:latin typeface="Calibri"/>
                          <a:ea typeface="Times New Roman"/>
                        </a:rPr>
                        <a:t>falls </a:t>
                      </a:r>
                      <a:r>
                        <a:rPr lang="en-GB" sz="2000" dirty="0" smtClean="0">
                          <a:effectLst/>
                          <a:latin typeface="Calibri"/>
                          <a:ea typeface="Times New Roman"/>
                        </a:rPr>
                        <a:t>within</a:t>
                      </a:r>
                      <a:endParaRPr lang="nb-NO" sz="2000" dirty="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YES</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EXP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5"/>
                        </a:rPr>
                        <a:t>E4</a:t>
                      </a:r>
                      <a:r>
                        <a:rPr lang="en-GB" sz="2000">
                          <a:effectLst/>
                          <a:latin typeface="Calibri"/>
                          <a:ea typeface="Times New Roman"/>
                        </a:rPr>
                        <a:t> Period</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5"/>
                        </a:rPr>
                        <a:t>E4</a:t>
                      </a:r>
                      <a:r>
                        <a:rPr lang="en-GB" sz="2000">
                          <a:effectLst/>
                          <a:latin typeface="Calibri"/>
                          <a:ea typeface="Times New Roman"/>
                        </a:rPr>
                        <a:t> Period</a:t>
                      </a:r>
                      <a:endParaRPr lang="nb-NO" sz="2000">
                        <a:effectLst/>
                        <a:latin typeface="Times New Roman"/>
                        <a:ea typeface="Times New Roman"/>
                      </a:endParaRPr>
                    </a:p>
                  </a:txBody>
                  <a:tcPr marL="68580" marR="68580" marT="0" marB="0"/>
                </a:tc>
              </a:tr>
              <a:tr h="504056">
                <a:tc>
                  <a:txBody>
                    <a:bodyPr/>
                    <a:lstStyle/>
                    <a:p>
                      <a:pPr>
                        <a:lnSpc>
                          <a:spcPct val="115000"/>
                        </a:lnSpc>
                        <a:spcAft>
                          <a:spcPts val="0"/>
                        </a:spcAft>
                      </a:pPr>
                      <a:r>
                        <a:rPr lang="en-GB" sz="2000" u="sng">
                          <a:solidFill>
                            <a:srgbClr val="0000FF"/>
                          </a:solidFill>
                          <a:effectLst/>
                          <a:latin typeface="Calibri"/>
                          <a:ea typeface="Times New Roman"/>
                          <a:hlinkClick r:id="rId7"/>
                        </a:rPr>
                        <a:t>P134</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dirty="0" smtClean="0">
                          <a:effectLst/>
                          <a:latin typeface="Calibri"/>
                          <a:ea typeface="Times New Roman"/>
                        </a:rPr>
                        <a:t>continued </a:t>
                      </a:r>
                      <a:endParaRPr lang="nb-NO" sz="2000" dirty="0">
                        <a:effectLst/>
                        <a:latin typeface="Times New Roman"/>
                        <a:ea typeface="Times New Roman"/>
                      </a:endParaRPr>
                    </a:p>
                  </a:txBody>
                  <a:tcPr marL="68580" marR="68580" marT="0" marB="0"/>
                </a:tc>
                <a:tc>
                  <a:txBody>
                    <a:bodyPr/>
                    <a:lstStyle/>
                    <a:p>
                      <a:pPr>
                        <a:lnSpc>
                          <a:spcPct val="115000"/>
                        </a:lnSpc>
                        <a:spcAft>
                          <a:spcPts val="0"/>
                        </a:spcAft>
                      </a:pPr>
                      <a:r>
                        <a:rPr lang="en-GB" sz="2000" dirty="0" smtClean="0">
                          <a:solidFill>
                            <a:srgbClr val="FF0000"/>
                          </a:solidFill>
                          <a:effectLst/>
                          <a:latin typeface="Calibri"/>
                          <a:ea typeface="Times New Roman"/>
                        </a:rPr>
                        <a:t>NO</a:t>
                      </a:r>
                      <a:endParaRPr lang="nb-NO" sz="2000" dirty="0">
                        <a:solidFill>
                          <a:srgbClr val="FF0000"/>
                        </a:solidFill>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EXP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8"/>
                        </a:rPr>
                        <a:t>E7</a:t>
                      </a:r>
                      <a:r>
                        <a:rPr lang="en-GB" sz="2000">
                          <a:effectLst/>
                          <a:latin typeface="Calibri"/>
                          <a:ea typeface="Times New Roman"/>
                        </a:rPr>
                        <a:t> Activity</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8"/>
                        </a:rPr>
                        <a:t>E7</a:t>
                      </a:r>
                      <a:r>
                        <a:rPr lang="en-GB" sz="2000">
                          <a:effectLst/>
                          <a:latin typeface="Calibri"/>
                          <a:ea typeface="Times New Roman"/>
                        </a:rPr>
                        <a:t> Activity</a:t>
                      </a:r>
                      <a:endParaRPr lang="nb-NO" sz="2000">
                        <a:effectLst/>
                        <a:latin typeface="Times New Roman"/>
                        <a:ea typeface="Times New Roman"/>
                      </a:endParaRPr>
                    </a:p>
                  </a:txBody>
                  <a:tcPr marL="68580" marR="68580" marT="0" marB="0"/>
                </a:tc>
              </a:tr>
              <a:tr h="648072">
                <a:tc>
                  <a:txBody>
                    <a:bodyPr/>
                    <a:lstStyle/>
                    <a:p>
                      <a:pPr>
                        <a:lnSpc>
                          <a:spcPct val="115000"/>
                        </a:lnSpc>
                        <a:spcAft>
                          <a:spcPts val="0"/>
                        </a:spcAft>
                      </a:pPr>
                      <a:r>
                        <a:rPr lang="en-GB" sz="2000" u="sng">
                          <a:solidFill>
                            <a:srgbClr val="0000FF"/>
                          </a:solidFill>
                          <a:effectLst/>
                          <a:latin typeface="Calibri"/>
                          <a:ea typeface="Times New Roman"/>
                          <a:hlinkClick r:id="rId9"/>
                        </a:rPr>
                        <a:t>P69</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dirty="0">
                          <a:effectLst/>
                          <a:latin typeface="Calibri"/>
                          <a:ea typeface="Times New Roman"/>
                        </a:rPr>
                        <a:t>has association with </a:t>
                      </a:r>
                      <a:endParaRPr lang="nb-NO" sz="2000" dirty="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YES</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EXP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10"/>
                        </a:rPr>
                        <a:t>E29</a:t>
                      </a:r>
                      <a:r>
                        <a:rPr lang="en-GB" sz="2000">
                          <a:effectLst/>
                          <a:latin typeface="Calibri"/>
                          <a:ea typeface="Times New Roman"/>
                        </a:rPr>
                        <a:t> Design or Procedure</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10"/>
                        </a:rPr>
                        <a:t>E29</a:t>
                      </a:r>
                      <a:r>
                        <a:rPr lang="en-GB" sz="2000">
                          <a:effectLst/>
                          <a:latin typeface="Calibri"/>
                          <a:ea typeface="Times New Roman"/>
                        </a:rPr>
                        <a:t> Design or Procedure</a:t>
                      </a:r>
                      <a:endParaRPr lang="nb-NO" sz="2000">
                        <a:effectLst/>
                        <a:latin typeface="Times New Roman"/>
                        <a:ea typeface="Times New Roman"/>
                      </a:endParaRPr>
                    </a:p>
                  </a:txBody>
                  <a:tcPr marL="68580" marR="68580" marT="0" marB="0"/>
                </a:tc>
              </a:tr>
              <a:tr h="504056">
                <a:tc>
                  <a:txBody>
                    <a:bodyPr/>
                    <a:lstStyle/>
                    <a:p>
                      <a:pPr>
                        <a:lnSpc>
                          <a:spcPct val="115000"/>
                        </a:lnSpc>
                        <a:spcAft>
                          <a:spcPts val="0"/>
                        </a:spcAft>
                      </a:pPr>
                      <a:r>
                        <a:rPr lang="en-GB" sz="2000" u="sng">
                          <a:solidFill>
                            <a:srgbClr val="0000FF"/>
                          </a:solidFill>
                          <a:effectLst/>
                          <a:latin typeface="Calibri"/>
                          <a:ea typeface="Times New Roman"/>
                          <a:hlinkClick r:id="rId11"/>
                        </a:rPr>
                        <a:t>P86</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dirty="0">
                          <a:effectLst/>
                          <a:latin typeface="Calibri"/>
                          <a:ea typeface="Times New Roman"/>
                        </a:rPr>
                        <a:t>falls within </a:t>
                      </a:r>
                      <a:endParaRPr lang="nb-NO" sz="2000" dirty="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YES</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EXP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12"/>
                        </a:rPr>
                        <a:t>E52</a:t>
                      </a:r>
                      <a:r>
                        <a:rPr lang="en-GB" sz="2000">
                          <a:effectLst/>
                          <a:latin typeface="Calibri"/>
                          <a:ea typeface="Times New Roman"/>
                        </a:rPr>
                        <a:t> Time-Span</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12"/>
                        </a:rPr>
                        <a:t>E52</a:t>
                      </a:r>
                      <a:r>
                        <a:rPr lang="en-GB" sz="2000">
                          <a:effectLst/>
                          <a:latin typeface="Calibri"/>
                          <a:ea typeface="Times New Roman"/>
                        </a:rPr>
                        <a:t> Time-Span</a:t>
                      </a:r>
                      <a:endParaRPr lang="nb-NO" sz="2000">
                        <a:effectLst/>
                        <a:latin typeface="Times New Roman"/>
                        <a:ea typeface="Times New Roman"/>
                      </a:endParaRPr>
                    </a:p>
                  </a:txBody>
                  <a:tcPr marL="68580" marR="68580" marT="0" marB="0"/>
                </a:tc>
              </a:tr>
              <a:tr h="504056">
                <a:tc>
                  <a:txBody>
                    <a:bodyPr/>
                    <a:lstStyle/>
                    <a:p>
                      <a:pPr>
                        <a:lnSpc>
                          <a:spcPct val="115000"/>
                        </a:lnSpc>
                        <a:spcAft>
                          <a:spcPts val="0"/>
                        </a:spcAft>
                      </a:pPr>
                      <a:r>
                        <a:rPr lang="en-GB" sz="2000" u="sng">
                          <a:solidFill>
                            <a:srgbClr val="0000FF"/>
                          </a:solidFill>
                          <a:effectLst/>
                          <a:latin typeface="Calibri"/>
                          <a:ea typeface="Times New Roman"/>
                          <a:hlinkClick r:id="rId13"/>
                        </a:rPr>
                        <a:t>P89</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dirty="0">
                          <a:effectLst/>
                          <a:latin typeface="Calibri"/>
                          <a:ea typeface="Times New Roman"/>
                        </a:rPr>
                        <a:t>falls </a:t>
                      </a:r>
                      <a:r>
                        <a:rPr lang="en-GB" sz="2000" dirty="0" smtClean="0">
                          <a:effectLst/>
                          <a:latin typeface="Calibri"/>
                          <a:ea typeface="Times New Roman"/>
                        </a:rPr>
                        <a:t>within</a:t>
                      </a:r>
                      <a:endParaRPr lang="nb-NO" sz="2000" dirty="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YES</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EXP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14"/>
                        </a:rPr>
                        <a:t>E53</a:t>
                      </a:r>
                      <a:r>
                        <a:rPr lang="en-GB" sz="2000">
                          <a:effectLst/>
                          <a:latin typeface="Calibri"/>
                          <a:ea typeface="Times New Roman"/>
                        </a:rPr>
                        <a:t> Place</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14"/>
                        </a:rPr>
                        <a:t>E53</a:t>
                      </a:r>
                      <a:r>
                        <a:rPr lang="en-GB" sz="2000">
                          <a:effectLst/>
                          <a:latin typeface="Calibri"/>
                          <a:ea typeface="Times New Roman"/>
                        </a:rPr>
                        <a:t> Place</a:t>
                      </a:r>
                      <a:endParaRPr lang="nb-NO" sz="2000">
                        <a:effectLst/>
                        <a:latin typeface="Times New Roman"/>
                        <a:ea typeface="Times New Roman"/>
                      </a:endParaRPr>
                    </a:p>
                  </a:txBody>
                  <a:tcPr marL="68580" marR="68580" marT="0" marB="0"/>
                </a:tc>
              </a:tr>
              <a:tr h="648072">
                <a:tc>
                  <a:txBody>
                    <a:bodyPr/>
                    <a:lstStyle/>
                    <a:p>
                      <a:pPr>
                        <a:lnSpc>
                          <a:spcPct val="115000"/>
                        </a:lnSpc>
                        <a:spcAft>
                          <a:spcPts val="0"/>
                        </a:spcAft>
                      </a:pPr>
                      <a:r>
                        <a:rPr lang="en-GB" sz="2000" u="sng">
                          <a:solidFill>
                            <a:srgbClr val="0000FF"/>
                          </a:solidFill>
                          <a:effectLst/>
                          <a:latin typeface="Calibri"/>
                          <a:ea typeface="Times New Roman"/>
                          <a:hlinkClick r:id="rId15"/>
                        </a:rPr>
                        <a:t>P106</a:t>
                      </a:r>
                      <a:endParaRPr lang="nb-NO" sz="2000">
                        <a:effectLst/>
                        <a:latin typeface="Times New Roman"/>
                        <a:ea typeface="Times New Roman"/>
                      </a:endParaRPr>
                    </a:p>
                  </a:txBody>
                  <a:tcPr marL="68580" marR="68580" marT="0" marB="0"/>
                </a:tc>
                <a:tc>
                  <a:txBody>
                    <a:bodyPr/>
                    <a:lstStyle/>
                    <a:p>
                      <a:pPr algn="just">
                        <a:lnSpc>
                          <a:spcPct val="115000"/>
                        </a:lnSpc>
                        <a:spcAft>
                          <a:spcPts val="0"/>
                        </a:spcAft>
                      </a:pPr>
                      <a:r>
                        <a:rPr lang="en-GB" sz="2000" dirty="0">
                          <a:effectLst/>
                          <a:latin typeface="Calibri"/>
                          <a:ea typeface="Times New Roman"/>
                        </a:rPr>
                        <a:t>is composed of </a:t>
                      </a:r>
                      <a:endParaRPr lang="nb-NO" sz="2000" dirty="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YES</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EXP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16"/>
                        </a:rPr>
                        <a:t>E90</a:t>
                      </a:r>
                      <a:r>
                        <a:rPr lang="en-GB" sz="2000">
                          <a:effectLst/>
                          <a:latin typeface="Calibri"/>
                          <a:ea typeface="Times New Roman"/>
                        </a:rPr>
                        <a:t> Symbolic Object</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dirty="0">
                          <a:solidFill>
                            <a:srgbClr val="0000FF"/>
                          </a:solidFill>
                          <a:effectLst/>
                          <a:latin typeface="Calibri"/>
                          <a:ea typeface="Times New Roman"/>
                          <a:hlinkClick r:id="rId16"/>
                        </a:rPr>
                        <a:t>E90</a:t>
                      </a:r>
                      <a:r>
                        <a:rPr lang="en-GB" sz="2000" dirty="0">
                          <a:effectLst/>
                          <a:latin typeface="Calibri"/>
                          <a:ea typeface="Times New Roman"/>
                        </a:rPr>
                        <a:t> Symbolic Object</a:t>
                      </a:r>
                      <a:endParaRPr lang="nb-NO" sz="2000" dirty="0">
                        <a:effectLst/>
                        <a:latin typeface="Times New Roman"/>
                        <a:ea typeface="Times New Roman"/>
                      </a:endParaRPr>
                    </a:p>
                  </a:txBody>
                  <a:tcPr marL="68580" marR="68580" marT="0" marB="0"/>
                </a:tc>
              </a:tr>
            </a:tbl>
          </a:graphicData>
        </a:graphic>
      </p:graphicFrame>
      <p:sp>
        <p:nvSpPr>
          <p:cNvPr id="4" name="TextBox 3"/>
          <p:cNvSpPr txBox="1"/>
          <p:nvPr/>
        </p:nvSpPr>
        <p:spPr>
          <a:xfrm>
            <a:off x="758767" y="188640"/>
            <a:ext cx="7484165" cy="646331"/>
          </a:xfrm>
          <a:prstGeom prst="rect">
            <a:avLst/>
          </a:prstGeom>
          <a:noFill/>
        </p:spPr>
        <p:txBody>
          <a:bodyPr wrap="none" rtlCol="0">
            <a:spAutoFit/>
          </a:bodyPr>
          <a:lstStyle/>
          <a:p>
            <a:r>
              <a:rPr lang="en-US" sz="3600" dirty="0" smtClean="0"/>
              <a:t>Explicit, possibly transitive properties 1</a:t>
            </a:r>
            <a:endParaRPr lang="en-US" sz="3600" dirty="0"/>
          </a:p>
        </p:txBody>
      </p:sp>
    </p:spTree>
    <p:extLst>
      <p:ext uri="{BB962C8B-B14F-4D97-AF65-F5344CB8AC3E}">
        <p14:creationId xmlns:p14="http://schemas.microsoft.com/office/powerpoint/2010/main" val="29823539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949382537"/>
              </p:ext>
            </p:extLst>
          </p:nvPr>
        </p:nvGraphicFramePr>
        <p:xfrm>
          <a:off x="0" y="1253872"/>
          <a:ext cx="9144000" cy="5040560"/>
        </p:xfrm>
        <a:graphic>
          <a:graphicData uri="http://schemas.openxmlformats.org/drawingml/2006/table">
            <a:tbl>
              <a:tblPr>
                <a:tableStyleId>{5C22544A-7EE6-4342-B048-85BDC9FD1C3A}</a:tableStyleId>
              </a:tblPr>
              <a:tblGrid>
                <a:gridCol w="885547"/>
                <a:gridCol w="2750349"/>
                <a:gridCol w="648072"/>
                <a:gridCol w="576064"/>
                <a:gridCol w="2088232"/>
                <a:gridCol w="2195736"/>
              </a:tblGrid>
              <a:tr h="504056">
                <a:tc>
                  <a:txBody>
                    <a:bodyPr/>
                    <a:lstStyle/>
                    <a:p>
                      <a:pPr>
                        <a:lnSpc>
                          <a:spcPct val="115000"/>
                        </a:lnSpc>
                        <a:spcAft>
                          <a:spcPts val="0"/>
                        </a:spcAft>
                      </a:pPr>
                      <a:r>
                        <a:rPr lang="en-GB" sz="2000" u="sng" dirty="0">
                          <a:solidFill>
                            <a:srgbClr val="0000FF"/>
                          </a:solidFill>
                          <a:effectLst/>
                          <a:latin typeface="Calibri"/>
                          <a:ea typeface="Times New Roman"/>
                          <a:hlinkClick r:id="rId2"/>
                        </a:rPr>
                        <a:t>P114</a:t>
                      </a:r>
                      <a:endParaRPr lang="nb-NO" sz="2000" dirty="0">
                        <a:effectLst/>
                        <a:latin typeface="Times New Roman"/>
                        <a:ea typeface="Times New Roman"/>
                      </a:endParaRPr>
                    </a:p>
                  </a:txBody>
                  <a:tcPr marL="68580" marR="68580" marT="0" marB="0"/>
                </a:tc>
                <a:tc>
                  <a:txBody>
                    <a:bodyPr/>
                    <a:lstStyle/>
                    <a:p>
                      <a:pPr algn="just">
                        <a:lnSpc>
                          <a:spcPct val="115000"/>
                        </a:lnSpc>
                        <a:spcAft>
                          <a:spcPts val="0"/>
                        </a:spcAft>
                      </a:pPr>
                      <a:r>
                        <a:rPr lang="en-GB" sz="2000">
                          <a:effectLst/>
                          <a:latin typeface="Calibri"/>
                          <a:ea typeface="Times New Roman"/>
                        </a:rPr>
                        <a:t>is equal in time to </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YES</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EXP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3"/>
                        </a:rPr>
                        <a:t>E2</a:t>
                      </a:r>
                      <a:r>
                        <a:rPr lang="en-GB" sz="2000">
                          <a:effectLst/>
                          <a:latin typeface="Calibri"/>
                          <a:ea typeface="Times New Roman"/>
                        </a:rPr>
                        <a:t> Temporal Entity</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3"/>
                        </a:rPr>
                        <a:t>E2</a:t>
                      </a:r>
                      <a:r>
                        <a:rPr lang="en-GB" sz="2000">
                          <a:effectLst/>
                          <a:latin typeface="Calibri"/>
                          <a:ea typeface="Times New Roman"/>
                        </a:rPr>
                        <a:t> Temporal Entity</a:t>
                      </a:r>
                      <a:endParaRPr lang="nb-NO" sz="2000">
                        <a:effectLst/>
                        <a:latin typeface="Times New Roman"/>
                        <a:ea typeface="Times New Roman"/>
                      </a:endParaRPr>
                    </a:p>
                  </a:txBody>
                  <a:tcPr marL="68580" marR="68580" marT="0" marB="0"/>
                </a:tc>
              </a:tr>
              <a:tr h="504056">
                <a:tc>
                  <a:txBody>
                    <a:bodyPr/>
                    <a:lstStyle/>
                    <a:p>
                      <a:pPr>
                        <a:lnSpc>
                          <a:spcPct val="115000"/>
                        </a:lnSpc>
                        <a:spcAft>
                          <a:spcPts val="0"/>
                        </a:spcAft>
                      </a:pPr>
                      <a:r>
                        <a:rPr lang="en-GB" sz="2000" u="sng">
                          <a:solidFill>
                            <a:srgbClr val="0000FF"/>
                          </a:solidFill>
                          <a:effectLst/>
                          <a:latin typeface="Calibri"/>
                          <a:ea typeface="Times New Roman"/>
                          <a:hlinkClick r:id="rId4"/>
                        </a:rPr>
                        <a:t>P115</a:t>
                      </a:r>
                      <a:endParaRPr lang="nb-NO" sz="2000">
                        <a:effectLst/>
                        <a:latin typeface="Times New Roman"/>
                        <a:ea typeface="Times New Roman"/>
                      </a:endParaRPr>
                    </a:p>
                  </a:txBody>
                  <a:tcPr marL="68580" marR="68580" marT="0" marB="0"/>
                </a:tc>
                <a:tc>
                  <a:txBody>
                    <a:bodyPr/>
                    <a:lstStyle/>
                    <a:p>
                      <a:pPr algn="just">
                        <a:lnSpc>
                          <a:spcPct val="115000"/>
                        </a:lnSpc>
                        <a:spcAft>
                          <a:spcPts val="0"/>
                        </a:spcAft>
                      </a:pPr>
                      <a:r>
                        <a:rPr lang="en-GB" sz="2000" dirty="0" smtClean="0">
                          <a:effectLst/>
                          <a:latin typeface="Calibri"/>
                          <a:ea typeface="Times New Roman"/>
                        </a:rPr>
                        <a:t>finishes</a:t>
                      </a:r>
                      <a:endParaRPr lang="nb-NO" sz="2000" dirty="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YES</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EXP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3"/>
                        </a:rPr>
                        <a:t>E2</a:t>
                      </a:r>
                      <a:r>
                        <a:rPr lang="en-GB" sz="2000">
                          <a:effectLst/>
                          <a:latin typeface="Calibri"/>
                          <a:ea typeface="Times New Roman"/>
                        </a:rPr>
                        <a:t> Temporal Entity</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3"/>
                        </a:rPr>
                        <a:t>E2</a:t>
                      </a:r>
                      <a:r>
                        <a:rPr lang="en-GB" sz="2000">
                          <a:effectLst/>
                          <a:latin typeface="Calibri"/>
                          <a:ea typeface="Times New Roman"/>
                        </a:rPr>
                        <a:t> Temporal Entity</a:t>
                      </a:r>
                      <a:endParaRPr lang="nb-NO" sz="2000">
                        <a:effectLst/>
                        <a:latin typeface="Times New Roman"/>
                        <a:ea typeface="Times New Roman"/>
                      </a:endParaRPr>
                    </a:p>
                  </a:txBody>
                  <a:tcPr marL="68580" marR="68580" marT="0" marB="0"/>
                </a:tc>
              </a:tr>
              <a:tr h="504056">
                <a:tc>
                  <a:txBody>
                    <a:bodyPr/>
                    <a:lstStyle/>
                    <a:p>
                      <a:pPr>
                        <a:lnSpc>
                          <a:spcPct val="115000"/>
                        </a:lnSpc>
                        <a:spcAft>
                          <a:spcPts val="0"/>
                        </a:spcAft>
                      </a:pPr>
                      <a:r>
                        <a:rPr lang="en-GB" sz="2000" u="sng">
                          <a:solidFill>
                            <a:srgbClr val="0000FF"/>
                          </a:solidFill>
                          <a:effectLst/>
                          <a:latin typeface="Calibri"/>
                          <a:ea typeface="Times New Roman"/>
                          <a:hlinkClick r:id="rId5"/>
                        </a:rPr>
                        <a:t>P116</a:t>
                      </a:r>
                      <a:endParaRPr lang="nb-NO" sz="2000">
                        <a:effectLst/>
                        <a:latin typeface="Times New Roman"/>
                        <a:ea typeface="Times New Roman"/>
                      </a:endParaRPr>
                    </a:p>
                  </a:txBody>
                  <a:tcPr marL="68580" marR="68580" marT="0" marB="0"/>
                </a:tc>
                <a:tc>
                  <a:txBody>
                    <a:bodyPr/>
                    <a:lstStyle/>
                    <a:p>
                      <a:pPr algn="just">
                        <a:lnSpc>
                          <a:spcPct val="115000"/>
                        </a:lnSpc>
                        <a:spcAft>
                          <a:spcPts val="0"/>
                        </a:spcAft>
                      </a:pPr>
                      <a:r>
                        <a:rPr lang="en-GB" sz="2000" dirty="0">
                          <a:effectLst/>
                          <a:latin typeface="Calibri"/>
                          <a:ea typeface="Times New Roman"/>
                        </a:rPr>
                        <a:t>starts </a:t>
                      </a:r>
                      <a:endParaRPr lang="nb-NO" sz="2000" dirty="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YES</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EXP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3"/>
                        </a:rPr>
                        <a:t>E2</a:t>
                      </a:r>
                      <a:r>
                        <a:rPr lang="en-GB" sz="2000">
                          <a:effectLst/>
                          <a:latin typeface="Calibri"/>
                          <a:ea typeface="Times New Roman"/>
                        </a:rPr>
                        <a:t> Temporal Entity</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3"/>
                        </a:rPr>
                        <a:t>E2</a:t>
                      </a:r>
                      <a:r>
                        <a:rPr lang="en-GB" sz="2000">
                          <a:effectLst/>
                          <a:latin typeface="Calibri"/>
                          <a:ea typeface="Times New Roman"/>
                        </a:rPr>
                        <a:t> Temporal Entity</a:t>
                      </a:r>
                      <a:endParaRPr lang="nb-NO" sz="2000">
                        <a:effectLst/>
                        <a:latin typeface="Times New Roman"/>
                        <a:ea typeface="Times New Roman"/>
                      </a:endParaRPr>
                    </a:p>
                  </a:txBody>
                  <a:tcPr marL="68580" marR="68580" marT="0" marB="0"/>
                </a:tc>
              </a:tr>
              <a:tr h="648072">
                <a:tc>
                  <a:txBody>
                    <a:bodyPr/>
                    <a:lstStyle/>
                    <a:p>
                      <a:pPr>
                        <a:lnSpc>
                          <a:spcPct val="115000"/>
                        </a:lnSpc>
                        <a:spcAft>
                          <a:spcPts val="0"/>
                        </a:spcAft>
                      </a:pPr>
                      <a:r>
                        <a:rPr lang="en-GB" sz="2000" u="sng">
                          <a:solidFill>
                            <a:srgbClr val="0000FF"/>
                          </a:solidFill>
                          <a:effectLst/>
                          <a:latin typeface="Calibri"/>
                          <a:ea typeface="Times New Roman"/>
                          <a:hlinkClick r:id="rId6"/>
                        </a:rPr>
                        <a:t>P117</a:t>
                      </a:r>
                      <a:endParaRPr lang="nb-NO" sz="2000">
                        <a:effectLst/>
                        <a:latin typeface="Times New Roman"/>
                        <a:ea typeface="Times New Roman"/>
                      </a:endParaRPr>
                    </a:p>
                  </a:txBody>
                  <a:tcPr marL="68580" marR="68580" marT="0" marB="0"/>
                </a:tc>
                <a:tc>
                  <a:txBody>
                    <a:bodyPr/>
                    <a:lstStyle/>
                    <a:p>
                      <a:pPr algn="just">
                        <a:lnSpc>
                          <a:spcPct val="115000"/>
                        </a:lnSpc>
                        <a:spcAft>
                          <a:spcPts val="0"/>
                        </a:spcAft>
                      </a:pPr>
                      <a:r>
                        <a:rPr lang="en-GB" sz="2000" dirty="0">
                          <a:effectLst/>
                          <a:latin typeface="Calibri"/>
                          <a:ea typeface="Times New Roman"/>
                        </a:rPr>
                        <a:t>occurs </a:t>
                      </a:r>
                      <a:r>
                        <a:rPr lang="en-GB" sz="2000" dirty="0" smtClean="0">
                          <a:effectLst/>
                          <a:latin typeface="Calibri"/>
                          <a:ea typeface="Times New Roman"/>
                        </a:rPr>
                        <a:t>during</a:t>
                      </a:r>
                      <a:endParaRPr lang="nb-NO" sz="2000" dirty="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YES</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EXP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3"/>
                        </a:rPr>
                        <a:t>E2</a:t>
                      </a:r>
                      <a:r>
                        <a:rPr lang="en-GB" sz="2000">
                          <a:effectLst/>
                          <a:latin typeface="Calibri"/>
                          <a:ea typeface="Times New Roman"/>
                        </a:rPr>
                        <a:t> Temporal Entity</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3"/>
                        </a:rPr>
                        <a:t>E2</a:t>
                      </a:r>
                      <a:r>
                        <a:rPr lang="en-GB" sz="2000">
                          <a:effectLst/>
                          <a:latin typeface="Calibri"/>
                          <a:ea typeface="Times New Roman"/>
                        </a:rPr>
                        <a:t> Temporal Entity</a:t>
                      </a:r>
                      <a:endParaRPr lang="nb-NO" sz="2000">
                        <a:effectLst/>
                        <a:latin typeface="Times New Roman"/>
                        <a:ea typeface="Times New Roman"/>
                      </a:endParaRPr>
                    </a:p>
                  </a:txBody>
                  <a:tcPr marL="68580" marR="68580" marT="0" marB="0"/>
                </a:tc>
              </a:tr>
              <a:tr h="648072">
                <a:tc>
                  <a:txBody>
                    <a:bodyPr/>
                    <a:lstStyle/>
                    <a:p>
                      <a:pPr>
                        <a:lnSpc>
                          <a:spcPct val="115000"/>
                        </a:lnSpc>
                        <a:spcAft>
                          <a:spcPts val="0"/>
                        </a:spcAft>
                      </a:pPr>
                      <a:r>
                        <a:rPr lang="en-GB" sz="2000" u="sng">
                          <a:solidFill>
                            <a:srgbClr val="0000FF"/>
                          </a:solidFill>
                          <a:effectLst/>
                          <a:latin typeface="Calibri"/>
                          <a:ea typeface="Times New Roman"/>
                          <a:hlinkClick r:id="rId7"/>
                        </a:rPr>
                        <a:t>P118</a:t>
                      </a:r>
                      <a:endParaRPr lang="nb-NO" sz="2000">
                        <a:effectLst/>
                        <a:latin typeface="Times New Roman"/>
                        <a:ea typeface="Times New Roman"/>
                      </a:endParaRPr>
                    </a:p>
                  </a:txBody>
                  <a:tcPr marL="68580" marR="68580" marT="0" marB="0"/>
                </a:tc>
                <a:tc>
                  <a:txBody>
                    <a:bodyPr/>
                    <a:lstStyle/>
                    <a:p>
                      <a:pPr algn="just">
                        <a:lnSpc>
                          <a:spcPct val="115000"/>
                        </a:lnSpc>
                        <a:spcAft>
                          <a:spcPts val="0"/>
                        </a:spcAft>
                      </a:pPr>
                      <a:r>
                        <a:rPr lang="en-GB" sz="2000" dirty="0">
                          <a:effectLst/>
                          <a:latin typeface="Calibri"/>
                          <a:ea typeface="Times New Roman"/>
                        </a:rPr>
                        <a:t>overlaps in time </a:t>
                      </a:r>
                      <a:r>
                        <a:rPr lang="en-GB" sz="2000" dirty="0" smtClean="0">
                          <a:effectLst/>
                          <a:latin typeface="Calibri"/>
                          <a:ea typeface="Times New Roman"/>
                        </a:rPr>
                        <a:t>with</a:t>
                      </a:r>
                      <a:endParaRPr lang="nb-NO" sz="2000" dirty="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NO</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EXP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3"/>
                        </a:rPr>
                        <a:t>E2</a:t>
                      </a:r>
                      <a:r>
                        <a:rPr lang="en-GB" sz="2000">
                          <a:effectLst/>
                          <a:latin typeface="Calibri"/>
                          <a:ea typeface="Times New Roman"/>
                        </a:rPr>
                        <a:t> Temporal Entity</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3"/>
                        </a:rPr>
                        <a:t>E2</a:t>
                      </a:r>
                      <a:r>
                        <a:rPr lang="en-GB" sz="2000">
                          <a:effectLst/>
                          <a:latin typeface="Calibri"/>
                          <a:ea typeface="Times New Roman"/>
                        </a:rPr>
                        <a:t> Temporal Entity</a:t>
                      </a:r>
                      <a:endParaRPr lang="nb-NO" sz="2000">
                        <a:effectLst/>
                        <a:latin typeface="Times New Roman"/>
                        <a:ea typeface="Times New Roman"/>
                      </a:endParaRPr>
                    </a:p>
                  </a:txBody>
                  <a:tcPr marL="68580" marR="68580" marT="0" marB="0"/>
                </a:tc>
              </a:tr>
              <a:tr h="504056">
                <a:tc>
                  <a:txBody>
                    <a:bodyPr/>
                    <a:lstStyle/>
                    <a:p>
                      <a:pPr>
                        <a:lnSpc>
                          <a:spcPct val="115000"/>
                        </a:lnSpc>
                        <a:spcAft>
                          <a:spcPts val="0"/>
                        </a:spcAft>
                      </a:pPr>
                      <a:r>
                        <a:rPr lang="en-GB" sz="2000" u="sng">
                          <a:solidFill>
                            <a:srgbClr val="0000FF"/>
                          </a:solidFill>
                          <a:effectLst/>
                          <a:latin typeface="Calibri"/>
                          <a:ea typeface="Times New Roman"/>
                          <a:hlinkClick r:id="rId8"/>
                        </a:rPr>
                        <a:t>P119</a:t>
                      </a:r>
                      <a:endParaRPr lang="nb-NO" sz="2000">
                        <a:effectLst/>
                        <a:latin typeface="Times New Roman"/>
                        <a:ea typeface="Times New Roman"/>
                      </a:endParaRPr>
                    </a:p>
                  </a:txBody>
                  <a:tcPr marL="68580" marR="68580" marT="0" marB="0"/>
                </a:tc>
                <a:tc>
                  <a:txBody>
                    <a:bodyPr/>
                    <a:lstStyle/>
                    <a:p>
                      <a:pPr algn="just">
                        <a:lnSpc>
                          <a:spcPct val="115000"/>
                        </a:lnSpc>
                        <a:spcAft>
                          <a:spcPts val="0"/>
                        </a:spcAft>
                      </a:pPr>
                      <a:r>
                        <a:rPr lang="en-GB" sz="2000" dirty="0">
                          <a:effectLst/>
                          <a:latin typeface="Calibri"/>
                          <a:ea typeface="Times New Roman"/>
                        </a:rPr>
                        <a:t>meets in time with </a:t>
                      </a:r>
                      <a:endParaRPr lang="nb-NO" sz="2000" dirty="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NO</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EXP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3"/>
                        </a:rPr>
                        <a:t>E2</a:t>
                      </a:r>
                      <a:r>
                        <a:rPr lang="en-GB" sz="2000">
                          <a:effectLst/>
                          <a:latin typeface="Calibri"/>
                          <a:ea typeface="Times New Roman"/>
                        </a:rPr>
                        <a:t> Temporal Entity</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3"/>
                        </a:rPr>
                        <a:t>E2</a:t>
                      </a:r>
                      <a:r>
                        <a:rPr lang="en-GB" sz="2000">
                          <a:effectLst/>
                          <a:latin typeface="Calibri"/>
                          <a:ea typeface="Times New Roman"/>
                        </a:rPr>
                        <a:t> Temporal Entity</a:t>
                      </a:r>
                      <a:endParaRPr lang="nb-NO" sz="2000">
                        <a:effectLst/>
                        <a:latin typeface="Times New Roman"/>
                        <a:ea typeface="Times New Roman"/>
                      </a:endParaRPr>
                    </a:p>
                  </a:txBody>
                  <a:tcPr marL="68580" marR="68580" marT="0" marB="0"/>
                </a:tc>
              </a:tr>
              <a:tr h="504056">
                <a:tc>
                  <a:txBody>
                    <a:bodyPr/>
                    <a:lstStyle/>
                    <a:p>
                      <a:pPr>
                        <a:lnSpc>
                          <a:spcPct val="115000"/>
                        </a:lnSpc>
                        <a:spcAft>
                          <a:spcPts val="0"/>
                        </a:spcAft>
                      </a:pPr>
                      <a:r>
                        <a:rPr lang="en-GB" sz="2000" u="sng">
                          <a:solidFill>
                            <a:srgbClr val="0000FF"/>
                          </a:solidFill>
                          <a:effectLst/>
                          <a:latin typeface="Calibri"/>
                          <a:ea typeface="Times New Roman"/>
                          <a:hlinkClick r:id="rId9"/>
                        </a:rPr>
                        <a:t>P120</a:t>
                      </a:r>
                      <a:endParaRPr lang="nb-NO" sz="2000">
                        <a:effectLst/>
                        <a:latin typeface="Times New Roman"/>
                        <a:ea typeface="Times New Roman"/>
                      </a:endParaRPr>
                    </a:p>
                  </a:txBody>
                  <a:tcPr marL="68580" marR="68580" marT="0" marB="0"/>
                </a:tc>
                <a:tc>
                  <a:txBody>
                    <a:bodyPr/>
                    <a:lstStyle/>
                    <a:p>
                      <a:pPr algn="just">
                        <a:lnSpc>
                          <a:spcPct val="115000"/>
                        </a:lnSpc>
                        <a:spcAft>
                          <a:spcPts val="0"/>
                        </a:spcAft>
                      </a:pPr>
                      <a:r>
                        <a:rPr lang="en-GB" sz="2000" dirty="0">
                          <a:effectLst/>
                          <a:latin typeface="Calibri"/>
                          <a:ea typeface="Times New Roman"/>
                        </a:rPr>
                        <a:t>occurs  </a:t>
                      </a:r>
                      <a:r>
                        <a:rPr lang="en-GB" sz="2000" dirty="0" smtClean="0">
                          <a:effectLst/>
                          <a:latin typeface="Calibri"/>
                          <a:ea typeface="Times New Roman"/>
                        </a:rPr>
                        <a:t>before</a:t>
                      </a:r>
                      <a:endParaRPr lang="nb-NO" sz="2000" dirty="0">
                        <a:effectLst/>
                        <a:latin typeface="Times New Roman"/>
                        <a:ea typeface="Times New Roman"/>
                      </a:endParaRPr>
                    </a:p>
                  </a:txBody>
                  <a:tcPr marL="68580" marR="68580" marT="0" marB="0"/>
                </a:tc>
                <a:tc>
                  <a:txBody>
                    <a:bodyPr/>
                    <a:lstStyle/>
                    <a:p>
                      <a:pPr>
                        <a:lnSpc>
                          <a:spcPct val="115000"/>
                        </a:lnSpc>
                        <a:spcAft>
                          <a:spcPts val="0"/>
                        </a:spcAft>
                      </a:pPr>
                      <a:r>
                        <a:rPr lang="en-GB" sz="2000" dirty="0" smtClean="0">
                          <a:solidFill>
                            <a:srgbClr val="FF0000"/>
                          </a:solidFill>
                          <a:effectLst/>
                          <a:latin typeface="Calibri"/>
                          <a:ea typeface="Times New Roman"/>
                        </a:rPr>
                        <a:t>YES</a:t>
                      </a:r>
                      <a:endParaRPr lang="nb-NO" sz="2000" dirty="0">
                        <a:solidFill>
                          <a:srgbClr val="FF0000"/>
                        </a:solidFill>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EXP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3"/>
                        </a:rPr>
                        <a:t>E2</a:t>
                      </a:r>
                      <a:r>
                        <a:rPr lang="en-GB" sz="2000">
                          <a:effectLst/>
                          <a:latin typeface="Calibri"/>
                          <a:ea typeface="Times New Roman"/>
                        </a:rPr>
                        <a:t> Temporal Entity</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3"/>
                        </a:rPr>
                        <a:t>E2</a:t>
                      </a:r>
                      <a:r>
                        <a:rPr lang="en-GB" sz="2000">
                          <a:effectLst/>
                          <a:latin typeface="Calibri"/>
                          <a:ea typeface="Times New Roman"/>
                        </a:rPr>
                        <a:t> Temporal Entity</a:t>
                      </a:r>
                      <a:endParaRPr lang="nb-NO" sz="2000">
                        <a:effectLst/>
                        <a:latin typeface="Times New Roman"/>
                        <a:ea typeface="Times New Roman"/>
                      </a:endParaRPr>
                    </a:p>
                  </a:txBody>
                  <a:tcPr marL="68580" marR="68580" marT="0" marB="0"/>
                </a:tc>
              </a:tr>
              <a:tr h="504056">
                <a:tc>
                  <a:txBody>
                    <a:bodyPr/>
                    <a:lstStyle/>
                    <a:p>
                      <a:pPr>
                        <a:lnSpc>
                          <a:spcPct val="115000"/>
                        </a:lnSpc>
                        <a:spcAft>
                          <a:spcPts val="0"/>
                        </a:spcAft>
                      </a:pPr>
                      <a:r>
                        <a:rPr lang="en-GB" sz="2000" u="sng">
                          <a:solidFill>
                            <a:srgbClr val="0000FF"/>
                          </a:solidFill>
                          <a:effectLst/>
                          <a:latin typeface="Calibri"/>
                          <a:ea typeface="Times New Roman"/>
                          <a:hlinkClick r:id="rId10"/>
                        </a:rPr>
                        <a:t>P121</a:t>
                      </a:r>
                      <a:endParaRPr lang="nb-NO" sz="2000">
                        <a:effectLst/>
                        <a:latin typeface="Times New Roman"/>
                        <a:ea typeface="Times New Roman"/>
                      </a:endParaRPr>
                    </a:p>
                  </a:txBody>
                  <a:tcPr marL="68580" marR="68580" marT="0" marB="0"/>
                </a:tc>
                <a:tc>
                  <a:txBody>
                    <a:bodyPr/>
                    <a:lstStyle/>
                    <a:p>
                      <a:pPr algn="just">
                        <a:lnSpc>
                          <a:spcPct val="115000"/>
                        </a:lnSpc>
                        <a:spcAft>
                          <a:spcPts val="0"/>
                        </a:spcAft>
                      </a:pPr>
                      <a:r>
                        <a:rPr lang="en-GB" sz="2000">
                          <a:effectLst/>
                          <a:latin typeface="Calibri"/>
                          <a:ea typeface="Times New Roman"/>
                        </a:rPr>
                        <a:t>overlaps with</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dirty="0">
                          <a:effectLst/>
                          <a:latin typeface="Calibri"/>
                          <a:ea typeface="Times New Roman"/>
                        </a:rPr>
                        <a:t>NO</a:t>
                      </a:r>
                      <a:endParaRPr lang="nb-NO" sz="2000" dirty="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EXP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11"/>
                        </a:rPr>
                        <a:t>E53</a:t>
                      </a:r>
                      <a:r>
                        <a:rPr lang="en-GB" sz="2000">
                          <a:effectLst/>
                          <a:latin typeface="Calibri"/>
                          <a:ea typeface="Times New Roman"/>
                        </a:rPr>
                        <a:t> Place</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11"/>
                        </a:rPr>
                        <a:t>E53</a:t>
                      </a:r>
                      <a:r>
                        <a:rPr lang="en-GB" sz="2000">
                          <a:effectLst/>
                          <a:latin typeface="Calibri"/>
                          <a:ea typeface="Times New Roman"/>
                        </a:rPr>
                        <a:t> Place</a:t>
                      </a:r>
                      <a:endParaRPr lang="nb-NO" sz="2000">
                        <a:effectLst/>
                        <a:latin typeface="Times New Roman"/>
                        <a:ea typeface="Times New Roman"/>
                      </a:endParaRPr>
                    </a:p>
                  </a:txBody>
                  <a:tcPr marL="68580" marR="68580" marT="0" marB="0"/>
                </a:tc>
              </a:tr>
              <a:tr h="720080">
                <a:tc>
                  <a:txBody>
                    <a:bodyPr/>
                    <a:lstStyle/>
                    <a:p>
                      <a:pPr>
                        <a:lnSpc>
                          <a:spcPct val="115000"/>
                        </a:lnSpc>
                        <a:spcAft>
                          <a:spcPts val="0"/>
                        </a:spcAft>
                      </a:pPr>
                      <a:r>
                        <a:rPr lang="en-GB" sz="2000" u="sng">
                          <a:solidFill>
                            <a:srgbClr val="0000FF"/>
                          </a:solidFill>
                          <a:effectLst/>
                          <a:latin typeface="Calibri"/>
                          <a:ea typeface="Times New Roman"/>
                          <a:hlinkClick r:id="rId12"/>
                        </a:rPr>
                        <a:t>P122</a:t>
                      </a:r>
                      <a:endParaRPr lang="nb-NO" sz="2000">
                        <a:effectLst/>
                        <a:latin typeface="Times New Roman"/>
                        <a:ea typeface="Times New Roman"/>
                      </a:endParaRPr>
                    </a:p>
                  </a:txBody>
                  <a:tcPr marL="68580" marR="68580" marT="0" marB="0"/>
                </a:tc>
                <a:tc>
                  <a:txBody>
                    <a:bodyPr/>
                    <a:lstStyle/>
                    <a:p>
                      <a:pPr algn="just">
                        <a:lnSpc>
                          <a:spcPct val="115000"/>
                        </a:lnSpc>
                        <a:spcAft>
                          <a:spcPts val="0"/>
                        </a:spcAft>
                      </a:pPr>
                      <a:r>
                        <a:rPr lang="en-GB" sz="2000">
                          <a:effectLst/>
                          <a:latin typeface="Calibri"/>
                          <a:ea typeface="Times New Roman"/>
                        </a:rPr>
                        <a:t>borders with</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dirty="0">
                          <a:effectLst/>
                          <a:latin typeface="Calibri"/>
                          <a:ea typeface="Times New Roman"/>
                        </a:rPr>
                        <a:t>NO</a:t>
                      </a:r>
                      <a:endParaRPr lang="nb-NO" sz="2000" dirty="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EXP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11"/>
                        </a:rPr>
                        <a:t>E53</a:t>
                      </a:r>
                      <a:r>
                        <a:rPr lang="en-GB" sz="2000">
                          <a:effectLst/>
                          <a:latin typeface="Calibri"/>
                          <a:ea typeface="Times New Roman"/>
                        </a:rPr>
                        <a:t> Place</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dirty="0">
                          <a:solidFill>
                            <a:srgbClr val="0000FF"/>
                          </a:solidFill>
                          <a:effectLst/>
                          <a:latin typeface="Calibri"/>
                          <a:ea typeface="Times New Roman"/>
                          <a:hlinkClick r:id="rId11"/>
                        </a:rPr>
                        <a:t>E53</a:t>
                      </a:r>
                      <a:r>
                        <a:rPr lang="en-GB" sz="2000" dirty="0">
                          <a:effectLst/>
                          <a:latin typeface="Calibri"/>
                          <a:ea typeface="Times New Roman"/>
                        </a:rPr>
                        <a:t> Place</a:t>
                      </a:r>
                      <a:endParaRPr lang="nb-NO" sz="2000" dirty="0">
                        <a:effectLst/>
                        <a:latin typeface="Times New Roman"/>
                        <a:ea typeface="Times New Roman"/>
                      </a:endParaRPr>
                    </a:p>
                  </a:txBody>
                  <a:tcPr marL="68580" marR="68580" marT="0" marB="0"/>
                </a:tc>
              </a:tr>
            </a:tbl>
          </a:graphicData>
        </a:graphic>
      </p:graphicFrame>
      <p:sp>
        <p:nvSpPr>
          <p:cNvPr id="4" name="TextBox 3"/>
          <p:cNvSpPr txBox="1"/>
          <p:nvPr/>
        </p:nvSpPr>
        <p:spPr>
          <a:xfrm>
            <a:off x="758767" y="188640"/>
            <a:ext cx="7484165" cy="646331"/>
          </a:xfrm>
          <a:prstGeom prst="rect">
            <a:avLst/>
          </a:prstGeom>
          <a:noFill/>
        </p:spPr>
        <p:txBody>
          <a:bodyPr wrap="none" rtlCol="0">
            <a:spAutoFit/>
          </a:bodyPr>
          <a:lstStyle/>
          <a:p>
            <a:r>
              <a:rPr lang="en-US" sz="3600" dirty="0" smtClean="0"/>
              <a:t>Explicit, possibly transitive properties 2</a:t>
            </a:r>
            <a:endParaRPr lang="en-US" sz="3600" dirty="0"/>
          </a:p>
        </p:txBody>
      </p:sp>
    </p:spTree>
    <p:extLst>
      <p:ext uri="{BB962C8B-B14F-4D97-AF65-F5344CB8AC3E}">
        <p14:creationId xmlns:p14="http://schemas.microsoft.com/office/powerpoint/2010/main" val="20742241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309520548"/>
              </p:ext>
            </p:extLst>
          </p:nvPr>
        </p:nvGraphicFramePr>
        <p:xfrm>
          <a:off x="179512" y="1124744"/>
          <a:ext cx="8856984" cy="4868981"/>
        </p:xfrm>
        <a:graphic>
          <a:graphicData uri="http://schemas.openxmlformats.org/drawingml/2006/table">
            <a:tbl>
              <a:tblPr>
                <a:tableStyleId>{5C22544A-7EE6-4342-B048-85BDC9FD1C3A}</a:tableStyleId>
              </a:tblPr>
              <a:tblGrid>
                <a:gridCol w="720079"/>
                <a:gridCol w="2304257"/>
                <a:gridCol w="576064"/>
                <a:gridCol w="576064"/>
                <a:gridCol w="2304256"/>
                <a:gridCol w="2376264"/>
              </a:tblGrid>
              <a:tr h="468743">
                <a:tc>
                  <a:txBody>
                    <a:bodyPr/>
                    <a:lstStyle/>
                    <a:p>
                      <a:pPr>
                        <a:lnSpc>
                          <a:spcPct val="115000"/>
                        </a:lnSpc>
                        <a:spcAft>
                          <a:spcPts val="0"/>
                        </a:spcAft>
                      </a:pPr>
                      <a:r>
                        <a:rPr lang="en-GB" sz="2000" u="sng" dirty="0">
                          <a:solidFill>
                            <a:srgbClr val="0000FF"/>
                          </a:solidFill>
                          <a:effectLst/>
                          <a:latin typeface="Calibri"/>
                          <a:ea typeface="Times New Roman"/>
                          <a:hlinkClick r:id="rId2" action="ppaction://hlinkfile"/>
                        </a:rPr>
                        <a:t>P127</a:t>
                      </a:r>
                      <a:endParaRPr lang="nb-NO" sz="2000" dirty="0">
                        <a:effectLst/>
                        <a:latin typeface="Times New Roman"/>
                        <a:ea typeface="Times New Roman"/>
                      </a:endParaRPr>
                    </a:p>
                  </a:txBody>
                  <a:tcPr marL="68580" marR="68580" marT="0" marB="0"/>
                </a:tc>
                <a:tc>
                  <a:txBody>
                    <a:bodyPr/>
                    <a:lstStyle/>
                    <a:p>
                      <a:pPr algn="just">
                        <a:lnSpc>
                          <a:spcPct val="115000"/>
                        </a:lnSpc>
                        <a:spcAft>
                          <a:spcPts val="0"/>
                        </a:spcAft>
                      </a:pPr>
                      <a:r>
                        <a:rPr lang="en-GB" sz="2000" dirty="0">
                          <a:effectLst/>
                          <a:latin typeface="Calibri"/>
                          <a:ea typeface="Times New Roman"/>
                        </a:rPr>
                        <a:t>has broader term </a:t>
                      </a:r>
                      <a:endParaRPr lang="nb-NO" sz="2000" dirty="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YES</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EXP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dirty="0">
                          <a:solidFill>
                            <a:srgbClr val="0000FF"/>
                          </a:solidFill>
                          <a:effectLst/>
                          <a:latin typeface="Calibri"/>
                          <a:ea typeface="Times New Roman"/>
                          <a:hlinkClick r:id="rId3" action="ppaction://hlinkfile"/>
                        </a:rPr>
                        <a:t>E55</a:t>
                      </a:r>
                      <a:r>
                        <a:rPr lang="en-GB" sz="2000" dirty="0">
                          <a:effectLst/>
                          <a:latin typeface="Calibri"/>
                          <a:ea typeface="Times New Roman"/>
                        </a:rPr>
                        <a:t> Type</a:t>
                      </a:r>
                      <a:endParaRPr lang="nb-NO" sz="2000" dirty="0">
                        <a:effectLst/>
                        <a:latin typeface="Times New Roman"/>
                        <a:ea typeface="Times New Roman"/>
                      </a:endParaRPr>
                    </a:p>
                  </a:txBody>
                  <a:tcPr marL="68580" marR="68580" marT="0" marB="0"/>
                </a:tc>
                <a:tc>
                  <a:txBody>
                    <a:bodyPr/>
                    <a:lstStyle/>
                    <a:p>
                      <a:pPr>
                        <a:lnSpc>
                          <a:spcPct val="115000"/>
                        </a:lnSpc>
                        <a:spcAft>
                          <a:spcPts val="0"/>
                        </a:spcAft>
                      </a:pPr>
                      <a:r>
                        <a:rPr lang="en-GB" sz="2000" u="sng" dirty="0">
                          <a:solidFill>
                            <a:srgbClr val="0000FF"/>
                          </a:solidFill>
                          <a:effectLst/>
                          <a:latin typeface="Calibri"/>
                          <a:ea typeface="Times New Roman"/>
                          <a:hlinkClick r:id="rId3" action="ppaction://hlinkfile"/>
                        </a:rPr>
                        <a:t>E55</a:t>
                      </a:r>
                      <a:r>
                        <a:rPr lang="en-GB" sz="2000" dirty="0">
                          <a:effectLst/>
                          <a:latin typeface="Calibri"/>
                          <a:ea typeface="Times New Roman"/>
                        </a:rPr>
                        <a:t> Type</a:t>
                      </a:r>
                      <a:endParaRPr lang="nb-NO" sz="2000" dirty="0">
                        <a:effectLst/>
                        <a:latin typeface="Times New Roman"/>
                        <a:ea typeface="Times New Roman"/>
                      </a:endParaRPr>
                    </a:p>
                  </a:txBody>
                  <a:tcPr marL="68580" marR="68580" marT="0" marB="0"/>
                </a:tc>
              </a:tr>
              <a:tr h="468743">
                <a:tc>
                  <a:txBody>
                    <a:bodyPr/>
                    <a:lstStyle/>
                    <a:p>
                      <a:pPr>
                        <a:lnSpc>
                          <a:spcPct val="115000"/>
                        </a:lnSpc>
                        <a:spcAft>
                          <a:spcPts val="0"/>
                        </a:spcAft>
                      </a:pPr>
                      <a:r>
                        <a:rPr lang="en-GB" sz="2000" u="sng">
                          <a:solidFill>
                            <a:srgbClr val="0000FF"/>
                          </a:solidFill>
                          <a:effectLst/>
                          <a:latin typeface="Calibri"/>
                          <a:ea typeface="Times New Roman"/>
                          <a:hlinkClick r:id="rId4" action="ppaction://hlinkfile"/>
                        </a:rPr>
                        <a:t>P130</a:t>
                      </a:r>
                      <a:endParaRPr lang="nb-NO" sz="2000">
                        <a:effectLst/>
                        <a:latin typeface="Times New Roman"/>
                        <a:ea typeface="Times New Roman"/>
                      </a:endParaRPr>
                    </a:p>
                  </a:txBody>
                  <a:tcPr marL="68580" marR="68580" marT="0" marB="0"/>
                </a:tc>
                <a:tc>
                  <a:txBody>
                    <a:bodyPr/>
                    <a:lstStyle/>
                    <a:p>
                      <a:pPr algn="just">
                        <a:lnSpc>
                          <a:spcPct val="115000"/>
                        </a:lnSpc>
                        <a:spcAft>
                          <a:spcPts val="0"/>
                        </a:spcAft>
                      </a:pPr>
                      <a:r>
                        <a:rPr lang="en-GB" sz="2000" dirty="0">
                          <a:effectLst/>
                          <a:latin typeface="Calibri"/>
                          <a:ea typeface="Times New Roman"/>
                        </a:rPr>
                        <a:t>shows features of </a:t>
                      </a:r>
                      <a:endParaRPr lang="nb-NO" sz="2000" dirty="0">
                        <a:effectLst/>
                        <a:latin typeface="Times New Roman"/>
                        <a:ea typeface="Times New Roman"/>
                      </a:endParaRPr>
                    </a:p>
                  </a:txBody>
                  <a:tcPr marL="68580" marR="68580" marT="0" marB="0"/>
                </a:tc>
                <a:tc>
                  <a:txBody>
                    <a:bodyPr/>
                    <a:lstStyle/>
                    <a:p>
                      <a:pPr>
                        <a:lnSpc>
                          <a:spcPct val="115000"/>
                        </a:lnSpc>
                        <a:spcAft>
                          <a:spcPts val="0"/>
                        </a:spcAft>
                      </a:pPr>
                      <a:r>
                        <a:rPr lang="en-GB" sz="2000" dirty="0" smtClean="0">
                          <a:solidFill>
                            <a:srgbClr val="FF0000"/>
                          </a:solidFill>
                          <a:effectLst/>
                          <a:latin typeface="Calibri"/>
                          <a:ea typeface="Times New Roman"/>
                        </a:rPr>
                        <a:t>NO</a:t>
                      </a:r>
                      <a:endParaRPr lang="nb-NO" sz="2000" dirty="0">
                        <a:solidFill>
                          <a:srgbClr val="FF0000"/>
                        </a:solidFill>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EXP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5" action="ppaction://hlinkfile"/>
                        </a:rPr>
                        <a:t>E70</a:t>
                      </a:r>
                      <a:r>
                        <a:rPr lang="en-GB" sz="2000">
                          <a:effectLst/>
                          <a:latin typeface="Calibri"/>
                          <a:ea typeface="Times New Roman"/>
                        </a:rPr>
                        <a:t> Thing</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5" action="ppaction://hlinkfile"/>
                        </a:rPr>
                        <a:t>E70</a:t>
                      </a:r>
                      <a:r>
                        <a:rPr lang="en-GB" sz="2000">
                          <a:effectLst/>
                          <a:latin typeface="Calibri"/>
                          <a:ea typeface="Times New Roman"/>
                        </a:rPr>
                        <a:t> Thing</a:t>
                      </a:r>
                      <a:endParaRPr lang="nb-NO" sz="2000">
                        <a:effectLst/>
                        <a:latin typeface="Times New Roman"/>
                        <a:ea typeface="Times New Roman"/>
                      </a:endParaRPr>
                    </a:p>
                  </a:txBody>
                  <a:tcPr marL="68580" marR="68580" marT="0" marB="0"/>
                </a:tc>
              </a:tr>
              <a:tr h="446655">
                <a:tc>
                  <a:txBody>
                    <a:bodyPr/>
                    <a:lstStyle/>
                    <a:p>
                      <a:pPr>
                        <a:lnSpc>
                          <a:spcPct val="115000"/>
                        </a:lnSpc>
                        <a:spcAft>
                          <a:spcPts val="0"/>
                        </a:spcAft>
                      </a:pPr>
                      <a:r>
                        <a:rPr lang="en-GB" sz="2000" u="sng" dirty="0" smtClean="0">
                          <a:solidFill>
                            <a:srgbClr val="0000FF"/>
                          </a:solidFill>
                          <a:effectLst/>
                          <a:latin typeface="Calibri"/>
                          <a:ea typeface="Times New Roman"/>
                          <a:hlinkClick r:id="rId6" action="ppaction://hlinkfile"/>
                        </a:rPr>
                        <a:t>P73</a:t>
                      </a:r>
                      <a:endParaRPr lang="nb-NO" sz="2000" dirty="0">
                        <a:effectLst/>
                        <a:latin typeface="Times New Roman"/>
                        <a:ea typeface="Times New Roman"/>
                      </a:endParaRPr>
                    </a:p>
                  </a:txBody>
                  <a:tcPr marL="68580" marR="68580" marT="0" marB="0"/>
                </a:tc>
                <a:tc>
                  <a:txBody>
                    <a:bodyPr/>
                    <a:lstStyle/>
                    <a:p>
                      <a:pPr algn="just">
                        <a:lnSpc>
                          <a:spcPct val="115000"/>
                        </a:lnSpc>
                        <a:spcAft>
                          <a:spcPts val="0"/>
                        </a:spcAft>
                      </a:pPr>
                      <a:r>
                        <a:rPr lang="en-GB" sz="2000" dirty="0" smtClean="0">
                          <a:effectLst/>
                          <a:latin typeface="Calibri"/>
                          <a:ea typeface="Times New Roman"/>
                        </a:rPr>
                        <a:t>is </a:t>
                      </a:r>
                      <a:r>
                        <a:rPr lang="en-GB" sz="2000" dirty="0">
                          <a:effectLst/>
                          <a:latin typeface="Calibri"/>
                          <a:ea typeface="Times New Roman"/>
                        </a:rPr>
                        <a:t>translation of</a:t>
                      </a:r>
                      <a:endParaRPr lang="nb-NO" sz="2000" dirty="0">
                        <a:effectLst/>
                        <a:latin typeface="Times New Roman"/>
                        <a:ea typeface="Times New Roman"/>
                      </a:endParaRPr>
                    </a:p>
                  </a:txBody>
                  <a:tcPr marL="68580" marR="68580" marT="0" marB="0"/>
                </a:tc>
                <a:tc>
                  <a:txBody>
                    <a:bodyPr/>
                    <a:lstStyle/>
                    <a:p>
                      <a:pPr>
                        <a:lnSpc>
                          <a:spcPct val="115000"/>
                        </a:lnSpc>
                        <a:spcAft>
                          <a:spcPts val="0"/>
                        </a:spcAft>
                      </a:pPr>
                      <a:r>
                        <a:rPr lang="en-GB" sz="2000" dirty="0" smtClean="0">
                          <a:solidFill>
                            <a:srgbClr val="FF0000"/>
                          </a:solidFill>
                          <a:effectLst/>
                          <a:latin typeface="Calibri"/>
                          <a:ea typeface="Times New Roman"/>
                        </a:rPr>
                        <a:t>YES</a:t>
                      </a:r>
                      <a:endParaRPr lang="nb-NO" sz="2000" dirty="0">
                        <a:solidFill>
                          <a:srgbClr val="FF0000"/>
                        </a:solidFill>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EXP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7" action="ppaction://hlinkfile"/>
                        </a:rPr>
                        <a:t>E33</a:t>
                      </a:r>
                      <a:r>
                        <a:rPr lang="en-GB" sz="2000">
                          <a:effectLst/>
                          <a:latin typeface="Calibri"/>
                          <a:ea typeface="Times New Roman"/>
                        </a:rPr>
                        <a:t> Linguistic Object</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7" action="ppaction://hlinkfile"/>
                        </a:rPr>
                        <a:t>E33</a:t>
                      </a:r>
                      <a:r>
                        <a:rPr lang="en-GB" sz="2000">
                          <a:effectLst/>
                          <a:latin typeface="Calibri"/>
                          <a:ea typeface="Times New Roman"/>
                        </a:rPr>
                        <a:t> Linguistic Object</a:t>
                      </a:r>
                      <a:endParaRPr lang="nb-NO" sz="2000">
                        <a:effectLst/>
                        <a:latin typeface="Times New Roman"/>
                        <a:ea typeface="Times New Roman"/>
                      </a:endParaRPr>
                    </a:p>
                  </a:txBody>
                  <a:tcPr marL="68580" marR="68580" marT="0" marB="0"/>
                </a:tc>
              </a:tr>
              <a:tr h="427246">
                <a:tc>
                  <a:txBody>
                    <a:bodyPr/>
                    <a:lstStyle/>
                    <a:p>
                      <a:pPr>
                        <a:lnSpc>
                          <a:spcPct val="115000"/>
                        </a:lnSpc>
                        <a:spcAft>
                          <a:spcPts val="0"/>
                        </a:spcAft>
                      </a:pPr>
                      <a:r>
                        <a:rPr lang="en-GB" sz="2000" u="sng">
                          <a:solidFill>
                            <a:srgbClr val="0000FF"/>
                          </a:solidFill>
                          <a:effectLst/>
                          <a:latin typeface="Calibri"/>
                          <a:ea typeface="Times New Roman"/>
                          <a:hlinkClick r:id="rId8" action="ppaction://hlinkfile"/>
                        </a:rPr>
                        <a:t>P132</a:t>
                      </a:r>
                      <a:endParaRPr lang="nb-NO" sz="2000">
                        <a:effectLst/>
                        <a:latin typeface="Times New Roman"/>
                        <a:ea typeface="Times New Roman"/>
                      </a:endParaRPr>
                    </a:p>
                  </a:txBody>
                  <a:tcPr marL="68580" marR="68580" marT="0" marB="0"/>
                </a:tc>
                <a:tc>
                  <a:txBody>
                    <a:bodyPr/>
                    <a:lstStyle/>
                    <a:p>
                      <a:pPr algn="just">
                        <a:lnSpc>
                          <a:spcPct val="115000"/>
                        </a:lnSpc>
                        <a:spcAft>
                          <a:spcPts val="0"/>
                        </a:spcAft>
                      </a:pPr>
                      <a:r>
                        <a:rPr lang="en-GB" sz="2000" dirty="0">
                          <a:effectLst/>
                          <a:latin typeface="Calibri"/>
                          <a:ea typeface="Times New Roman"/>
                        </a:rPr>
                        <a:t>overlaps with</a:t>
                      </a:r>
                      <a:endParaRPr lang="nb-NO" sz="2000" dirty="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NO</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EXP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9" action="ppaction://hlinkfile"/>
                        </a:rPr>
                        <a:t>E4</a:t>
                      </a:r>
                      <a:r>
                        <a:rPr lang="en-GB" sz="2000">
                          <a:effectLst/>
                          <a:latin typeface="Calibri"/>
                          <a:ea typeface="Times New Roman"/>
                        </a:rPr>
                        <a:t> Period</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9" action="ppaction://hlinkfile"/>
                        </a:rPr>
                        <a:t>E4</a:t>
                      </a:r>
                      <a:r>
                        <a:rPr lang="en-GB" sz="2000">
                          <a:effectLst/>
                          <a:latin typeface="Calibri"/>
                          <a:ea typeface="Times New Roman"/>
                        </a:rPr>
                        <a:t> Period</a:t>
                      </a:r>
                      <a:endParaRPr lang="nb-NO" sz="2000">
                        <a:effectLst/>
                        <a:latin typeface="Times New Roman"/>
                        <a:ea typeface="Times New Roman"/>
                      </a:endParaRPr>
                    </a:p>
                  </a:txBody>
                  <a:tcPr marL="68580" marR="68580" marT="0" marB="0"/>
                </a:tc>
              </a:tr>
              <a:tr h="393428">
                <a:tc>
                  <a:txBody>
                    <a:bodyPr/>
                    <a:lstStyle/>
                    <a:p>
                      <a:pPr>
                        <a:lnSpc>
                          <a:spcPct val="115000"/>
                        </a:lnSpc>
                        <a:spcAft>
                          <a:spcPts val="0"/>
                        </a:spcAft>
                      </a:pPr>
                      <a:r>
                        <a:rPr lang="en-GB" sz="2000" u="sng">
                          <a:solidFill>
                            <a:srgbClr val="0000FF"/>
                          </a:solidFill>
                          <a:effectLst/>
                          <a:latin typeface="Calibri"/>
                          <a:ea typeface="Times New Roman"/>
                          <a:hlinkClick r:id="rId10" action="ppaction://hlinkfile"/>
                        </a:rPr>
                        <a:t>P133</a:t>
                      </a:r>
                      <a:endParaRPr lang="nb-NO" sz="2000">
                        <a:effectLst/>
                        <a:latin typeface="Times New Roman"/>
                        <a:ea typeface="Times New Roman"/>
                      </a:endParaRPr>
                    </a:p>
                  </a:txBody>
                  <a:tcPr marL="68580" marR="68580" marT="0" marB="0"/>
                </a:tc>
                <a:tc>
                  <a:txBody>
                    <a:bodyPr/>
                    <a:lstStyle/>
                    <a:p>
                      <a:pPr algn="just">
                        <a:lnSpc>
                          <a:spcPct val="115000"/>
                        </a:lnSpc>
                        <a:spcAft>
                          <a:spcPts val="0"/>
                        </a:spcAft>
                      </a:pPr>
                      <a:r>
                        <a:rPr lang="en-GB" sz="2000">
                          <a:effectLst/>
                          <a:latin typeface="Calibri"/>
                          <a:ea typeface="Times New Roman"/>
                        </a:rPr>
                        <a:t>is separated from</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NO</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EXP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9" action="ppaction://hlinkfile"/>
                        </a:rPr>
                        <a:t>E4</a:t>
                      </a:r>
                      <a:r>
                        <a:rPr lang="en-GB" sz="2000">
                          <a:effectLst/>
                          <a:latin typeface="Calibri"/>
                          <a:ea typeface="Times New Roman"/>
                        </a:rPr>
                        <a:t> Period</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9" action="ppaction://hlinkfile"/>
                        </a:rPr>
                        <a:t>E4</a:t>
                      </a:r>
                      <a:r>
                        <a:rPr lang="en-GB" sz="2000">
                          <a:effectLst/>
                          <a:latin typeface="Calibri"/>
                          <a:ea typeface="Times New Roman"/>
                        </a:rPr>
                        <a:t> Period</a:t>
                      </a:r>
                      <a:endParaRPr lang="nb-NO" sz="2000">
                        <a:effectLst/>
                        <a:latin typeface="Times New Roman"/>
                        <a:ea typeface="Times New Roman"/>
                      </a:endParaRPr>
                    </a:p>
                  </a:txBody>
                  <a:tcPr marL="68580" marR="68580" marT="0" marB="0"/>
                </a:tc>
              </a:tr>
              <a:tr h="393428">
                <a:tc>
                  <a:txBody>
                    <a:bodyPr/>
                    <a:lstStyle/>
                    <a:p>
                      <a:pPr>
                        <a:lnSpc>
                          <a:spcPct val="115000"/>
                        </a:lnSpc>
                        <a:spcAft>
                          <a:spcPts val="0"/>
                        </a:spcAft>
                      </a:pPr>
                      <a:r>
                        <a:rPr lang="en-GB" sz="2000" u="sng" dirty="0">
                          <a:solidFill>
                            <a:srgbClr val="0000FF"/>
                          </a:solidFill>
                          <a:effectLst/>
                          <a:latin typeface="Calibri"/>
                          <a:ea typeface="Times New Roman"/>
                          <a:hlinkClick r:id="rId11" action="ppaction://hlinkfile"/>
                        </a:rPr>
                        <a:t>P139</a:t>
                      </a:r>
                      <a:endParaRPr lang="nb-NO" sz="2000" dirty="0">
                        <a:effectLst/>
                        <a:latin typeface="Times New Roman"/>
                        <a:ea typeface="Times New Roman"/>
                      </a:endParaRPr>
                    </a:p>
                  </a:txBody>
                  <a:tcPr marL="68580" marR="68580" marT="0" marB="0"/>
                </a:tc>
                <a:tc>
                  <a:txBody>
                    <a:bodyPr/>
                    <a:lstStyle/>
                    <a:p>
                      <a:pPr>
                        <a:lnSpc>
                          <a:spcPct val="115000"/>
                        </a:lnSpc>
                        <a:spcAft>
                          <a:spcPts val="0"/>
                        </a:spcAft>
                        <a:tabLst>
                          <a:tab pos="638175" algn="l"/>
                        </a:tabLst>
                      </a:pPr>
                      <a:r>
                        <a:rPr lang="en-GB" sz="2000" dirty="0">
                          <a:effectLst/>
                          <a:latin typeface="Calibri"/>
                          <a:ea typeface="Times New Roman"/>
                        </a:rPr>
                        <a:t>has alternative form</a:t>
                      </a:r>
                      <a:endParaRPr lang="nb-NO" sz="2000" dirty="0">
                        <a:effectLst/>
                        <a:latin typeface="Times New Roman"/>
                        <a:ea typeface="Times New Roman"/>
                      </a:endParaRPr>
                    </a:p>
                  </a:txBody>
                  <a:tcPr marL="68580" marR="68580" marT="0" marB="0"/>
                </a:tc>
                <a:tc>
                  <a:txBody>
                    <a:bodyPr/>
                    <a:lstStyle/>
                    <a:p>
                      <a:pPr>
                        <a:lnSpc>
                          <a:spcPct val="115000"/>
                        </a:lnSpc>
                        <a:spcAft>
                          <a:spcPts val="0"/>
                        </a:spcAft>
                      </a:pPr>
                      <a:r>
                        <a:rPr lang="en-GB" sz="2000" dirty="0" smtClean="0">
                          <a:effectLst/>
                          <a:latin typeface="Calibri"/>
                          <a:ea typeface="Times New Roman"/>
                        </a:rPr>
                        <a:t>NO</a:t>
                      </a:r>
                      <a:endParaRPr lang="nb-NO" sz="2000" dirty="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EXP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12" action="ppaction://hlinkfile"/>
                        </a:rPr>
                        <a:t>E41</a:t>
                      </a:r>
                      <a:r>
                        <a:rPr lang="en-GB" sz="2000">
                          <a:effectLst/>
                          <a:latin typeface="Calibri"/>
                          <a:ea typeface="Times New Roman"/>
                        </a:rPr>
                        <a:t> Appellation</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12" action="ppaction://hlinkfile"/>
                        </a:rPr>
                        <a:t>E41</a:t>
                      </a:r>
                      <a:r>
                        <a:rPr lang="en-GB" sz="2000">
                          <a:effectLst/>
                          <a:latin typeface="Calibri"/>
                          <a:ea typeface="Times New Roman"/>
                        </a:rPr>
                        <a:t> Appellation</a:t>
                      </a:r>
                      <a:endParaRPr lang="nb-NO" sz="2000">
                        <a:effectLst/>
                        <a:latin typeface="Times New Roman"/>
                        <a:ea typeface="Times New Roman"/>
                      </a:endParaRPr>
                    </a:p>
                  </a:txBody>
                  <a:tcPr marL="68580" marR="68580" marT="0" marB="0"/>
                </a:tc>
              </a:tr>
              <a:tr h="638375">
                <a:tc>
                  <a:txBody>
                    <a:bodyPr/>
                    <a:lstStyle/>
                    <a:p>
                      <a:pPr>
                        <a:lnSpc>
                          <a:spcPct val="115000"/>
                        </a:lnSpc>
                        <a:spcAft>
                          <a:spcPts val="0"/>
                        </a:spcAft>
                      </a:pPr>
                      <a:r>
                        <a:rPr lang="en-GB" sz="2000" u="sng" dirty="0">
                          <a:solidFill>
                            <a:srgbClr val="0000FF"/>
                          </a:solidFill>
                          <a:effectLst/>
                          <a:latin typeface="Calibri"/>
                          <a:ea typeface="Times New Roman"/>
                          <a:hlinkClick r:id="rId13" action="ppaction://hlinkfile"/>
                        </a:rPr>
                        <a:t>P148</a:t>
                      </a:r>
                      <a:endParaRPr lang="nb-NO" sz="2000" dirty="0">
                        <a:effectLst/>
                        <a:latin typeface="Times New Roman"/>
                        <a:ea typeface="Times New Roman"/>
                      </a:endParaRPr>
                    </a:p>
                  </a:txBody>
                  <a:tcPr marL="68580" marR="68580" marT="0" marB="0"/>
                </a:tc>
                <a:tc>
                  <a:txBody>
                    <a:bodyPr/>
                    <a:lstStyle/>
                    <a:p>
                      <a:pPr>
                        <a:lnSpc>
                          <a:spcPct val="115000"/>
                        </a:lnSpc>
                        <a:spcAft>
                          <a:spcPts val="0"/>
                        </a:spcAft>
                        <a:tabLst>
                          <a:tab pos="638175" algn="l"/>
                        </a:tabLst>
                      </a:pPr>
                      <a:r>
                        <a:rPr lang="en-GB" sz="2000" dirty="0">
                          <a:effectLst/>
                          <a:latin typeface="Calibri"/>
                          <a:ea typeface="Times New Roman"/>
                        </a:rPr>
                        <a:t>has </a:t>
                      </a:r>
                      <a:r>
                        <a:rPr lang="en-GB" sz="2000" dirty="0" smtClean="0">
                          <a:effectLst/>
                          <a:latin typeface="Calibri"/>
                          <a:ea typeface="Times New Roman"/>
                        </a:rPr>
                        <a:t>component</a:t>
                      </a:r>
                      <a:endParaRPr lang="nb-NO" sz="2000" dirty="0">
                        <a:effectLst/>
                        <a:latin typeface="Times New Roman"/>
                        <a:ea typeface="Times New Roman"/>
                      </a:endParaRPr>
                    </a:p>
                  </a:txBody>
                  <a:tcPr marL="68580" marR="68580" marT="0" marB="0"/>
                </a:tc>
                <a:tc>
                  <a:txBody>
                    <a:bodyPr/>
                    <a:lstStyle/>
                    <a:p>
                      <a:pPr algn="just">
                        <a:lnSpc>
                          <a:spcPct val="115000"/>
                        </a:lnSpc>
                        <a:spcAft>
                          <a:spcPts val="0"/>
                        </a:spcAft>
                      </a:pPr>
                      <a:r>
                        <a:rPr lang="en-GB" sz="2000" dirty="0" smtClean="0">
                          <a:solidFill>
                            <a:srgbClr val="FF0000"/>
                          </a:solidFill>
                          <a:effectLst/>
                          <a:latin typeface="Calibri"/>
                          <a:ea typeface="Times New Roman"/>
                        </a:rPr>
                        <a:t>YES</a:t>
                      </a:r>
                      <a:endParaRPr lang="nb-NO" sz="2000" dirty="0">
                        <a:solidFill>
                          <a:srgbClr val="FF0000"/>
                        </a:solidFill>
                        <a:effectLst/>
                        <a:latin typeface="Times New Roman"/>
                        <a:ea typeface="Times New Roman"/>
                      </a:endParaRPr>
                    </a:p>
                  </a:txBody>
                  <a:tcPr marL="68580" marR="68580" marT="0" marB="0"/>
                </a:tc>
                <a:tc>
                  <a:txBody>
                    <a:bodyPr/>
                    <a:lstStyle/>
                    <a:p>
                      <a:pPr algn="just">
                        <a:lnSpc>
                          <a:spcPct val="115000"/>
                        </a:lnSpc>
                        <a:spcAft>
                          <a:spcPts val="0"/>
                        </a:spcAft>
                      </a:pPr>
                      <a:r>
                        <a:rPr lang="en-GB" sz="2000">
                          <a:effectLst/>
                          <a:latin typeface="Calibri"/>
                          <a:ea typeface="Times New Roman"/>
                        </a:rPr>
                        <a:t>EXP</a:t>
                      </a:r>
                      <a:endParaRPr lang="nb-NO" sz="2000">
                        <a:effectLst/>
                        <a:latin typeface="Times New Roman"/>
                        <a:ea typeface="Times New Roman"/>
                      </a:endParaRPr>
                    </a:p>
                  </a:txBody>
                  <a:tcPr marL="68580" marR="68580" marT="0" marB="0"/>
                </a:tc>
                <a:tc>
                  <a:txBody>
                    <a:bodyPr/>
                    <a:lstStyle/>
                    <a:p>
                      <a:pPr algn="just">
                        <a:lnSpc>
                          <a:spcPct val="115000"/>
                        </a:lnSpc>
                        <a:spcAft>
                          <a:spcPts val="0"/>
                        </a:spcAft>
                      </a:pPr>
                      <a:r>
                        <a:rPr lang="en-GB" sz="2000" u="sng" dirty="0" smtClean="0">
                          <a:solidFill>
                            <a:srgbClr val="0000FF"/>
                          </a:solidFill>
                          <a:effectLst/>
                          <a:latin typeface="Calibri"/>
                          <a:ea typeface="Times New Roman"/>
                          <a:hlinkClick r:id="rId14" action="ppaction://hlinkfile"/>
                        </a:rPr>
                        <a:t>E89</a:t>
                      </a:r>
                      <a:r>
                        <a:rPr lang="en-GB" sz="2000" dirty="0" smtClean="0">
                          <a:effectLst/>
                          <a:latin typeface="Calibri"/>
                          <a:ea typeface="Times New Roman"/>
                        </a:rPr>
                        <a:t>Propositional </a:t>
                      </a:r>
                      <a:r>
                        <a:rPr lang="en-GB" sz="2000" dirty="0">
                          <a:effectLst/>
                          <a:latin typeface="Calibri"/>
                          <a:ea typeface="Times New Roman"/>
                        </a:rPr>
                        <a:t>Object</a:t>
                      </a:r>
                      <a:endParaRPr lang="nb-NO" sz="2000" dirty="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14" action="ppaction://hlinkfile"/>
                        </a:rPr>
                        <a:t>E89</a:t>
                      </a:r>
                      <a:r>
                        <a:rPr lang="en-GB" sz="2000">
                          <a:effectLst/>
                          <a:latin typeface="Calibri"/>
                          <a:ea typeface="Times New Roman"/>
                        </a:rPr>
                        <a:t> Propositional Object</a:t>
                      </a:r>
                      <a:endParaRPr lang="nb-NO" sz="2000">
                        <a:effectLst/>
                        <a:latin typeface="Times New Roman"/>
                        <a:ea typeface="Times New Roman"/>
                      </a:endParaRPr>
                    </a:p>
                  </a:txBody>
                  <a:tcPr marL="68580" marR="68580" marT="0" marB="0"/>
                </a:tc>
              </a:tr>
              <a:tr h="462649">
                <a:tc>
                  <a:txBody>
                    <a:bodyPr/>
                    <a:lstStyle/>
                    <a:p>
                      <a:pPr>
                        <a:lnSpc>
                          <a:spcPct val="115000"/>
                        </a:lnSpc>
                        <a:spcAft>
                          <a:spcPts val="0"/>
                        </a:spcAft>
                      </a:pPr>
                      <a:r>
                        <a:rPr lang="en-GB" sz="2000" u="sng">
                          <a:solidFill>
                            <a:srgbClr val="0000FF"/>
                          </a:solidFill>
                          <a:effectLst/>
                          <a:latin typeface="Calibri"/>
                          <a:ea typeface="Times New Roman"/>
                          <a:hlinkClick r:id="rId15" action="ppaction://hlinkfile"/>
                        </a:rPr>
                        <a:t>P150</a:t>
                      </a:r>
                      <a:endParaRPr lang="nb-NO" sz="2000">
                        <a:effectLst/>
                        <a:latin typeface="Times New Roman"/>
                        <a:ea typeface="Times New Roman"/>
                      </a:endParaRPr>
                    </a:p>
                  </a:txBody>
                  <a:tcPr marL="68580" marR="68580" marT="0" marB="0"/>
                </a:tc>
                <a:tc>
                  <a:txBody>
                    <a:bodyPr/>
                    <a:lstStyle/>
                    <a:p>
                      <a:pPr>
                        <a:lnSpc>
                          <a:spcPct val="115000"/>
                        </a:lnSpc>
                        <a:spcAft>
                          <a:spcPts val="0"/>
                        </a:spcAft>
                        <a:tabLst>
                          <a:tab pos="638175" algn="l"/>
                        </a:tabLst>
                      </a:pPr>
                      <a:r>
                        <a:rPr lang="en-GB" sz="2000" dirty="0">
                          <a:effectLst/>
                          <a:latin typeface="Calibri"/>
                          <a:ea typeface="Times New Roman"/>
                        </a:rPr>
                        <a:t>defines typical parts </a:t>
                      </a:r>
                      <a:r>
                        <a:rPr lang="en-GB" sz="2000" dirty="0" smtClean="0">
                          <a:effectLst/>
                          <a:latin typeface="Calibri"/>
                          <a:ea typeface="Times New Roman"/>
                        </a:rPr>
                        <a:t>of</a:t>
                      </a:r>
                      <a:endParaRPr lang="nb-NO" sz="2000" dirty="0">
                        <a:effectLst/>
                        <a:latin typeface="Times New Roman"/>
                        <a:ea typeface="Times New Roman"/>
                      </a:endParaRPr>
                    </a:p>
                  </a:txBody>
                  <a:tcPr marL="68580" marR="68580" marT="0" marB="0"/>
                </a:tc>
                <a:tc>
                  <a:txBody>
                    <a:bodyPr/>
                    <a:lstStyle/>
                    <a:p>
                      <a:pPr algn="just">
                        <a:lnSpc>
                          <a:spcPct val="115000"/>
                        </a:lnSpc>
                        <a:spcAft>
                          <a:spcPts val="0"/>
                        </a:spcAft>
                      </a:pPr>
                      <a:r>
                        <a:rPr lang="en-GB" sz="2000" dirty="0" smtClean="0">
                          <a:solidFill>
                            <a:srgbClr val="FF0000"/>
                          </a:solidFill>
                          <a:effectLst/>
                          <a:latin typeface="Calibri"/>
                          <a:ea typeface="Times New Roman"/>
                        </a:rPr>
                        <a:t>NO</a:t>
                      </a:r>
                      <a:endParaRPr lang="nb-NO" sz="2000" dirty="0">
                        <a:solidFill>
                          <a:srgbClr val="FF0000"/>
                        </a:solidFill>
                        <a:effectLst/>
                        <a:latin typeface="Times New Roman"/>
                        <a:ea typeface="Times New Roman"/>
                      </a:endParaRPr>
                    </a:p>
                  </a:txBody>
                  <a:tcPr marL="68580" marR="68580" marT="0" marB="0"/>
                </a:tc>
                <a:tc>
                  <a:txBody>
                    <a:bodyPr/>
                    <a:lstStyle/>
                    <a:p>
                      <a:pPr algn="just">
                        <a:lnSpc>
                          <a:spcPct val="115000"/>
                        </a:lnSpc>
                        <a:spcAft>
                          <a:spcPts val="0"/>
                        </a:spcAft>
                      </a:pPr>
                      <a:r>
                        <a:rPr lang="en-GB" sz="2000">
                          <a:effectLst/>
                          <a:latin typeface="Calibri"/>
                          <a:ea typeface="Times New Roman"/>
                        </a:rPr>
                        <a:t>EXP</a:t>
                      </a:r>
                      <a:endParaRPr lang="nb-NO" sz="2000">
                        <a:effectLst/>
                        <a:latin typeface="Times New Roman"/>
                        <a:ea typeface="Times New Roman"/>
                      </a:endParaRPr>
                    </a:p>
                  </a:txBody>
                  <a:tcPr marL="68580" marR="68580" marT="0" marB="0"/>
                </a:tc>
                <a:tc>
                  <a:txBody>
                    <a:bodyPr/>
                    <a:lstStyle/>
                    <a:p>
                      <a:pPr algn="just">
                        <a:lnSpc>
                          <a:spcPct val="115000"/>
                        </a:lnSpc>
                        <a:spcAft>
                          <a:spcPts val="0"/>
                        </a:spcAft>
                      </a:pPr>
                      <a:r>
                        <a:rPr lang="en-GB" sz="2000" u="sng" dirty="0">
                          <a:solidFill>
                            <a:srgbClr val="0000FF"/>
                          </a:solidFill>
                          <a:effectLst/>
                          <a:latin typeface="Calibri"/>
                          <a:ea typeface="Times New Roman"/>
                          <a:hlinkClick r:id="rId3" action="ppaction://hlinkfile"/>
                        </a:rPr>
                        <a:t>E55</a:t>
                      </a:r>
                      <a:r>
                        <a:rPr lang="en-GB" sz="2000" dirty="0">
                          <a:effectLst/>
                          <a:latin typeface="Calibri"/>
                          <a:ea typeface="Times New Roman"/>
                        </a:rPr>
                        <a:t> Type</a:t>
                      </a:r>
                      <a:endParaRPr lang="nb-NO" sz="2000" dirty="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3" action="ppaction://hlinkfile"/>
                        </a:rPr>
                        <a:t>E55</a:t>
                      </a:r>
                      <a:r>
                        <a:rPr lang="en-GB" sz="2000">
                          <a:effectLst/>
                          <a:latin typeface="Calibri"/>
                          <a:ea typeface="Times New Roman"/>
                        </a:rPr>
                        <a:t> Type</a:t>
                      </a:r>
                      <a:endParaRPr lang="nb-NO" sz="2000">
                        <a:effectLst/>
                        <a:latin typeface="Times New Roman"/>
                        <a:ea typeface="Times New Roman"/>
                      </a:endParaRPr>
                    </a:p>
                  </a:txBody>
                  <a:tcPr marL="68580" marR="68580" marT="0" marB="0"/>
                </a:tc>
              </a:tr>
              <a:tr h="868658">
                <a:tc>
                  <a:txBody>
                    <a:bodyPr/>
                    <a:lstStyle/>
                    <a:p>
                      <a:pPr>
                        <a:lnSpc>
                          <a:spcPct val="115000"/>
                        </a:lnSpc>
                        <a:spcAft>
                          <a:spcPts val="0"/>
                        </a:spcAft>
                      </a:pPr>
                      <a:r>
                        <a:rPr lang="en-GB" sz="2000" u="sng">
                          <a:solidFill>
                            <a:srgbClr val="0000FF"/>
                          </a:solidFill>
                          <a:effectLst/>
                          <a:latin typeface="Calibri"/>
                          <a:ea typeface="Times New Roman"/>
                          <a:hlinkClick r:id="rId16" action="ppaction://hlinkfile"/>
                        </a:rPr>
                        <a:t>P152</a:t>
                      </a:r>
                      <a:endParaRPr lang="nb-NO" sz="2000">
                        <a:effectLst/>
                        <a:latin typeface="Times New Roman"/>
                        <a:ea typeface="Times New Roman"/>
                      </a:endParaRPr>
                    </a:p>
                  </a:txBody>
                  <a:tcPr marL="68580" marR="68580" marT="0" marB="0"/>
                </a:tc>
                <a:tc>
                  <a:txBody>
                    <a:bodyPr/>
                    <a:lstStyle/>
                    <a:p>
                      <a:pPr>
                        <a:lnSpc>
                          <a:spcPct val="115000"/>
                        </a:lnSpc>
                        <a:spcAft>
                          <a:spcPts val="0"/>
                        </a:spcAft>
                        <a:tabLst>
                          <a:tab pos="638175" algn="l"/>
                        </a:tabLst>
                      </a:pPr>
                      <a:r>
                        <a:rPr lang="en-GB" sz="2000" dirty="0">
                          <a:effectLst/>
                          <a:latin typeface="Calibri"/>
                          <a:ea typeface="Times New Roman"/>
                        </a:rPr>
                        <a:t>has </a:t>
                      </a:r>
                      <a:r>
                        <a:rPr lang="en-GB" sz="2000" dirty="0" smtClean="0">
                          <a:effectLst/>
                          <a:latin typeface="Calibri"/>
                          <a:ea typeface="Times New Roman"/>
                        </a:rPr>
                        <a:t>parent</a:t>
                      </a:r>
                      <a:endParaRPr lang="nb-NO" sz="2000" dirty="0">
                        <a:effectLst/>
                        <a:latin typeface="Times New Roman"/>
                        <a:ea typeface="Times New Roman"/>
                      </a:endParaRPr>
                    </a:p>
                  </a:txBody>
                  <a:tcPr marL="68580" marR="68580" marT="0" marB="0"/>
                </a:tc>
                <a:tc>
                  <a:txBody>
                    <a:bodyPr/>
                    <a:lstStyle/>
                    <a:p>
                      <a:pPr algn="just">
                        <a:lnSpc>
                          <a:spcPct val="115000"/>
                        </a:lnSpc>
                        <a:spcAft>
                          <a:spcPts val="0"/>
                        </a:spcAft>
                      </a:pPr>
                      <a:r>
                        <a:rPr lang="en-GB" sz="2000">
                          <a:effectLst/>
                          <a:latin typeface="Calibri"/>
                          <a:ea typeface="Times New Roman"/>
                        </a:rPr>
                        <a:t>NO</a:t>
                      </a:r>
                      <a:endParaRPr lang="nb-NO" sz="2000">
                        <a:effectLst/>
                        <a:latin typeface="Times New Roman"/>
                        <a:ea typeface="Times New Roman"/>
                      </a:endParaRPr>
                    </a:p>
                  </a:txBody>
                  <a:tcPr marL="68580" marR="68580" marT="0" marB="0"/>
                </a:tc>
                <a:tc>
                  <a:txBody>
                    <a:bodyPr/>
                    <a:lstStyle/>
                    <a:p>
                      <a:pPr algn="just">
                        <a:lnSpc>
                          <a:spcPct val="115000"/>
                        </a:lnSpc>
                        <a:spcAft>
                          <a:spcPts val="0"/>
                        </a:spcAft>
                      </a:pPr>
                      <a:r>
                        <a:rPr lang="en-GB" sz="2000">
                          <a:effectLst/>
                          <a:latin typeface="Calibri"/>
                          <a:ea typeface="Times New Roman"/>
                        </a:rPr>
                        <a:t>EXP</a:t>
                      </a:r>
                      <a:endParaRPr lang="nb-NO" sz="2000">
                        <a:effectLst/>
                        <a:latin typeface="Times New Roman"/>
                        <a:ea typeface="Times New Roman"/>
                      </a:endParaRPr>
                    </a:p>
                  </a:txBody>
                  <a:tcPr marL="68580" marR="68580" marT="0" marB="0"/>
                </a:tc>
                <a:tc>
                  <a:txBody>
                    <a:bodyPr/>
                    <a:lstStyle/>
                    <a:p>
                      <a:pPr algn="just">
                        <a:lnSpc>
                          <a:spcPct val="115000"/>
                        </a:lnSpc>
                        <a:spcAft>
                          <a:spcPts val="0"/>
                        </a:spcAft>
                      </a:pPr>
                      <a:r>
                        <a:rPr lang="en-GB" sz="2000" u="sng">
                          <a:solidFill>
                            <a:srgbClr val="0000FF"/>
                          </a:solidFill>
                          <a:effectLst/>
                          <a:latin typeface="Calibri"/>
                          <a:ea typeface="Times New Roman"/>
                          <a:hlinkClick r:id="rId17" action="ppaction://hlinkfile"/>
                        </a:rPr>
                        <a:t>E21</a:t>
                      </a:r>
                      <a:r>
                        <a:rPr lang="en-GB" sz="2000">
                          <a:effectLst/>
                          <a:latin typeface="Calibri"/>
                          <a:ea typeface="Times New Roman"/>
                        </a:rPr>
                        <a:t> Person</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dirty="0">
                          <a:solidFill>
                            <a:srgbClr val="0000FF"/>
                          </a:solidFill>
                          <a:effectLst/>
                          <a:latin typeface="Calibri"/>
                          <a:ea typeface="Times New Roman"/>
                          <a:hlinkClick r:id="rId17" action="ppaction://hlinkfile"/>
                        </a:rPr>
                        <a:t>E21</a:t>
                      </a:r>
                      <a:r>
                        <a:rPr lang="en-GB" sz="2000" dirty="0">
                          <a:effectLst/>
                          <a:latin typeface="Calibri"/>
                          <a:ea typeface="Times New Roman"/>
                        </a:rPr>
                        <a:t> Person</a:t>
                      </a:r>
                      <a:endParaRPr lang="nb-NO" sz="2000" dirty="0">
                        <a:effectLst/>
                        <a:latin typeface="Times New Roman"/>
                        <a:ea typeface="Times New Roman"/>
                      </a:endParaRPr>
                    </a:p>
                  </a:txBody>
                  <a:tcPr marL="68580" marR="68580" marT="0" marB="0"/>
                </a:tc>
              </a:tr>
            </a:tbl>
          </a:graphicData>
        </a:graphic>
      </p:graphicFrame>
      <p:sp>
        <p:nvSpPr>
          <p:cNvPr id="3" name="TextBox 2"/>
          <p:cNvSpPr txBox="1"/>
          <p:nvPr/>
        </p:nvSpPr>
        <p:spPr>
          <a:xfrm>
            <a:off x="758767" y="188640"/>
            <a:ext cx="7484165" cy="646331"/>
          </a:xfrm>
          <a:prstGeom prst="rect">
            <a:avLst/>
          </a:prstGeom>
          <a:noFill/>
        </p:spPr>
        <p:txBody>
          <a:bodyPr wrap="none" rtlCol="0">
            <a:spAutoFit/>
          </a:bodyPr>
          <a:lstStyle/>
          <a:p>
            <a:r>
              <a:rPr lang="en-US" sz="3600" dirty="0" smtClean="0"/>
              <a:t>Explicit, possibly transitive properties 3</a:t>
            </a:r>
            <a:endParaRPr lang="en-US" sz="3600" dirty="0"/>
          </a:p>
        </p:txBody>
      </p:sp>
    </p:spTree>
    <p:extLst>
      <p:ext uri="{BB962C8B-B14F-4D97-AF65-F5344CB8AC3E}">
        <p14:creationId xmlns:p14="http://schemas.microsoft.com/office/powerpoint/2010/main" val="19584690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982975618"/>
              </p:ext>
            </p:extLst>
          </p:nvPr>
        </p:nvGraphicFramePr>
        <p:xfrm>
          <a:off x="179512" y="1612811"/>
          <a:ext cx="8856984" cy="4567925"/>
        </p:xfrm>
        <a:graphic>
          <a:graphicData uri="http://schemas.openxmlformats.org/drawingml/2006/table">
            <a:tbl>
              <a:tblPr>
                <a:tableStyleId>{5C22544A-7EE6-4342-B048-85BDC9FD1C3A}</a:tableStyleId>
              </a:tblPr>
              <a:tblGrid>
                <a:gridCol w="720079"/>
                <a:gridCol w="2664297"/>
                <a:gridCol w="504056"/>
                <a:gridCol w="576064"/>
                <a:gridCol w="2376264"/>
                <a:gridCol w="2016224"/>
              </a:tblGrid>
              <a:tr h="468743">
                <a:tc>
                  <a:txBody>
                    <a:bodyPr/>
                    <a:lstStyle/>
                    <a:p>
                      <a:pPr algn="l">
                        <a:lnSpc>
                          <a:spcPct val="115000"/>
                        </a:lnSpc>
                        <a:spcAft>
                          <a:spcPts val="0"/>
                        </a:spcAft>
                      </a:pPr>
                      <a:r>
                        <a:rPr lang="en-GB" sz="2000" b="0" u="sng" dirty="0">
                          <a:solidFill>
                            <a:srgbClr val="0000FF"/>
                          </a:solidFill>
                          <a:effectLst/>
                          <a:latin typeface="Calibri"/>
                          <a:ea typeface="Times New Roman"/>
                          <a:hlinkClick r:id="rId2" action="ppaction://hlinkfile"/>
                        </a:rPr>
                        <a:t>P1</a:t>
                      </a:r>
                      <a:endParaRPr lang="nb-NO" sz="2000" b="1" dirty="0">
                        <a:effectLst/>
                        <a:latin typeface="Calibri"/>
                        <a:ea typeface="Times New Roman"/>
                      </a:endParaRPr>
                    </a:p>
                  </a:txBody>
                  <a:tcPr marL="68580" marR="68580" marT="0" marB="0"/>
                </a:tc>
                <a:tc>
                  <a:txBody>
                    <a:bodyPr/>
                    <a:lstStyle/>
                    <a:p>
                      <a:pPr algn="l">
                        <a:lnSpc>
                          <a:spcPct val="115000"/>
                        </a:lnSpc>
                        <a:spcAft>
                          <a:spcPts val="0"/>
                        </a:spcAft>
                      </a:pPr>
                      <a:r>
                        <a:rPr lang="en-GB" sz="2000" b="0" dirty="0">
                          <a:effectLst/>
                          <a:latin typeface="Calibri"/>
                          <a:ea typeface="Times New Roman"/>
                        </a:rPr>
                        <a:t>is identified by </a:t>
                      </a:r>
                      <a:endParaRPr lang="nb-NO" sz="2000" b="1" dirty="0">
                        <a:effectLst/>
                        <a:latin typeface="Calibri"/>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NO</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IMP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3" action="ppaction://hlinkfile"/>
                        </a:rPr>
                        <a:t>E1</a:t>
                      </a:r>
                      <a:r>
                        <a:rPr lang="en-GB" sz="2000">
                          <a:effectLst/>
                          <a:latin typeface="Calibri"/>
                          <a:ea typeface="Times New Roman"/>
                        </a:rPr>
                        <a:t> CRM Entity</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4" action="ppaction://hlinkfile"/>
                        </a:rPr>
                        <a:t>E41</a:t>
                      </a:r>
                      <a:r>
                        <a:rPr lang="en-GB" sz="2000">
                          <a:effectLst/>
                          <a:latin typeface="Calibri"/>
                          <a:ea typeface="Times New Roman"/>
                        </a:rPr>
                        <a:t> Appellation</a:t>
                      </a:r>
                      <a:endParaRPr lang="nb-NO" sz="2000">
                        <a:effectLst/>
                        <a:latin typeface="Times New Roman"/>
                        <a:ea typeface="Times New Roman"/>
                      </a:endParaRPr>
                    </a:p>
                  </a:txBody>
                  <a:tcPr marL="68580" marR="68580" marT="0" marB="0"/>
                </a:tc>
              </a:tr>
              <a:tr h="468743">
                <a:tc>
                  <a:txBody>
                    <a:bodyPr/>
                    <a:lstStyle/>
                    <a:p>
                      <a:pPr algn="just">
                        <a:lnSpc>
                          <a:spcPct val="115000"/>
                        </a:lnSpc>
                        <a:spcAft>
                          <a:spcPts val="0"/>
                        </a:spcAft>
                      </a:pPr>
                      <a:r>
                        <a:rPr lang="en-GB" sz="2000" b="0" u="sng">
                          <a:solidFill>
                            <a:srgbClr val="0000FF"/>
                          </a:solidFill>
                          <a:effectLst/>
                          <a:latin typeface="Calibri"/>
                          <a:ea typeface="Times New Roman"/>
                          <a:hlinkClick r:id="rId5" action="ppaction://hlinkfile"/>
                        </a:rPr>
                        <a:t>P48</a:t>
                      </a:r>
                      <a:endParaRPr lang="nb-NO" sz="2000" b="1">
                        <a:effectLst/>
                        <a:latin typeface="Calibri"/>
                        <a:ea typeface="Times New Roman"/>
                      </a:endParaRPr>
                    </a:p>
                  </a:txBody>
                  <a:tcPr marL="68580" marR="68580" marT="0" marB="0"/>
                </a:tc>
                <a:tc>
                  <a:txBody>
                    <a:bodyPr/>
                    <a:lstStyle/>
                    <a:p>
                      <a:pPr algn="l">
                        <a:lnSpc>
                          <a:spcPct val="115000"/>
                        </a:lnSpc>
                        <a:spcAft>
                          <a:spcPts val="0"/>
                        </a:spcAft>
                      </a:pPr>
                      <a:r>
                        <a:rPr lang="en-GB" sz="2000" b="0" dirty="0" smtClean="0">
                          <a:effectLst/>
                          <a:latin typeface="Calibri"/>
                          <a:ea typeface="Times New Roman"/>
                        </a:rPr>
                        <a:t>has </a:t>
                      </a:r>
                      <a:r>
                        <a:rPr lang="en-GB" sz="2000" b="0" dirty="0">
                          <a:effectLst/>
                          <a:latin typeface="Calibri"/>
                          <a:ea typeface="Times New Roman"/>
                        </a:rPr>
                        <a:t>preferred </a:t>
                      </a:r>
                      <a:r>
                        <a:rPr lang="en-GB" sz="2000" b="0" dirty="0" smtClean="0">
                          <a:effectLst/>
                          <a:latin typeface="Calibri"/>
                          <a:ea typeface="Times New Roman"/>
                        </a:rPr>
                        <a:t>identifier</a:t>
                      </a:r>
                      <a:endParaRPr lang="nb-NO" sz="2000" b="1" dirty="0">
                        <a:effectLst/>
                        <a:latin typeface="Calibri"/>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NO</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IMP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3" action="ppaction://hlinkfile"/>
                        </a:rPr>
                        <a:t>E1</a:t>
                      </a:r>
                      <a:r>
                        <a:rPr lang="en-GB" sz="2000">
                          <a:effectLst/>
                          <a:latin typeface="Calibri"/>
                          <a:ea typeface="Times New Roman"/>
                        </a:rPr>
                        <a:t> CRM Entity</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6" action="ppaction://hlinkfile"/>
                        </a:rPr>
                        <a:t>E42</a:t>
                      </a:r>
                      <a:r>
                        <a:rPr lang="en-GB" sz="2000">
                          <a:effectLst/>
                          <a:latin typeface="Calibri"/>
                          <a:ea typeface="Times New Roman"/>
                        </a:rPr>
                        <a:t> Identifier</a:t>
                      </a:r>
                      <a:endParaRPr lang="nb-NO" sz="2000">
                        <a:effectLst/>
                        <a:latin typeface="Times New Roman"/>
                        <a:ea typeface="Times New Roman"/>
                      </a:endParaRPr>
                    </a:p>
                  </a:txBody>
                  <a:tcPr marL="68580" marR="68580" marT="0" marB="0"/>
                </a:tc>
              </a:tr>
              <a:tr h="446655">
                <a:tc>
                  <a:txBody>
                    <a:bodyPr/>
                    <a:lstStyle/>
                    <a:p>
                      <a:pPr algn="just">
                        <a:lnSpc>
                          <a:spcPct val="115000"/>
                        </a:lnSpc>
                        <a:spcAft>
                          <a:spcPts val="0"/>
                        </a:spcAft>
                      </a:pPr>
                      <a:r>
                        <a:rPr lang="en-GB" sz="2000" b="0" u="sng">
                          <a:solidFill>
                            <a:srgbClr val="0000FF"/>
                          </a:solidFill>
                          <a:effectLst/>
                          <a:latin typeface="Calibri"/>
                          <a:ea typeface="Times New Roman"/>
                          <a:hlinkClick r:id="rId7" action="ppaction://hlinkfile"/>
                        </a:rPr>
                        <a:t>P102</a:t>
                      </a:r>
                      <a:endParaRPr lang="nb-NO" sz="2000" b="1">
                        <a:effectLst/>
                        <a:latin typeface="Calibri"/>
                        <a:ea typeface="Times New Roman"/>
                      </a:endParaRPr>
                    </a:p>
                  </a:txBody>
                  <a:tcPr marL="68580" marR="68580" marT="0" marB="0"/>
                </a:tc>
                <a:tc>
                  <a:txBody>
                    <a:bodyPr/>
                    <a:lstStyle/>
                    <a:p>
                      <a:pPr algn="l">
                        <a:lnSpc>
                          <a:spcPct val="115000"/>
                        </a:lnSpc>
                        <a:spcAft>
                          <a:spcPts val="0"/>
                        </a:spcAft>
                      </a:pPr>
                      <a:r>
                        <a:rPr lang="en-GB" sz="2000" b="0" dirty="0" smtClean="0">
                          <a:effectLst/>
                          <a:latin typeface="Calibri"/>
                          <a:ea typeface="Times New Roman"/>
                        </a:rPr>
                        <a:t>has title</a:t>
                      </a:r>
                      <a:endParaRPr lang="nb-NO" sz="2000" b="1" dirty="0">
                        <a:effectLst/>
                        <a:latin typeface="Calibri"/>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NO</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IMP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8" action="ppaction://hlinkfile"/>
                        </a:rPr>
                        <a:t>E71</a:t>
                      </a:r>
                      <a:r>
                        <a:rPr lang="en-GB" sz="2000">
                          <a:effectLst/>
                          <a:latin typeface="Calibri"/>
                          <a:ea typeface="Times New Roman"/>
                        </a:rPr>
                        <a:t> Man-Made Thing</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9" action="ppaction://hlinkfile"/>
                        </a:rPr>
                        <a:t>E35</a:t>
                      </a:r>
                      <a:r>
                        <a:rPr lang="en-GB" sz="2000">
                          <a:effectLst/>
                          <a:latin typeface="Calibri"/>
                          <a:ea typeface="Times New Roman"/>
                        </a:rPr>
                        <a:t> Title</a:t>
                      </a:r>
                      <a:endParaRPr lang="nb-NO" sz="2000">
                        <a:effectLst/>
                        <a:latin typeface="Times New Roman"/>
                        <a:ea typeface="Times New Roman"/>
                      </a:endParaRPr>
                    </a:p>
                  </a:txBody>
                  <a:tcPr marL="68580" marR="68580" marT="0" marB="0"/>
                </a:tc>
              </a:tr>
              <a:tr h="427246">
                <a:tc>
                  <a:txBody>
                    <a:bodyPr/>
                    <a:lstStyle/>
                    <a:p>
                      <a:pPr algn="just">
                        <a:lnSpc>
                          <a:spcPct val="115000"/>
                        </a:lnSpc>
                        <a:spcAft>
                          <a:spcPts val="0"/>
                        </a:spcAft>
                      </a:pPr>
                      <a:r>
                        <a:rPr lang="en-GB" sz="2000" b="0" u="sng">
                          <a:solidFill>
                            <a:srgbClr val="0000FF"/>
                          </a:solidFill>
                          <a:effectLst/>
                          <a:latin typeface="Calibri"/>
                          <a:ea typeface="Times New Roman"/>
                          <a:hlinkClick r:id="rId10" action="ppaction://hlinkfile"/>
                        </a:rPr>
                        <a:t>P2</a:t>
                      </a:r>
                      <a:endParaRPr lang="nb-NO" sz="2000" b="1">
                        <a:effectLst/>
                        <a:latin typeface="Calibri"/>
                        <a:ea typeface="Times New Roman"/>
                      </a:endParaRPr>
                    </a:p>
                  </a:txBody>
                  <a:tcPr marL="68580" marR="68580" marT="0" marB="0"/>
                </a:tc>
                <a:tc>
                  <a:txBody>
                    <a:bodyPr/>
                    <a:lstStyle/>
                    <a:p>
                      <a:pPr algn="l">
                        <a:lnSpc>
                          <a:spcPct val="115000"/>
                        </a:lnSpc>
                        <a:spcAft>
                          <a:spcPts val="0"/>
                        </a:spcAft>
                      </a:pPr>
                      <a:r>
                        <a:rPr lang="en-GB" sz="2000" b="0" dirty="0">
                          <a:effectLst/>
                          <a:latin typeface="Calibri"/>
                          <a:ea typeface="Times New Roman"/>
                        </a:rPr>
                        <a:t>has </a:t>
                      </a:r>
                      <a:r>
                        <a:rPr lang="en-GB" sz="2000" b="0" dirty="0" smtClean="0">
                          <a:effectLst/>
                          <a:latin typeface="Calibri"/>
                          <a:ea typeface="Times New Roman"/>
                        </a:rPr>
                        <a:t>type</a:t>
                      </a:r>
                      <a:endParaRPr lang="nb-NO" sz="2000" b="1" dirty="0">
                        <a:effectLst/>
                        <a:latin typeface="Calibri"/>
                        <a:ea typeface="Times New Roman"/>
                      </a:endParaRPr>
                    </a:p>
                  </a:txBody>
                  <a:tcPr marL="68580" marR="68580" marT="0" marB="0"/>
                </a:tc>
                <a:tc>
                  <a:txBody>
                    <a:bodyPr/>
                    <a:lstStyle/>
                    <a:p>
                      <a:pPr>
                        <a:lnSpc>
                          <a:spcPct val="115000"/>
                        </a:lnSpc>
                        <a:spcAft>
                          <a:spcPts val="0"/>
                        </a:spcAft>
                      </a:pPr>
                      <a:r>
                        <a:rPr lang="en-GB" sz="2000" dirty="0">
                          <a:effectLst/>
                          <a:latin typeface="Calibri"/>
                          <a:ea typeface="Times New Roman"/>
                        </a:rPr>
                        <a:t>NO</a:t>
                      </a:r>
                      <a:endParaRPr lang="nb-NO" sz="2000" dirty="0">
                        <a:effectLst/>
                        <a:latin typeface="Times New Roman"/>
                        <a:ea typeface="Times New Roman"/>
                      </a:endParaRPr>
                    </a:p>
                  </a:txBody>
                  <a:tcPr marL="68580" marR="68580" marT="0" marB="0"/>
                </a:tc>
                <a:tc>
                  <a:txBody>
                    <a:bodyPr/>
                    <a:lstStyle/>
                    <a:p>
                      <a:pPr>
                        <a:lnSpc>
                          <a:spcPct val="115000"/>
                        </a:lnSpc>
                        <a:spcAft>
                          <a:spcPts val="0"/>
                        </a:spcAft>
                      </a:pPr>
                      <a:r>
                        <a:rPr lang="en-GB" sz="2000" dirty="0">
                          <a:effectLst/>
                          <a:latin typeface="Calibri"/>
                          <a:ea typeface="Times New Roman"/>
                        </a:rPr>
                        <a:t>IMP</a:t>
                      </a:r>
                      <a:endParaRPr lang="nb-NO" sz="2000" dirty="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3" action="ppaction://hlinkfile"/>
                        </a:rPr>
                        <a:t>E1</a:t>
                      </a:r>
                      <a:r>
                        <a:rPr lang="en-GB" sz="2000">
                          <a:effectLst/>
                          <a:latin typeface="Calibri"/>
                          <a:ea typeface="Times New Roman"/>
                        </a:rPr>
                        <a:t> CRM Entity</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11" action="ppaction://hlinkfile"/>
                        </a:rPr>
                        <a:t>E55</a:t>
                      </a:r>
                      <a:r>
                        <a:rPr lang="en-GB" sz="2000">
                          <a:effectLst/>
                          <a:latin typeface="Calibri"/>
                          <a:ea typeface="Times New Roman"/>
                        </a:rPr>
                        <a:t> Type</a:t>
                      </a:r>
                      <a:endParaRPr lang="nb-NO" sz="2000">
                        <a:effectLst/>
                        <a:latin typeface="Times New Roman"/>
                        <a:ea typeface="Times New Roman"/>
                      </a:endParaRPr>
                    </a:p>
                  </a:txBody>
                  <a:tcPr marL="68580" marR="68580" marT="0" marB="0"/>
                </a:tc>
              </a:tr>
              <a:tr h="393428">
                <a:tc>
                  <a:txBody>
                    <a:bodyPr/>
                    <a:lstStyle/>
                    <a:p>
                      <a:pPr algn="just">
                        <a:lnSpc>
                          <a:spcPct val="115000"/>
                        </a:lnSpc>
                        <a:spcAft>
                          <a:spcPts val="0"/>
                        </a:spcAft>
                      </a:pPr>
                      <a:r>
                        <a:rPr lang="en-GB" sz="2000" b="0" u="sng">
                          <a:solidFill>
                            <a:srgbClr val="0000FF"/>
                          </a:solidFill>
                          <a:effectLst/>
                          <a:latin typeface="Calibri"/>
                          <a:ea typeface="Times New Roman"/>
                          <a:hlinkClick r:id="rId12" action="ppaction://hlinkfile"/>
                        </a:rPr>
                        <a:t>P137</a:t>
                      </a:r>
                      <a:endParaRPr lang="nb-NO" sz="2000" b="1">
                        <a:effectLst/>
                        <a:latin typeface="Calibri"/>
                        <a:ea typeface="Times New Roman"/>
                      </a:endParaRPr>
                    </a:p>
                  </a:txBody>
                  <a:tcPr marL="68580" marR="68580" marT="0" marB="0"/>
                </a:tc>
                <a:tc>
                  <a:txBody>
                    <a:bodyPr/>
                    <a:lstStyle/>
                    <a:p>
                      <a:pPr algn="l">
                        <a:lnSpc>
                          <a:spcPct val="115000"/>
                        </a:lnSpc>
                        <a:spcAft>
                          <a:spcPts val="0"/>
                        </a:spcAft>
                      </a:pPr>
                      <a:r>
                        <a:rPr lang="en-GB" sz="2000" b="0" dirty="0" smtClean="0">
                          <a:effectLst/>
                          <a:latin typeface="Calibri"/>
                          <a:ea typeface="Times New Roman"/>
                        </a:rPr>
                        <a:t>exemplifies</a:t>
                      </a:r>
                      <a:endParaRPr lang="nb-NO" sz="2000" b="1" dirty="0">
                        <a:effectLst/>
                        <a:latin typeface="Calibri"/>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NO</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dirty="0">
                          <a:effectLst/>
                          <a:latin typeface="Calibri"/>
                          <a:ea typeface="Times New Roman"/>
                        </a:rPr>
                        <a:t>IMP</a:t>
                      </a:r>
                      <a:endParaRPr lang="nb-NO" sz="2000" dirty="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3" action="ppaction://hlinkfile"/>
                        </a:rPr>
                        <a:t>E1</a:t>
                      </a:r>
                      <a:r>
                        <a:rPr lang="en-GB" sz="2000">
                          <a:effectLst/>
                          <a:latin typeface="Calibri"/>
                          <a:ea typeface="Times New Roman"/>
                        </a:rPr>
                        <a:t> CRM Entity</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11" action="ppaction://hlinkfile"/>
                        </a:rPr>
                        <a:t>E55</a:t>
                      </a:r>
                      <a:r>
                        <a:rPr lang="en-GB" sz="2000">
                          <a:effectLst/>
                          <a:latin typeface="Calibri"/>
                          <a:ea typeface="Times New Roman"/>
                        </a:rPr>
                        <a:t> Type</a:t>
                      </a:r>
                      <a:endParaRPr lang="nb-NO" sz="2000">
                        <a:effectLst/>
                        <a:latin typeface="Times New Roman"/>
                        <a:ea typeface="Times New Roman"/>
                      </a:endParaRPr>
                    </a:p>
                  </a:txBody>
                  <a:tcPr marL="68580" marR="68580" marT="0" marB="0"/>
                </a:tc>
              </a:tr>
              <a:tr h="393428">
                <a:tc>
                  <a:txBody>
                    <a:bodyPr/>
                    <a:lstStyle/>
                    <a:p>
                      <a:pPr algn="just">
                        <a:lnSpc>
                          <a:spcPct val="115000"/>
                        </a:lnSpc>
                        <a:spcAft>
                          <a:spcPts val="0"/>
                        </a:spcAft>
                      </a:pPr>
                      <a:r>
                        <a:rPr lang="en-GB" sz="2000" b="0" u="sng" dirty="0">
                          <a:solidFill>
                            <a:srgbClr val="0000FF"/>
                          </a:solidFill>
                          <a:effectLst/>
                          <a:latin typeface="Calibri"/>
                          <a:ea typeface="Times New Roman"/>
                          <a:hlinkClick r:id="rId13" action="ppaction://hlinkfile"/>
                        </a:rPr>
                        <a:t>P15</a:t>
                      </a:r>
                      <a:endParaRPr lang="nb-NO" sz="2000" b="1" dirty="0">
                        <a:effectLst/>
                        <a:latin typeface="Calibri"/>
                        <a:ea typeface="Times New Roman"/>
                      </a:endParaRPr>
                    </a:p>
                  </a:txBody>
                  <a:tcPr marL="68580" marR="68580" marT="0" marB="0"/>
                </a:tc>
                <a:tc>
                  <a:txBody>
                    <a:bodyPr/>
                    <a:lstStyle/>
                    <a:p>
                      <a:pPr algn="l">
                        <a:lnSpc>
                          <a:spcPct val="115000"/>
                        </a:lnSpc>
                        <a:spcAft>
                          <a:spcPts val="0"/>
                        </a:spcAft>
                      </a:pPr>
                      <a:r>
                        <a:rPr lang="en-GB" sz="2000" b="0" dirty="0">
                          <a:effectLst/>
                          <a:latin typeface="Calibri"/>
                          <a:ea typeface="Times New Roman"/>
                        </a:rPr>
                        <a:t>was </a:t>
                      </a:r>
                      <a:r>
                        <a:rPr lang="en-GB" sz="2000" b="0" dirty="0" smtClean="0">
                          <a:effectLst/>
                          <a:latin typeface="Calibri"/>
                          <a:ea typeface="Times New Roman"/>
                        </a:rPr>
                        <a:t>influenced</a:t>
                      </a:r>
                      <a:endParaRPr lang="nb-NO" sz="2000" b="1" dirty="0">
                        <a:effectLst/>
                        <a:latin typeface="Calibri"/>
                        <a:ea typeface="Times New Roman"/>
                      </a:endParaRPr>
                    </a:p>
                  </a:txBody>
                  <a:tcPr marL="68580" marR="68580" marT="0" marB="0"/>
                </a:tc>
                <a:tc>
                  <a:txBody>
                    <a:bodyPr/>
                    <a:lstStyle/>
                    <a:p>
                      <a:pPr>
                        <a:lnSpc>
                          <a:spcPct val="115000"/>
                        </a:lnSpc>
                        <a:spcAft>
                          <a:spcPts val="0"/>
                        </a:spcAft>
                      </a:pPr>
                      <a:r>
                        <a:rPr lang="en-GB" sz="2000" dirty="0" smtClean="0">
                          <a:solidFill>
                            <a:srgbClr val="FF0000"/>
                          </a:solidFill>
                          <a:effectLst/>
                          <a:latin typeface="Calibri"/>
                          <a:ea typeface="Times New Roman"/>
                        </a:rPr>
                        <a:t>NO</a:t>
                      </a:r>
                      <a:endParaRPr lang="nb-NO" sz="2000" dirty="0">
                        <a:solidFill>
                          <a:srgbClr val="FF0000"/>
                        </a:solidFill>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IMP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dirty="0">
                          <a:solidFill>
                            <a:srgbClr val="0000FF"/>
                          </a:solidFill>
                          <a:effectLst/>
                          <a:latin typeface="Calibri"/>
                          <a:ea typeface="Times New Roman"/>
                          <a:hlinkClick r:id="rId14" action="ppaction://hlinkfile"/>
                        </a:rPr>
                        <a:t>E7</a:t>
                      </a:r>
                      <a:r>
                        <a:rPr lang="en-GB" sz="2000" dirty="0">
                          <a:effectLst/>
                          <a:latin typeface="Calibri"/>
                          <a:ea typeface="Times New Roman"/>
                        </a:rPr>
                        <a:t> Activity</a:t>
                      </a:r>
                      <a:endParaRPr lang="nb-NO" sz="2000" dirty="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3" action="ppaction://hlinkfile"/>
                        </a:rPr>
                        <a:t>E1</a:t>
                      </a:r>
                      <a:r>
                        <a:rPr lang="en-GB" sz="2000">
                          <a:effectLst/>
                          <a:latin typeface="Calibri"/>
                          <a:ea typeface="Times New Roman"/>
                        </a:rPr>
                        <a:t> CRM Entity</a:t>
                      </a:r>
                      <a:endParaRPr lang="nb-NO" sz="2000">
                        <a:effectLst/>
                        <a:latin typeface="Times New Roman"/>
                        <a:ea typeface="Times New Roman"/>
                      </a:endParaRPr>
                    </a:p>
                  </a:txBody>
                  <a:tcPr marL="68580" marR="68580" marT="0" marB="0"/>
                </a:tc>
              </a:tr>
              <a:tr h="638375">
                <a:tc>
                  <a:txBody>
                    <a:bodyPr/>
                    <a:lstStyle/>
                    <a:p>
                      <a:pPr algn="just">
                        <a:lnSpc>
                          <a:spcPct val="115000"/>
                        </a:lnSpc>
                        <a:spcAft>
                          <a:spcPts val="0"/>
                        </a:spcAft>
                      </a:pPr>
                      <a:r>
                        <a:rPr lang="en-GB" sz="2000" b="0" u="sng" dirty="0">
                          <a:solidFill>
                            <a:srgbClr val="0000FF"/>
                          </a:solidFill>
                          <a:effectLst/>
                          <a:latin typeface="Calibri"/>
                          <a:ea typeface="Times New Roman"/>
                          <a:hlinkClick r:id="rId15" action="ppaction://hlinkfile"/>
                        </a:rPr>
                        <a:t>P17</a:t>
                      </a:r>
                      <a:endParaRPr lang="nb-NO" sz="2000" b="1" dirty="0">
                        <a:effectLst/>
                        <a:latin typeface="Calibri"/>
                        <a:ea typeface="Times New Roman"/>
                      </a:endParaRPr>
                    </a:p>
                  </a:txBody>
                  <a:tcPr marL="68580" marR="68580" marT="0" marB="0"/>
                </a:tc>
                <a:tc>
                  <a:txBody>
                    <a:bodyPr/>
                    <a:lstStyle/>
                    <a:p>
                      <a:pPr algn="l">
                        <a:lnSpc>
                          <a:spcPct val="115000"/>
                        </a:lnSpc>
                        <a:spcAft>
                          <a:spcPts val="0"/>
                        </a:spcAft>
                      </a:pPr>
                      <a:r>
                        <a:rPr lang="en-GB" sz="2000" b="0" dirty="0" smtClean="0">
                          <a:effectLst/>
                          <a:latin typeface="Calibri"/>
                          <a:ea typeface="Times New Roman"/>
                        </a:rPr>
                        <a:t>was  motivated</a:t>
                      </a:r>
                      <a:endParaRPr lang="nb-NO" sz="2000" b="1" dirty="0">
                        <a:effectLst/>
                        <a:latin typeface="Calibri"/>
                        <a:ea typeface="Times New Roman"/>
                      </a:endParaRPr>
                    </a:p>
                  </a:txBody>
                  <a:tcPr marL="68580" marR="68580" marT="0" marB="0"/>
                </a:tc>
                <a:tc>
                  <a:txBody>
                    <a:bodyPr/>
                    <a:lstStyle/>
                    <a:p>
                      <a:pPr>
                        <a:lnSpc>
                          <a:spcPct val="115000"/>
                        </a:lnSpc>
                        <a:spcAft>
                          <a:spcPts val="0"/>
                        </a:spcAft>
                      </a:pPr>
                      <a:r>
                        <a:rPr lang="en-GB" sz="2000" dirty="0" smtClean="0">
                          <a:solidFill>
                            <a:srgbClr val="FF0000"/>
                          </a:solidFill>
                          <a:effectLst/>
                          <a:latin typeface="Calibri"/>
                          <a:ea typeface="Times New Roman"/>
                        </a:rPr>
                        <a:t>NO</a:t>
                      </a:r>
                      <a:endParaRPr lang="nb-NO" sz="2000" dirty="0">
                        <a:solidFill>
                          <a:srgbClr val="FF0000"/>
                        </a:solidFill>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IMP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dirty="0">
                          <a:solidFill>
                            <a:srgbClr val="0000FF"/>
                          </a:solidFill>
                          <a:effectLst/>
                          <a:latin typeface="Calibri"/>
                          <a:ea typeface="Times New Roman"/>
                          <a:hlinkClick r:id="rId14" action="ppaction://hlinkfile"/>
                        </a:rPr>
                        <a:t>E7</a:t>
                      </a:r>
                      <a:r>
                        <a:rPr lang="en-GB" sz="2000" dirty="0">
                          <a:effectLst/>
                          <a:latin typeface="Calibri"/>
                          <a:ea typeface="Times New Roman"/>
                        </a:rPr>
                        <a:t> Activity</a:t>
                      </a:r>
                      <a:endParaRPr lang="nb-NO" sz="2000" dirty="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3" action="ppaction://hlinkfile"/>
                        </a:rPr>
                        <a:t>E1</a:t>
                      </a:r>
                      <a:r>
                        <a:rPr lang="en-GB" sz="2000">
                          <a:effectLst/>
                          <a:latin typeface="Calibri"/>
                          <a:ea typeface="Times New Roman"/>
                        </a:rPr>
                        <a:t> CRM Entity</a:t>
                      </a:r>
                      <a:endParaRPr lang="nb-NO" sz="2000">
                        <a:effectLst/>
                        <a:latin typeface="Times New Roman"/>
                        <a:ea typeface="Times New Roman"/>
                      </a:endParaRPr>
                    </a:p>
                  </a:txBody>
                  <a:tcPr marL="68580" marR="68580" marT="0" marB="0"/>
                </a:tc>
              </a:tr>
              <a:tr h="462649">
                <a:tc>
                  <a:txBody>
                    <a:bodyPr/>
                    <a:lstStyle/>
                    <a:p>
                      <a:pPr algn="just">
                        <a:lnSpc>
                          <a:spcPct val="115000"/>
                        </a:lnSpc>
                        <a:spcAft>
                          <a:spcPts val="0"/>
                        </a:spcAft>
                      </a:pPr>
                      <a:r>
                        <a:rPr lang="en-GB" sz="2000" b="0" u="sng" dirty="0">
                          <a:solidFill>
                            <a:srgbClr val="0000FF"/>
                          </a:solidFill>
                          <a:effectLst/>
                          <a:latin typeface="Calibri"/>
                          <a:ea typeface="Times New Roman"/>
                          <a:hlinkClick r:id="rId16" action="ppaction://hlinkfile"/>
                        </a:rPr>
                        <a:t>P136</a:t>
                      </a:r>
                      <a:endParaRPr lang="nb-NO" sz="2000" b="1" dirty="0">
                        <a:effectLst/>
                        <a:latin typeface="Calibri"/>
                        <a:ea typeface="Times New Roman"/>
                      </a:endParaRPr>
                    </a:p>
                  </a:txBody>
                  <a:tcPr marL="68580" marR="68580" marT="0" marB="0"/>
                </a:tc>
                <a:tc>
                  <a:txBody>
                    <a:bodyPr/>
                    <a:lstStyle/>
                    <a:p>
                      <a:pPr algn="l">
                        <a:lnSpc>
                          <a:spcPct val="115000"/>
                        </a:lnSpc>
                        <a:spcAft>
                          <a:spcPts val="0"/>
                        </a:spcAft>
                      </a:pPr>
                      <a:r>
                        <a:rPr lang="en-GB" sz="2000" b="0" dirty="0" smtClean="0">
                          <a:effectLst/>
                          <a:latin typeface="Calibri"/>
                          <a:ea typeface="Times New Roman"/>
                        </a:rPr>
                        <a:t>was </a:t>
                      </a:r>
                      <a:r>
                        <a:rPr lang="en-GB" sz="2000" b="0" dirty="0">
                          <a:effectLst/>
                          <a:latin typeface="Calibri"/>
                          <a:ea typeface="Times New Roman"/>
                        </a:rPr>
                        <a:t>based on </a:t>
                      </a:r>
                      <a:endParaRPr lang="nb-NO" sz="2000" b="1" dirty="0">
                        <a:effectLst/>
                        <a:latin typeface="Calibri"/>
                        <a:ea typeface="Times New Roman"/>
                      </a:endParaRPr>
                    </a:p>
                  </a:txBody>
                  <a:tcPr marL="68580" marR="68580" marT="0" marB="0"/>
                </a:tc>
                <a:tc>
                  <a:txBody>
                    <a:bodyPr/>
                    <a:lstStyle/>
                    <a:p>
                      <a:pPr>
                        <a:lnSpc>
                          <a:spcPct val="115000"/>
                        </a:lnSpc>
                        <a:spcAft>
                          <a:spcPts val="0"/>
                        </a:spcAft>
                      </a:pPr>
                      <a:r>
                        <a:rPr lang="en-GB" sz="2000" dirty="0" smtClean="0">
                          <a:solidFill>
                            <a:srgbClr val="FF0000"/>
                          </a:solidFill>
                          <a:effectLst/>
                          <a:latin typeface="Calibri"/>
                          <a:ea typeface="Times New Roman"/>
                        </a:rPr>
                        <a:t>NO</a:t>
                      </a:r>
                      <a:endParaRPr lang="nb-NO" sz="2000" dirty="0">
                        <a:solidFill>
                          <a:srgbClr val="FF0000"/>
                        </a:solidFill>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IMP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dirty="0">
                          <a:solidFill>
                            <a:srgbClr val="0000FF"/>
                          </a:solidFill>
                          <a:effectLst/>
                          <a:latin typeface="Calibri"/>
                          <a:ea typeface="Times New Roman"/>
                          <a:hlinkClick r:id="rId17" action="ppaction://hlinkfile"/>
                        </a:rPr>
                        <a:t>E83</a:t>
                      </a:r>
                      <a:r>
                        <a:rPr lang="en-GB" sz="2000" dirty="0">
                          <a:effectLst/>
                          <a:latin typeface="Calibri"/>
                          <a:ea typeface="Times New Roman"/>
                        </a:rPr>
                        <a:t> Type Creation</a:t>
                      </a:r>
                      <a:endParaRPr lang="nb-NO" sz="2000" dirty="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3" action="ppaction://hlinkfile"/>
                        </a:rPr>
                        <a:t>E1</a:t>
                      </a:r>
                      <a:r>
                        <a:rPr lang="en-GB" sz="2000">
                          <a:effectLst/>
                          <a:latin typeface="Calibri"/>
                          <a:ea typeface="Times New Roman"/>
                        </a:rPr>
                        <a:t> CRM Entity</a:t>
                      </a:r>
                      <a:endParaRPr lang="nb-NO" sz="2000">
                        <a:effectLst/>
                        <a:latin typeface="Times New Roman"/>
                        <a:ea typeface="Times New Roman"/>
                      </a:endParaRPr>
                    </a:p>
                  </a:txBody>
                  <a:tcPr marL="68580" marR="68580" marT="0" marB="0"/>
                </a:tc>
              </a:tr>
              <a:tr h="868658">
                <a:tc>
                  <a:txBody>
                    <a:bodyPr/>
                    <a:lstStyle/>
                    <a:p>
                      <a:pPr algn="just">
                        <a:lnSpc>
                          <a:spcPct val="115000"/>
                        </a:lnSpc>
                        <a:spcAft>
                          <a:spcPts val="0"/>
                        </a:spcAft>
                      </a:pPr>
                      <a:r>
                        <a:rPr lang="en-GB" sz="2000" b="0" u="sng">
                          <a:solidFill>
                            <a:srgbClr val="0000FF"/>
                          </a:solidFill>
                          <a:effectLst/>
                          <a:latin typeface="Calibri"/>
                          <a:ea typeface="Times New Roman"/>
                          <a:hlinkClick r:id="rId18" action="ppaction://hlinkfile"/>
                        </a:rPr>
                        <a:t>P20</a:t>
                      </a:r>
                      <a:endParaRPr lang="nb-NO" sz="2000" b="1">
                        <a:effectLst/>
                        <a:latin typeface="Calibri"/>
                        <a:ea typeface="Times New Roman"/>
                      </a:endParaRPr>
                    </a:p>
                  </a:txBody>
                  <a:tcPr marL="68580" marR="68580" marT="0" marB="0"/>
                </a:tc>
                <a:tc>
                  <a:txBody>
                    <a:bodyPr/>
                    <a:lstStyle/>
                    <a:p>
                      <a:pPr algn="l">
                        <a:lnSpc>
                          <a:spcPct val="115000"/>
                        </a:lnSpc>
                        <a:spcAft>
                          <a:spcPts val="0"/>
                        </a:spcAft>
                      </a:pPr>
                      <a:r>
                        <a:rPr lang="en-GB" sz="2000" b="0" dirty="0">
                          <a:effectLst/>
                          <a:latin typeface="Calibri"/>
                          <a:ea typeface="Times New Roman"/>
                        </a:rPr>
                        <a:t>had specific </a:t>
                      </a:r>
                      <a:r>
                        <a:rPr lang="en-GB" sz="2000" b="0" dirty="0" smtClean="0">
                          <a:effectLst/>
                          <a:latin typeface="Calibri"/>
                          <a:ea typeface="Times New Roman"/>
                        </a:rPr>
                        <a:t>purpose</a:t>
                      </a:r>
                      <a:endParaRPr lang="nb-NO" sz="2000" b="1" dirty="0">
                        <a:effectLst/>
                        <a:latin typeface="Calibri"/>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NO</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IMP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dirty="0">
                          <a:solidFill>
                            <a:srgbClr val="0000FF"/>
                          </a:solidFill>
                          <a:effectLst/>
                          <a:latin typeface="Calibri"/>
                          <a:ea typeface="Times New Roman"/>
                          <a:hlinkClick r:id="rId14" action="ppaction://hlinkfile"/>
                        </a:rPr>
                        <a:t>E7</a:t>
                      </a:r>
                      <a:r>
                        <a:rPr lang="en-GB" sz="2000" dirty="0">
                          <a:effectLst/>
                          <a:latin typeface="Calibri"/>
                          <a:ea typeface="Times New Roman"/>
                        </a:rPr>
                        <a:t> Activity</a:t>
                      </a:r>
                      <a:endParaRPr lang="nb-NO" sz="2000" dirty="0">
                        <a:effectLst/>
                        <a:latin typeface="Times New Roman"/>
                        <a:ea typeface="Times New Roman"/>
                      </a:endParaRPr>
                    </a:p>
                  </a:txBody>
                  <a:tcPr marL="68580" marR="68580" marT="0" marB="0"/>
                </a:tc>
                <a:tc>
                  <a:txBody>
                    <a:bodyPr/>
                    <a:lstStyle/>
                    <a:p>
                      <a:pPr>
                        <a:lnSpc>
                          <a:spcPct val="115000"/>
                        </a:lnSpc>
                        <a:spcAft>
                          <a:spcPts val="0"/>
                        </a:spcAft>
                      </a:pPr>
                      <a:r>
                        <a:rPr lang="en-GB" sz="2000" u="sng" dirty="0">
                          <a:solidFill>
                            <a:srgbClr val="0000FF"/>
                          </a:solidFill>
                          <a:effectLst/>
                          <a:latin typeface="Calibri"/>
                          <a:ea typeface="Times New Roman"/>
                          <a:hlinkClick r:id="rId14" action="ppaction://hlinkfile"/>
                        </a:rPr>
                        <a:t>E5</a:t>
                      </a:r>
                      <a:r>
                        <a:rPr lang="en-GB" sz="2000" dirty="0">
                          <a:effectLst/>
                          <a:latin typeface="Calibri"/>
                          <a:ea typeface="Times New Roman"/>
                        </a:rPr>
                        <a:t> Event</a:t>
                      </a:r>
                      <a:endParaRPr lang="nb-NO" sz="2000" dirty="0">
                        <a:effectLst/>
                        <a:latin typeface="Times New Roman"/>
                        <a:ea typeface="Times New Roman"/>
                      </a:endParaRPr>
                    </a:p>
                  </a:txBody>
                  <a:tcPr marL="68580" marR="68580" marT="0" marB="0"/>
                </a:tc>
              </a:tr>
            </a:tbl>
          </a:graphicData>
        </a:graphic>
      </p:graphicFrame>
      <p:sp>
        <p:nvSpPr>
          <p:cNvPr id="3" name="TextBox 2"/>
          <p:cNvSpPr txBox="1"/>
          <p:nvPr/>
        </p:nvSpPr>
        <p:spPr>
          <a:xfrm>
            <a:off x="758767" y="188640"/>
            <a:ext cx="7543475" cy="646331"/>
          </a:xfrm>
          <a:prstGeom prst="rect">
            <a:avLst/>
          </a:prstGeom>
          <a:noFill/>
        </p:spPr>
        <p:txBody>
          <a:bodyPr wrap="none" rtlCol="0">
            <a:spAutoFit/>
          </a:bodyPr>
          <a:lstStyle/>
          <a:p>
            <a:r>
              <a:rPr lang="en-US" sz="3600" dirty="0" smtClean="0"/>
              <a:t>Implicit, possibly transitive properties 1</a:t>
            </a:r>
            <a:endParaRPr lang="en-US" sz="3600" dirty="0"/>
          </a:p>
        </p:txBody>
      </p:sp>
    </p:spTree>
    <p:extLst>
      <p:ext uri="{BB962C8B-B14F-4D97-AF65-F5344CB8AC3E}">
        <p14:creationId xmlns:p14="http://schemas.microsoft.com/office/powerpoint/2010/main" val="42243210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294952519"/>
              </p:ext>
            </p:extLst>
          </p:nvPr>
        </p:nvGraphicFramePr>
        <p:xfrm>
          <a:off x="179512" y="1612811"/>
          <a:ext cx="8856984" cy="4800222"/>
        </p:xfrm>
        <a:graphic>
          <a:graphicData uri="http://schemas.openxmlformats.org/drawingml/2006/table">
            <a:tbl>
              <a:tblPr>
                <a:tableStyleId>{5C22544A-7EE6-4342-B048-85BDC9FD1C3A}</a:tableStyleId>
              </a:tblPr>
              <a:tblGrid>
                <a:gridCol w="720079"/>
                <a:gridCol w="2088233"/>
                <a:gridCol w="648072"/>
                <a:gridCol w="576064"/>
                <a:gridCol w="2808312"/>
                <a:gridCol w="2016224"/>
              </a:tblGrid>
              <a:tr h="468743">
                <a:tc>
                  <a:txBody>
                    <a:bodyPr/>
                    <a:lstStyle/>
                    <a:p>
                      <a:pPr algn="just">
                        <a:lnSpc>
                          <a:spcPct val="115000"/>
                        </a:lnSpc>
                        <a:spcAft>
                          <a:spcPts val="0"/>
                        </a:spcAft>
                      </a:pPr>
                      <a:r>
                        <a:rPr lang="en-GB" sz="2000" b="0" u="sng" dirty="0" smtClean="0">
                          <a:solidFill>
                            <a:srgbClr val="0000FF"/>
                          </a:solidFill>
                          <a:effectLst/>
                          <a:latin typeface="Calibri"/>
                          <a:ea typeface="Times New Roman"/>
                          <a:hlinkClick r:id="rId2" action="ppaction://hlinkfile"/>
                        </a:rPr>
                        <a:t>P62</a:t>
                      </a:r>
                      <a:endParaRPr lang="nb-NO" sz="2000" b="1" dirty="0">
                        <a:effectLst/>
                        <a:latin typeface="Calibri"/>
                        <a:ea typeface="Times New Roman"/>
                      </a:endParaRPr>
                    </a:p>
                  </a:txBody>
                  <a:tcPr marL="68580" marR="68580" marT="0" marB="0"/>
                </a:tc>
                <a:tc>
                  <a:txBody>
                    <a:bodyPr/>
                    <a:lstStyle/>
                    <a:p>
                      <a:pPr algn="l">
                        <a:lnSpc>
                          <a:spcPct val="115000"/>
                        </a:lnSpc>
                        <a:spcAft>
                          <a:spcPts val="0"/>
                        </a:spcAft>
                      </a:pPr>
                      <a:r>
                        <a:rPr lang="en-GB" sz="2000" b="0" dirty="0">
                          <a:effectLst/>
                          <a:latin typeface="Calibri"/>
                          <a:ea typeface="Times New Roman"/>
                        </a:rPr>
                        <a:t>depicts </a:t>
                      </a:r>
                      <a:endParaRPr lang="nb-NO" sz="2000" b="1" dirty="0">
                        <a:effectLst/>
                        <a:latin typeface="Calibri"/>
                        <a:ea typeface="Times New Roman"/>
                      </a:endParaRPr>
                    </a:p>
                  </a:txBody>
                  <a:tcPr marL="68580" marR="68580" marT="0" marB="0"/>
                </a:tc>
                <a:tc>
                  <a:txBody>
                    <a:bodyPr/>
                    <a:lstStyle/>
                    <a:p>
                      <a:pPr>
                        <a:lnSpc>
                          <a:spcPct val="115000"/>
                        </a:lnSpc>
                        <a:spcAft>
                          <a:spcPts val="0"/>
                        </a:spcAft>
                      </a:pPr>
                      <a:r>
                        <a:rPr lang="en-GB" sz="2000" dirty="0" smtClean="0">
                          <a:solidFill>
                            <a:srgbClr val="FF0000"/>
                          </a:solidFill>
                          <a:effectLst/>
                          <a:latin typeface="Calibri"/>
                          <a:ea typeface="Times New Roman"/>
                        </a:rPr>
                        <a:t>NO</a:t>
                      </a:r>
                      <a:endParaRPr lang="nb-NO" sz="2000" dirty="0">
                        <a:solidFill>
                          <a:srgbClr val="FF0000"/>
                        </a:solidFill>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IMP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3" action="ppaction://hlinkfile"/>
                        </a:rPr>
                        <a:t>E24</a:t>
                      </a:r>
                      <a:r>
                        <a:rPr lang="en-GB" sz="2000">
                          <a:effectLst/>
                          <a:latin typeface="Calibri"/>
                          <a:ea typeface="Times New Roman"/>
                        </a:rPr>
                        <a:t> Physical Man-Made Thing</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4" action="ppaction://hlinkfile"/>
                        </a:rPr>
                        <a:t>E1</a:t>
                      </a:r>
                      <a:r>
                        <a:rPr lang="en-GB" sz="2000">
                          <a:effectLst/>
                          <a:latin typeface="Calibri"/>
                          <a:ea typeface="Times New Roman"/>
                        </a:rPr>
                        <a:t> CRM Entity</a:t>
                      </a:r>
                      <a:endParaRPr lang="nb-NO" sz="2000">
                        <a:effectLst/>
                        <a:latin typeface="Times New Roman"/>
                        <a:ea typeface="Times New Roman"/>
                      </a:endParaRPr>
                    </a:p>
                  </a:txBody>
                  <a:tcPr marL="68580" marR="68580" marT="0" marB="0"/>
                </a:tc>
              </a:tr>
              <a:tr h="468743">
                <a:tc>
                  <a:txBody>
                    <a:bodyPr/>
                    <a:lstStyle/>
                    <a:p>
                      <a:pPr algn="just">
                        <a:lnSpc>
                          <a:spcPct val="115000"/>
                        </a:lnSpc>
                        <a:spcAft>
                          <a:spcPts val="0"/>
                        </a:spcAft>
                      </a:pPr>
                      <a:r>
                        <a:rPr lang="en-GB" sz="2000" b="0" u="sng">
                          <a:solidFill>
                            <a:srgbClr val="0000FF"/>
                          </a:solidFill>
                          <a:effectLst/>
                          <a:latin typeface="Calibri"/>
                          <a:ea typeface="Times New Roman"/>
                          <a:hlinkClick r:id="rId5" action="ppaction://hlinkfile"/>
                        </a:rPr>
                        <a:t>P67</a:t>
                      </a:r>
                      <a:endParaRPr lang="nb-NO" sz="2000" b="1">
                        <a:effectLst/>
                        <a:latin typeface="Calibri"/>
                        <a:ea typeface="Times New Roman"/>
                      </a:endParaRPr>
                    </a:p>
                  </a:txBody>
                  <a:tcPr marL="68580" marR="68580" marT="0" marB="0"/>
                </a:tc>
                <a:tc>
                  <a:txBody>
                    <a:bodyPr/>
                    <a:lstStyle/>
                    <a:p>
                      <a:pPr algn="l">
                        <a:lnSpc>
                          <a:spcPct val="115000"/>
                        </a:lnSpc>
                        <a:spcAft>
                          <a:spcPts val="0"/>
                        </a:spcAft>
                      </a:pPr>
                      <a:r>
                        <a:rPr lang="en-GB" sz="2000" b="0" dirty="0">
                          <a:effectLst/>
                          <a:latin typeface="Calibri"/>
                          <a:ea typeface="Times New Roman"/>
                        </a:rPr>
                        <a:t>refers </a:t>
                      </a:r>
                      <a:r>
                        <a:rPr lang="en-GB" sz="2000" b="0" dirty="0" smtClean="0">
                          <a:effectLst/>
                          <a:latin typeface="Calibri"/>
                          <a:ea typeface="Times New Roman"/>
                        </a:rPr>
                        <a:t>to</a:t>
                      </a:r>
                      <a:endParaRPr lang="nb-NO" sz="2000" b="1" dirty="0">
                        <a:effectLst/>
                        <a:latin typeface="Calibri"/>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NO</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IMP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6" action="ppaction://hlinkfile"/>
                        </a:rPr>
                        <a:t>E89</a:t>
                      </a:r>
                      <a:r>
                        <a:rPr lang="en-GB" sz="2000">
                          <a:effectLst/>
                          <a:latin typeface="Calibri"/>
                          <a:ea typeface="Times New Roman"/>
                        </a:rPr>
                        <a:t> Propositional Object</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4" action="ppaction://hlinkfile"/>
                        </a:rPr>
                        <a:t>E1</a:t>
                      </a:r>
                      <a:r>
                        <a:rPr lang="en-GB" sz="2000">
                          <a:effectLst/>
                          <a:latin typeface="Calibri"/>
                          <a:ea typeface="Times New Roman"/>
                        </a:rPr>
                        <a:t> CRM Entity</a:t>
                      </a:r>
                      <a:endParaRPr lang="nb-NO" sz="2000">
                        <a:effectLst/>
                        <a:latin typeface="Times New Roman"/>
                        <a:ea typeface="Times New Roman"/>
                      </a:endParaRPr>
                    </a:p>
                  </a:txBody>
                  <a:tcPr marL="68580" marR="68580" marT="0" marB="0"/>
                </a:tc>
              </a:tr>
              <a:tr h="446655">
                <a:tc>
                  <a:txBody>
                    <a:bodyPr/>
                    <a:lstStyle/>
                    <a:p>
                      <a:pPr algn="just">
                        <a:lnSpc>
                          <a:spcPct val="115000"/>
                        </a:lnSpc>
                        <a:spcAft>
                          <a:spcPts val="0"/>
                        </a:spcAft>
                      </a:pPr>
                      <a:r>
                        <a:rPr lang="en-GB" sz="2000" b="0" u="sng">
                          <a:solidFill>
                            <a:srgbClr val="0000FF"/>
                          </a:solidFill>
                          <a:effectLst/>
                          <a:latin typeface="Calibri"/>
                          <a:ea typeface="Times New Roman"/>
                          <a:hlinkClick r:id="rId7" action="ppaction://hlinkfile"/>
                        </a:rPr>
                        <a:t>P70</a:t>
                      </a:r>
                      <a:endParaRPr lang="nb-NO" sz="2000" b="1">
                        <a:effectLst/>
                        <a:latin typeface="Calibri"/>
                        <a:ea typeface="Times New Roman"/>
                      </a:endParaRPr>
                    </a:p>
                  </a:txBody>
                  <a:tcPr marL="68580" marR="68580" marT="0" marB="0"/>
                </a:tc>
                <a:tc>
                  <a:txBody>
                    <a:bodyPr/>
                    <a:lstStyle/>
                    <a:p>
                      <a:pPr algn="l">
                        <a:lnSpc>
                          <a:spcPct val="115000"/>
                        </a:lnSpc>
                        <a:spcAft>
                          <a:spcPts val="0"/>
                        </a:spcAft>
                      </a:pPr>
                      <a:r>
                        <a:rPr lang="en-GB" sz="2000" b="0" dirty="0" smtClean="0">
                          <a:effectLst/>
                          <a:latin typeface="Calibri"/>
                          <a:ea typeface="Times New Roman"/>
                        </a:rPr>
                        <a:t>documents </a:t>
                      </a:r>
                      <a:endParaRPr lang="nb-NO" sz="2000" b="1" dirty="0">
                        <a:effectLst/>
                        <a:latin typeface="Calibri"/>
                        <a:ea typeface="Times New Roman"/>
                      </a:endParaRPr>
                    </a:p>
                  </a:txBody>
                  <a:tcPr marL="68580" marR="68580" marT="0" marB="0"/>
                </a:tc>
                <a:tc>
                  <a:txBody>
                    <a:bodyPr/>
                    <a:lstStyle/>
                    <a:p>
                      <a:pPr>
                        <a:lnSpc>
                          <a:spcPct val="115000"/>
                        </a:lnSpc>
                        <a:spcAft>
                          <a:spcPts val="0"/>
                        </a:spcAft>
                      </a:pPr>
                      <a:r>
                        <a:rPr lang="en-GB" sz="2000" dirty="0">
                          <a:effectLst/>
                          <a:latin typeface="Calibri"/>
                          <a:ea typeface="Times New Roman"/>
                        </a:rPr>
                        <a:t>NO</a:t>
                      </a:r>
                      <a:endParaRPr lang="nb-NO" sz="2000" dirty="0">
                        <a:effectLst/>
                        <a:latin typeface="Times New Roman"/>
                        <a:ea typeface="Times New Roman"/>
                      </a:endParaRPr>
                    </a:p>
                  </a:txBody>
                  <a:tcPr marL="68580" marR="68580" marT="0" marB="0"/>
                </a:tc>
                <a:tc>
                  <a:txBody>
                    <a:bodyPr/>
                    <a:lstStyle/>
                    <a:p>
                      <a:pPr>
                        <a:lnSpc>
                          <a:spcPct val="115000"/>
                        </a:lnSpc>
                        <a:spcAft>
                          <a:spcPts val="0"/>
                        </a:spcAft>
                      </a:pPr>
                      <a:r>
                        <a:rPr lang="en-GB" sz="2000" dirty="0">
                          <a:effectLst/>
                          <a:latin typeface="Calibri"/>
                          <a:ea typeface="Times New Roman"/>
                        </a:rPr>
                        <a:t>IMP</a:t>
                      </a:r>
                      <a:endParaRPr lang="nb-NO" sz="2000" dirty="0">
                        <a:effectLst/>
                        <a:latin typeface="Times New Roman"/>
                        <a:ea typeface="Times New Roman"/>
                      </a:endParaRPr>
                    </a:p>
                  </a:txBody>
                  <a:tcPr marL="68580" marR="68580" marT="0" marB="0"/>
                </a:tc>
                <a:tc>
                  <a:txBody>
                    <a:bodyPr/>
                    <a:lstStyle/>
                    <a:p>
                      <a:pPr>
                        <a:lnSpc>
                          <a:spcPct val="115000"/>
                        </a:lnSpc>
                        <a:spcAft>
                          <a:spcPts val="0"/>
                        </a:spcAft>
                      </a:pPr>
                      <a:r>
                        <a:rPr lang="en-GB" sz="2000" u="sng" dirty="0">
                          <a:solidFill>
                            <a:srgbClr val="0000FF"/>
                          </a:solidFill>
                          <a:effectLst/>
                          <a:latin typeface="Calibri"/>
                          <a:ea typeface="Times New Roman"/>
                          <a:hlinkClick r:id="rId8" action="ppaction://hlinkfile"/>
                        </a:rPr>
                        <a:t>E31</a:t>
                      </a:r>
                      <a:r>
                        <a:rPr lang="en-GB" sz="2000" dirty="0">
                          <a:effectLst/>
                          <a:latin typeface="Calibri"/>
                          <a:ea typeface="Times New Roman"/>
                        </a:rPr>
                        <a:t> Document</a:t>
                      </a:r>
                      <a:endParaRPr lang="nb-NO" sz="2000" dirty="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4" action="ppaction://hlinkfile"/>
                        </a:rPr>
                        <a:t>E1</a:t>
                      </a:r>
                      <a:r>
                        <a:rPr lang="en-GB" sz="2000">
                          <a:effectLst/>
                          <a:latin typeface="Calibri"/>
                          <a:ea typeface="Times New Roman"/>
                        </a:rPr>
                        <a:t> CRM Entity</a:t>
                      </a:r>
                      <a:endParaRPr lang="nb-NO" sz="2000">
                        <a:effectLst/>
                        <a:latin typeface="Times New Roman"/>
                        <a:ea typeface="Times New Roman"/>
                      </a:endParaRPr>
                    </a:p>
                  </a:txBody>
                  <a:tcPr marL="68580" marR="68580" marT="0" marB="0"/>
                </a:tc>
              </a:tr>
              <a:tr h="427246">
                <a:tc>
                  <a:txBody>
                    <a:bodyPr/>
                    <a:lstStyle/>
                    <a:p>
                      <a:pPr algn="just">
                        <a:lnSpc>
                          <a:spcPct val="115000"/>
                        </a:lnSpc>
                        <a:spcAft>
                          <a:spcPts val="0"/>
                        </a:spcAft>
                      </a:pPr>
                      <a:r>
                        <a:rPr lang="en-GB" sz="2000" b="0" u="sng">
                          <a:solidFill>
                            <a:srgbClr val="0000FF"/>
                          </a:solidFill>
                          <a:effectLst/>
                          <a:latin typeface="Calibri"/>
                          <a:ea typeface="Times New Roman"/>
                          <a:hlinkClick r:id="rId9" action="ppaction://hlinkfile"/>
                        </a:rPr>
                        <a:t>P71</a:t>
                      </a:r>
                      <a:endParaRPr lang="nb-NO" sz="2000" b="1">
                        <a:effectLst/>
                        <a:latin typeface="Calibri"/>
                        <a:ea typeface="Times New Roman"/>
                      </a:endParaRPr>
                    </a:p>
                  </a:txBody>
                  <a:tcPr marL="68580" marR="68580" marT="0" marB="0"/>
                </a:tc>
                <a:tc>
                  <a:txBody>
                    <a:bodyPr/>
                    <a:lstStyle/>
                    <a:p>
                      <a:pPr algn="l">
                        <a:lnSpc>
                          <a:spcPct val="115000"/>
                        </a:lnSpc>
                        <a:spcAft>
                          <a:spcPts val="0"/>
                        </a:spcAft>
                      </a:pPr>
                      <a:r>
                        <a:rPr lang="en-GB" sz="2000" b="0" dirty="0" smtClean="0">
                          <a:effectLst/>
                          <a:latin typeface="Calibri"/>
                          <a:ea typeface="Times New Roman"/>
                        </a:rPr>
                        <a:t>lists</a:t>
                      </a:r>
                      <a:endParaRPr lang="nb-NO" sz="2000" b="1" dirty="0">
                        <a:effectLst/>
                        <a:latin typeface="Calibri"/>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NO</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IMP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dirty="0">
                          <a:solidFill>
                            <a:srgbClr val="0000FF"/>
                          </a:solidFill>
                          <a:effectLst/>
                          <a:latin typeface="Calibri"/>
                          <a:ea typeface="Times New Roman"/>
                          <a:hlinkClick r:id="rId10" action="ppaction://hlinkfile"/>
                        </a:rPr>
                        <a:t>E32</a:t>
                      </a:r>
                      <a:r>
                        <a:rPr lang="en-GB" sz="2000" dirty="0">
                          <a:effectLst/>
                          <a:latin typeface="Calibri"/>
                          <a:ea typeface="Times New Roman"/>
                        </a:rPr>
                        <a:t> Authority Document</a:t>
                      </a:r>
                      <a:endParaRPr lang="nb-NO" sz="2000" dirty="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4" action="ppaction://hlinkfile"/>
                        </a:rPr>
                        <a:t>E1</a:t>
                      </a:r>
                      <a:r>
                        <a:rPr lang="en-GB" sz="2000">
                          <a:effectLst/>
                          <a:latin typeface="Calibri"/>
                          <a:ea typeface="Times New Roman"/>
                        </a:rPr>
                        <a:t> CRM Entity</a:t>
                      </a:r>
                      <a:endParaRPr lang="nb-NO" sz="2000">
                        <a:effectLst/>
                        <a:latin typeface="Times New Roman"/>
                        <a:ea typeface="Times New Roman"/>
                      </a:endParaRPr>
                    </a:p>
                  </a:txBody>
                  <a:tcPr marL="68580" marR="68580" marT="0" marB="0"/>
                </a:tc>
              </a:tr>
              <a:tr h="393428">
                <a:tc>
                  <a:txBody>
                    <a:bodyPr/>
                    <a:lstStyle/>
                    <a:p>
                      <a:pPr algn="just">
                        <a:lnSpc>
                          <a:spcPct val="115000"/>
                        </a:lnSpc>
                        <a:spcAft>
                          <a:spcPts val="0"/>
                        </a:spcAft>
                      </a:pPr>
                      <a:r>
                        <a:rPr lang="en-GB" sz="2000" b="0" u="sng">
                          <a:solidFill>
                            <a:srgbClr val="0000FF"/>
                          </a:solidFill>
                          <a:effectLst/>
                          <a:latin typeface="Calibri"/>
                          <a:ea typeface="Times New Roman"/>
                          <a:hlinkClick r:id="rId11" action="ppaction://hlinkfile"/>
                        </a:rPr>
                        <a:t>P129</a:t>
                      </a:r>
                      <a:endParaRPr lang="nb-NO" sz="2000" b="1">
                        <a:effectLst/>
                        <a:latin typeface="Calibri"/>
                        <a:ea typeface="Times New Roman"/>
                      </a:endParaRPr>
                    </a:p>
                  </a:txBody>
                  <a:tcPr marL="68580" marR="68580" marT="0" marB="0"/>
                </a:tc>
                <a:tc>
                  <a:txBody>
                    <a:bodyPr/>
                    <a:lstStyle/>
                    <a:p>
                      <a:pPr algn="l">
                        <a:lnSpc>
                          <a:spcPct val="115000"/>
                        </a:lnSpc>
                        <a:spcAft>
                          <a:spcPts val="0"/>
                        </a:spcAft>
                      </a:pPr>
                      <a:r>
                        <a:rPr lang="en-GB" sz="2000" b="0" dirty="0" smtClean="0">
                          <a:effectLst/>
                          <a:latin typeface="Calibri"/>
                          <a:ea typeface="Times New Roman"/>
                        </a:rPr>
                        <a:t>is about</a:t>
                      </a:r>
                      <a:endParaRPr lang="nb-NO" sz="2000" b="1" dirty="0">
                        <a:effectLst/>
                        <a:latin typeface="Calibri"/>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NO</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IMP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dirty="0">
                          <a:solidFill>
                            <a:srgbClr val="0000FF"/>
                          </a:solidFill>
                          <a:effectLst/>
                          <a:latin typeface="Calibri"/>
                          <a:ea typeface="Times New Roman"/>
                          <a:hlinkClick r:id="rId6" action="ppaction://hlinkfile"/>
                        </a:rPr>
                        <a:t>E89</a:t>
                      </a:r>
                      <a:r>
                        <a:rPr lang="en-GB" sz="2000" dirty="0">
                          <a:effectLst/>
                          <a:latin typeface="Calibri"/>
                          <a:ea typeface="Times New Roman"/>
                        </a:rPr>
                        <a:t> Propositional Object</a:t>
                      </a:r>
                      <a:endParaRPr lang="nb-NO" sz="2000" dirty="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4" action="ppaction://hlinkfile"/>
                        </a:rPr>
                        <a:t>E1</a:t>
                      </a:r>
                      <a:r>
                        <a:rPr lang="en-GB" sz="2000">
                          <a:effectLst/>
                          <a:latin typeface="Calibri"/>
                          <a:ea typeface="Times New Roman"/>
                        </a:rPr>
                        <a:t> CRM Entity</a:t>
                      </a:r>
                      <a:endParaRPr lang="nb-NO" sz="2000">
                        <a:effectLst/>
                        <a:latin typeface="Times New Roman"/>
                        <a:ea typeface="Times New Roman"/>
                      </a:endParaRPr>
                    </a:p>
                  </a:txBody>
                  <a:tcPr marL="68580" marR="68580" marT="0" marB="0"/>
                </a:tc>
              </a:tr>
              <a:tr h="393428">
                <a:tc>
                  <a:txBody>
                    <a:bodyPr/>
                    <a:lstStyle/>
                    <a:p>
                      <a:pPr algn="just">
                        <a:lnSpc>
                          <a:spcPct val="115000"/>
                        </a:lnSpc>
                        <a:spcAft>
                          <a:spcPts val="0"/>
                        </a:spcAft>
                      </a:pPr>
                      <a:r>
                        <a:rPr lang="en-GB" sz="2000" b="0" u="sng">
                          <a:solidFill>
                            <a:srgbClr val="0000FF"/>
                          </a:solidFill>
                          <a:effectLst/>
                          <a:latin typeface="Calibri"/>
                          <a:ea typeface="Times New Roman"/>
                          <a:hlinkClick r:id="rId12" action="ppaction://hlinkfile"/>
                        </a:rPr>
                        <a:t>P138</a:t>
                      </a:r>
                      <a:endParaRPr lang="nb-NO" sz="2000" b="1">
                        <a:effectLst/>
                        <a:latin typeface="Calibri"/>
                        <a:ea typeface="Times New Roman"/>
                      </a:endParaRPr>
                    </a:p>
                  </a:txBody>
                  <a:tcPr marL="68580" marR="68580" marT="0" marB="0"/>
                </a:tc>
                <a:tc>
                  <a:txBody>
                    <a:bodyPr/>
                    <a:lstStyle/>
                    <a:p>
                      <a:pPr algn="l">
                        <a:lnSpc>
                          <a:spcPct val="115000"/>
                        </a:lnSpc>
                        <a:spcAft>
                          <a:spcPts val="0"/>
                        </a:spcAft>
                      </a:pPr>
                      <a:r>
                        <a:rPr lang="en-GB" sz="2000" b="0" dirty="0" smtClean="0">
                          <a:effectLst/>
                          <a:latin typeface="Calibri"/>
                          <a:ea typeface="Times New Roman"/>
                        </a:rPr>
                        <a:t>represents</a:t>
                      </a:r>
                      <a:endParaRPr lang="nb-NO" sz="2000" b="1" dirty="0">
                        <a:effectLst/>
                        <a:latin typeface="Calibri"/>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NO</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IMP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13" action="ppaction://hlinkfile"/>
                        </a:rPr>
                        <a:t>E36</a:t>
                      </a:r>
                      <a:r>
                        <a:rPr lang="en-GB" sz="2000">
                          <a:effectLst/>
                          <a:latin typeface="Calibri"/>
                          <a:ea typeface="Times New Roman"/>
                        </a:rPr>
                        <a:t> Visual Item</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dirty="0">
                          <a:solidFill>
                            <a:srgbClr val="0000FF"/>
                          </a:solidFill>
                          <a:effectLst/>
                          <a:latin typeface="Calibri"/>
                          <a:ea typeface="Times New Roman"/>
                          <a:hlinkClick r:id="rId4" action="ppaction://hlinkfile"/>
                        </a:rPr>
                        <a:t>E1</a:t>
                      </a:r>
                      <a:r>
                        <a:rPr lang="en-GB" sz="2000" dirty="0">
                          <a:effectLst/>
                          <a:latin typeface="Calibri"/>
                          <a:ea typeface="Times New Roman"/>
                        </a:rPr>
                        <a:t> CRM Entity</a:t>
                      </a:r>
                      <a:endParaRPr lang="nb-NO" sz="2000" dirty="0">
                        <a:effectLst/>
                        <a:latin typeface="Times New Roman"/>
                        <a:ea typeface="Times New Roman"/>
                      </a:endParaRPr>
                    </a:p>
                  </a:txBody>
                  <a:tcPr marL="68580" marR="68580" marT="0" marB="0"/>
                </a:tc>
              </a:tr>
              <a:tr h="638375">
                <a:tc>
                  <a:txBody>
                    <a:bodyPr/>
                    <a:lstStyle/>
                    <a:p>
                      <a:pPr algn="just">
                        <a:lnSpc>
                          <a:spcPct val="115000"/>
                        </a:lnSpc>
                        <a:spcAft>
                          <a:spcPts val="0"/>
                        </a:spcAft>
                      </a:pPr>
                      <a:r>
                        <a:rPr lang="en-GB" sz="2000" b="0" u="sng">
                          <a:solidFill>
                            <a:srgbClr val="0000FF"/>
                          </a:solidFill>
                          <a:effectLst/>
                          <a:latin typeface="Calibri"/>
                          <a:ea typeface="Times New Roman"/>
                          <a:hlinkClick r:id="rId14" action="ppaction://hlinkfile"/>
                        </a:rPr>
                        <a:t>P101</a:t>
                      </a:r>
                      <a:endParaRPr lang="nb-NO" sz="2000" b="1">
                        <a:effectLst/>
                        <a:latin typeface="Calibri"/>
                        <a:ea typeface="Times New Roman"/>
                      </a:endParaRPr>
                    </a:p>
                  </a:txBody>
                  <a:tcPr marL="68580" marR="68580" marT="0" marB="0"/>
                </a:tc>
                <a:tc>
                  <a:txBody>
                    <a:bodyPr/>
                    <a:lstStyle/>
                    <a:p>
                      <a:pPr algn="l">
                        <a:lnSpc>
                          <a:spcPct val="115000"/>
                        </a:lnSpc>
                        <a:spcAft>
                          <a:spcPts val="0"/>
                        </a:spcAft>
                      </a:pPr>
                      <a:r>
                        <a:rPr lang="en-GB" sz="2000" b="0" dirty="0">
                          <a:effectLst/>
                          <a:latin typeface="Calibri"/>
                          <a:ea typeface="Times New Roman"/>
                        </a:rPr>
                        <a:t>had as general </a:t>
                      </a:r>
                      <a:r>
                        <a:rPr lang="en-GB" sz="2000" b="0" dirty="0" smtClean="0">
                          <a:effectLst/>
                          <a:latin typeface="Calibri"/>
                          <a:ea typeface="Times New Roman"/>
                        </a:rPr>
                        <a:t>use</a:t>
                      </a:r>
                      <a:endParaRPr lang="nb-NO" sz="2000" b="1" dirty="0">
                        <a:effectLst/>
                        <a:latin typeface="Calibri"/>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NO</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IMP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15" action="ppaction://hlinkfile"/>
                        </a:rPr>
                        <a:t>E70</a:t>
                      </a:r>
                      <a:r>
                        <a:rPr lang="en-GB" sz="2000">
                          <a:effectLst/>
                          <a:latin typeface="Calibri"/>
                          <a:ea typeface="Times New Roman"/>
                        </a:rPr>
                        <a:t> Thing</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dirty="0">
                          <a:solidFill>
                            <a:srgbClr val="0000FF"/>
                          </a:solidFill>
                          <a:effectLst/>
                          <a:latin typeface="Calibri"/>
                          <a:ea typeface="Times New Roman"/>
                          <a:hlinkClick r:id="rId16" action="ppaction://hlinkfile"/>
                        </a:rPr>
                        <a:t>E55</a:t>
                      </a:r>
                      <a:r>
                        <a:rPr lang="en-GB" sz="2000" dirty="0">
                          <a:effectLst/>
                          <a:latin typeface="Calibri"/>
                          <a:ea typeface="Times New Roman"/>
                        </a:rPr>
                        <a:t> Type</a:t>
                      </a:r>
                      <a:endParaRPr lang="nb-NO" sz="2000" dirty="0">
                        <a:effectLst/>
                        <a:latin typeface="Times New Roman"/>
                        <a:ea typeface="Times New Roman"/>
                      </a:endParaRPr>
                    </a:p>
                  </a:txBody>
                  <a:tcPr marL="68580" marR="68580" marT="0" marB="0"/>
                </a:tc>
              </a:tr>
              <a:tr h="462649">
                <a:tc>
                  <a:txBody>
                    <a:bodyPr/>
                    <a:lstStyle/>
                    <a:p>
                      <a:pPr algn="just">
                        <a:lnSpc>
                          <a:spcPct val="115000"/>
                        </a:lnSpc>
                        <a:spcAft>
                          <a:spcPts val="0"/>
                        </a:spcAft>
                      </a:pPr>
                      <a:r>
                        <a:rPr lang="en-GB" sz="2000" b="0" u="sng">
                          <a:solidFill>
                            <a:srgbClr val="0000FF"/>
                          </a:solidFill>
                          <a:effectLst/>
                          <a:latin typeface="Calibri"/>
                          <a:ea typeface="Times New Roman"/>
                          <a:hlinkClick r:id="rId17" action="ppaction://hlinkfile"/>
                        </a:rPr>
                        <a:t>P103</a:t>
                      </a:r>
                      <a:endParaRPr lang="nb-NO" sz="2000" b="1">
                        <a:effectLst/>
                        <a:latin typeface="Calibri"/>
                        <a:ea typeface="Times New Roman"/>
                      </a:endParaRPr>
                    </a:p>
                  </a:txBody>
                  <a:tcPr marL="68580" marR="68580" marT="0" marB="0"/>
                </a:tc>
                <a:tc>
                  <a:txBody>
                    <a:bodyPr/>
                    <a:lstStyle/>
                    <a:p>
                      <a:pPr algn="l">
                        <a:lnSpc>
                          <a:spcPct val="115000"/>
                        </a:lnSpc>
                        <a:spcAft>
                          <a:spcPts val="0"/>
                        </a:spcAft>
                      </a:pPr>
                      <a:r>
                        <a:rPr lang="en-GB" sz="2000" b="0" dirty="0">
                          <a:effectLst/>
                          <a:latin typeface="Calibri"/>
                          <a:ea typeface="Times New Roman"/>
                        </a:rPr>
                        <a:t>was intended for </a:t>
                      </a:r>
                      <a:endParaRPr lang="nb-NO" sz="2000" b="1" dirty="0">
                        <a:effectLst/>
                        <a:latin typeface="Calibri"/>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NO</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IMP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18" action="ppaction://hlinkfile"/>
                        </a:rPr>
                        <a:t>E71</a:t>
                      </a:r>
                      <a:r>
                        <a:rPr lang="en-GB" sz="2000">
                          <a:effectLst/>
                          <a:latin typeface="Calibri"/>
                          <a:ea typeface="Times New Roman"/>
                        </a:rPr>
                        <a:t> Man-Made Thing</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dirty="0">
                          <a:solidFill>
                            <a:srgbClr val="0000FF"/>
                          </a:solidFill>
                          <a:effectLst/>
                          <a:latin typeface="Calibri"/>
                          <a:ea typeface="Times New Roman"/>
                          <a:hlinkClick r:id="rId16" action="ppaction://hlinkfile"/>
                        </a:rPr>
                        <a:t>E55</a:t>
                      </a:r>
                      <a:r>
                        <a:rPr lang="en-GB" sz="2000" dirty="0">
                          <a:effectLst/>
                          <a:latin typeface="Calibri"/>
                          <a:ea typeface="Times New Roman"/>
                        </a:rPr>
                        <a:t> Type</a:t>
                      </a:r>
                      <a:endParaRPr lang="nb-NO" sz="2000" dirty="0">
                        <a:effectLst/>
                        <a:latin typeface="Times New Roman"/>
                        <a:ea typeface="Times New Roman"/>
                      </a:endParaRPr>
                    </a:p>
                  </a:txBody>
                  <a:tcPr marL="68580" marR="68580" marT="0" marB="0"/>
                </a:tc>
              </a:tr>
              <a:tr h="868658">
                <a:tc>
                  <a:txBody>
                    <a:bodyPr/>
                    <a:lstStyle/>
                    <a:p>
                      <a:pPr algn="just">
                        <a:lnSpc>
                          <a:spcPct val="115000"/>
                        </a:lnSpc>
                        <a:spcAft>
                          <a:spcPts val="0"/>
                        </a:spcAft>
                      </a:pPr>
                      <a:r>
                        <a:rPr lang="en-GB" sz="2000" b="0" u="sng" dirty="0">
                          <a:solidFill>
                            <a:srgbClr val="0000FF"/>
                          </a:solidFill>
                          <a:effectLst/>
                          <a:latin typeface="Calibri"/>
                          <a:ea typeface="Times New Roman"/>
                          <a:hlinkClick r:id="rId19" action="ppaction://hlinkfile"/>
                        </a:rPr>
                        <a:t>P105</a:t>
                      </a:r>
                      <a:endParaRPr lang="nb-NO" sz="2000" b="1" dirty="0">
                        <a:effectLst/>
                        <a:latin typeface="Calibri"/>
                        <a:ea typeface="Times New Roman"/>
                      </a:endParaRPr>
                    </a:p>
                  </a:txBody>
                  <a:tcPr marL="68580" marR="68580" marT="0" marB="0"/>
                </a:tc>
                <a:tc>
                  <a:txBody>
                    <a:bodyPr/>
                    <a:lstStyle/>
                    <a:p>
                      <a:pPr algn="l">
                        <a:lnSpc>
                          <a:spcPct val="115000"/>
                        </a:lnSpc>
                        <a:spcAft>
                          <a:spcPts val="0"/>
                        </a:spcAft>
                      </a:pPr>
                      <a:r>
                        <a:rPr lang="en-GB" sz="2000" b="0" dirty="0">
                          <a:effectLst/>
                          <a:latin typeface="Calibri"/>
                          <a:ea typeface="Times New Roman"/>
                        </a:rPr>
                        <a:t>right held by </a:t>
                      </a:r>
                      <a:endParaRPr lang="nb-NO" sz="2000" b="1" dirty="0">
                        <a:effectLst/>
                        <a:latin typeface="Calibri"/>
                        <a:ea typeface="Times New Roman"/>
                      </a:endParaRPr>
                    </a:p>
                  </a:txBody>
                  <a:tcPr marL="68580" marR="68580" marT="0" marB="0"/>
                </a:tc>
                <a:tc>
                  <a:txBody>
                    <a:bodyPr/>
                    <a:lstStyle/>
                    <a:p>
                      <a:pPr>
                        <a:lnSpc>
                          <a:spcPct val="115000"/>
                        </a:lnSpc>
                        <a:spcAft>
                          <a:spcPts val="0"/>
                        </a:spcAft>
                      </a:pPr>
                      <a:r>
                        <a:rPr lang="en-GB" sz="2000" dirty="0" smtClean="0">
                          <a:solidFill>
                            <a:srgbClr val="FF0000"/>
                          </a:solidFill>
                          <a:effectLst/>
                          <a:latin typeface="Calibri"/>
                          <a:ea typeface="Times New Roman"/>
                        </a:rPr>
                        <a:t>NO</a:t>
                      </a:r>
                      <a:endParaRPr lang="nb-NO" sz="2000" dirty="0">
                        <a:solidFill>
                          <a:srgbClr val="FF0000"/>
                        </a:solidFill>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IMP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20" action="ppaction://hlinkfile"/>
                        </a:rPr>
                        <a:t>E72</a:t>
                      </a:r>
                      <a:r>
                        <a:rPr lang="en-GB" sz="2000">
                          <a:effectLst/>
                          <a:latin typeface="Calibri"/>
                          <a:ea typeface="Times New Roman"/>
                        </a:rPr>
                        <a:t> Legal Object</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dirty="0">
                          <a:solidFill>
                            <a:srgbClr val="0000FF"/>
                          </a:solidFill>
                          <a:effectLst/>
                          <a:latin typeface="Calibri"/>
                          <a:ea typeface="Times New Roman"/>
                          <a:hlinkClick r:id="rId21" action="ppaction://hlinkfile"/>
                        </a:rPr>
                        <a:t>E39</a:t>
                      </a:r>
                      <a:r>
                        <a:rPr lang="en-GB" sz="2000" dirty="0">
                          <a:effectLst/>
                          <a:latin typeface="Calibri"/>
                          <a:ea typeface="Times New Roman"/>
                        </a:rPr>
                        <a:t> Actor</a:t>
                      </a:r>
                      <a:endParaRPr lang="nb-NO" sz="2000" dirty="0">
                        <a:effectLst/>
                        <a:latin typeface="Times New Roman"/>
                        <a:ea typeface="Times New Roman"/>
                      </a:endParaRPr>
                    </a:p>
                  </a:txBody>
                  <a:tcPr marL="68580" marR="68580" marT="0" marB="0"/>
                </a:tc>
              </a:tr>
            </a:tbl>
          </a:graphicData>
        </a:graphic>
      </p:graphicFrame>
      <p:sp>
        <p:nvSpPr>
          <p:cNvPr id="3" name="TextBox 2"/>
          <p:cNvSpPr txBox="1"/>
          <p:nvPr/>
        </p:nvSpPr>
        <p:spPr>
          <a:xfrm>
            <a:off x="758767" y="188640"/>
            <a:ext cx="7543475" cy="646331"/>
          </a:xfrm>
          <a:prstGeom prst="rect">
            <a:avLst/>
          </a:prstGeom>
          <a:noFill/>
        </p:spPr>
        <p:txBody>
          <a:bodyPr wrap="none" rtlCol="0">
            <a:spAutoFit/>
          </a:bodyPr>
          <a:lstStyle/>
          <a:p>
            <a:r>
              <a:rPr lang="en-US" sz="3600" dirty="0" smtClean="0"/>
              <a:t>Implicit, possibly transitive properties 2</a:t>
            </a:r>
            <a:endParaRPr lang="en-US" sz="3600" dirty="0"/>
          </a:p>
        </p:txBody>
      </p:sp>
    </p:spTree>
    <p:extLst>
      <p:ext uri="{BB962C8B-B14F-4D97-AF65-F5344CB8AC3E}">
        <p14:creationId xmlns:p14="http://schemas.microsoft.com/office/powerpoint/2010/main" val="34232734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932448509"/>
              </p:ext>
            </p:extLst>
          </p:nvPr>
        </p:nvGraphicFramePr>
        <p:xfrm>
          <a:off x="179512" y="1052736"/>
          <a:ext cx="8856984" cy="5629457"/>
        </p:xfrm>
        <a:graphic>
          <a:graphicData uri="http://schemas.openxmlformats.org/drawingml/2006/table">
            <a:tbl>
              <a:tblPr>
                <a:tableStyleId>{5C22544A-7EE6-4342-B048-85BDC9FD1C3A}</a:tableStyleId>
              </a:tblPr>
              <a:tblGrid>
                <a:gridCol w="720079"/>
                <a:gridCol w="2016225"/>
                <a:gridCol w="504056"/>
                <a:gridCol w="576064"/>
                <a:gridCol w="2736304"/>
                <a:gridCol w="2304256"/>
              </a:tblGrid>
              <a:tr h="468743">
                <a:tc>
                  <a:txBody>
                    <a:bodyPr/>
                    <a:lstStyle/>
                    <a:p>
                      <a:pPr algn="just">
                        <a:lnSpc>
                          <a:spcPct val="115000"/>
                        </a:lnSpc>
                        <a:spcAft>
                          <a:spcPts val="0"/>
                        </a:spcAft>
                      </a:pPr>
                      <a:r>
                        <a:rPr lang="en-GB" sz="2000" b="0" u="sng" dirty="0" smtClean="0">
                          <a:solidFill>
                            <a:srgbClr val="0000FF"/>
                          </a:solidFill>
                          <a:effectLst/>
                          <a:latin typeface="Calibri"/>
                          <a:ea typeface="Times New Roman"/>
                        </a:rPr>
                        <a:t>P51</a:t>
                      </a:r>
                      <a:endParaRPr lang="nb-NO" sz="2000" b="1" dirty="0">
                        <a:effectLst/>
                        <a:latin typeface="Calibri"/>
                        <a:ea typeface="Times New Roman"/>
                      </a:endParaRPr>
                    </a:p>
                  </a:txBody>
                  <a:tcPr marL="68580" marR="68580" marT="0" marB="0"/>
                </a:tc>
                <a:tc>
                  <a:txBody>
                    <a:bodyPr/>
                    <a:lstStyle/>
                    <a:p>
                      <a:pPr algn="l">
                        <a:lnSpc>
                          <a:spcPct val="115000"/>
                        </a:lnSpc>
                        <a:spcAft>
                          <a:spcPts val="0"/>
                        </a:spcAft>
                      </a:pPr>
                      <a:r>
                        <a:rPr lang="en-GB" sz="2000" b="0" dirty="0" smtClean="0">
                          <a:effectLst/>
                          <a:latin typeface="Calibri"/>
                          <a:ea typeface="Times New Roman"/>
                        </a:rPr>
                        <a:t>has former or current owner</a:t>
                      </a:r>
                      <a:endParaRPr lang="nb-NO" sz="2000" b="1" dirty="0">
                        <a:effectLst/>
                        <a:latin typeface="Calibri"/>
                        <a:ea typeface="Times New Roman"/>
                      </a:endParaRPr>
                    </a:p>
                  </a:txBody>
                  <a:tcPr marL="68580" marR="68580" marT="0" marB="0"/>
                </a:tc>
                <a:tc>
                  <a:txBody>
                    <a:bodyPr/>
                    <a:lstStyle/>
                    <a:p>
                      <a:pPr>
                        <a:lnSpc>
                          <a:spcPct val="115000"/>
                        </a:lnSpc>
                        <a:spcAft>
                          <a:spcPts val="0"/>
                        </a:spcAft>
                      </a:pPr>
                      <a:r>
                        <a:rPr lang="en-GB" sz="2000" dirty="0" smtClean="0">
                          <a:solidFill>
                            <a:srgbClr val="FF0000"/>
                          </a:solidFill>
                          <a:effectLst/>
                          <a:latin typeface="Calibri"/>
                          <a:ea typeface="Times New Roman"/>
                        </a:rPr>
                        <a:t>NO</a:t>
                      </a:r>
                      <a:endParaRPr lang="nb-NO" sz="2000" dirty="0">
                        <a:solidFill>
                          <a:srgbClr val="FF0000"/>
                        </a:solidFill>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IMP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2" action="ppaction://hlinkfile"/>
                        </a:rPr>
                        <a:t>E18</a:t>
                      </a:r>
                      <a:r>
                        <a:rPr lang="en-GB" sz="2000">
                          <a:effectLst/>
                          <a:latin typeface="Calibri"/>
                          <a:ea typeface="Times New Roman"/>
                        </a:rPr>
                        <a:t> Physical Thing</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dirty="0">
                          <a:solidFill>
                            <a:srgbClr val="0000FF"/>
                          </a:solidFill>
                          <a:effectLst/>
                          <a:latin typeface="Calibri"/>
                          <a:ea typeface="Times New Roman"/>
                          <a:hlinkClick r:id="rId3" action="ppaction://hlinkfile"/>
                        </a:rPr>
                        <a:t>E39</a:t>
                      </a:r>
                      <a:r>
                        <a:rPr lang="en-GB" sz="2000" dirty="0">
                          <a:effectLst/>
                          <a:latin typeface="Calibri"/>
                          <a:ea typeface="Times New Roman"/>
                        </a:rPr>
                        <a:t> Actor</a:t>
                      </a:r>
                      <a:endParaRPr lang="nb-NO" sz="2000" dirty="0">
                        <a:effectLst/>
                        <a:latin typeface="Times New Roman"/>
                        <a:ea typeface="Times New Roman"/>
                      </a:endParaRPr>
                    </a:p>
                  </a:txBody>
                  <a:tcPr marL="68580" marR="68580" marT="0" marB="0"/>
                </a:tc>
              </a:tr>
              <a:tr h="468743">
                <a:tc>
                  <a:txBody>
                    <a:bodyPr/>
                    <a:lstStyle/>
                    <a:p>
                      <a:pPr algn="just">
                        <a:lnSpc>
                          <a:spcPct val="115000"/>
                        </a:lnSpc>
                        <a:spcAft>
                          <a:spcPts val="0"/>
                        </a:spcAft>
                      </a:pPr>
                      <a:r>
                        <a:rPr lang="en-GB" sz="2000" b="0" u="sng">
                          <a:solidFill>
                            <a:srgbClr val="0000FF"/>
                          </a:solidFill>
                          <a:effectLst/>
                          <a:latin typeface="Calibri"/>
                          <a:ea typeface="Times New Roman"/>
                          <a:hlinkClick r:id="rId4" action="ppaction://hlinkfile"/>
                        </a:rPr>
                        <a:t>P165</a:t>
                      </a:r>
                      <a:endParaRPr lang="nb-NO" sz="2000" b="1">
                        <a:effectLst/>
                        <a:latin typeface="Calibri"/>
                        <a:ea typeface="Times New Roman"/>
                      </a:endParaRPr>
                    </a:p>
                  </a:txBody>
                  <a:tcPr marL="68580" marR="68580" marT="0" marB="0"/>
                </a:tc>
                <a:tc>
                  <a:txBody>
                    <a:bodyPr/>
                    <a:lstStyle/>
                    <a:p>
                      <a:pPr algn="l">
                        <a:lnSpc>
                          <a:spcPct val="115000"/>
                        </a:lnSpc>
                        <a:spcAft>
                          <a:spcPts val="0"/>
                        </a:spcAft>
                      </a:pPr>
                      <a:r>
                        <a:rPr lang="en-GB" sz="2000" b="0" dirty="0">
                          <a:effectLst/>
                          <a:latin typeface="Calibri"/>
                          <a:ea typeface="Times New Roman"/>
                        </a:rPr>
                        <a:t> </a:t>
                      </a:r>
                      <a:r>
                        <a:rPr lang="en-GB" sz="2000" b="0" dirty="0" smtClean="0">
                          <a:effectLst/>
                          <a:latin typeface="Calibri"/>
                          <a:ea typeface="Times New Roman"/>
                        </a:rPr>
                        <a:t>incorporates</a:t>
                      </a:r>
                      <a:endParaRPr lang="nb-NO" sz="2000" b="1" dirty="0">
                        <a:effectLst/>
                        <a:latin typeface="Calibri"/>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YES</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IMP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5" action="ppaction://hlinkfile"/>
                        </a:rPr>
                        <a:t>E73</a:t>
                      </a:r>
                      <a:r>
                        <a:rPr lang="en-GB" sz="2000">
                          <a:effectLst/>
                          <a:latin typeface="Calibri"/>
                          <a:ea typeface="Times New Roman"/>
                        </a:rPr>
                        <a:t> Information Object</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6" action="ppaction://hlinkfile"/>
                        </a:rPr>
                        <a:t>E90</a:t>
                      </a:r>
                      <a:r>
                        <a:rPr lang="en-GB" sz="2000">
                          <a:effectLst/>
                          <a:latin typeface="Calibri"/>
                          <a:ea typeface="Times New Roman"/>
                        </a:rPr>
                        <a:t> Symbolic Object</a:t>
                      </a:r>
                      <a:endParaRPr lang="nb-NO" sz="2000">
                        <a:effectLst/>
                        <a:latin typeface="Times New Roman"/>
                        <a:ea typeface="Times New Roman"/>
                      </a:endParaRPr>
                    </a:p>
                  </a:txBody>
                  <a:tcPr marL="68580" marR="68580" marT="0" marB="0"/>
                </a:tc>
              </a:tr>
              <a:tr h="446655">
                <a:tc>
                  <a:txBody>
                    <a:bodyPr/>
                    <a:lstStyle/>
                    <a:p>
                      <a:pPr algn="just">
                        <a:lnSpc>
                          <a:spcPct val="115000"/>
                        </a:lnSpc>
                        <a:spcAft>
                          <a:spcPts val="0"/>
                        </a:spcAft>
                      </a:pPr>
                      <a:r>
                        <a:rPr lang="en-GB" sz="2000" b="0" u="sng">
                          <a:solidFill>
                            <a:srgbClr val="0000FF"/>
                          </a:solidFill>
                          <a:effectLst/>
                          <a:latin typeface="Calibri"/>
                          <a:ea typeface="Times New Roman"/>
                          <a:hlinkClick r:id="rId7" action="ppaction://hlinkfile"/>
                        </a:rPr>
                        <a:t>P107</a:t>
                      </a:r>
                      <a:endParaRPr lang="nb-NO" sz="2000" b="1">
                        <a:effectLst/>
                        <a:latin typeface="Calibri"/>
                        <a:ea typeface="Times New Roman"/>
                      </a:endParaRPr>
                    </a:p>
                  </a:txBody>
                  <a:tcPr marL="68580" marR="68580" marT="0" marB="0"/>
                </a:tc>
                <a:tc>
                  <a:txBody>
                    <a:bodyPr/>
                    <a:lstStyle/>
                    <a:p>
                      <a:pPr algn="l">
                        <a:lnSpc>
                          <a:spcPct val="115000"/>
                        </a:lnSpc>
                        <a:spcAft>
                          <a:spcPts val="0"/>
                        </a:spcAft>
                      </a:pPr>
                      <a:r>
                        <a:rPr lang="en-GB" sz="2000" b="0" dirty="0">
                          <a:effectLst/>
                          <a:latin typeface="Calibri"/>
                          <a:ea typeface="Times New Roman"/>
                        </a:rPr>
                        <a:t>has current or </a:t>
                      </a:r>
                      <a:r>
                        <a:rPr lang="en-GB" sz="2000" b="0" dirty="0" smtClean="0">
                          <a:effectLst/>
                          <a:latin typeface="Calibri"/>
                          <a:ea typeface="Times New Roman"/>
                        </a:rPr>
                        <a:t>former</a:t>
                      </a:r>
                      <a:r>
                        <a:rPr lang="en-GB" sz="2000" b="0" baseline="0" dirty="0" smtClean="0">
                          <a:effectLst/>
                          <a:latin typeface="Calibri"/>
                          <a:ea typeface="Times New Roman"/>
                        </a:rPr>
                        <a:t> member</a:t>
                      </a:r>
                      <a:endParaRPr lang="nb-NO" sz="2000" b="1" dirty="0">
                        <a:effectLst/>
                        <a:latin typeface="Calibri"/>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NO</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IMP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8" action="ppaction://hlinkfile"/>
                        </a:rPr>
                        <a:t>E74</a:t>
                      </a:r>
                      <a:r>
                        <a:rPr lang="en-GB" sz="2000">
                          <a:effectLst/>
                          <a:latin typeface="Calibri"/>
                          <a:ea typeface="Times New Roman"/>
                        </a:rPr>
                        <a:t> Group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3" action="ppaction://hlinkfile"/>
                        </a:rPr>
                        <a:t>E39</a:t>
                      </a:r>
                      <a:r>
                        <a:rPr lang="en-GB" sz="2000">
                          <a:effectLst/>
                          <a:latin typeface="Calibri"/>
                          <a:ea typeface="Times New Roman"/>
                        </a:rPr>
                        <a:t> Actor</a:t>
                      </a:r>
                      <a:endParaRPr lang="nb-NO" sz="2000">
                        <a:effectLst/>
                        <a:latin typeface="Times New Roman"/>
                        <a:ea typeface="Times New Roman"/>
                      </a:endParaRPr>
                    </a:p>
                  </a:txBody>
                  <a:tcPr marL="68580" marR="68580" marT="0" marB="0"/>
                </a:tc>
              </a:tr>
              <a:tr h="427246">
                <a:tc>
                  <a:txBody>
                    <a:bodyPr/>
                    <a:lstStyle/>
                    <a:p>
                      <a:pPr algn="just">
                        <a:lnSpc>
                          <a:spcPct val="115000"/>
                        </a:lnSpc>
                        <a:spcAft>
                          <a:spcPts val="0"/>
                        </a:spcAft>
                      </a:pPr>
                      <a:r>
                        <a:rPr lang="en-GB" sz="2000" b="0" u="sng">
                          <a:solidFill>
                            <a:srgbClr val="0000FF"/>
                          </a:solidFill>
                          <a:effectLst/>
                          <a:latin typeface="Calibri"/>
                          <a:ea typeface="Times New Roman"/>
                          <a:hlinkClick r:id="rId9" action="ppaction://hlinkfile"/>
                        </a:rPr>
                        <a:t>P140</a:t>
                      </a:r>
                      <a:endParaRPr lang="nb-NO" sz="2000" b="1">
                        <a:effectLst/>
                        <a:latin typeface="Calibri"/>
                        <a:ea typeface="Times New Roman"/>
                      </a:endParaRPr>
                    </a:p>
                  </a:txBody>
                  <a:tcPr marL="68580" marR="68580" marT="0" marB="0"/>
                </a:tc>
                <a:tc>
                  <a:txBody>
                    <a:bodyPr/>
                    <a:lstStyle/>
                    <a:p>
                      <a:pPr algn="l">
                        <a:lnSpc>
                          <a:spcPct val="115000"/>
                        </a:lnSpc>
                        <a:spcAft>
                          <a:spcPts val="0"/>
                        </a:spcAft>
                      </a:pPr>
                      <a:r>
                        <a:rPr lang="en-GB" sz="2000" b="0" dirty="0">
                          <a:effectLst/>
                          <a:latin typeface="Calibri"/>
                          <a:ea typeface="Times New Roman"/>
                        </a:rPr>
                        <a:t>assigned attribute </a:t>
                      </a:r>
                      <a:r>
                        <a:rPr lang="en-GB" sz="2000" b="0" dirty="0" smtClean="0">
                          <a:effectLst/>
                          <a:latin typeface="Calibri"/>
                          <a:ea typeface="Times New Roman"/>
                        </a:rPr>
                        <a:t>to</a:t>
                      </a:r>
                      <a:endParaRPr lang="nb-NO" sz="2000" b="1" dirty="0">
                        <a:effectLst/>
                        <a:latin typeface="Calibri"/>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NO</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IMP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10" action="ppaction://hlinkfile"/>
                        </a:rPr>
                        <a:t>E13</a:t>
                      </a:r>
                      <a:r>
                        <a:rPr lang="en-GB" sz="2000">
                          <a:effectLst/>
                          <a:latin typeface="Calibri"/>
                          <a:ea typeface="Times New Roman"/>
                        </a:rPr>
                        <a:t> Attribute Assignment</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11" action="ppaction://hlinkfile"/>
                        </a:rPr>
                        <a:t>E1</a:t>
                      </a:r>
                      <a:r>
                        <a:rPr lang="en-GB" sz="2000">
                          <a:effectLst/>
                          <a:latin typeface="Calibri"/>
                          <a:ea typeface="Times New Roman"/>
                        </a:rPr>
                        <a:t> CRM Entity</a:t>
                      </a:r>
                      <a:endParaRPr lang="nb-NO" sz="2000">
                        <a:effectLst/>
                        <a:latin typeface="Times New Roman"/>
                        <a:ea typeface="Times New Roman"/>
                      </a:endParaRPr>
                    </a:p>
                  </a:txBody>
                  <a:tcPr marL="68580" marR="68580" marT="0" marB="0"/>
                </a:tc>
              </a:tr>
              <a:tr h="393428">
                <a:tc>
                  <a:txBody>
                    <a:bodyPr/>
                    <a:lstStyle/>
                    <a:p>
                      <a:pPr algn="just">
                        <a:lnSpc>
                          <a:spcPct val="115000"/>
                        </a:lnSpc>
                        <a:spcAft>
                          <a:spcPts val="0"/>
                        </a:spcAft>
                      </a:pPr>
                      <a:r>
                        <a:rPr lang="en-GB" sz="2000" b="0" u="sng">
                          <a:solidFill>
                            <a:srgbClr val="0000FF"/>
                          </a:solidFill>
                          <a:effectLst/>
                          <a:latin typeface="Calibri"/>
                          <a:ea typeface="Times New Roman"/>
                          <a:hlinkClick r:id="rId12" action="ppaction://hlinkfile"/>
                        </a:rPr>
                        <a:t>P39</a:t>
                      </a:r>
                      <a:endParaRPr lang="nb-NO" sz="2000" b="1">
                        <a:effectLst/>
                        <a:latin typeface="Calibri"/>
                        <a:ea typeface="Times New Roman"/>
                      </a:endParaRPr>
                    </a:p>
                  </a:txBody>
                  <a:tcPr marL="68580" marR="68580" marT="0" marB="0"/>
                </a:tc>
                <a:tc>
                  <a:txBody>
                    <a:bodyPr/>
                    <a:lstStyle/>
                    <a:p>
                      <a:pPr algn="l">
                        <a:lnSpc>
                          <a:spcPct val="115000"/>
                        </a:lnSpc>
                        <a:spcAft>
                          <a:spcPts val="0"/>
                        </a:spcAft>
                      </a:pPr>
                      <a:r>
                        <a:rPr lang="en-GB" sz="2000" b="0" dirty="0" smtClean="0">
                          <a:effectLst/>
                          <a:latin typeface="Calibri"/>
                          <a:ea typeface="Times New Roman"/>
                        </a:rPr>
                        <a:t>measured</a:t>
                      </a:r>
                      <a:endParaRPr lang="nb-NO" sz="2000" b="1" dirty="0">
                        <a:effectLst/>
                        <a:latin typeface="Calibri"/>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NO</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IMP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13" action="ppaction://hlinkfile"/>
                        </a:rPr>
                        <a:t>E16</a:t>
                      </a:r>
                      <a:r>
                        <a:rPr lang="en-GB" sz="2000">
                          <a:effectLst/>
                          <a:latin typeface="Calibri"/>
                          <a:ea typeface="Times New Roman"/>
                        </a:rPr>
                        <a:t> Measurement</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14" action="ppaction://hlinkfile"/>
                        </a:rPr>
                        <a:t>E1</a:t>
                      </a:r>
                      <a:r>
                        <a:rPr lang="en-GB" sz="2000">
                          <a:effectLst/>
                          <a:latin typeface="Calibri"/>
                          <a:ea typeface="Times New Roman"/>
                        </a:rPr>
                        <a:t> CRM Entity</a:t>
                      </a:r>
                      <a:endParaRPr lang="nb-NO" sz="2000">
                        <a:effectLst/>
                        <a:latin typeface="Times New Roman"/>
                        <a:ea typeface="Times New Roman"/>
                      </a:endParaRPr>
                    </a:p>
                  </a:txBody>
                  <a:tcPr marL="68580" marR="68580" marT="0" marB="0"/>
                </a:tc>
              </a:tr>
              <a:tr h="393428">
                <a:tc>
                  <a:txBody>
                    <a:bodyPr/>
                    <a:lstStyle/>
                    <a:p>
                      <a:pPr algn="just">
                        <a:lnSpc>
                          <a:spcPct val="115000"/>
                        </a:lnSpc>
                        <a:spcAft>
                          <a:spcPts val="0"/>
                        </a:spcAft>
                      </a:pPr>
                      <a:r>
                        <a:rPr lang="en-GB" sz="2000" b="0" u="sng">
                          <a:solidFill>
                            <a:srgbClr val="0000FF"/>
                          </a:solidFill>
                          <a:effectLst/>
                          <a:latin typeface="Calibri"/>
                          <a:ea typeface="Times New Roman"/>
                          <a:hlinkClick r:id="rId15" action="ppaction://hlinkfile"/>
                        </a:rPr>
                        <a:t>P41</a:t>
                      </a:r>
                      <a:endParaRPr lang="nb-NO" sz="2000" b="1">
                        <a:effectLst/>
                        <a:latin typeface="Calibri"/>
                        <a:ea typeface="Times New Roman"/>
                      </a:endParaRPr>
                    </a:p>
                  </a:txBody>
                  <a:tcPr marL="68580" marR="68580" marT="0" marB="0"/>
                </a:tc>
                <a:tc>
                  <a:txBody>
                    <a:bodyPr/>
                    <a:lstStyle/>
                    <a:p>
                      <a:pPr algn="l">
                        <a:lnSpc>
                          <a:spcPct val="115000"/>
                        </a:lnSpc>
                        <a:spcAft>
                          <a:spcPts val="0"/>
                        </a:spcAft>
                      </a:pPr>
                      <a:r>
                        <a:rPr lang="en-GB" sz="2000" b="0" dirty="0" smtClean="0">
                          <a:effectLst/>
                          <a:latin typeface="Calibri"/>
                          <a:ea typeface="Times New Roman"/>
                        </a:rPr>
                        <a:t>classified</a:t>
                      </a:r>
                      <a:endParaRPr lang="nb-NO" sz="2000" b="1" dirty="0">
                        <a:effectLst/>
                        <a:latin typeface="Calibri"/>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NO</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IMP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16" action="ppaction://hlinkfile"/>
                        </a:rPr>
                        <a:t>E17</a:t>
                      </a:r>
                      <a:r>
                        <a:rPr lang="en-GB" sz="2000">
                          <a:effectLst/>
                          <a:latin typeface="Calibri"/>
                          <a:ea typeface="Times New Roman"/>
                        </a:rPr>
                        <a:t> Type Assignement</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11" action="ppaction://hlinkfile"/>
                        </a:rPr>
                        <a:t>E1</a:t>
                      </a:r>
                      <a:r>
                        <a:rPr lang="en-GB" sz="2000">
                          <a:effectLst/>
                          <a:latin typeface="Calibri"/>
                          <a:ea typeface="Times New Roman"/>
                        </a:rPr>
                        <a:t> CRM Entity</a:t>
                      </a:r>
                      <a:endParaRPr lang="nb-NO" sz="2000">
                        <a:effectLst/>
                        <a:latin typeface="Times New Roman"/>
                        <a:ea typeface="Times New Roman"/>
                      </a:endParaRPr>
                    </a:p>
                  </a:txBody>
                  <a:tcPr marL="68580" marR="68580" marT="0" marB="0"/>
                </a:tc>
              </a:tr>
              <a:tr h="638375">
                <a:tc>
                  <a:txBody>
                    <a:bodyPr/>
                    <a:lstStyle/>
                    <a:p>
                      <a:pPr algn="just">
                        <a:lnSpc>
                          <a:spcPct val="115000"/>
                        </a:lnSpc>
                        <a:spcAft>
                          <a:spcPts val="0"/>
                        </a:spcAft>
                      </a:pPr>
                      <a:r>
                        <a:rPr lang="en-GB" sz="2000" b="0" u="sng">
                          <a:solidFill>
                            <a:srgbClr val="0000FF"/>
                          </a:solidFill>
                          <a:effectLst/>
                          <a:latin typeface="Calibri"/>
                          <a:ea typeface="Times New Roman"/>
                          <a:hlinkClick r:id="rId17" action="ppaction://hlinkfile"/>
                        </a:rPr>
                        <a:t>P141</a:t>
                      </a:r>
                      <a:endParaRPr lang="nb-NO" sz="2000" b="1">
                        <a:effectLst/>
                        <a:latin typeface="Calibri"/>
                        <a:ea typeface="Times New Roman"/>
                      </a:endParaRPr>
                    </a:p>
                  </a:txBody>
                  <a:tcPr marL="68580" marR="68580" marT="0" marB="0"/>
                </a:tc>
                <a:tc>
                  <a:txBody>
                    <a:bodyPr/>
                    <a:lstStyle/>
                    <a:p>
                      <a:pPr algn="l">
                        <a:lnSpc>
                          <a:spcPct val="115000"/>
                        </a:lnSpc>
                        <a:spcAft>
                          <a:spcPts val="0"/>
                        </a:spcAft>
                      </a:pPr>
                      <a:r>
                        <a:rPr lang="en-GB" sz="2000" b="0" dirty="0" smtClean="0">
                          <a:effectLst/>
                          <a:latin typeface="Calibri"/>
                          <a:ea typeface="Times New Roman"/>
                        </a:rPr>
                        <a:t>assigned</a:t>
                      </a:r>
                      <a:endParaRPr lang="nb-NO" sz="2000" b="1" dirty="0">
                        <a:effectLst/>
                        <a:latin typeface="Calibri"/>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NO</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IMP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10" action="ppaction://hlinkfile"/>
                        </a:rPr>
                        <a:t>E13</a:t>
                      </a:r>
                      <a:r>
                        <a:rPr lang="en-GB" sz="2000">
                          <a:effectLst/>
                          <a:latin typeface="Calibri"/>
                          <a:ea typeface="Times New Roman"/>
                        </a:rPr>
                        <a:t> Attribute Assignement</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11" action="ppaction://hlinkfile"/>
                        </a:rPr>
                        <a:t>E1</a:t>
                      </a:r>
                      <a:r>
                        <a:rPr lang="en-GB" sz="2000">
                          <a:effectLst/>
                          <a:latin typeface="Calibri"/>
                          <a:ea typeface="Times New Roman"/>
                        </a:rPr>
                        <a:t> CRM Entity</a:t>
                      </a:r>
                      <a:endParaRPr lang="nb-NO" sz="2000">
                        <a:effectLst/>
                        <a:latin typeface="Times New Roman"/>
                        <a:ea typeface="Times New Roman"/>
                      </a:endParaRPr>
                    </a:p>
                  </a:txBody>
                  <a:tcPr marL="68580" marR="68580" marT="0" marB="0"/>
                </a:tc>
              </a:tr>
              <a:tr h="462649">
                <a:tc>
                  <a:txBody>
                    <a:bodyPr/>
                    <a:lstStyle/>
                    <a:p>
                      <a:pPr algn="just">
                        <a:lnSpc>
                          <a:spcPct val="115000"/>
                        </a:lnSpc>
                        <a:spcAft>
                          <a:spcPts val="0"/>
                        </a:spcAft>
                      </a:pPr>
                      <a:r>
                        <a:rPr lang="en-GB" sz="2000" b="0" u="sng">
                          <a:solidFill>
                            <a:srgbClr val="0000FF"/>
                          </a:solidFill>
                          <a:effectLst/>
                          <a:latin typeface="Calibri"/>
                          <a:ea typeface="Times New Roman"/>
                          <a:hlinkClick r:id="rId18" action="ppaction://hlinkfile"/>
                        </a:rPr>
                        <a:t>P155</a:t>
                      </a:r>
                      <a:endParaRPr lang="nb-NO" sz="2000" b="1">
                        <a:effectLst/>
                        <a:latin typeface="Calibri"/>
                        <a:ea typeface="Times New Roman"/>
                      </a:endParaRPr>
                    </a:p>
                  </a:txBody>
                  <a:tcPr marL="68580" marR="68580" marT="0" marB="0"/>
                </a:tc>
                <a:tc>
                  <a:txBody>
                    <a:bodyPr/>
                    <a:lstStyle/>
                    <a:p>
                      <a:pPr algn="l">
                        <a:lnSpc>
                          <a:spcPct val="115000"/>
                        </a:lnSpc>
                        <a:spcAft>
                          <a:spcPts val="0"/>
                        </a:spcAft>
                      </a:pPr>
                      <a:r>
                        <a:rPr lang="en-GB" sz="2000" b="0" dirty="0">
                          <a:effectLst/>
                          <a:latin typeface="Calibri"/>
                          <a:ea typeface="Times New Roman"/>
                        </a:rPr>
                        <a:t>has co-reference target </a:t>
                      </a:r>
                      <a:endParaRPr lang="nb-NO" sz="2000" b="1" dirty="0">
                        <a:effectLst/>
                        <a:latin typeface="Calibri"/>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NO</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IMP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19" action="ppaction://hlinkfile"/>
                        </a:rPr>
                        <a:t>E91</a:t>
                      </a:r>
                      <a:r>
                        <a:rPr lang="en-GB" sz="2000">
                          <a:effectLst/>
                          <a:latin typeface="Calibri"/>
                          <a:ea typeface="Times New Roman"/>
                        </a:rPr>
                        <a:t> Co-Reference Assignment</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11" action="ppaction://hlinkfile"/>
                        </a:rPr>
                        <a:t>E1</a:t>
                      </a:r>
                      <a:r>
                        <a:rPr lang="en-GB" sz="2000">
                          <a:effectLst/>
                          <a:latin typeface="Calibri"/>
                          <a:ea typeface="Times New Roman"/>
                        </a:rPr>
                        <a:t> CRM Entity</a:t>
                      </a:r>
                      <a:endParaRPr lang="nb-NO" sz="2000">
                        <a:effectLst/>
                        <a:latin typeface="Times New Roman"/>
                        <a:ea typeface="Times New Roman"/>
                      </a:endParaRPr>
                    </a:p>
                  </a:txBody>
                  <a:tcPr marL="68580" marR="68580" marT="0" marB="0"/>
                </a:tc>
              </a:tr>
              <a:tr h="868658">
                <a:tc>
                  <a:txBody>
                    <a:bodyPr/>
                    <a:lstStyle/>
                    <a:p>
                      <a:pPr algn="just">
                        <a:lnSpc>
                          <a:spcPct val="115000"/>
                        </a:lnSpc>
                        <a:spcAft>
                          <a:spcPts val="0"/>
                        </a:spcAft>
                      </a:pPr>
                      <a:r>
                        <a:rPr lang="en-GB" sz="2000" b="0" u="sng">
                          <a:solidFill>
                            <a:srgbClr val="0000FF"/>
                          </a:solidFill>
                          <a:effectLst/>
                          <a:latin typeface="Calibri"/>
                          <a:ea typeface="Times New Roman"/>
                          <a:hlinkClick r:id="rId20" action="ppaction://hlinkfile"/>
                        </a:rPr>
                        <a:t>P52</a:t>
                      </a:r>
                      <a:endParaRPr lang="nb-NO" sz="2000" b="1">
                        <a:effectLst/>
                        <a:latin typeface="Calibri"/>
                        <a:ea typeface="Times New Roman"/>
                      </a:endParaRPr>
                    </a:p>
                  </a:txBody>
                  <a:tcPr marL="68580" marR="68580" marT="0" marB="0"/>
                </a:tc>
                <a:tc>
                  <a:txBody>
                    <a:bodyPr/>
                    <a:lstStyle/>
                    <a:p>
                      <a:pPr algn="l">
                        <a:lnSpc>
                          <a:spcPct val="115000"/>
                        </a:lnSpc>
                        <a:spcAft>
                          <a:spcPts val="0"/>
                        </a:spcAft>
                      </a:pPr>
                      <a:r>
                        <a:rPr lang="en-GB" sz="2000" b="0" dirty="0" smtClean="0">
                          <a:effectLst/>
                          <a:latin typeface="Calibri"/>
                          <a:ea typeface="Times New Roman"/>
                        </a:rPr>
                        <a:t>has </a:t>
                      </a:r>
                      <a:r>
                        <a:rPr lang="en-GB" sz="2000" b="0" dirty="0">
                          <a:effectLst/>
                          <a:latin typeface="Calibri"/>
                          <a:ea typeface="Times New Roman"/>
                        </a:rPr>
                        <a:t>current </a:t>
                      </a:r>
                      <a:r>
                        <a:rPr lang="en-GB" sz="2000" b="0" dirty="0" smtClean="0">
                          <a:effectLst/>
                          <a:latin typeface="Calibri"/>
                          <a:ea typeface="Times New Roman"/>
                        </a:rPr>
                        <a:t>owner</a:t>
                      </a:r>
                      <a:endParaRPr lang="nb-NO" sz="2000" b="1" dirty="0">
                        <a:effectLst/>
                        <a:latin typeface="Calibri"/>
                        <a:ea typeface="Times New Roman"/>
                      </a:endParaRPr>
                    </a:p>
                  </a:txBody>
                  <a:tcPr marL="68580" marR="68580" marT="0" marB="0"/>
                </a:tc>
                <a:tc>
                  <a:txBody>
                    <a:bodyPr/>
                    <a:lstStyle/>
                    <a:p>
                      <a:pPr>
                        <a:lnSpc>
                          <a:spcPct val="115000"/>
                        </a:lnSpc>
                        <a:spcAft>
                          <a:spcPts val="0"/>
                        </a:spcAft>
                      </a:pPr>
                      <a:r>
                        <a:rPr lang="en-GB" sz="2000" dirty="0" smtClean="0">
                          <a:solidFill>
                            <a:srgbClr val="FF0000"/>
                          </a:solidFill>
                          <a:effectLst/>
                          <a:latin typeface="Calibri"/>
                          <a:ea typeface="Times New Roman"/>
                        </a:rPr>
                        <a:t>NO</a:t>
                      </a:r>
                      <a:endParaRPr lang="nb-NO" sz="2000" dirty="0">
                        <a:solidFill>
                          <a:srgbClr val="FF0000"/>
                        </a:solidFill>
                        <a:effectLst/>
                        <a:latin typeface="Times New Roman"/>
                        <a:ea typeface="Times New Roman"/>
                      </a:endParaRPr>
                    </a:p>
                  </a:txBody>
                  <a:tcPr marL="68580" marR="68580" marT="0" marB="0"/>
                </a:tc>
                <a:tc>
                  <a:txBody>
                    <a:bodyPr/>
                    <a:lstStyle/>
                    <a:p>
                      <a:pPr>
                        <a:lnSpc>
                          <a:spcPct val="115000"/>
                        </a:lnSpc>
                        <a:spcAft>
                          <a:spcPts val="0"/>
                        </a:spcAft>
                      </a:pPr>
                      <a:r>
                        <a:rPr lang="en-GB" sz="2000">
                          <a:effectLst/>
                          <a:latin typeface="Calibri"/>
                          <a:ea typeface="Times New Roman"/>
                        </a:rPr>
                        <a:t>IMP</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a:solidFill>
                            <a:srgbClr val="0000FF"/>
                          </a:solidFill>
                          <a:effectLst/>
                          <a:latin typeface="Calibri"/>
                          <a:ea typeface="Times New Roman"/>
                          <a:hlinkClick r:id="rId2" action="ppaction://hlinkfile"/>
                        </a:rPr>
                        <a:t>E18</a:t>
                      </a:r>
                      <a:r>
                        <a:rPr lang="en-GB" sz="2000">
                          <a:effectLst/>
                          <a:latin typeface="Calibri"/>
                          <a:ea typeface="Times New Roman"/>
                        </a:rPr>
                        <a:t> Physical Thing</a:t>
                      </a:r>
                      <a:endParaRPr lang="nb-NO" sz="2000">
                        <a:effectLst/>
                        <a:latin typeface="Times New Roman"/>
                        <a:ea typeface="Times New Roman"/>
                      </a:endParaRPr>
                    </a:p>
                  </a:txBody>
                  <a:tcPr marL="68580" marR="68580" marT="0" marB="0"/>
                </a:tc>
                <a:tc>
                  <a:txBody>
                    <a:bodyPr/>
                    <a:lstStyle/>
                    <a:p>
                      <a:pPr>
                        <a:lnSpc>
                          <a:spcPct val="115000"/>
                        </a:lnSpc>
                        <a:spcAft>
                          <a:spcPts val="0"/>
                        </a:spcAft>
                      </a:pPr>
                      <a:r>
                        <a:rPr lang="en-GB" sz="2000" u="sng" dirty="0">
                          <a:solidFill>
                            <a:srgbClr val="0000FF"/>
                          </a:solidFill>
                          <a:effectLst/>
                          <a:latin typeface="Calibri"/>
                          <a:ea typeface="Times New Roman"/>
                          <a:hlinkClick r:id="rId3" action="ppaction://hlinkfile"/>
                        </a:rPr>
                        <a:t>E39</a:t>
                      </a:r>
                      <a:r>
                        <a:rPr lang="en-GB" sz="2000" dirty="0">
                          <a:effectLst/>
                          <a:latin typeface="Calibri"/>
                          <a:ea typeface="Times New Roman"/>
                        </a:rPr>
                        <a:t> Actor</a:t>
                      </a:r>
                      <a:endParaRPr lang="nb-NO" sz="2000" dirty="0">
                        <a:effectLst/>
                        <a:latin typeface="Times New Roman"/>
                        <a:ea typeface="Times New Roman"/>
                      </a:endParaRPr>
                    </a:p>
                  </a:txBody>
                  <a:tcPr marL="68580" marR="68580" marT="0" marB="0"/>
                </a:tc>
              </a:tr>
            </a:tbl>
          </a:graphicData>
        </a:graphic>
      </p:graphicFrame>
      <p:sp>
        <p:nvSpPr>
          <p:cNvPr id="3" name="TextBox 2"/>
          <p:cNvSpPr txBox="1"/>
          <p:nvPr/>
        </p:nvSpPr>
        <p:spPr>
          <a:xfrm>
            <a:off x="758767" y="188640"/>
            <a:ext cx="7543475" cy="646331"/>
          </a:xfrm>
          <a:prstGeom prst="rect">
            <a:avLst/>
          </a:prstGeom>
          <a:noFill/>
        </p:spPr>
        <p:txBody>
          <a:bodyPr wrap="none" rtlCol="0">
            <a:spAutoFit/>
          </a:bodyPr>
          <a:lstStyle/>
          <a:p>
            <a:r>
              <a:rPr lang="en-US" sz="3600" dirty="0" smtClean="0"/>
              <a:t>Implicit, possibly transitive properties 3</a:t>
            </a:r>
            <a:endParaRPr lang="en-US" sz="3600" dirty="0"/>
          </a:p>
        </p:txBody>
      </p:sp>
    </p:spTree>
    <p:extLst>
      <p:ext uri="{BB962C8B-B14F-4D97-AF65-F5344CB8AC3E}">
        <p14:creationId xmlns:p14="http://schemas.microsoft.com/office/powerpoint/2010/main" val="29534089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88640"/>
            <a:ext cx="7992888" cy="6555641"/>
          </a:xfrm>
          <a:prstGeom prst="rect">
            <a:avLst/>
          </a:prstGeom>
        </p:spPr>
        <p:txBody>
          <a:bodyPr wrap="square">
            <a:spAutoFit/>
          </a:bodyPr>
          <a:lstStyle/>
          <a:p>
            <a:r>
              <a:rPr lang="en-GB" sz="2000" b="1" u="sng" dirty="0"/>
              <a:t>P134 continued (was continued by)</a:t>
            </a:r>
            <a:endParaRPr lang="nb-NO" sz="2000" b="1" dirty="0"/>
          </a:p>
          <a:p>
            <a:r>
              <a:rPr lang="en-GB" sz="2000" dirty="0"/>
              <a:t> </a:t>
            </a:r>
            <a:endParaRPr lang="nb-NO" sz="2000" dirty="0"/>
          </a:p>
          <a:p>
            <a:r>
              <a:rPr lang="en-GB" sz="2000" dirty="0"/>
              <a:t>Domain:		</a:t>
            </a:r>
            <a:r>
              <a:rPr lang="en-GB" sz="2000" u="sng" dirty="0">
                <a:hlinkClick r:id="rId2" action="ppaction://hlinkfile"/>
              </a:rPr>
              <a:t>E7</a:t>
            </a:r>
            <a:r>
              <a:rPr lang="en-GB" sz="2000" dirty="0"/>
              <a:t> Activity</a:t>
            </a:r>
            <a:endParaRPr lang="nb-NO" sz="2000" dirty="0"/>
          </a:p>
          <a:p>
            <a:r>
              <a:rPr lang="en-GB" sz="2000" dirty="0"/>
              <a:t>Range:		</a:t>
            </a:r>
            <a:r>
              <a:rPr lang="en-GB" sz="2000" u="sng" dirty="0">
                <a:hlinkClick r:id="rId2" action="ppaction://hlinkfile"/>
              </a:rPr>
              <a:t>E7</a:t>
            </a:r>
            <a:r>
              <a:rPr lang="en-GB" sz="2000" dirty="0"/>
              <a:t> Activity</a:t>
            </a:r>
            <a:endParaRPr lang="nb-NO" sz="2000" dirty="0"/>
          </a:p>
          <a:p>
            <a:r>
              <a:rPr lang="en-GB" sz="2000" dirty="0" err="1"/>
              <a:t>Subproperty</a:t>
            </a:r>
            <a:r>
              <a:rPr lang="en-GB" sz="2000" dirty="0"/>
              <a:t> of:	</a:t>
            </a:r>
            <a:r>
              <a:rPr lang="en-GB" sz="2000" u="sng" dirty="0">
                <a:hlinkClick r:id="rId2" action="ppaction://hlinkfile"/>
              </a:rPr>
              <a:t>E7</a:t>
            </a:r>
            <a:r>
              <a:rPr lang="en-GB" sz="2000" dirty="0"/>
              <a:t> Activity. </a:t>
            </a:r>
            <a:r>
              <a:rPr lang="en-GB" sz="2000" u="sng" dirty="0">
                <a:hlinkClick r:id="rId3" action="ppaction://hlinkfile"/>
              </a:rPr>
              <a:t>P15</a:t>
            </a:r>
            <a:r>
              <a:rPr lang="en-GB" sz="2000" dirty="0"/>
              <a:t> was influenced by (influenced): </a:t>
            </a:r>
            <a:r>
              <a:rPr lang="en-GB" sz="2000" u="sng" dirty="0">
                <a:hlinkClick r:id="rId4" action="ppaction://hlinkfile"/>
              </a:rPr>
              <a:t>E1</a:t>
            </a:r>
            <a:r>
              <a:rPr lang="en-GB" sz="2000" dirty="0"/>
              <a:t> CRM Entity</a:t>
            </a:r>
            <a:endParaRPr lang="nb-NO" sz="2000" dirty="0"/>
          </a:p>
          <a:p>
            <a:r>
              <a:rPr lang="en-GB" sz="2000" dirty="0"/>
              <a:t>Quantification:	many to many (0,n:0,n)</a:t>
            </a:r>
            <a:endParaRPr lang="nb-NO" sz="2000" dirty="0"/>
          </a:p>
          <a:p>
            <a:r>
              <a:rPr lang="en-GB" sz="2000" dirty="0"/>
              <a:t> </a:t>
            </a:r>
            <a:endParaRPr lang="nb-NO" sz="2000" dirty="0"/>
          </a:p>
          <a:p>
            <a:r>
              <a:rPr lang="en-GB" sz="2000" dirty="0"/>
              <a:t>Scope </a:t>
            </a:r>
            <a:r>
              <a:rPr lang="en-GB" sz="2000" dirty="0" err="1"/>
              <a:t>note:This</a:t>
            </a:r>
            <a:r>
              <a:rPr lang="en-GB" sz="2000" dirty="0"/>
              <a:t> property associates two instances of E7 Activity, where the domain is considered as an intentional continuation of the range. A continuation of an activity may happen when the continued activity is still ongoing or after the continued activity has completely ended. The continuing activity may have started already before it decided to continue the other one. Continuation implies a coherence of intentions and outcomes of the involved activities.</a:t>
            </a:r>
            <a:endParaRPr lang="nb-NO" sz="2000" dirty="0"/>
          </a:p>
          <a:p>
            <a:r>
              <a:rPr lang="en-GB" sz="2000" dirty="0"/>
              <a:t> </a:t>
            </a:r>
            <a:endParaRPr lang="nb-NO" sz="2000" dirty="0"/>
          </a:p>
          <a:p>
            <a:r>
              <a:rPr lang="en-GB" sz="2000" dirty="0"/>
              <a:t> </a:t>
            </a:r>
            <a:endParaRPr lang="nb-NO" sz="2000" dirty="0"/>
          </a:p>
          <a:p>
            <a:r>
              <a:rPr lang="en-GB" sz="2000" dirty="0"/>
              <a:t>Examples:	</a:t>
            </a:r>
            <a:endParaRPr lang="nb-NO" sz="2000" dirty="0"/>
          </a:p>
          <a:p>
            <a:pPr lvl="0"/>
            <a:r>
              <a:rPr lang="en-GB" sz="2000" dirty="0"/>
              <a:t>the construction of the </a:t>
            </a:r>
            <a:r>
              <a:rPr lang="en-GB" sz="2000" dirty="0" err="1"/>
              <a:t>Kölner</a:t>
            </a:r>
            <a:r>
              <a:rPr lang="en-GB" sz="2000" dirty="0"/>
              <a:t> Dom (Cologne Cathedral) (E7), abandoned in the 15th century, </a:t>
            </a:r>
            <a:r>
              <a:rPr lang="en-GB" sz="2000" i="1" dirty="0"/>
              <a:t>was</a:t>
            </a:r>
            <a:r>
              <a:rPr lang="en-GB" sz="2000" dirty="0"/>
              <a:t> </a:t>
            </a:r>
            <a:r>
              <a:rPr lang="en-GB" sz="2000" i="1" dirty="0"/>
              <a:t>continued by </a:t>
            </a:r>
            <a:r>
              <a:rPr lang="en-GB" sz="2000" dirty="0"/>
              <a:t>construction in the 19th century adapting the initial plans so as to preserve the intended appearance (E7)</a:t>
            </a:r>
            <a:endParaRPr lang="nb-NO" sz="2000" dirty="0"/>
          </a:p>
        </p:txBody>
      </p:sp>
    </p:spTree>
    <p:extLst>
      <p:ext uri="{BB962C8B-B14F-4D97-AF65-F5344CB8AC3E}">
        <p14:creationId xmlns:p14="http://schemas.microsoft.com/office/powerpoint/2010/main" val="8830760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TotalTime>
  <Words>768</Words>
  <Application>Microsoft Office PowerPoint</Application>
  <PresentationFormat>On-screen Show (4:3)</PresentationFormat>
  <Paragraphs>487</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Transitivity of properties </vt:lpstr>
      <vt:lpstr>Transitivity in a typed system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Universitetet i Oslo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emil</dc:creator>
  <cp:lastModifiedBy>Bekiari Xrysoula</cp:lastModifiedBy>
  <cp:revision>24</cp:revision>
  <dcterms:created xsi:type="dcterms:W3CDTF">2015-10-05T18:34:06Z</dcterms:created>
  <dcterms:modified xsi:type="dcterms:W3CDTF">2016-02-01T20:57:36Z</dcterms:modified>
</cp:coreProperties>
</file>